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7"/>
  </p:notesMasterIdLst>
  <p:handoutMasterIdLst>
    <p:handoutMasterId r:id="rId38"/>
  </p:handoutMasterIdLst>
  <p:sldIdLst>
    <p:sldId id="409" r:id="rId5"/>
    <p:sldId id="410" r:id="rId6"/>
    <p:sldId id="411" r:id="rId7"/>
    <p:sldId id="490" r:id="rId8"/>
    <p:sldId id="492" r:id="rId9"/>
    <p:sldId id="412" r:id="rId10"/>
    <p:sldId id="413" r:id="rId11"/>
    <p:sldId id="414" r:id="rId12"/>
    <p:sldId id="434" r:id="rId13"/>
    <p:sldId id="415" r:id="rId14"/>
    <p:sldId id="416" r:id="rId15"/>
    <p:sldId id="417" r:id="rId16"/>
    <p:sldId id="418" r:id="rId17"/>
    <p:sldId id="429" r:id="rId18"/>
    <p:sldId id="430" r:id="rId19"/>
    <p:sldId id="493" r:id="rId20"/>
    <p:sldId id="491" r:id="rId21"/>
    <p:sldId id="419" r:id="rId22"/>
    <p:sldId id="421" r:id="rId23"/>
    <p:sldId id="422" r:id="rId24"/>
    <p:sldId id="426" r:id="rId25"/>
    <p:sldId id="431" r:id="rId26"/>
    <p:sldId id="432" r:id="rId27"/>
    <p:sldId id="433" r:id="rId28"/>
    <p:sldId id="435" r:id="rId29"/>
    <p:sldId id="436" r:id="rId30"/>
    <p:sldId id="437" r:id="rId31"/>
    <p:sldId id="438" r:id="rId32"/>
    <p:sldId id="494" r:id="rId33"/>
    <p:sldId id="380" r:id="rId34"/>
    <p:sldId id="486" r:id="rId35"/>
    <p:sldId id="484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47" autoAdjust="0"/>
    <p:restoredTop sz="94249" autoAdjust="0"/>
  </p:normalViewPr>
  <p:slideViewPr>
    <p:cSldViewPr>
      <p:cViewPr varScale="1">
        <p:scale>
          <a:sx n="79" d="100"/>
          <a:sy n="79" d="100"/>
        </p:scale>
        <p:origin x="1517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A7046B3-377B-47D0-9420-F78539FC161F}" type="slidenum">
              <a:rPr lang="en-GB" altLang="en-US" sz="1200"/>
              <a:pPr/>
              <a:t>2</a:t>
            </a:fld>
            <a:endParaRPr lang="en-GB" altLang="en-US" sz="120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875367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8ABF1F1-5B24-4642-ABD9-757CEE7DE329}" type="slidenum">
              <a:rPr lang="en-GB" altLang="en-US" sz="1200"/>
              <a:pPr/>
              <a:t>3</a:t>
            </a:fld>
            <a:endParaRPr lang="en-GB" altLang="en-US" sz="12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366099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8ABF1F1-5B24-4642-ABD9-757CEE7DE329}" type="slidenum">
              <a:rPr lang="en-GB" altLang="en-US" sz="1200"/>
              <a:pPr/>
              <a:t>4</a:t>
            </a:fld>
            <a:endParaRPr lang="en-GB" altLang="en-US" sz="12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672998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8ABF1F1-5B24-4642-ABD9-757CEE7DE329}" type="slidenum">
              <a:rPr lang="en-GB" altLang="en-US" sz="1200"/>
              <a:pPr/>
              <a:t>5</a:t>
            </a:fld>
            <a:endParaRPr lang="en-GB" altLang="en-US" sz="12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34421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33B3979-47F8-451B-BDAD-F34A9AFF2DB4}" type="slidenum">
              <a:rPr lang="en-GB" altLang="en-US" sz="1200"/>
              <a:pPr/>
              <a:t>7</a:t>
            </a:fld>
            <a:endParaRPr lang="en-GB" altLang="en-US" sz="120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92936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704B446-545F-4C80-A256-A0075512A1E1}" type="slidenum">
              <a:rPr lang="en-GB" altLang="en-US" sz="1200"/>
              <a:pPr/>
              <a:t>8</a:t>
            </a:fld>
            <a:endParaRPr lang="en-GB" altLang="en-US" sz="120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219911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E2D7718-083B-4DF6-B3DA-722905D42345}" type="slidenum">
              <a:rPr lang="en-GB" altLang="en-US" sz="1200"/>
              <a:pPr/>
              <a:t>10</a:t>
            </a:fld>
            <a:endParaRPr lang="en-GB" altLang="en-US" sz="120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071269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EB98F32-D0E3-44CD-95CF-CFBF452459D4}" type="slidenum">
              <a:rPr lang="en-GB" altLang="en-US" sz="1200"/>
              <a:pPr/>
              <a:t>11</a:t>
            </a:fld>
            <a:endParaRPr lang="en-GB" altLang="en-US" sz="120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86098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9B2D4BE-9A06-4089-B076-D347B1437DB7}" type="slidenum">
              <a:rPr lang="en-GB" altLang="en-US" sz="1200"/>
              <a:pPr/>
              <a:t>12</a:t>
            </a:fld>
            <a:endParaRPr lang="en-GB" altLang="en-US" sz="120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125376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7D3A80A-1220-442A-8099-1AA695FFA359}" type="slidenum">
              <a:rPr lang="en-GB" altLang="en-US" sz="1200"/>
              <a:pPr/>
              <a:t>13</a:t>
            </a:fld>
            <a:endParaRPr lang="en-GB" altLang="en-US" sz="1200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16169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AC591B5-2F4A-441C-B12E-D1B27DBD6AF2}" type="slidenum">
              <a:rPr lang="en-GB" altLang="en-US" sz="1200"/>
              <a:pPr/>
              <a:t>14</a:t>
            </a:fld>
            <a:endParaRPr lang="en-GB" altLang="en-US" sz="1200"/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9658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6C6E67D-EF19-491F-80E3-E937A0EE49BF}" type="slidenum">
              <a:rPr lang="en-GB" altLang="en-US" sz="1200"/>
              <a:pPr/>
              <a:t>15</a:t>
            </a:fld>
            <a:endParaRPr lang="en-GB" altLang="en-US" sz="1200"/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462997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6C6E67D-EF19-491F-80E3-E937A0EE49BF}" type="slidenum">
              <a:rPr lang="en-GB" altLang="en-US" sz="1200"/>
              <a:pPr/>
              <a:t>16</a:t>
            </a:fld>
            <a:endParaRPr lang="en-GB" altLang="en-US" sz="1200"/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1211790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8ABF1F1-5B24-4642-ABD9-757CEE7DE329}" type="slidenum">
              <a:rPr lang="en-GB" altLang="en-US" sz="1200"/>
              <a:pPr/>
              <a:t>17</a:t>
            </a:fld>
            <a:endParaRPr lang="en-GB" altLang="en-US" sz="12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423724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1DFBBC6-21F9-40B2-AFA6-B15456EC4421}" type="slidenum">
              <a:rPr lang="en-GB" altLang="en-US" sz="1200"/>
              <a:pPr/>
              <a:t>18</a:t>
            </a:fld>
            <a:endParaRPr lang="en-GB" altLang="en-US" sz="120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4887929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82E33A2-7AF6-4B6E-8693-8C27D7ED1D5B}" type="slidenum">
              <a:rPr lang="en-GB" altLang="en-US" sz="1200"/>
              <a:pPr/>
              <a:t>19</a:t>
            </a:fld>
            <a:endParaRPr lang="en-GB" altLang="en-US" sz="120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741336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638D8E2-EDF9-4DD5-921C-E4297F53E335}" type="slidenum">
              <a:rPr lang="en-GB" altLang="en-US" sz="1200"/>
              <a:pPr/>
              <a:t>20</a:t>
            </a:fld>
            <a:endParaRPr lang="en-GB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467360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9B2D581-92A2-4AB0-B144-8912CCCE29CC}" type="slidenum">
              <a:rPr lang="en-GB" altLang="en-US" sz="1200"/>
              <a:pPr/>
              <a:t>21</a:t>
            </a:fld>
            <a:endParaRPr lang="en-GB" altLang="en-US" sz="1200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0070546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BC78244-F872-46F7-9DA3-435639E3FF59}" type="slidenum">
              <a:rPr lang="en-GB" altLang="en-US" sz="1200"/>
              <a:pPr/>
              <a:t>22</a:t>
            </a:fld>
            <a:endParaRPr lang="en-GB" altLang="en-US" sz="1200"/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6458438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F59A5AE-0B56-47D4-B58E-DF1EB87581F7}" type="slidenum">
              <a:rPr lang="en-GB" altLang="en-US" sz="1200"/>
              <a:pPr/>
              <a:t>23</a:t>
            </a:fld>
            <a:endParaRPr lang="en-GB" altLang="en-US" sz="1200"/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418271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clip art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6B052CB-4451-4003-B802-78763773A14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44057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23/05/2023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25rWb_mZQQ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cl.ac.uk/news/news-articles/1015/051015-dementia-uk-supermarkets" TargetMode="External"/><Relationship Id="rId2" Type="http://schemas.openxmlformats.org/officeDocument/2006/relationships/hyperlink" Target="http://www.sueryder.org/morrisons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M31RyxSSCw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Bachelor of Arts Business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The Global Business Environment (LCBB4005_BIRM)</a:t>
            </a:r>
            <a:b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WEEK 5- Environmental Factors</a:t>
            </a:r>
            <a:endParaRPr lang="en-GB" altLang="en-US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13824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44624"/>
            <a:ext cx="6912694" cy="84533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 b="1" dirty="0"/>
              <a:t>Learning Outcomes</a:t>
            </a:r>
          </a:p>
        </p:txBody>
      </p:sp>
      <p:sp>
        <p:nvSpPr>
          <p:cNvPr id="19459" name="Rectangle 4"/>
          <p:cNvSpPr>
            <a:spLocks noGrp="1" noChangeArrowheads="1"/>
          </p:cNvSpPr>
          <p:nvPr>
            <p:ph idx="1"/>
          </p:nvPr>
        </p:nvSpPr>
        <p:spPr>
          <a:xfrm>
            <a:off x="0" y="889961"/>
            <a:ext cx="8964488" cy="5078078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Understand ecological / environmental factors to be considered</a:t>
            </a:r>
          </a:p>
          <a:p>
            <a:pPr marL="0" indent="0" eaLnBrk="1" hangingPunct="1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Recognise ecological issues associated with business activities</a:t>
            </a:r>
          </a:p>
          <a:p>
            <a:pPr marL="0" indent="0">
              <a:buNone/>
            </a:pPr>
            <a:endParaRPr lang="en-GB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Understand why firms behave in a responsible manner (issues around CSR, ethics and Sustainability)</a:t>
            </a:r>
          </a:p>
          <a:p>
            <a:pPr marL="0" indent="0" eaLnBrk="1" hangingPunct="1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Understand how businesses can also influence the external environment (new technology adoption,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ethics, CSR, corporate governance, equality and diversity, climate change, equal pay systems, PD)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2800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2F18400-88E1-41DF-B49D-1DF06FA54755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319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36525"/>
            <a:ext cx="8932985" cy="844203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2800" b="1" dirty="0"/>
              <a:t>ENVIRONMENTAL FACTORS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211015" y="908720"/>
            <a:ext cx="8721970" cy="4608512"/>
          </a:xfrm>
        </p:spPr>
        <p:txBody>
          <a:bodyPr>
            <a:noAutofit/>
          </a:bodyPr>
          <a:lstStyle/>
          <a:p>
            <a:pPr algn="just" eaLnBrk="1" hangingPunct="1"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Includes all the factors emanating from the environment such as</a:t>
            </a:r>
          </a:p>
          <a:p>
            <a:pPr marL="730250" indent="-457200" algn="just" eaLnBrk="1" hangingPunct="1">
              <a:buFont typeface="Wingdings" panose="05000000000000000000" pitchFamily="2" charset="2"/>
              <a:buChar char="Ø"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Climate Change and Global Warming, </a:t>
            </a:r>
          </a:p>
          <a:p>
            <a:pPr marL="730250" indent="-457200" algn="just" eaLnBrk="1" hangingPunct="1">
              <a:buFont typeface="Wingdings" panose="05000000000000000000" pitchFamily="2" charset="2"/>
              <a:buChar char="Ø"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Degradation of the environment, </a:t>
            </a:r>
          </a:p>
          <a:p>
            <a:pPr marL="730250" indent="-457200" algn="just" eaLnBrk="1" hangingPunct="1">
              <a:buFont typeface="Wingdings" panose="05000000000000000000" pitchFamily="2" charset="2"/>
              <a:buChar char="Ø"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Depletion of natural resources and</a:t>
            </a:r>
          </a:p>
          <a:p>
            <a:pPr marL="730250" indent="-457200" algn="just" eaLnBrk="1" hangingPunct="1">
              <a:buFont typeface="Wingdings" panose="05000000000000000000" pitchFamily="2" charset="2"/>
              <a:buChar char="Ø"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Pollution especially transboundary pollution</a:t>
            </a:r>
          </a:p>
          <a:p>
            <a:pPr algn="just" eaLnBrk="1" hangingPunct="1"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that have detrimental (negative) impact on businesses, society the survival of humanity. </a:t>
            </a:r>
          </a:p>
          <a:p>
            <a:pPr marL="0" indent="0" algn="just" eaLnBrk="1" hangingPunct="1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>
              <a:buFont typeface="Wingdings" panose="05000000000000000000" pitchFamily="2" charset="2"/>
              <a:buChar char="§"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Resource scarcity 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is pushing businesses to consider 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in their corporate strategic decisions</a:t>
            </a:r>
          </a:p>
          <a:p>
            <a:pPr algn="just" eaLnBrk="1" hangingPunct="1">
              <a:buFont typeface="Wingdings" panose="05000000000000000000" pitchFamily="2" charset="2"/>
              <a:buChar char="§"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F854A06-22EC-4381-B0A8-AB8D3B96469E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12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36525"/>
            <a:ext cx="8932985" cy="844203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2800" b="1" dirty="0"/>
              <a:t>ENVIRONMENTAL FACTORS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211015" y="908720"/>
            <a:ext cx="8537449" cy="4608512"/>
          </a:xfrm>
        </p:spPr>
        <p:txBody>
          <a:bodyPr>
            <a:noAutofit/>
          </a:bodyPr>
          <a:lstStyle/>
          <a:p>
            <a:pPr algn="just" eaLnBrk="1" hangingPunct="1">
              <a:buFont typeface="Wingdings" panose="05000000000000000000" pitchFamily="2" charset="2"/>
              <a:buChar char="§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environmental issues largely caused by human activity such as</a:t>
            </a:r>
          </a:p>
          <a:p>
            <a:pPr algn="just" eaLnBrk="1" hangingPunct="1">
              <a:buFont typeface="Wingdings" panose="05000000000000000000" pitchFamily="2" charset="2"/>
              <a:buChar char="§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Industrialisation</a:t>
            </a:r>
          </a:p>
          <a:p>
            <a:pPr algn="just" eaLnBrk="1" hangingPunct="1">
              <a:buFont typeface="Wingdings" panose="05000000000000000000" pitchFamily="2" charset="2"/>
              <a:buChar char="§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Urbanisation and </a:t>
            </a:r>
          </a:p>
          <a:p>
            <a:pPr algn="just" eaLnBrk="1" hangingPunct="1">
              <a:buFont typeface="Wingdings" panose="05000000000000000000" pitchFamily="2" charset="2"/>
              <a:buChar char="§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Modern large-scale agriculture</a:t>
            </a:r>
          </a:p>
          <a:p>
            <a:pPr algn="just" eaLnBrk="1" hangingPunct="1">
              <a:buFont typeface="Wingdings" panose="05000000000000000000" pitchFamily="2" charset="2"/>
              <a:buChar char="§"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>
              <a:buFont typeface="Wingdings" panose="05000000000000000000" pitchFamily="2" charset="2"/>
              <a:buChar char="§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Businesses need the environment because it is where all the INPUTS in the production are derived</a:t>
            </a: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F854A06-22EC-4381-B0A8-AB8D3B96469E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5166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36525"/>
            <a:ext cx="8932985" cy="844203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2800" b="1" dirty="0"/>
              <a:t>Origins of current push for environmental considerations in production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211015" y="1196752"/>
            <a:ext cx="8932985" cy="4320480"/>
          </a:xfrm>
        </p:spPr>
        <p:txBody>
          <a:bodyPr>
            <a:noAutofit/>
          </a:bodyPr>
          <a:lstStyle/>
          <a:p>
            <a:pPr algn="just" eaLnBrk="1" hangingPunct="1">
              <a:buFont typeface="Wingdings" panose="05000000000000000000" pitchFamily="2" charset="2"/>
              <a:buChar char="§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traditional view is that businesses operate mainly to make profit and to maximise the value of their shareholders</a:t>
            </a:r>
          </a:p>
          <a:p>
            <a:pPr marL="0" indent="0" algn="just" eaLnBrk="1" hangingPunct="1"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>
              <a:buFont typeface="Wingdings" panose="05000000000000000000" pitchFamily="2" charset="2"/>
              <a:buChar char="§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As such, markets will self-regulate themselves through demand and supply conditions that will push businesses to behave in a way appropriate in terms of price, quality and customer welfare</a:t>
            </a: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F854A06-22EC-4381-B0A8-AB8D3B96469E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5759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36925" y="28636"/>
            <a:ext cx="8229600" cy="880084"/>
          </a:xfrm>
        </p:spPr>
        <p:txBody>
          <a:bodyPr/>
          <a:lstStyle/>
          <a:p>
            <a:pPr algn="ctr" eaLnBrk="1" hangingPunct="1"/>
            <a:r>
              <a:rPr lang="en-GB" altLang="en-US" sz="4000" b="1" dirty="0"/>
              <a:t>MARKETS RULE?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176511" y="764704"/>
            <a:ext cx="8790977" cy="4968552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Assumption that markets are the most efficient means of allocating resources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But many challenges the dominance of market efficiency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EG: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altLang="en-US" sz="2400" dirty="0"/>
              <a:t>Banking crisis 2008 – market greed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altLang="en-US" sz="2400" dirty="0"/>
              <a:t>Markets may “crowd out” behaviour driven by morality (Sandel, 2009)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altLang="en-US" sz="2400" dirty="0"/>
              <a:t>Markets may be dominated by powerful groups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altLang="en-US" sz="2400" dirty="0"/>
              <a:t>Markets may be inefficient at allocating ecological resources between today’s needs and future needs if they only think about profit and maximising shareholder value</a:t>
            </a: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97F6E38-E98F-4049-94AC-B7C29B1CAA2D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818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EXTERNAL COSTS AND BENEFITS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850" y="908720"/>
            <a:ext cx="8820150" cy="4968552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sz="3200" dirty="0"/>
              <a:t>External costs – customers don’t always pay full resource costs for their products, e.g. pollution caused by their cars</a:t>
            </a:r>
          </a:p>
          <a:p>
            <a:pPr eaLnBrk="1" hangingPunct="1"/>
            <a:endParaRPr lang="en-GB" altLang="en-US" sz="3200" dirty="0"/>
          </a:p>
          <a:p>
            <a:pPr eaLnBrk="1" hangingPunct="1"/>
            <a:r>
              <a:rPr lang="en-GB" altLang="en-US" sz="3200" dirty="0"/>
              <a:t>External benefits – seller may not benefit financially from goods and services it provides, e.g. sponsorship of a flower display</a:t>
            </a:r>
          </a:p>
          <a:p>
            <a:pPr marL="0" indent="0" eaLnBrk="1" hangingPunct="1">
              <a:buNone/>
            </a:pPr>
            <a:endParaRPr lang="en-GB" altLang="en-US" sz="3200" dirty="0"/>
          </a:p>
          <a:p>
            <a:pPr eaLnBrk="1" hangingPunct="1"/>
            <a:r>
              <a:rPr lang="en-GB" altLang="en-US" sz="3200" dirty="0"/>
              <a:t>Production should consider welfare of all stakeholders</a:t>
            </a:r>
          </a:p>
        </p:txBody>
      </p:sp>
      <p:sp>
        <p:nvSpPr>
          <p:cNvPr id="25605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54E5BF7-BB20-4891-AEAA-A66D1D927DDF}" type="slidenum">
              <a:rPr lang="en-GB" smtClean="0"/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98156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2800" b="1" dirty="0"/>
              <a:t>STAKEHOLDERS IN AN ORGANISATION</a:t>
            </a:r>
          </a:p>
        </p:txBody>
      </p:sp>
      <p:sp>
        <p:nvSpPr>
          <p:cNvPr id="27651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31944" y="2036966"/>
            <a:ext cx="3780016" cy="2784067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All people who directly or indirectly have an interest in the activities of an organisation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More than just customers and shareholders!</a:t>
            </a:r>
          </a:p>
        </p:txBody>
      </p:sp>
      <p:sp>
        <p:nvSpPr>
          <p:cNvPr id="27653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54E5BF7-BB20-4891-AEAA-A66D1D927DDF}" type="slidenum">
              <a:rPr lang="en-GB" smtClean="0"/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27652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1212" y="1556792"/>
            <a:ext cx="5046773" cy="40524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776645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877EC-D80A-45E2-858C-E27B8BCDF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908721"/>
          </a:xfrm>
        </p:spPr>
        <p:txBody>
          <a:bodyPr/>
          <a:lstStyle/>
          <a:p>
            <a:pPr algn="ctr"/>
            <a:r>
              <a:rPr lang="en-GB" b="1" dirty="0"/>
              <a:t>Stakeholder Theory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FB378-8C94-448D-837D-2EEC892DD6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052736"/>
            <a:ext cx="9036496" cy="4663200"/>
          </a:xfrm>
        </p:spPr>
        <p:txBody>
          <a:bodyPr/>
          <a:lstStyle/>
          <a:p>
            <a:r>
              <a:rPr lang="en-GB" sz="2800" dirty="0"/>
              <a:t>Increasingly, business is beginning to take ‘</a:t>
            </a:r>
            <a:r>
              <a:rPr lang="en-GB" sz="2800" i="1" u="sng" dirty="0"/>
              <a:t>Stakeholder</a:t>
            </a:r>
            <a:r>
              <a:rPr lang="en-GB" sz="2800" dirty="0"/>
              <a:t> theory’ seriously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400" dirty="0"/>
              <a:t>‘Stakeholder theory’ suggests that as well as shareholders, there are several other groups to which a business has responsibilities when pursuing its aims and objectives </a:t>
            </a:r>
          </a:p>
          <a:p>
            <a:pPr lvl="1"/>
            <a:r>
              <a:rPr lang="en-GB" sz="2400" dirty="0"/>
              <a:t>Employees</a:t>
            </a:r>
          </a:p>
          <a:p>
            <a:pPr lvl="1"/>
            <a:r>
              <a:rPr lang="en-GB" sz="2400" dirty="0"/>
              <a:t>Communities in which the company does business</a:t>
            </a:r>
          </a:p>
          <a:p>
            <a:pPr lvl="1"/>
            <a:r>
              <a:rPr lang="en-GB" sz="2400" dirty="0"/>
              <a:t>The environment</a:t>
            </a:r>
          </a:p>
          <a:p>
            <a:pPr lvl="1"/>
            <a:r>
              <a:rPr lang="en-GB" sz="2400" dirty="0"/>
              <a:t>The wider global ‘community’?</a:t>
            </a:r>
          </a:p>
          <a:p>
            <a:pPr marL="457200" lvl="1" indent="0">
              <a:buNone/>
            </a:pP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4154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827088" y="188913"/>
            <a:ext cx="7772400" cy="593751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CUSTOMERS AS STAKEHOLDERS</a:t>
            </a:r>
          </a:p>
        </p:txBody>
      </p:sp>
      <p:sp>
        <p:nvSpPr>
          <p:cNvPr id="29699" name="Rectangle 1027"/>
          <p:cNvSpPr>
            <a:spLocks noGrp="1" noChangeArrowheads="1"/>
          </p:cNvSpPr>
          <p:nvPr>
            <p:ph type="body" sz="half" idx="1"/>
          </p:nvPr>
        </p:nvSpPr>
        <p:spPr>
          <a:xfrm>
            <a:off x="755650" y="1106515"/>
            <a:ext cx="4349750" cy="467039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Do customers really appreciate what is good / bad for them?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How valid is the maxim ‘The customer is King’?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 dirty="0"/>
              <a:t>Consider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Tobacco products?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Junk food?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Sunshine holidays?</a:t>
            </a:r>
            <a:endParaRPr lang="en-GB" altLang="en-US" sz="2000" dirty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800" dirty="0"/>
          </a:p>
        </p:txBody>
      </p:sp>
      <p:pic>
        <p:nvPicPr>
          <p:cNvPr id="29700" name="Picture 1035" descr="burger_fries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38799" y="1697064"/>
            <a:ext cx="3148739" cy="3236886"/>
          </a:xfrm>
          <a:noFill/>
        </p:spPr>
      </p:pic>
      <p:sp>
        <p:nvSpPr>
          <p:cNvPr id="29703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038586D-7A4B-490B-963A-336DF181A2D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29701" name="Text Box 1029"/>
          <p:cNvSpPr txBox="1">
            <a:spLocks noChangeArrowheads="1"/>
          </p:cNvSpPr>
          <p:nvPr/>
        </p:nvSpPr>
        <p:spPr bwMode="auto">
          <a:xfrm>
            <a:off x="5105400" y="2057400"/>
            <a:ext cx="3429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9702" name="Text Box 1033"/>
          <p:cNvSpPr txBox="1">
            <a:spLocks noChangeArrowheads="1"/>
          </p:cNvSpPr>
          <p:nvPr/>
        </p:nvSpPr>
        <p:spPr bwMode="auto">
          <a:xfrm>
            <a:off x="457200" y="5257800"/>
            <a:ext cx="81534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kumimoji="1" lang="en-US" altLang="en-US" sz="2800">
              <a:solidFill>
                <a:srgbClr val="9933FF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65228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472861"/>
            <a:ext cx="4392488" cy="681764"/>
          </a:xfrm>
        </p:spPr>
        <p:txBody>
          <a:bodyPr/>
          <a:lstStyle/>
          <a:p>
            <a:pPr algn="l" eaLnBrk="1" hangingPunct="1"/>
            <a:r>
              <a:rPr lang="en-GB" altLang="en-US" sz="2800" b="1" dirty="0"/>
              <a:t>EMPLOYEES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154625"/>
            <a:ext cx="7772400" cy="3068664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dirty="0"/>
              <a:t>What is a good employer?</a:t>
            </a:r>
          </a:p>
          <a:p>
            <a:pPr eaLnBrk="1" hangingPunct="1"/>
            <a:r>
              <a:rPr lang="en-GB" altLang="en-US" dirty="0"/>
              <a:t>Are happy employees better employees? </a:t>
            </a:r>
          </a:p>
          <a:p>
            <a:pPr eaLnBrk="1" hangingPunct="1"/>
            <a:r>
              <a:rPr lang="en-GB" altLang="en-US" dirty="0"/>
              <a:t>Need to strike a balance between the needs of the employer, employee and customer</a:t>
            </a:r>
          </a:p>
          <a:p>
            <a:pPr eaLnBrk="1" hangingPunct="1"/>
            <a:r>
              <a:rPr lang="en-GB" altLang="en-US" dirty="0"/>
              <a:t>Issues of enabling disadvantaged groups</a:t>
            </a:r>
          </a:p>
        </p:txBody>
      </p:sp>
      <p:sp>
        <p:nvSpPr>
          <p:cNvPr id="34821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42F5D4D-83B7-45C5-96A6-79B4D883577B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34820" name="Text Box 5"/>
          <p:cNvSpPr txBox="1">
            <a:spLocks noChangeArrowheads="1"/>
          </p:cNvSpPr>
          <p:nvPr/>
        </p:nvSpPr>
        <p:spPr bwMode="auto">
          <a:xfrm>
            <a:off x="7086600" y="5554663"/>
            <a:ext cx="1447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23233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260350"/>
            <a:ext cx="7772400" cy="584308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LOCAL COMMUNITIES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412776"/>
            <a:ext cx="8568952" cy="424847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dirty="0"/>
              <a:t>Business response to local communities combines pragmatism and altruism. Mainly pragmatism?</a:t>
            </a:r>
          </a:p>
          <a:p>
            <a:pPr eaLnBrk="1" hangingPunct="1"/>
            <a:r>
              <a:rPr lang="en-GB" altLang="en-US" sz="2800" dirty="0"/>
              <a:t>Local communities are a:</a:t>
            </a:r>
          </a:p>
          <a:p>
            <a:pPr lvl="1" eaLnBrk="1" hangingPunct="1"/>
            <a:r>
              <a:rPr lang="en-GB" altLang="en-US" dirty="0"/>
              <a:t>Source of labour</a:t>
            </a:r>
          </a:p>
          <a:p>
            <a:pPr lvl="1" eaLnBrk="1" hangingPunct="1"/>
            <a:r>
              <a:rPr lang="en-GB" altLang="en-US" dirty="0"/>
              <a:t>Source of customers</a:t>
            </a:r>
          </a:p>
          <a:p>
            <a:pPr lvl="1" eaLnBrk="1" hangingPunct="1"/>
            <a:r>
              <a:rPr lang="en-GB" altLang="en-US" dirty="0"/>
              <a:t>Through planning authorities, a constraint on land use planning permission</a:t>
            </a: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98F8C5A-2B42-4148-BCB5-DBD5BF4FD39B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3605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772400" cy="484645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sz="2800" b="1" dirty="0"/>
              <a:t>GOVERNMENT STAKEHOLDER ROLES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177872"/>
            <a:ext cx="8064500" cy="361110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dirty="0"/>
              <a:t>As legislator</a:t>
            </a:r>
          </a:p>
          <a:p>
            <a:pPr eaLnBrk="1" hangingPunct="1"/>
            <a:r>
              <a:rPr lang="en-GB" altLang="en-US" sz="3200" dirty="0"/>
              <a:t>As enabler</a:t>
            </a:r>
          </a:p>
          <a:p>
            <a:pPr eaLnBrk="1" hangingPunct="1"/>
            <a:r>
              <a:rPr lang="en-GB" altLang="en-US" sz="3200" dirty="0"/>
              <a:t>As enforcer</a:t>
            </a:r>
          </a:p>
          <a:p>
            <a:pPr eaLnBrk="1" hangingPunct="1"/>
            <a:r>
              <a:rPr lang="en-GB" altLang="en-US" sz="3200" dirty="0"/>
              <a:t>As taxing body</a:t>
            </a:r>
          </a:p>
          <a:p>
            <a:pPr eaLnBrk="1" hangingPunct="1"/>
            <a:r>
              <a:rPr lang="en-GB" altLang="en-US" sz="3200" dirty="0"/>
              <a:t>As funding source</a:t>
            </a:r>
          </a:p>
          <a:p>
            <a:pPr eaLnBrk="1" hangingPunct="1">
              <a:buFontTx/>
              <a:buNone/>
            </a:pPr>
            <a:r>
              <a:rPr lang="en-GB" altLang="en-US" sz="3200" dirty="0"/>
              <a:t>How democratically accountable are they?</a:t>
            </a: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8ACD000-C721-48D1-A802-D19E6164AB85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94831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>
          <a:xfrm>
            <a:off x="519192" y="359999"/>
            <a:ext cx="8264807" cy="786875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sz="2800" b="1" dirty="0"/>
              <a:t>GOVERNMENT POLICIES ON ECOLOGICAL ISSUES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idx="1"/>
          </p:nvPr>
        </p:nvSpPr>
        <p:spPr>
          <a:xfrm>
            <a:off x="519192" y="1905000"/>
            <a:ext cx="8116808" cy="3255936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GB" altLang="en-US" sz="3200" dirty="0"/>
              <a:t>Understand political context of ecological policies affecting business</a:t>
            </a:r>
          </a:p>
          <a:p>
            <a:pPr eaLnBrk="1" hangingPunct="1">
              <a:buFontTx/>
              <a:buNone/>
            </a:pPr>
            <a:endParaRPr lang="en-GB" altLang="en-US" sz="3200" dirty="0"/>
          </a:p>
          <a:p>
            <a:pPr eaLnBrk="1" hangingPunct="1"/>
            <a:r>
              <a:rPr lang="en-GB" altLang="en-US" sz="3200" dirty="0"/>
              <a:t>Taxation policy</a:t>
            </a:r>
          </a:p>
          <a:p>
            <a:pPr eaLnBrk="1" hangingPunct="1">
              <a:buFontTx/>
              <a:buNone/>
            </a:pPr>
            <a:endParaRPr lang="en-GB" altLang="en-US" sz="3200" dirty="0"/>
          </a:p>
          <a:p>
            <a:pPr eaLnBrk="1" hangingPunct="1"/>
            <a:r>
              <a:rPr lang="en-GB" altLang="en-US" sz="3200" dirty="0"/>
              <a:t>‘NIMBY’ effect – e.g. wind farms a “good idea’”, but “Not in My Back Yard”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66E5FC1-B974-49C7-8620-FB744AB25D8C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45365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624136" y="109258"/>
            <a:ext cx="7772400" cy="673100"/>
          </a:xfrm>
        </p:spPr>
        <p:txBody>
          <a:bodyPr/>
          <a:lstStyle/>
          <a:p>
            <a:pPr eaLnBrk="1" hangingPunct="1"/>
            <a:r>
              <a:rPr lang="en-GB" altLang="en-US" sz="2800" b="1" dirty="0"/>
              <a:t>Emissions by Country and Share (2019)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5CBB3264-F82E-85A5-5ED0-5B60024103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1851345"/>
              </p:ext>
            </p:extLst>
          </p:nvPr>
        </p:nvGraphicFramePr>
        <p:xfrm>
          <a:off x="490530" y="698500"/>
          <a:ext cx="8473956" cy="5461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24652">
                  <a:extLst>
                    <a:ext uri="{9D8B030D-6E8A-4147-A177-3AD203B41FA5}">
                      <a16:colId xmlns:a16="http://schemas.microsoft.com/office/drawing/2014/main" val="2609459150"/>
                    </a:ext>
                  </a:extLst>
                </a:gridCol>
                <a:gridCol w="2824652">
                  <a:extLst>
                    <a:ext uri="{9D8B030D-6E8A-4147-A177-3AD203B41FA5}">
                      <a16:colId xmlns:a16="http://schemas.microsoft.com/office/drawing/2014/main" val="887676857"/>
                    </a:ext>
                  </a:extLst>
                </a:gridCol>
                <a:gridCol w="2824652">
                  <a:extLst>
                    <a:ext uri="{9D8B030D-6E8A-4147-A177-3AD203B41FA5}">
                      <a16:colId xmlns:a16="http://schemas.microsoft.com/office/drawing/2014/main" val="328114522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Top Emitting Countries/sectors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Global Share (%)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Percentage change (1990-2019)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57902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82325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USA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5044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EU27 and UK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8.7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9237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India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333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93692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Russia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4.7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46564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Japan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48302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Iran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7371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S. Korea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76764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Indonesia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282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50440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S. Arabia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57906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Turkey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62972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International Aviation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0059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International Shipping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9283182"/>
                  </a:ext>
                </a:extLst>
              </a:tr>
            </a:tbl>
          </a:graphicData>
        </a:graphic>
      </p:graphicFrame>
      <p:sp>
        <p:nvSpPr>
          <p:cNvPr id="6656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7517843-833A-4E3D-8DE1-21B98CDAC041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6486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673100"/>
          </a:xfrm>
        </p:spPr>
        <p:txBody>
          <a:bodyPr/>
          <a:lstStyle/>
          <a:p>
            <a:pPr eaLnBrk="1" hangingPunct="1"/>
            <a:r>
              <a:rPr lang="en-GB" altLang="en-US" sz="2800" b="1" dirty="0"/>
              <a:t>SPECIFIC GOVERNMENT INITIATIVES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268760"/>
            <a:ext cx="8203952" cy="4536503"/>
          </a:xfrm>
        </p:spPr>
        <p:txBody>
          <a:bodyPr>
            <a:normAutofit lnSpcReduction="10000"/>
          </a:bodyPr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 dirty="0"/>
              <a:t>Debt for Nature Swaps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GB" altLang="en-US" sz="2400" dirty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 dirty="0"/>
              <a:t>Emissions Trading – Kyoto Protocol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GB" altLang="en-US" sz="2400" dirty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 dirty="0"/>
              <a:t>Carbon-offset Forestry Projects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GB" altLang="en-US" sz="2400" dirty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 dirty="0"/>
              <a:t>‘Eco-taxes’ – but many people doubtful about government’s true motivations for such taxes</a:t>
            </a:r>
          </a:p>
          <a:p>
            <a:pPr marL="0" indent="0" eaLnBrk="1" hangingPunct="1">
              <a:buNone/>
            </a:pPr>
            <a:endParaRPr lang="en-GB" altLang="en-US" sz="2400" dirty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 dirty="0"/>
              <a:t>Investments in renewable technology and low emission sources of energy</a:t>
            </a:r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7517843-833A-4E3D-8DE1-21B98CDAC041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30802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51754" y="39248"/>
            <a:ext cx="8932985" cy="988219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2800" b="1" dirty="0"/>
              <a:t>How businesses can influence the External Environment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0" y="908720"/>
            <a:ext cx="9036495" cy="4824536"/>
          </a:xfrm>
        </p:spPr>
        <p:txBody>
          <a:bodyPr>
            <a:noAutofit/>
          </a:bodyPr>
          <a:lstStyle/>
          <a:p>
            <a:pPr algn="just" eaLnBrk="1" hangingPunct="1"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 highlighted earlier that the environmental activities are mainly caused by human activities</a:t>
            </a:r>
          </a:p>
          <a:p>
            <a:pPr marL="0" indent="0" algn="just" eaLnBrk="1" hangingPunct="1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Growing recognition that businesses must think about sustainability issues which count be embedded in the external environment if others follow</a:t>
            </a:r>
          </a:p>
          <a:p>
            <a:pPr algn="just" eaLnBrk="1" hangingPunct="1"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Corporate governance</a:t>
            </a:r>
          </a:p>
          <a:p>
            <a:pPr algn="just" eaLnBrk="1" hangingPunct="1">
              <a:buFont typeface="Wingdings" panose="05000000000000000000" pitchFamily="2" charset="2"/>
              <a:buChar char="§"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Ethics and CSR, </a:t>
            </a:r>
          </a:p>
          <a:p>
            <a:pPr algn="just" eaLnBrk="1" hangingPunct="1">
              <a:buFont typeface="Wingdings" panose="05000000000000000000" pitchFamily="2" charset="2"/>
              <a:buChar char="§"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Equality and diversity, </a:t>
            </a:r>
          </a:p>
          <a:p>
            <a:pPr algn="just" eaLnBrk="1" hangingPunct="1">
              <a:buFont typeface="Wingdings" panose="05000000000000000000" pitchFamily="2" charset="2"/>
              <a:buChar char="§"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New technology adoption, </a:t>
            </a:r>
          </a:p>
          <a:p>
            <a:pPr algn="just" eaLnBrk="1" hangingPunct="1">
              <a:buFont typeface="Wingdings" panose="05000000000000000000" pitchFamily="2" charset="2"/>
              <a:buChar char="§"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fair pay scall for all employees</a:t>
            </a:r>
          </a:p>
          <a:p>
            <a:pPr algn="just" eaLnBrk="1" hangingPunct="1">
              <a:buFont typeface="Wingdings" panose="05000000000000000000" pitchFamily="2" charset="2"/>
              <a:buChar char="§"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Climate action plan to foster environmental protection</a:t>
            </a: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F854A06-22EC-4381-B0A8-AB8D3B96469E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395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360000" y="360000"/>
            <a:ext cx="5366624" cy="540000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CORPORATE GOVERNANCE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360000" y="1495155"/>
            <a:ext cx="8155350" cy="468180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dirty="0"/>
              <a:t>Concern with how organisations are run</a:t>
            </a:r>
          </a:p>
          <a:p>
            <a:pPr eaLnBrk="1" hangingPunct="1"/>
            <a:r>
              <a:rPr lang="en-GB" altLang="en-US" sz="3200" dirty="0"/>
              <a:t>Issues of fairness and integrity</a:t>
            </a:r>
          </a:p>
          <a:p>
            <a:pPr eaLnBrk="1" hangingPunct="1"/>
            <a:r>
              <a:rPr lang="en-GB" altLang="en-US" sz="3200" dirty="0"/>
              <a:t>But corporate governance is influenced by local culture</a:t>
            </a:r>
          </a:p>
          <a:p>
            <a:pPr eaLnBrk="1" hangingPunct="1"/>
            <a:r>
              <a:rPr lang="en-GB" altLang="en-US" sz="3200" dirty="0"/>
              <a:t>Are companies becoming less well governed, or is it our perceptions that are changing?</a:t>
            </a: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69AA2F7-02A8-4A94-A337-E427C655027E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1545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360000" y="136526"/>
            <a:ext cx="8326800" cy="544512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BUSINESS ETHICS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1046906"/>
            <a:ext cx="7416824" cy="476418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dirty="0"/>
              <a:t>Ethics is essentially about the definition of what is right and wrong. </a:t>
            </a:r>
          </a:p>
          <a:p>
            <a:pPr eaLnBrk="1" hangingPunct="1"/>
            <a:r>
              <a:rPr lang="en-GB" altLang="en-US" sz="2800" dirty="0"/>
              <a:t>However, a difficulty occurs in trying to agree just what is right and wrong</a:t>
            </a:r>
          </a:p>
          <a:p>
            <a:pPr eaLnBrk="1" hangingPunct="1"/>
            <a:r>
              <a:rPr lang="en-GB" altLang="en-US" sz="2800" dirty="0"/>
              <a:t>E.g. - bribery - acceptable in many African countries, but unethical in most western countries</a:t>
            </a:r>
          </a:p>
          <a:p>
            <a:r>
              <a:rPr lang="en-GB" altLang="en-US" sz="2800" dirty="0">
                <a:hlinkClick r:id="rId3"/>
              </a:rPr>
              <a:t>https://www.youtube.com/watch?v=r25rWb_mZQQ</a:t>
            </a:r>
            <a:endParaRPr lang="en-GB" altLang="en-US" sz="2800" dirty="0"/>
          </a:p>
          <a:p>
            <a:endParaRPr lang="en-GB" altLang="en-US" sz="2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5998EB2-66B8-40D8-BD26-5FF2499CFDCD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18923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60350"/>
            <a:ext cx="7772400" cy="545562"/>
          </a:xfrm>
        </p:spPr>
        <p:txBody>
          <a:bodyPr/>
          <a:lstStyle/>
          <a:p>
            <a:pPr eaLnBrk="1" hangingPunct="1"/>
            <a:r>
              <a:rPr lang="en-GB" altLang="en-US" sz="2800" b="1" dirty="0"/>
              <a:t>ECOLOGICAL RESPONSIBILITY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281354" y="1139484"/>
            <a:ext cx="8693834" cy="4485028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200" dirty="0"/>
              <a:t>Firms owe duties to stakeholders</a:t>
            </a:r>
          </a:p>
          <a:p>
            <a:pPr eaLnBrk="1" hangingPunct="1"/>
            <a:r>
              <a:rPr lang="en-GB" altLang="en-US" sz="3200" dirty="0"/>
              <a:t>Without ecological responsibility, firms may deplete their input of natural resources</a:t>
            </a:r>
          </a:p>
          <a:p>
            <a:pPr eaLnBrk="1" hangingPunct="1"/>
            <a:r>
              <a:rPr lang="en-GB" altLang="en-US" sz="3200" dirty="0"/>
              <a:t>Are ecological conditions </a:t>
            </a:r>
            <a:r>
              <a:rPr lang="en-GB" altLang="en-US" sz="3200" i="1" dirty="0"/>
              <a:t>actually</a:t>
            </a:r>
            <a:r>
              <a:rPr lang="en-GB" altLang="en-US" sz="3200" dirty="0"/>
              <a:t> getting worse?</a:t>
            </a:r>
          </a:p>
          <a:p>
            <a:pPr eaLnBrk="1" hangingPunct="1"/>
            <a:r>
              <a:rPr lang="en-GB" altLang="en-US" sz="3200" dirty="0"/>
              <a:t>Is a sound eco system a western ‘luxury’, or good economic sense?</a:t>
            </a: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9A74B34-78BC-4612-8878-5DD0891A6F6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76886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1115616" y="404061"/>
            <a:ext cx="6218587" cy="602577"/>
          </a:xfrm>
        </p:spPr>
        <p:txBody>
          <a:bodyPr/>
          <a:lstStyle/>
          <a:p>
            <a:pPr eaLnBrk="1" hangingPunct="1"/>
            <a:r>
              <a:rPr lang="en-GB" altLang="en-US" sz="2800" b="1" dirty="0"/>
              <a:t>HOW “GREEN” ARE CUSTOMERS?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idx="1"/>
          </p:nvPr>
        </p:nvSpPr>
        <p:spPr>
          <a:xfrm>
            <a:off x="672147" y="1196752"/>
            <a:ext cx="7991475" cy="475252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 b="1" dirty="0"/>
              <a:t>Gallup survey, UK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78% said they would ‘prefer an ecologically responsible holiday’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But this was only the 7</a:t>
            </a:r>
            <a:r>
              <a:rPr lang="en-GB" altLang="en-US" sz="2400" baseline="30000" dirty="0"/>
              <a:t>th</a:t>
            </a:r>
            <a:r>
              <a:rPr lang="en-GB" altLang="en-US" sz="2400" dirty="0"/>
              <a:t> most important factor after price, convenience, etc.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How do you research customers’ true preferences? 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Will customers forego other product features?</a:t>
            </a:r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572DECC-EF79-4DFB-8C38-3B73BFE243ED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923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83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83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83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1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>
          <a:xfrm>
            <a:off x="659264" y="332656"/>
            <a:ext cx="7772400" cy="684508"/>
          </a:xfrm>
        </p:spPr>
        <p:txBody>
          <a:bodyPr/>
          <a:lstStyle/>
          <a:p>
            <a:pPr eaLnBrk="1" hangingPunct="1"/>
            <a:r>
              <a:rPr lang="en-GB" altLang="en-US" sz="2800" b="1" dirty="0"/>
              <a:t>IMPROVED ENERGY EFFICIENCY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9552" y="1196752"/>
            <a:ext cx="4946848" cy="431425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Paradox of improved resource efficiency (lower fuel consumption) leading to lower running costs.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If demand is highly elastic, consumption of resources may actually rise (e.g. aircraft, cars).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Compare US favoured approach (emphasis on efficiency) with Kyoto approach (emissions trading)</a:t>
            </a:r>
          </a:p>
        </p:txBody>
      </p:sp>
      <p:pic>
        <p:nvPicPr>
          <p:cNvPr id="68612" name="Picture 6" descr="2007MitsubishiOutlander01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86400" y="1294108"/>
            <a:ext cx="2971800" cy="4314252"/>
          </a:xfrm>
          <a:noFill/>
        </p:spPr>
      </p:pic>
      <p:sp>
        <p:nvSpPr>
          <p:cNvPr id="68613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8DC7968-36A9-4AC9-9C2A-DF876FEF5BD1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6025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529525"/>
          </a:xfrm>
        </p:spPr>
        <p:txBody>
          <a:bodyPr/>
          <a:lstStyle/>
          <a:p>
            <a:pPr eaLnBrk="1" hangingPunct="1"/>
            <a:r>
              <a:rPr lang="en-GB" altLang="en-US" sz="2800" b="1" dirty="0"/>
              <a:t>DISASTER RECOVERY PLANS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7544" y="1556792"/>
            <a:ext cx="4028257" cy="396044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Global warming has been associated with flooding and storm damage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What are the likely impacts on business organisations?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Businesses need to prepare disaster recovery plans</a:t>
            </a:r>
          </a:p>
        </p:txBody>
      </p:sp>
      <p:pic>
        <p:nvPicPr>
          <p:cNvPr id="70660" name="Picture 4" descr="river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02480" y="1916832"/>
            <a:ext cx="3810000" cy="3255156"/>
          </a:xfrm>
          <a:noFill/>
        </p:spPr>
      </p:pic>
      <p:sp>
        <p:nvSpPr>
          <p:cNvPr id="70661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7A06C3E-EAE4-4EFC-A47F-54665815FB7A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92275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2E48D-5D54-4007-BAA5-E8D3C5B34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4988"/>
            <a:ext cx="9144000" cy="792089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/>
              <a:t>Corporate Social Responsibility (CSR)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360BE-242F-455A-AB3D-5AF520722B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807077"/>
            <a:ext cx="7992888" cy="49325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i="1" dirty="0"/>
              <a:t>A company’s initiative to take responsibility for its impact on social and environmental well-being. </a:t>
            </a:r>
            <a:r>
              <a:rPr lang="en-GB" sz="2000" dirty="0"/>
              <a:t>Efforts may go beyond what regulators and pressure groups require, and may involve consideration of: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Social Obligation: </a:t>
            </a:r>
          </a:p>
          <a:p>
            <a:pPr lvl="1"/>
            <a:r>
              <a:rPr lang="en-GB" sz="2000" dirty="0"/>
              <a:t>reactive response to changes in market </a:t>
            </a:r>
            <a:r>
              <a:rPr lang="en-GB" sz="2000" i="1" u="sng" dirty="0"/>
              <a:t>legislation</a:t>
            </a:r>
            <a:r>
              <a:rPr lang="en-GB" sz="2000" dirty="0"/>
              <a:t> </a:t>
            </a:r>
          </a:p>
          <a:p>
            <a:pPr marL="457200" lvl="1" indent="0">
              <a:buNone/>
            </a:pPr>
            <a:endParaRPr lang="en-GB" sz="2000" dirty="0"/>
          </a:p>
          <a:p>
            <a:r>
              <a:rPr lang="en-GB" sz="2000" dirty="0"/>
              <a:t>Social Responsibility: </a:t>
            </a:r>
          </a:p>
          <a:p>
            <a:pPr lvl="1"/>
            <a:r>
              <a:rPr lang="en-GB" sz="2000" dirty="0"/>
              <a:t>firm conforms to current norms and values in society, potentially through </a:t>
            </a:r>
            <a:r>
              <a:rPr lang="en-GB" sz="2000" i="1" u="sng" dirty="0"/>
              <a:t>self-regulation</a:t>
            </a:r>
          </a:p>
          <a:p>
            <a:pPr marL="457200" lvl="1" indent="0">
              <a:buNone/>
            </a:pPr>
            <a:endParaRPr lang="en-GB" sz="2000" i="1" u="sng" dirty="0"/>
          </a:p>
          <a:p>
            <a:r>
              <a:rPr lang="en-GB" sz="2000" dirty="0"/>
              <a:t>Social Responsiveness: </a:t>
            </a:r>
          </a:p>
          <a:p>
            <a:pPr lvl="1"/>
            <a:r>
              <a:rPr lang="en-GB" sz="2000" dirty="0"/>
              <a:t>a proactive strategy that actively seeks future social change – firms may work with government and pressure groups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41735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2E0AF-8195-4B3B-82F7-AB64470D62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549" y="764704"/>
            <a:ext cx="7886700" cy="55659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CSR Dilemma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ECBDB8-FBC6-4BFD-B39C-C275D2221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549" y="1916832"/>
            <a:ext cx="7886700" cy="3312368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/>
              <a:t>The Business: </a:t>
            </a:r>
            <a:r>
              <a:rPr lang="en-GB" dirty="0"/>
              <a:t>wants to make profit – low costs, low prices, more volume in sales? 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Shareholders</a:t>
            </a:r>
            <a:r>
              <a:rPr lang="en-GB" dirty="0"/>
              <a:t>: want to see the value of their shares rise –  is CSR important?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Customers</a:t>
            </a:r>
            <a:r>
              <a:rPr lang="en-GB" dirty="0"/>
              <a:t>: want low prices and good quality…and responsible  behaviour on the part of the businesses?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Community: </a:t>
            </a:r>
            <a:r>
              <a:rPr lang="en-GB" dirty="0"/>
              <a:t>has needs which are not exclusively satisfied in markets and expects businesses to be socially responsible.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739279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113CC-DE70-43B7-8B66-C20A1AAC2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6632"/>
            <a:ext cx="7886700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Examples of CSR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99C93-FE9F-4A49-B4AB-AB4489A205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124744"/>
            <a:ext cx="7488832" cy="4797276"/>
          </a:xfrm>
        </p:spPr>
        <p:txBody>
          <a:bodyPr>
            <a:normAutofit/>
          </a:bodyPr>
          <a:lstStyle/>
          <a:p>
            <a:r>
              <a:rPr lang="en-GB" sz="2400" dirty="0"/>
              <a:t>Morrisons Carrier Bag Charging- The proceeds are used to support the Morrison foundation, its national charity partner </a:t>
            </a:r>
            <a:r>
              <a:rPr lang="en-GB" sz="2400" b="1" dirty="0">
                <a:hlinkClick r:id="rId2"/>
              </a:rPr>
              <a:t>Sue Ryder</a:t>
            </a:r>
            <a:r>
              <a:rPr lang="en-GB" sz="2400" b="1" dirty="0"/>
              <a:t> </a:t>
            </a:r>
            <a:r>
              <a:rPr lang="en-GB" sz="2400" dirty="0"/>
              <a:t>and University College London to support the development of a new world class </a:t>
            </a:r>
            <a:r>
              <a:rPr lang="en-GB" sz="2400" b="1" dirty="0">
                <a:hlinkClick r:id="rId3"/>
              </a:rPr>
              <a:t>dementia research centre</a:t>
            </a:r>
            <a:r>
              <a:rPr lang="en-GB" sz="2400" b="1" dirty="0"/>
              <a:t>.</a:t>
            </a:r>
          </a:p>
          <a:p>
            <a:pPr marL="0" indent="0">
              <a:buNone/>
            </a:pPr>
            <a:endParaRPr lang="en-GB" sz="2400" b="1" dirty="0"/>
          </a:p>
          <a:p>
            <a:r>
              <a:rPr lang="en-GB" sz="2400" dirty="0"/>
              <a:t>VW Group through </a:t>
            </a:r>
            <a:r>
              <a:rPr lang="en-GB" sz="2400" dirty="0" err="1"/>
              <a:t>Škoda</a:t>
            </a:r>
            <a:r>
              <a:rPr lang="en-GB" sz="2400" dirty="0"/>
              <a:t> Auto India </a:t>
            </a:r>
            <a:r>
              <a:rPr lang="en-GB" sz="2400" dirty="0" err="1"/>
              <a:t>Pvt.</a:t>
            </a:r>
            <a:r>
              <a:rPr lang="en-GB" sz="2400" dirty="0"/>
              <a:t> Ltd. organizes regular health checks at “check-up camps” set up in local communities by providing counselling, medicines and health and prevention education. </a:t>
            </a:r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758153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09083-11A5-4D96-9BE0-8DC9CBC0C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332656"/>
            <a:ext cx="7886700" cy="620687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/>
              <a:t>Benefits to Business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AE70C-BA33-47BD-B932-551F53FB5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914" y="1484784"/>
            <a:ext cx="7978637" cy="4032448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CSR attracts the media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CSR may help in attracting &amp; motivating employees 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Firms that react fastest to regulation may gain a competitive advantage at a later date </a:t>
            </a:r>
          </a:p>
          <a:p>
            <a:pPr marL="0" indent="0">
              <a:buNone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Businesses may find it beneficial to position themselves as ‘good corporate citizens’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81739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7AA2A-19D8-48FB-86A5-EEEA68964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586" y="116632"/>
            <a:ext cx="78867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Limits of CSR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4A78F-4AD1-4A0A-8C68-CE99B68AB2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7546" y="1030362"/>
            <a:ext cx="8208912" cy="4797276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Weak evidence </a:t>
            </a:r>
          </a:p>
          <a:p>
            <a:pPr lvl="1"/>
            <a:r>
              <a:rPr lang="en-GB" dirty="0"/>
              <a:t>It can be difficult to prove that a firm lives up to its ethical commitments</a:t>
            </a:r>
          </a:p>
          <a:p>
            <a:r>
              <a:rPr lang="en-GB" sz="2800" dirty="0"/>
              <a:t>Small firms? </a:t>
            </a:r>
          </a:p>
          <a:p>
            <a:pPr lvl="1"/>
            <a:r>
              <a:rPr lang="en-GB" dirty="0"/>
              <a:t>Can they bear the costs?</a:t>
            </a:r>
          </a:p>
          <a:p>
            <a:r>
              <a:rPr lang="en-GB" sz="2800" dirty="0"/>
              <a:t>Green wash sham? </a:t>
            </a:r>
          </a:p>
          <a:p>
            <a:pPr lvl="1"/>
            <a:r>
              <a:rPr lang="en-GB" dirty="0"/>
              <a:t>Are firms just cynically manipulating the public for good public relations?</a:t>
            </a:r>
          </a:p>
          <a:p>
            <a:r>
              <a:rPr lang="en-GB" sz="2800" dirty="0"/>
              <a:t>Cultural variations</a:t>
            </a:r>
          </a:p>
          <a:p>
            <a:pPr lvl="1"/>
            <a:r>
              <a:rPr lang="en-GB" dirty="0"/>
              <a:t>For example in the middle eastern countries.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438251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7AA2A-19D8-48FB-86A5-EEEA68964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586" y="116632"/>
            <a:ext cx="78867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 Zero and Businesses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4A78F-4AD1-4A0A-8C68-CE99B68AB2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7546" y="1030362"/>
            <a:ext cx="8208912" cy="4797276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(2) What is net zero? -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6255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7984" y="238336"/>
            <a:ext cx="4716016" cy="5256584"/>
          </a:xfrm>
        </p:spPr>
        <p:txBody>
          <a:bodyPr>
            <a:noAutofit/>
          </a:bodyPr>
          <a:lstStyle/>
          <a:p>
            <a:r>
              <a:rPr lang="en-GB" sz="2000" b="1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Identify global causes of environmental degradation that may affect your business</a:t>
            </a:r>
            <a:br>
              <a:rPr lang="en-GB" sz="2000" b="1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000" b="1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class discussion:</a:t>
            </a:r>
            <a:br>
              <a:rPr lang="en-GB" sz="2000" b="1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research on how businesses use each of the factors listed in slide 17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St. Barnabas' CE (VA) Primary School - Homewo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427984" cy="573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7757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458"/>
            <a:ext cx="9144000" cy="6755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3644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30221-63E2-4E88-8C05-915DED85B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E2BAC43-6F8E-4C35-A9C4-2548CC80BB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0839" y="1600200"/>
            <a:ext cx="3082322" cy="3916363"/>
          </a:xfrm>
        </p:spPr>
      </p:pic>
    </p:spTree>
    <p:extLst>
      <p:ext uri="{BB962C8B-B14F-4D97-AF65-F5344CB8AC3E}">
        <p14:creationId xmlns:p14="http://schemas.microsoft.com/office/powerpoint/2010/main" val="228741804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8A0C572-12CD-4983-B493-0C046FD3354B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1510</Words>
  <Application>Microsoft Office PowerPoint</Application>
  <PresentationFormat>On-screen Show (4:3)</PresentationFormat>
  <Paragraphs>274</Paragraphs>
  <Slides>32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Arial</vt:lpstr>
      <vt:lpstr>Calibri</vt:lpstr>
      <vt:lpstr>Myriad Pro</vt:lpstr>
      <vt:lpstr>Tahoma</vt:lpstr>
      <vt:lpstr>Times New Roman</vt:lpstr>
      <vt:lpstr>Wingdings</vt:lpstr>
      <vt:lpstr>20140311PresentationUWTSDTemplate</vt:lpstr>
      <vt:lpstr>Bachelor of Arts Business Management   The Global Business Environment (LCBB4005_BIRM)  WEEK 5- Environmental Factors</vt:lpstr>
      <vt:lpstr>Learning Outcomes</vt:lpstr>
      <vt:lpstr>ENVIRONMENTAL FACTORS </vt:lpstr>
      <vt:lpstr>ENVIRONMENTAL FACTORS </vt:lpstr>
      <vt:lpstr>Origins of current push for environmental considerations in production</vt:lpstr>
      <vt:lpstr>MARKETS RULE?</vt:lpstr>
      <vt:lpstr>EXTERNAL COSTS AND BENEFITS</vt:lpstr>
      <vt:lpstr>STAKEHOLDERS IN AN ORGANISATION</vt:lpstr>
      <vt:lpstr>Stakeholder Theory</vt:lpstr>
      <vt:lpstr>CUSTOMERS AS STAKEHOLDERS</vt:lpstr>
      <vt:lpstr>EMPLOYEES</vt:lpstr>
      <vt:lpstr>LOCAL COMMUNITIES</vt:lpstr>
      <vt:lpstr>GOVERNMENT STAKEHOLDER ROLES</vt:lpstr>
      <vt:lpstr>GOVERNMENT POLICIES ON ECOLOGICAL ISSUES</vt:lpstr>
      <vt:lpstr>Emissions by Country and Share (2019)</vt:lpstr>
      <vt:lpstr>SPECIFIC GOVERNMENT INITIATIVES</vt:lpstr>
      <vt:lpstr>How businesses can influence the External Environment </vt:lpstr>
      <vt:lpstr>CORPORATE GOVERNANCE</vt:lpstr>
      <vt:lpstr>BUSINESS ETHICS</vt:lpstr>
      <vt:lpstr>ECOLOGICAL RESPONSIBILITY</vt:lpstr>
      <vt:lpstr>HOW “GREEN” ARE CUSTOMERS?</vt:lpstr>
      <vt:lpstr>IMPROVED ENERGY EFFICIENCY</vt:lpstr>
      <vt:lpstr>DISASTER RECOVERY PLANS</vt:lpstr>
      <vt:lpstr>Corporate Social Responsibility (CSR)</vt:lpstr>
      <vt:lpstr>CSR Dilemma</vt:lpstr>
      <vt:lpstr>Examples of CSR Activities</vt:lpstr>
      <vt:lpstr>Benefits to Business</vt:lpstr>
      <vt:lpstr>Limits of CSR</vt:lpstr>
      <vt:lpstr>Net Zero and Businesses</vt:lpstr>
      <vt:lpstr>Identify global causes of environmental degradation that may affect your business  class discussion: research on how businesses use each of the factors listed in slide 17</vt:lpstr>
      <vt:lpstr>PowerPoint Presentation</vt:lpstr>
      <vt:lpstr>Any question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Introduction to Modern Workplace (LLCCCC) WEEK SIX  Behavioural approach to management</dc:title>
  <dc:creator>Uju Ugochukwu</dc:creator>
  <cp:lastModifiedBy>Essa Bah</cp:lastModifiedBy>
  <cp:revision>45</cp:revision>
  <dcterms:created xsi:type="dcterms:W3CDTF">2020-06-13T18:07:49Z</dcterms:created>
  <dcterms:modified xsi:type="dcterms:W3CDTF">2023-05-23T19:35:44Z</dcterms:modified>
</cp:coreProperties>
</file>