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7" r:id="rId4"/>
    <p:sldMasterId id="2147483691" r:id="rId5"/>
  </p:sldMasterIdLst>
  <p:notesMasterIdLst>
    <p:notesMasterId r:id="rId38"/>
  </p:notesMasterIdLst>
  <p:sldIdLst>
    <p:sldId id="365" r:id="rId6"/>
    <p:sldId id="368" r:id="rId7"/>
    <p:sldId id="377" r:id="rId8"/>
    <p:sldId id="369" r:id="rId9"/>
    <p:sldId id="370" r:id="rId10"/>
    <p:sldId id="378" r:id="rId11"/>
    <p:sldId id="381" r:id="rId12"/>
    <p:sldId id="379" r:id="rId13"/>
    <p:sldId id="380" r:id="rId14"/>
    <p:sldId id="382" r:id="rId15"/>
    <p:sldId id="383" r:id="rId16"/>
    <p:sldId id="384" r:id="rId17"/>
    <p:sldId id="385" r:id="rId18"/>
    <p:sldId id="386" r:id="rId19"/>
    <p:sldId id="387" r:id="rId20"/>
    <p:sldId id="388" r:id="rId21"/>
    <p:sldId id="389" r:id="rId22"/>
    <p:sldId id="390" r:id="rId23"/>
    <p:sldId id="391" r:id="rId24"/>
    <p:sldId id="392" r:id="rId25"/>
    <p:sldId id="366" r:id="rId26"/>
    <p:sldId id="367" r:id="rId27"/>
    <p:sldId id="393" r:id="rId28"/>
    <p:sldId id="394" r:id="rId29"/>
    <p:sldId id="395" r:id="rId30"/>
    <p:sldId id="396" r:id="rId31"/>
    <p:sldId id="373" r:id="rId32"/>
    <p:sldId id="371" r:id="rId33"/>
    <p:sldId id="372" r:id="rId34"/>
    <p:sldId id="374" r:id="rId35"/>
    <p:sldId id="375" r:id="rId36"/>
    <p:sldId id="397" r:id="rId3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09BAB3A7-C75C-4344-9B4E-BFA22AC63E9B}">
          <p14:sldIdLst>
            <p14:sldId id="365"/>
            <p14:sldId id="368"/>
            <p14:sldId id="377"/>
            <p14:sldId id="369"/>
            <p14:sldId id="370"/>
            <p14:sldId id="378"/>
            <p14:sldId id="381"/>
            <p14:sldId id="379"/>
            <p14:sldId id="380"/>
            <p14:sldId id="382"/>
            <p14:sldId id="383"/>
            <p14:sldId id="384"/>
            <p14:sldId id="385"/>
            <p14:sldId id="386"/>
            <p14:sldId id="387"/>
            <p14:sldId id="388"/>
            <p14:sldId id="389"/>
            <p14:sldId id="390"/>
            <p14:sldId id="391"/>
            <p14:sldId id="392"/>
            <p14:sldId id="366"/>
            <p14:sldId id="367"/>
            <p14:sldId id="393"/>
            <p14:sldId id="394"/>
            <p14:sldId id="395"/>
            <p14:sldId id="396"/>
            <p14:sldId id="373"/>
            <p14:sldId id="371"/>
            <p14:sldId id="372"/>
            <p14:sldId id="374"/>
            <p14:sldId id="375"/>
            <p14:sldId id="397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5" d="100"/>
          <a:sy n="85" d="100"/>
        </p:scale>
        <p:origin x="147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presProps" Target="presProps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tableStyles" Target="tableStyles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microsoft.com/office/2016/11/relationships/changesInfo" Target="changesInfos/changesInfo1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ana Enoch" userId="ba41983e-3215-417a-a480-486e03c9bd95" providerId="ADAL" clId="{04F1F632-8AF4-4A3B-949F-531E064605D7}"/>
    <pc:docChg chg="modSld">
      <pc:chgData name="Alana Enoch" userId="ba41983e-3215-417a-a480-486e03c9bd95" providerId="ADAL" clId="{04F1F632-8AF4-4A3B-949F-531E064605D7}" dt="2025-10-13T10:09:57.593" v="1" actId="20577"/>
      <pc:docMkLst>
        <pc:docMk/>
      </pc:docMkLst>
      <pc:sldChg chg="modSp mod">
        <pc:chgData name="Alana Enoch" userId="ba41983e-3215-417a-a480-486e03c9bd95" providerId="ADAL" clId="{04F1F632-8AF4-4A3B-949F-531E064605D7}" dt="2025-10-13T10:09:57.593" v="1" actId="20577"/>
        <pc:sldMkLst>
          <pc:docMk/>
          <pc:sldMk cId="3570601767" sldId="378"/>
        </pc:sldMkLst>
        <pc:spChg chg="mod">
          <ac:chgData name="Alana Enoch" userId="ba41983e-3215-417a-a480-486e03c9bd95" providerId="ADAL" clId="{04F1F632-8AF4-4A3B-949F-531E064605D7}" dt="2025-10-13T10:09:57.593" v="1" actId="20577"/>
          <ac:spMkLst>
            <pc:docMk/>
            <pc:sldMk cId="3570601767" sldId="378"/>
            <ac:spMk id="2" creationId="{946A9BBF-7193-E90B-1D3C-12276FF0BD0E}"/>
          </ac:spMkLst>
        </pc:spChg>
      </pc:sldChg>
    </pc:docChg>
  </pc:docChgLst>
  <pc:docChgLst>
    <pc:chgData name="Alana Enoch" userId="ba41983e-3215-417a-a480-486e03c9bd95" providerId="ADAL" clId="{ABEA2959-B7C4-42EB-B0AA-4D7FD0626B2E}"/>
    <pc:docChg chg="undo custSel addSld modSld modSection">
      <pc:chgData name="Alana Enoch" userId="ba41983e-3215-417a-a480-486e03c9bd95" providerId="ADAL" clId="{ABEA2959-B7C4-42EB-B0AA-4D7FD0626B2E}" dt="2025-06-13T11:23:04.844" v="459" actId="20577"/>
      <pc:docMkLst>
        <pc:docMk/>
      </pc:docMkLst>
      <pc:sldChg chg="modSp new mod">
        <pc:chgData name="Alana Enoch" userId="ba41983e-3215-417a-a480-486e03c9bd95" providerId="ADAL" clId="{ABEA2959-B7C4-42EB-B0AA-4D7FD0626B2E}" dt="2025-06-13T11:23:04.844" v="459" actId="20577"/>
        <pc:sldMkLst>
          <pc:docMk/>
          <pc:sldMk cId="1185090850" sldId="397"/>
        </pc:sldMkLst>
      </pc:sldChg>
    </pc:docChg>
  </pc:docChgLst>
  <pc:docChgLst>
    <pc:chgData name="Alana Enoch" userId="ba41983e-3215-417a-a480-486e03c9bd95" providerId="ADAL" clId="{18A1A2F8-0331-4B48-B393-453A39689DCF}"/>
    <pc:docChg chg="modSld">
      <pc:chgData name="Alana Enoch" userId="ba41983e-3215-417a-a480-486e03c9bd95" providerId="ADAL" clId="{18A1A2F8-0331-4B48-B393-453A39689DCF}" dt="2025-07-07T09:03:10.320" v="5" actId="20577"/>
      <pc:docMkLst>
        <pc:docMk/>
      </pc:docMkLst>
      <pc:sldChg chg="modSp mod">
        <pc:chgData name="Alana Enoch" userId="ba41983e-3215-417a-a480-486e03c9bd95" providerId="ADAL" clId="{18A1A2F8-0331-4B48-B393-453A39689DCF}" dt="2025-07-07T09:02:38.256" v="3" actId="20577"/>
        <pc:sldMkLst>
          <pc:docMk/>
          <pc:sldMk cId="1445099543" sldId="389"/>
        </pc:sldMkLst>
      </pc:sldChg>
      <pc:sldChg chg="modSp mod">
        <pc:chgData name="Alana Enoch" userId="ba41983e-3215-417a-a480-486e03c9bd95" providerId="ADAL" clId="{18A1A2F8-0331-4B48-B393-453A39689DCF}" dt="2025-07-07T09:03:10.320" v="5" actId="20577"/>
        <pc:sldMkLst>
          <pc:docMk/>
          <pc:sldMk cId="1976489653" sldId="396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AA7656-64B3-4E88-AA6B-6B13EAD0CB76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64941D-40EE-4ACB-B0DD-9F90DC2B7B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3209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240395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01712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38593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0539949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6"/>
            <a:ext cx="10515600" cy="3640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329852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587184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602561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457201"/>
            <a:ext cx="617220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523427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457200"/>
            <a:ext cx="617220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756170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6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54B31FAD-A0B3-FC30-DEA7-D7A295A647D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94809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07429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2" r:id="rId1"/>
    <p:sldLayoutId id="2147483693" r:id="rId2"/>
    <p:sldLayoutId id="2147483694" r:id="rId3"/>
    <p:sldLayoutId id="2147483695" r:id="rId4"/>
    <p:sldLayoutId id="2147483696" r:id="rId5"/>
    <p:sldLayoutId id="2147483697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9F190F-62BC-4B18-8CBA-3BF30288E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42037" y="4115941"/>
            <a:ext cx="8657450" cy="1124073"/>
          </a:xfrm>
        </p:spPr>
        <p:txBody>
          <a:bodyPr anchor="b">
            <a:normAutofit fontScale="90000"/>
          </a:bodyPr>
          <a:lstStyle/>
          <a:p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The Importance of Association for Young People and Youth Work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C6651D-F54A-47AC-B083-291BEB5E54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098564" y="5240014"/>
            <a:ext cx="2811353" cy="804002"/>
          </a:xfrm>
        </p:spPr>
        <p:txBody>
          <a:bodyPr anchor="t">
            <a:normAutofit/>
          </a:bodyPr>
          <a:lstStyle/>
          <a:p>
            <a:r>
              <a:rPr lang="en-GB" dirty="0"/>
              <a:t>Level 6 Fieldwork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5C5AC23-0619-FFB6-41ED-8BD2FD5A5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3191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73043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AE1E89-722C-FCD5-483D-DCF3F89D20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08920E-7BBF-2026-828B-FC40C99962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pairs consider what Association means? Produce your own definition.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Consider what benefits Association brings to Young People?</a:t>
            </a:r>
          </a:p>
          <a:p>
            <a:endParaRPr lang="en-GB" dirty="0"/>
          </a:p>
          <a:p>
            <a:r>
              <a:rPr lang="en-GB" dirty="0"/>
              <a:t>Remember to draw on your understanding from the directed study reading you have been given during the module. </a:t>
            </a:r>
          </a:p>
        </p:txBody>
      </p:sp>
    </p:spTree>
    <p:extLst>
      <p:ext uri="{BB962C8B-B14F-4D97-AF65-F5344CB8AC3E}">
        <p14:creationId xmlns:p14="http://schemas.microsoft.com/office/powerpoint/2010/main" val="15615913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CDCC32-860A-EB45-698B-6754AFC4D5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Feedback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8322D6-008D-70E9-72BC-8752A775AC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38628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A34116-B764-0447-F31A-6255EC9713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Association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8BA8E5-462D-F6A7-4832-9B311BD6F1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Association—the voluntary act of coming together in shared spaces, interests, and purposes—is a fundamental aspect of human development and a cornerstone of youth work. </a:t>
            </a:r>
          </a:p>
          <a:p>
            <a:r>
              <a:rPr lang="en-GB" dirty="0"/>
              <a:t>For young people, association is not merely a social activity; it is a vital process through which they explore identity, build relationships, and engage with the world around them.</a:t>
            </a:r>
          </a:p>
        </p:txBody>
      </p:sp>
    </p:spTree>
    <p:extLst>
      <p:ext uri="{BB962C8B-B14F-4D97-AF65-F5344CB8AC3E}">
        <p14:creationId xmlns:p14="http://schemas.microsoft.com/office/powerpoint/2010/main" val="34737090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9B2743-D9E5-904B-879D-B7085276FD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Youth Work Tool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68A052-B117-A558-6473-A4A8EA2808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the context of youth work, association is both a method and a goal, fostering inclusion, participation, and empowerment</a:t>
            </a:r>
          </a:p>
          <a:p>
            <a:endParaRPr lang="en-GB" dirty="0"/>
          </a:p>
          <a:p>
            <a:r>
              <a:rPr lang="en-GB" dirty="0"/>
              <a:t>Association is a powerful tool for youth workers because it helps build connections, meaning, and engagement in the learning and development process.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3469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6A9BBF-7193-E90B-1D3C-12276FF0BD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Association in Youth Work?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D835BA-47E8-1A5A-48B1-F9C149747B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48310"/>
            <a:ext cx="10515600" cy="4179312"/>
          </a:xfrm>
        </p:spPr>
        <p:txBody>
          <a:bodyPr>
            <a:normAutofit fontScale="92500" lnSpcReduction="20000"/>
          </a:bodyPr>
          <a:lstStyle/>
          <a:p>
            <a:endParaRPr lang="en-GB" b="0" i="0" dirty="0">
              <a:solidFill>
                <a:srgbClr val="424242"/>
              </a:solidFill>
              <a:effectLst/>
              <a:latin typeface="Segoe Sans"/>
            </a:endParaRPr>
          </a:p>
          <a:p>
            <a:r>
              <a:rPr lang="en-GB" b="0" i="0" dirty="0">
                <a:solidFill>
                  <a:srgbClr val="424242"/>
                </a:solidFill>
                <a:effectLst/>
                <a:latin typeface="Segoe Sans"/>
              </a:rPr>
              <a:t>Here's how it works and why it's effective:</a:t>
            </a:r>
          </a:p>
          <a:p>
            <a:pPr marL="0" indent="0">
              <a:buNone/>
            </a:pPr>
            <a:endParaRPr lang="en-GB" b="0" i="0" dirty="0">
              <a:solidFill>
                <a:srgbClr val="424242"/>
              </a:solidFill>
              <a:effectLst/>
              <a:latin typeface="Segoe Sans"/>
            </a:endParaRPr>
          </a:p>
          <a:p>
            <a:pPr marL="0" indent="0">
              <a:buNone/>
            </a:pPr>
            <a:r>
              <a:rPr lang="en-GB" b="0" i="0" dirty="0">
                <a:solidFill>
                  <a:srgbClr val="424242"/>
                </a:solidFill>
                <a:effectLst/>
                <a:latin typeface="Segoe Sans"/>
              </a:rPr>
              <a:t>Association refers to linking new ideas, experiences, or behaviours to something familiar or meaningful to the young person. This can be:</a:t>
            </a:r>
          </a:p>
          <a:p>
            <a:endParaRPr lang="en-GB" b="0" i="0" dirty="0">
              <a:solidFill>
                <a:srgbClr val="424242"/>
              </a:solidFill>
              <a:effectLst/>
              <a:latin typeface="Segoe Sans"/>
            </a:endParaRPr>
          </a:p>
          <a:p>
            <a:r>
              <a:rPr lang="en-GB" b="0" i="0" dirty="0">
                <a:solidFill>
                  <a:srgbClr val="424242"/>
                </a:solidFill>
                <a:effectLst/>
                <a:latin typeface="Segoe Sans"/>
              </a:rPr>
              <a:t>Personal experiences</a:t>
            </a:r>
          </a:p>
          <a:p>
            <a:r>
              <a:rPr lang="en-GB" b="0" i="0" dirty="0">
                <a:solidFill>
                  <a:srgbClr val="424242"/>
                </a:solidFill>
                <a:effectLst/>
                <a:latin typeface="Segoe Sans"/>
              </a:rPr>
              <a:t>Cultural references</a:t>
            </a:r>
          </a:p>
          <a:p>
            <a:r>
              <a:rPr lang="en-GB" b="0" i="0" dirty="0">
                <a:solidFill>
                  <a:srgbClr val="424242"/>
                </a:solidFill>
                <a:effectLst/>
                <a:latin typeface="Segoe Sans"/>
              </a:rPr>
              <a:t>Shared interests</a:t>
            </a:r>
          </a:p>
          <a:p>
            <a:r>
              <a:rPr lang="en-GB" b="0" i="0" dirty="0">
                <a:solidFill>
                  <a:srgbClr val="424242"/>
                </a:solidFill>
                <a:effectLst/>
                <a:latin typeface="Segoe Sans"/>
              </a:rPr>
              <a:t>Community values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06017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CC5FAE-FF0A-A382-5115-4512E13637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Youth Workers Use Association as a Tool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2CCF83-D031-7D0E-4AE6-CE1B9AAFA6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Building Trust and Rapport</a:t>
            </a:r>
          </a:p>
          <a:p>
            <a:endParaRPr lang="en-GB" dirty="0"/>
          </a:p>
          <a:p>
            <a:r>
              <a:rPr lang="en-GB" dirty="0"/>
              <a:t>By associating with shared interests (e.g., music, sports, gaming), youth workers create a sense of familiarity and safety.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This helps young people feel understood and more open to engagement.</a:t>
            </a:r>
          </a:p>
        </p:txBody>
      </p:sp>
    </p:spTree>
    <p:extLst>
      <p:ext uri="{BB962C8B-B14F-4D97-AF65-F5344CB8AC3E}">
        <p14:creationId xmlns:p14="http://schemas.microsoft.com/office/powerpoint/2010/main" val="36849545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911AB6-5E7A-19F4-0563-997D7B0E93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Enhancing Learning and Retention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FD16DC-A421-8830-C580-56018B50FA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Associating new concepts with real-life examples or personal stories makes learning more relatable and memorable.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For example, teaching leadership through a young person’s role in a sports team.</a:t>
            </a:r>
          </a:p>
        </p:txBody>
      </p:sp>
    </p:spTree>
    <p:extLst>
      <p:ext uri="{BB962C8B-B14F-4D97-AF65-F5344CB8AC3E}">
        <p14:creationId xmlns:p14="http://schemas.microsoft.com/office/powerpoint/2010/main" val="7534551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B40F7-EB9E-7AFB-8BCA-25C6ED86E5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Encouraging Positive Identity Formation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C84409-D5F7-83B6-2586-4B017A7C3F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Youth workers can help young people associate themselves with positive role models, values, or community roles.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This supports self-esteem and a sense of belonging.</a:t>
            </a:r>
          </a:p>
        </p:txBody>
      </p:sp>
    </p:spTree>
    <p:extLst>
      <p:ext uri="{BB962C8B-B14F-4D97-AF65-F5344CB8AC3E}">
        <p14:creationId xmlns:p14="http://schemas.microsoft.com/office/powerpoint/2010/main" val="35635551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C784B8-861F-608B-7391-3997794FCC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Promoting Behaviour Change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7B1620-CC99-3737-9717-9C1B990641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Linking positive behaviours to desired outcomes (e.g., associating punctuality with trust and responsibility) reinforces good habits.</a:t>
            </a:r>
          </a:p>
        </p:txBody>
      </p:sp>
    </p:spTree>
    <p:extLst>
      <p:ext uri="{BB962C8B-B14F-4D97-AF65-F5344CB8AC3E}">
        <p14:creationId xmlns:p14="http://schemas.microsoft.com/office/powerpoint/2010/main" val="23708305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942E6F-918E-385E-0115-B08E1020C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Inclusive Environments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C73E63-E2D5-4964-B5E3-92EF1DF9B4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Association helps bridge cultural or social gaps by finding common ground among diverse youth groups.</a:t>
            </a:r>
          </a:p>
        </p:txBody>
      </p:sp>
    </p:spTree>
    <p:extLst>
      <p:ext uri="{BB962C8B-B14F-4D97-AF65-F5344CB8AC3E}">
        <p14:creationId xmlns:p14="http://schemas.microsoft.com/office/powerpoint/2010/main" val="26600832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481F9F-9106-8C0F-27BF-A083746662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Facilitating Reflection and Growth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5893F3-DF29-3861-B7E8-7E839B4653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Youth workers can guide young people to associate past experiences with current challenges, helping them learn from their journey.</a:t>
            </a:r>
          </a:p>
        </p:txBody>
      </p:sp>
    </p:spTree>
    <p:extLst>
      <p:ext uri="{BB962C8B-B14F-4D97-AF65-F5344CB8AC3E}">
        <p14:creationId xmlns:p14="http://schemas.microsoft.com/office/powerpoint/2010/main" val="18255297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A3C03F-D8E2-3CEA-0CA3-C9DFB521D0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124" y="67318"/>
            <a:ext cx="11168676" cy="1077085"/>
          </a:xfrm>
        </p:spPr>
        <p:txBody>
          <a:bodyPr>
            <a:normAutofit/>
          </a:bodyPr>
          <a:lstStyle/>
          <a:p>
            <a:r>
              <a:rPr lang="en-GB" dirty="0"/>
              <a:t>Examples in Practice</a:t>
            </a:r>
            <a:br>
              <a:rPr lang="en-GB" dirty="0"/>
            </a:br>
            <a:r>
              <a:rPr lang="en-GB" sz="2400" dirty="0"/>
              <a:t>What does this look like?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66F5D5-C818-032A-F229-1425A2EC4A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2442" y="1262209"/>
            <a:ext cx="11314998" cy="474029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400" dirty="0"/>
              <a:t>Movie Night</a:t>
            </a:r>
          </a:p>
          <a:p>
            <a:pPr marL="0" indent="0">
              <a:buNone/>
            </a:pPr>
            <a:r>
              <a:rPr lang="en-GB" sz="2400" dirty="0"/>
              <a:t>Scenario: A youth worker is running a Movie Night at the Youth Club</a:t>
            </a:r>
          </a:p>
          <a:p>
            <a:r>
              <a:rPr lang="en-GB" sz="2400" dirty="0"/>
              <a:t>A youth worker might use a popular movie to discuss themes like peer pressure, resilience or teamwork</a:t>
            </a:r>
          </a:p>
          <a:p>
            <a:r>
              <a:rPr lang="en-GB" sz="2400" dirty="0"/>
              <a:t>Impact: Helps young people to share and reflect on their experiences. To problem solve and to help young people connect emotionally and intellectually with the topic.</a:t>
            </a:r>
          </a:p>
          <a:p>
            <a:pPr marL="0" indent="0">
              <a:buNone/>
            </a:pPr>
            <a:r>
              <a:rPr lang="en-GB" sz="2400" dirty="0"/>
              <a:t> 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Creative Arts</a:t>
            </a:r>
          </a:p>
          <a:p>
            <a:r>
              <a:rPr lang="en-GB" sz="2400" dirty="0"/>
              <a:t>Scenario: A youth worker is running an art session.</a:t>
            </a:r>
          </a:p>
          <a:p>
            <a:r>
              <a:rPr lang="en-GB" sz="2400" dirty="0"/>
              <a:t>Association: Connects the theme of the artwork to emotions or personal stories (e.g., “Draw a place that makes you feel safe”).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Impact: Helps young people express themselves and reflect on their emotional world.</a:t>
            </a:r>
          </a:p>
        </p:txBody>
      </p:sp>
    </p:spTree>
    <p:extLst>
      <p:ext uri="{BB962C8B-B14F-4D97-AF65-F5344CB8AC3E}">
        <p14:creationId xmlns:p14="http://schemas.microsoft.com/office/powerpoint/2010/main" val="12698770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7AFA38-6E89-9C9D-C472-3FC69EF1A1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5612" y="44880"/>
            <a:ext cx="11118188" cy="970497"/>
          </a:xfrm>
        </p:spPr>
        <p:txBody>
          <a:bodyPr>
            <a:normAutofit fontScale="90000"/>
          </a:bodyPr>
          <a:lstStyle/>
          <a:p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Examples in Practice</a:t>
            </a:r>
            <a:b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</a:b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What does this look like?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1A50B8-55A6-66D3-A710-4C8C6B6D47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4640" y="1127573"/>
            <a:ext cx="10759160" cy="4611269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Sports and Teamwork</a:t>
            </a:r>
          </a:p>
          <a:p>
            <a:r>
              <a:rPr lang="en-GB" dirty="0"/>
              <a:t>Scenario: A youth worker is coaching a youth football team.</a:t>
            </a:r>
          </a:p>
          <a:p>
            <a:r>
              <a:rPr lang="en-GB" dirty="0"/>
              <a:t>Association: Links teamwork on the field to collaboration in school or family life.</a:t>
            </a:r>
          </a:p>
          <a:p>
            <a:r>
              <a:rPr lang="en-GB" dirty="0"/>
              <a:t>Impact: Reinforces the value of cooperation and communication in multiple areas of life.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Gaming and Digital Media</a:t>
            </a:r>
          </a:p>
          <a:p>
            <a:r>
              <a:rPr lang="en-GB" dirty="0"/>
              <a:t>Scenario: A youth worker is engaging a group interested in video games.</a:t>
            </a:r>
          </a:p>
          <a:p>
            <a:r>
              <a:rPr lang="en-GB" dirty="0"/>
              <a:t>Association: Uses game mechanics (e.g., levelling up, strategy) to talk about goal setting and problem-solving.</a:t>
            </a:r>
          </a:p>
          <a:p>
            <a:r>
              <a:rPr lang="en-GB" dirty="0"/>
              <a:t>Impact: Makes abstract concepts like perseverance or planning more relatable.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69293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E74DFD-F250-DDD2-5555-4F84E97F6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353800" cy="1172452"/>
          </a:xfrm>
        </p:spPr>
        <p:txBody>
          <a:bodyPr/>
          <a:lstStyle/>
          <a:p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Examples in Practice</a:t>
            </a:r>
            <a:b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</a:b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What does this look like?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46E472-C855-66F0-331D-09554DBDE2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855" y="1234160"/>
            <a:ext cx="11207945" cy="481322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Music and Identity</a:t>
            </a:r>
          </a:p>
          <a:p>
            <a:r>
              <a:rPr lang="en-GB" dirty="0"/>
              <a:t>Scenario: A youth worker is facilitating a music workshop.</a:t>
            </a:r>
          </a:p>
          <a:p>
            <a:r>
              <a:rPr lang="en-GB" dirty="0"/>
              <a:t>Association: Encourages youth to write lyrics about their experiences or role models.</a:t>
            </a:r>
          </a:p>
          <a:p>
            <a:r>
              <a:rPr lang="en-GB" dirty="0"/>
              <a:t>Impact: Builds self-awareness and confidence through creative expression.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Mental Health and Wellbeing</a:t>
            </a:r>
          </a:p>
          <a:p>
            <a:r>
              <a:rPr lang="en-GB" dirty="0"/>
              <a:t>Scenario: A youth worker is leading a discussion on stress.</a:t>
            </a:r>
          </a:p>
          <a:p>
            <a:r>
              <a:rPr lang="en-GB" dirty="0"/>
              <a:t>Association: Compares stress to a “backpack” that gets heavier with each worry—then explores ways to “unpack” it.</a:t>
            </a:r>
          </a:p>
          <a:p>
            <a:r>
              <a:rPr lang="en-GB" dirty="0"/>
              <a:t>Impact: Makes emotional regulation more tangible and easier to discuss.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294627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2799EB-56EA-7D79-C1FE-D92DE286DD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1353800" cy="1335137"/>
          </a:xfrm>
        </p:spPr>
        <p:txBody>
          <a:bodyPr/>
          <a:lstStyle/>
          <a:p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Examples in Practice</a:t>
            </a:r>
            <a:b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</a:b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What does this look like?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02C6A0-0E83-6C9F-D4D3-C31AE67F8E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3418" y="1335138"/>
            <a:ext cx="11466464" cy="445980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Community and Belonging</a:t>
            </a:r>
          </a:p>
          <a:p>
            <a:r>
              <a:rPr lang="en-GB" dirty="0"/>
              <a:t>Scenario: A youth worker is organising a community project.</a:t>
            </a:r>
          </a:p>
          <a:p>
            <a:r>
              <a:rPr lang="en-GB" dirty="0"/>
              <a:t>Association: Links participation to pride in their neighbourhood or cultural heritage.</a:t>
            </a:r>
          </a:p>
          <a:p>
            <a:r>
              <a:rPr lang="en-GB" dirty="0"/>
              <a:t>Impact: Strengthens identity and a sense of purpose.</a:t>
            </a:r>
          </a:p>
          <a:p>
            <a:pPr marL="0" indent="0">
              <a:buNone/>
            </a:pPr>
            <a:r>
              <a:rPr lang="en-GB" dirty="0"/>
              <a:t> Education and Career Planning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Scenario: A youth worker is helping with future planning.</a:t>
            </a:r>
          </a:p>
          <a:p>
            <a:r>
              <a:rPr lang="en-GB" dirty="0"/>
              <a:t>Association: Connects a young person’s hobby (e.g., fixing bikes) to potential careers (e.g., engineering, mechanics).</a:t>
            </a:r>
          </a:p>
          <a:p>
            <a:r>
              <a:rPr lang="en-GB" dirty="0"/>
              <a:t>Impact: Makes aspirations feel more achievable and relevant.</a:t>
            </a:r>
          </a:p>
        </p:txBody>
      </p:sp>
    </p:spTree>
    <p:extLst>
      <p:ext uri="{BB962C8B-B14F-4D97-AF65-F5344CB8AC3E}">
        <p14:creationId xmlns:p14="http://schemas.microsoft.com/office/powerpoint/2010/main" val="178103260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061541-C707-A23A-F332-1E5930C873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Your Examples from Practice</a:t>
            </a:r>
            <a:br>
              <a:rPr lang="en-GB" dirty="0"/>
            </a:br>
            <a:r>
              <a:rPr lang="en-GB" sz="3600" dirty="0"/>
              <a:t>In Pairs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9EADC9-710F-1F2B-4146-1C25DD9DD7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Using the same method as in the previous slide prepare 6 examples to share:</a:t>
            </a:r>
          </a:p>
          <a:p>
            <a:r>
              <a:rPr lang="en-GB" dirty="0"/>
              <a:t>Your examples should provide more depth of thinking/writing than the simple examples shared with you.</a:t>
            </a:r>
          </a:p>
          <a:p>
            <a:pPr marL="0" indent="0">
              <a:buNone/>
            </a:pPr>
            <a:endParaRPr lang="en-GB" dirty="0"/>
          </a:p>
          <a:p>
            <a:pPr lvl="1"/>
            <a:r>
              <a:rPr lang="en-GB" dirty="0"/>
              <a:t>Scenario</a:t>
            </a:r>
          </a:p>
          <a:p>
            <a:pPr lvl="1"/>
            <a:r>
              <a:rPr lang="en-GB" dirty="0"/>
              <a:t>Association</a:t>
            </a:r>
          </a:p>
          <a:p>
            <a:pPr lvl="1"/>
            <a:r>
              <a:rPr lang="en-GB" dirty="0"/>
              <a:t>Impact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509954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D8F09-8C6F-C972-9A0A-4E0C8AFB48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Feedback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224CE2-5DBE-2ED5-AE70-2478277AF3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11032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9E4720-6E9D-5C5A-2306-13B9BBD386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Comfort break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AC5922-B5EF-05FD-6C7E-83AB30568E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534729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DC0709A2-6C5D-6AF0-EE43-165770B05C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</p:spPr>
        <p:txBody>
          <a:bodyPr/>
          <a:lstStyle/>
          <a:p>
            <a:endParaRPr lang="en-US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DB52A8DC-F61B-836A-19C9-91E5A350250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3155947"/>
            <a:ext cx="10515600" cy="979493"/>
          </a:xfrm>
        </p:spPr>
      </p:pic>
    </p:spTree>
    <p:extLst>
      <p:ext uri="{BB962C8B-B14F-4D97-AF65-F5344CB8AC3E}">
        <p14:creationId xmlns:p14="http://schemas.microsoft.com/office/powerpoint/2010/main" val="328076508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518533-64A8-8D18-318A-6375F21ED7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Theoretical Foundations of Association in Youth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BE7629-03DF-D557-BC5C-C026E07B7A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Association is deeply rooted in the traditions of informal education and democratic practice. </a:t>
            </a:r>
          </a:p>
          <a:p>
            <a:r>
              <a:rPr lang="en-GB" dirty="0"/>
              <a:t>Bernard Davies emphasises that association is a defining feature of youth work, where young people engage voluntarily and are treated as partners rather than passive recipients.</a:t>
            </a:r>
          </a:p>
          <a:p>
            <a:r>
              <a:rPr lang="en-GB" dirty="0"/>
              <a:t>This voluntary nature distinguishes youth work from other forms of education and care, allowing for authentic relationships and mutual respect.</a:t>
            </a:r>
          </a:p>
        </p:txBody>
      </p:sp>
    </p:spTree>
    <p:extLst>
      <p:ext uri="{BB962C8B-B14F-4D97-AF65-F5344CB8AC3E}">
        <p14:creationId xmlns:p14="http://schemas.microsoft.com/office/powerpoint/2010/main" val="263747154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3673E-DAD2-DAB1-5B9D-880F76D0A7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Relational Pedagogy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E16BBD-8CCA-4DF1-7D77-E9ACBB6255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92211"/>
            <a:ext cx="10515600" cy="4381265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Association is also linked to the concept of relational pedagogy, where learning and development occur through relationships rather than formal instruction.</a:t>
            </a:r>
          </a:p>
          <a:p>
            <a:endParaRPr lang="en-GB" dirty="0"/>
          </a:p>
          <a:p>
            <a:r>
              <a:rPr lang="en-GB" dirty="0"/>
              <a:t>Relational pedagogy is an educational approach that emphasises the importance of relationships—especially between educators and learners—as central to the learning process. </a:t>
            </a:r>
          </a:p>
          <a:p>
            <a:endParaRPr lang="en-GB" dirty="0"/>
          </a:p>
          <a:p>
            <a:r>
              <a:rPr lang="en-GB" dirty="0"/>
              <a:t>It’s widely used in youth work, social pedagogy, and inclusive education settings.</a:t>
            </a:r>
          </a:p>
        </p:txBody>
      </p:sp>
    </p:spTree>
    <p:extLst>
      <p:ext uri="{BB962C8B-B14F-4D97-AF65-F5344CB8AC3E}">
        <p14:creationId xmlns:p14="http://schemas.microsoft.com/office/powerpoint/2010/main" val="46589631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434EE7-010B-8B4B-E4BE-74411BE52C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734" y="123416"/>
            <a:ext cx="11163066" cy="1268061"/>
          </a:xfrm>
        </p:spPr>
        <p:txBody>
          <a:bodyPr>
            <a:normAutofit fontScale="90000"/>
          </a:bodyPr>
          <a:lstStyle/>
          <a:p>
            <a:r>
              <a:rPr lang="en-GB" dirty="0"/>
              <a:t>Core Principles of Relational Pedagogy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22D361-4231-A46B-04B4-B3C328722C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4637" y="1049036"/>
            <a:ext cx="11505733" cy="4734684"/>
          </a:xfrm>
        </p:spPr>
        <p:txBody>
          <a:bodyPr>
            <a:normAutofit/>
          </a:bodyPr>
          <a:lstStyle/>
          <a:p>
            <a:r>
              <a:rPr lang="en-GB" sz="2400" dirty="0"/>
              <a:t>Learning is relational</a:t>
            </a:r>
          </a:p>
          <a:p>
            <a:r>
              <a:rPr lang="en-GB" sz="2400" dirty="0"/>
              <a:t>Knowledge is not just transferred; it’s co-constructed through meaningful interactions.</a:t>
            </a:r>
          </a:p>
          <a:p>
            <a:r>
              <a:rPr lang="en-GB" sz="2400" dirty="0"/>
              <a:t>The quality of the relationship between youth worker and young person directly affects engagement and growth.</a:t>
            </a:r>
          </a:p>
          <a:p>
            <a:r>
              <a:rPr lang="en-GB" sz="2400" dirty="0"/>
              <a:t>Trust and empathy are foundational</a:t>
            </a:r>
          </a:p>
          <a:p>
            <a:r>
              <a:rPr lang="en-GB" sz="2400" dirty="0"/>
              <a:t>Youth workers build safe, respectful, and trusting environments where young people feel seen and valued.</a:t>
            </a:r>
          </a:p>
          <a:p>
            <a:r>
              <a:rPr lang="en-GB" sz="2400" dirty="0"/>
              <a:t>The whole person matters</a:t>
            </a:r>
          </a:p>
          <a:p>
            <a:r>
              <a:rPr lang="en-GB" sz="2400" dirty="0"/>
              <a:t>Focus is not just on academic or behavioural outcomes, but on emotional, social, and moral development.</a:t>
            </a:r>
          </a:p>
          <a:p>
            <a:r>
              <a:rPr lang="en-GB" sz="2400" dirty="0"/>
              <a:t>Power is shared</a:t>
            </a:r>
          </a:p>
        </p:txBody>
      </p:sp>
    </p:spTree>
    <p:extLst>
      <p:ext uri="{BB962C8B-B14F-4D97-AF65-F5344CB8AC3E}">
        <p14:creationId xmlns:p14="http://schemas.microsoft.com/office/powerpoint/2010/main" val="214771356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4E90C4-D752-BB68-B84C-EBF2CDC350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9270"/>
            <a:ext cx="11353800" cy="1217330"/>
          </a:xfrm>
        </p:spPr>
        <p:txBody>
          <a:bodyPr/>
          <a:lstStyle/>
          <a:p>
            <a:r>
              <a:rPr lang="en-GB" dirty="0"/>
              <a:t>Core Principles of Relational Pedagogy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F4BD71-44D6-4D90-3688-51372BEE16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9517" y="1256600"/>
            <a:ext cx="10944283" cy="4566389"/>
          </a:xfrm>
        </p:spPr>
        <p:txBody>
          <a:bodyPr>
            <a:normAutofit/>
          </a:bodyPr>
          <a:lstStyle/>
          <a:p>
            <a:r>
              <a:rPr lang="en-GB" dirty="0"/>
              <a:t>Young people are seen as partners in the learning process, not passive recipients.</a:t>
            </a:r>
          </a:p>
          <a:p>
            <a:r>
              <a:rPr lang="en-GB" dirty="0"/>
              <a:t>Voice, choice, and agency are encouraged.</a:t>
            </a:r>
          </a:p>
          <a:p>
            <a:r>
              <a:rPr lang="en-GB" dirty="0"/>
              <a:t>Context and culture are respected</a:t>
            </a:r>
          </a:p>
          <a:p>
            <a:r>
              <a:rPr lang="en-GB" dirty="0"/>
              <a:t>Learning is grounded in the young person’s lived experience, background, and identity.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981145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12BA02-000D-41AC-EE64-AC6DBD7143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465" y="190734"/>
            <a:ext cx="11202335" cy="1228549"/>
          </a:xfrm>
        </p:spPr>
        <p:txBody>
          <a:bodyPr>
            <a:normAutofit fontScale="90000"/>
          </a:bodyPr>
          <a:lstStyle/>
          <a:p>
            <a:r>
              <a:rPr lang="en-GB" dirty="0"/>
              <a:t>Examples in Practice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199B63-05A2-EE1A-AA87-F5C5F54A93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6103" y="1480991"/>
            <a:ext cx="10977942" cy="4639318"/>
          </a:xfrm>
        </p:spPr>
        <p:txBody>
          <a:bodyPr>
            <a:normAutofit/>
          </a:bodyPr>
          <a:lstStyle/>
          <a:p>
            <a:r>
              <a:rPr lang="en-GB" sz="3100" dirty="0"/>
              <a:t>A youth worker checks in emotionally with a young person before starting a session, showing care beyond the task at hand.</a:t>
            </a:r>
          </a:p>
          <a:p>
            <a:r>
              <a:rPr lang="en-GB" sz="3100" dirty="0"/>
              <a:t>A group project is designed collaboratively, allowing young people to shape the topic and how they present it.</a:t>
            </a:r>
          </a:p>
          <a:p>
            <a:r>
              <a:rPr lang="en-GB" sz="3100" dirty="0"/>
              <a:t>A youth worker models vulnerability and reflection, encouraging young people to do the same.</a:t>
            </a:r>
          </a:p>
          <a:p>
            <a:pPr marL="0" indent="0">
              <a:buNone/>
            </a:pPr>
            <a:endParaRPr lang="en-GB" sz="31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646081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7D4BDE-55B9-4FF7-9836-6EC9858246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it Matters in Youth Work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83E73A-766B-6719-DF7D-8206CE731D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Relational pedagogy:</a:t>
            </a:r>
          </a:p>
          <a:p>
            <a:endParaRPr lang="en-GB" dirty="0"/>
          </a:p>
          <a:p>
            <a:r>
              <a:rPr lang="en-GB" dirty="0"/>
              <a:t>Builds resilience and self-worth</a:t>
            </a:r>
          </a:p>
          <a:p>
            <a:r>
              <a:rPr lang="en-GB" dirty="0"/>
              <a:t>Encourages critical thinking and self-reflection</a:t>
            </a:r>
          </a:p>
          <a:p>
            <a:r>
              <a:rPr lang="en-GB" dirty="0"/>
              <a:t>Supports inclusive and trauma-informed practice</a:t>
            </a:r>
          </a:p>
          <a:p>
            <a:r>
              <a:rPr lang="en-GB" dirty="0"/>
              <a:t>Helps young people feel connected, especially those who may be marginalized or disengaged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648965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EFABD3-7D09-BA99-D2BF-1A0E20AFAD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867326"/>
          </a:xfrm>
        </p:spPr>
        <p:txBody>
          <a:bodyPr>
            <a:normAutofit fontScale="90000"/>
          </a:bodyPr>
          <a:lstStyle/>
          <a:p>
            <a:r>
              <a:rPr lang="en-GB" dirty="0"/>
              <a:t>Identity Formation and Personal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AEAFAC-830A-DFAA-38A9-0A4E770333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31236"/>
            <a:ext cx="10515600" cy="48181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Adolescence is a critical period for identity formation, as described by Erik Erikson in his psychosocial theory of development. </a:t>
            </a:r>
          </a:p>
          <a:p>
            <a:r>
              <a:rPr lang="en-GB" dirty="0"/>
              <a:t>The stage of 'identity vs. role confusion' highlights the importance of social interaction in helping young people understand who they are and where they belong. </a:t>
            </a:r>
          </a:p>
          <a:p>
            <a:r>
              <a:rPr lang="en-GB" dirty="0"/>
              <a:t>Association provides the social context necessary for this exploration. </a:t>
            </a:r>
          </a:p>
          <a:p>
            <a:r>
              <a:rPr lang="en-GB" dirty="0"/>
              <a:t>Through association, young people encounter diverse perspectives, experiment with different roles, and receive feedback from peers and adults. </a:t>
            </a:r>
          </a:p>
          <a:p>
            <a:r>
              <a:rPr lang="en-GB" dirty="0"/>
              <a:t>These interactions contribute to the development of self-awareness, confidence, and a coherent sense of identity.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625289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E1FB14-0191-EEA8-A01B-3001C48213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Empowerment and Democratic Participation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C25E7D-9935-A9E1-0577-36322154CE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Association is not only about belonging—it is also about power and agency. </a:t>
            </a:r>
          </a:p>
          <a:p>
            <a:r>
              <a:rPr lang="en-GB" dirty="0"/>
              <a:t>Paulo Freire’s concept of praxis—the cycle of reflection and action—underscores the transformative potential of collective engagement. </a:t>
            </a:r>
          </a:p>
          <a:p>
            <a:r>
              <a:rPr lang="en-GB" dirty="0"/>
              <a:t>When young people associate, they learn to articulate their views, challenge injustices, and participate in decision-making processes. </a:t>
            </a:r>
          </a:p>
          <a:p>
            <a:r>
              <a:rPr lang="en-GB" dirty="0"/>
              <a:t>Youth work supports this empowerment by creating spaces where young people can take initiative, lead projects, and influence outcomes.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565625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4FFB8-783B-206F-F9E9-FA8382DE3A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55"/>
            <a:ext cx="10515600" cy="1124542"/>
          </a:xfrm>
        </p:spPr>
        <p:txBody>
          <a:bodyPr/>
          <a:lstStyle/>
          <a:p>
            <a:r>
              <a:rPr lang="en-GB" dirty="0"/>
              <a:t>Social Capital and Community Cohesion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5C8F4B-0B68-A960-1B54-BC5D5C5964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78902"/>
            <a:ext cx="10515600" cy="423123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Sociologist Robert Putnam distinguishes between bonding and bridging social capital—connections within similar groups and across diverse groups, respectively. </a:t>
            </a:r>
          </a:p>
          <a:p>
            <a:r>
              <a:rPr lang="en-GB" dirty="0"/>
              <a:t>Association contributes to both forms of social capital, strengthening peer relationships and fostering connections across cultural, ethnic, and socio-economic divides. </a:t>
            </a:r>
          </a:p>
          <a:p>
            <a:r>
              <a:rPr lang="en-GB" dirty="0"/>
              <a:t>Youth work plays a vital role in building social capital by facilitating inclusive and diverse associations. </a:t>
            </a:r>
          </a:p>
          <a:p>
            <a:r>
              <a:rPr lang="en-GB" dirty="0"/>
              <a:t>These connections promote mutual understanding, reduce prejudice, and enhance community cohesion.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107050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20E027-C52B-5EC7-BB06-1B85ABCEAB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Role of Youth Workers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DDD542-3F8E-3705-542B-862C6E42B3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Despite its importance, association is not equally accessible to all young people. Structural inequalities, digital exclusion, and the erosion of public youth services have created significant barriers. </a:t>
            </a:r>
          </a:p>
          <a:p>
            <a:r>
              <a:rPr lang="en-GB" dirty="0"/>
              <a:t>Many young people lack safe, welcoming spaces where they can gather, express themselves, and build relationships. </a:t>
            </a:r>
          </a:p>
          <a:p>
            <a:r>
              <a:rPr lang="en-GB" dirty="0"/>
              <a:t>Youth workers are crucial in addressing these challenges. They act as advocates, facilitators, and mentors, working to create inclusive environments where all young people can participate meaningfully.</a:t>
            </a:r>
          </a:p>
        </p:txBody>
      </p:sp>
    </p:spTree>
    <p:extLst>
      <p:ext uri="{BB962C8B-B14F-4D97-AF65-F5344CB8AC3E}">
        <p14:creationId xmlns:p14="http://schemas.microsoft.com/office/powerpoint/2010/main" val="422674265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08792D-93CE-5342-5BBB-A1736410A1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79512"/>
            <a:ext cx="11353800" cy="1209733"/>
          </a:xfrm>
        </p:spPr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946623-3A16-5640-64B5-9F2B1FA651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88030"/>
            <a:ext cx="10515600" cy="4327781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Association is a vital component of youth development and a defining feature of effective youth work. It provides young people with opportunities to explore identity, build relationships, and engage in meaningful participation. </a:t>
            </a:r>
          </a:p>
          <a:p>
            <a:r>
              <a:rPr lang="en-GB" dirty="0"/>
              <a:t>Through association, they develop confidence, resilience, and a sense of belonging. </a:t>
            </a:r>
          </a:p>
          <a:p>
            <a:r>
              <a:rPr lang="en-GB" dirty="0"/>
              <a:t>Youth work, grounded in voluntary participation and relational practice, plays a crucial role in nurturing these associations. As society becomes more fragmented and digitalized, the need for real-world spaces of association becomes even more urgent. </a:t>
            </a:r>
          </a:p>
          <a:p>
            <a:r>
              <a:rPr lang="en-GB" dirty="0"/>
              <a:t>Policymakers, educators, and communities must recognize and invest in youth work as a means of fostering inclusive, empowered, and connected generations.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333156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E4197D-7D3A-6103-93CC-2B479C0EBD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Directed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9AA3CC-EE0F-1853-B276-A263FC08C6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Consider the importance of </a:t>
            </a:r>
            <a:r>
              <a:rPr lang="en-GB" b="1" dirty="0"/>
              <a:t>Association</a:t>
            </a:r>
            <a:r>
              <a:rPr lang="en-GB" dirty="0"/>
              <a:t> and the importance of the </a:t>
            </a:r>
            <a:r>
              <a:rPr lang="en-GB" b="1" dirty="0"/>
              <a:t>People</a:t>
            </a:r>
            <a:r>
              <a:rPr lang="en-GB" dirty="0"/>
              <a:t>, </a:t>
            </a:r>
            <a:r>
              <a:rPr lang="en-GB" b="1" dirty="0"/>
              <a:t>Places</a:t>
            </a:r>
            <a:r>
              <a:rPr lang="en-GB" dirty="0"/>
              <a:t> and </a:t>
            </a:r>
            <a:r>
              <a:rPr lang="en-GB" b="1" dirty="0"/>
              <a:t>Spaces</a:t>
            </a:r>
            <a:r>
              <a:rPr lang="en-GB" dirty="0"/>
              <a:t> in creating these opportunities.</a:t>
            </a:r>
          </a:p>
          <a:p>
            <a:r>
              <a:rPr lang="en-GB" dirty="0"/>
              <a:t>How can you include your considerations in your </a:t>
            </a:r>
            <a:r>
              <a:rPr lang="en-GB" b="1" dirty="0"/>
              <a:t>Community Profile?</a:t>
            </a:r>
          </a:p>
          <a:p>
            <a:pPr lvl="1"/>
            <a:r>
              <a:rPr lang="en-GB" b="1" dirty="0"/>
              <a:t>What is available to Young People under these headings, and what opportunities can you develop?</a:t>
            </a:r>
          </a:p>
        </p:txBody>
      </p:sp>
    </p:spTree>
    <p:extLst>
      <p:ext uri="{BB962C8B-B14F-4D97-AF65-F5344CB8AC3E}">
        <p14:creationId xmlns:p14="http://schemas.microsoft.com/office/powerpoint/2010/main" val="1185090850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Standard_2023 Accessible" id="{5B2C1888-8C3F-4C68-BAF5-167F4168EEEB}" vid="{C542EBDA-A4F5-41A3-A105-12E1AEC83494}"/>
    </a:ext>
  </a:extLst>
</a:theme>
</file>

<file path=ppt/theme/theme2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Standard_2023 Accessible" id="{5B2C1888-8C3F-4C68-BAF5-167F4168EEEB}" vid="{86883F0F-287E-4407-A9BD-FB3F2413EBF2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8f3237d2-625f-43bb-8348-f3f22b69b297">
      <Terms xmlns="http://schemas.microsoft.com/office/infopath/2007/PartnerControls"/>
    </lcf76f155ced4ddcb4097134ff3c332f>
    <TaxCatchAll xmlns="c207088d-bfeb-4b85-b1f3-57d2a57f6bae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D59205A8D1D184496904719E204B53A" ma:contentTypeVersion="16" ma:contentTypeDescription="Create a new document." ma:contentTypeScope="" ma:versionID="6e86df21b4958fa5f230638cfd0289fa">
  <xsd:schema xmlns:xsd="http://www.w3.org/2001/XMLSchema" xmlns:xs="http://www.w3.org/2001/XMLSchema" xmlns:p="http://schemas.microsoft.com/office/2006/metadata/properties" xmlns:ns2="8f3237d2-625f-43bb-8348-f3f22b69b297" xmlns:ns3="c207088d-bfeb-4b85-b1f3-57d2a57f6bae" targetNamespace="http://schemas.microsoft.com/office/2006/metadata/properties" ma:root="true" ma:fieldsID="0d08a048b3789d24c965d294cfb4583a" ns2:_="" ns3:_="">
    <xsd:import namespace="8f3237d2-625f-43bb-8348-f3f22b69b297"/>
    <xsd:import namespace="c207088d-bfeb-4b85-b1f3-57d2a57f6ba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LengthInSecond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f3237d2-625f-43bb-8348-f3f22b69b29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6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2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2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207088d-bfeb-4b85-b1f3-57d2a57f6bae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7" nillable="true" ma:displayName="Taxonomy Catch All Column" ma:hidden="true" ma:list="{07d1c251-b0f0-4b80-a4ff-dc3701487768}" ma:internalName="TaxCatchAll" ma:showField="CatchAllData" ma:web="c207088d-bfeb-4b85-b1f3-57d2a57f6ba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04D7CDE-545D-42FB-9D8B-91B46711CAE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6000189-FBB6-4115-8384-F675E184D031}">
  <ds:schemaRefs>
    <ds:schemaRef ds:uri="8f3237d2-625f-43bb-8348-f3f22b69b297"/>
    <ds:schemaRef ds:uri="c207088d-bfeb-4b85-b1f3-57d2a57f6bae"/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8DDB7AF1-E1E9-47D5-9D2A-AA2426246E6A}">
  <ds:schemaRefs>
    <ds:schemaRef ds:uri="8f3237d2-625f-43bb-8348-f3f22b69b297"/>
    <ds:schemaRef ds:uri="c207088d-bfeb-4b85-b1f3-57d2a57f6ba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Template for PP</Template>
  <TotalTime>0</TotalTime>
  <Words>1799</Words>
  <Application>Microsoft Office PowerPoint</Application>
  <PresentationFormat>Widescreen</PresentationFormat>
  <Paragraphs>168</Paragraphs>
  <Slides>32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32</vt:i4>
      </vt:variant>
    </vt:vector>
  </HeadingPairs>
  <TitlesOfParts>
    <vt:vector size="38" baseType="lpstr">
      <vt:lpstr>Segoe Sans</vt:lpstr>
      <vt:lpstr>Arial</vt:lpstr>
      <vt:lpstr>Calibri</vt:lpstr>
      <vt:lpstr>Calibri Light</vt:lpstr>
      <vt:lpstr>Holding PAge</vt:lpstr>
      <vt:lpstr>Accessible 2</vt:lpstr>
      <vt:lpstr>The Importance of Association for Young People and Youth Work</vt:lpstr>
      <vt:lpstr>Introduction</vt:lpstr>
      <vt:lpstr>Feedback</vt:lpstr>
      <vt:lpstr>Association</vt:lpstr>
      <vt:lpstr>A Youth Work Tool</vt:lpstr>
      <vt:lpstr>What is Association in Youth Work?</vt:lpstr>
      <vt:lpstr>How Youth Workers Use Association as a Tool </vt:lpstr>
      <vt:lpstr>Enhancing Learning and Retention </vt:lpstr>
      <vt:lpstr>Encouraging Positive Identity Formation </vt:lpstr>
      <vt:lpstr>Promoting Behaviour Change </vt:lpstr>
      <vt:lpstr>Creating Inclusive Environments </vt:lpstr>
      <vt:lpstr>Facilitating Reflection and Growth </vt:lpstr>
      <vt:lpstr>Examples in Practice What does this look like?</vt:lpstr>
      <vt:lpstr>Examples in Practice What does this look like?</vt:lpstr>
      <vt:lpstr>Examples in Practice What does this look like?</vt:lpstr>
      <vt:lpstr>Examples in Practice What does this look like?</vt:lpstr>
      <vt:lpstr>Your Examples from Practice In Pairs</vt:lpstr>
      <vt:lpstr>Feedback</vt:lpstr>
      <vt:lpstr>Comfort break</vt:lpstr>
      <vt:lpstr>PowerPoint Presentation</vt:lpstr>
      <vt:lpstr>Theoretical Foundations of Association in Youth Work</vt:lpstr>
      <vt:lpstr>Relational Pedagogy</vt:lpstr>
      <vt:lpstr>Core Principles of Relational Pedagogy </vt:lpstr>
      <vt:lpstr>Core Principles of Relational Pedagogy</vt:lpstr>
      <vt:lpstr>Examples in Practice </vt:lpstr>
      <vt:lpstr>Why it Matters in Youth Work </vt:lpstr>
      <vt:lpstr>Identity Formation and Personal Development</vt:lpstr>
      <vt:lpstr>Empowerment and Democratic Participation</vt:lpstr>
      <vt:lpstr>Social Capital and Community Cohesion</vt:lpstr>
      <vt:lpstr>Role of Youth Workers</vt:lpstr>
      <vt:lpstr>Conclusion</vt:lpstr>
      <vt:lpstr>Directed Study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Natasha Young</dc:creator>
  <cp:lastModifiedBy>Alana Enoch</cp:lastModifiedBy>
  <cp:revision>6</cp:revision>
  <dcterms:created xsi:type="dcterms:W3CDTF">2022-06-22T10:03:12Z</dcterms:created>
  <dcterms:modified xsi:type="dcterms:W3CDTF">2025-10-13T10:10:06Z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0x010100CD59205A8D1D184496904719E204B53A</vt:lpwstr>
  </property>
  <property fmtid="{D5CDD505-2E9C-101B-9397-08002B2CF9AE}" pid="3" name="MediaServiceImageTags">
    <vt:lpwstr/>
  </property>
</Properties>
</file>