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3" r:id="rId3"/>
    <p:sldId id="257" r:id="rId4"/>
    <p:sldId id="258" r:id="rId5"/>
    <p:sldId id="259" r:id="rId6"/>
    <p:sldId id="260" r:id="rId7"/>
    <p:sldId id="262"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6/30/2025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7165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6/30/2025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80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6/30/2025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552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6/30/2025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30030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6/30/2025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24896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6/30/2025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6035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6/30/2025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293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6/30/2025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699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6/30/2025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7569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6/30/2025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73010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6/30/2025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1914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6/30/2025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86652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1.jpe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Discussing">
            <a:extLst>
              <a:ext uri="{FF2B5EF4-FFF2-40B4-BE49-F238E27FC236}">
                <a16:creationId xmlns:a16="http://schemas.microsoft.com/office/drawing/2014/main" id="{F645532E-BD71-09A9-303B-D505D33A54F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04088" y="871759"/>
            <a:ext cx="5067300" cy="3497042"/>
          </a:xfrm>
        </p:spPr>
        <p:txBody>
          <a:bodyPr anchor="t">
            <a:normAutofit/>
          </a:bodyPr>
          <a:lstStyle/>
          <a:p>
            <a:r>
              <a:rPr lang="en-GB">
                <a:solidFill>
                  <a:srgbClr val="FFFFFF"/>
                </a:solidFill>
              </a:rPr>
              <a:t>What makes a successful team?</a:t>
            </a:r>
          </a:p>
        </p:txBody>
      </p:sp>
      <p:sp>
        <p:nvSpPr>
          <p:cNvPr id="3" name="Subtitle 2"/>
          <p:cNvSpPr>
            <a:spLocks noGrp="1"/>
          </p:cNvSpPr>
          <p:nvPr>
            <p:ph type="subTitle" idx="1"/>
          </p:nvPr>
        </p:nvSpPr>
        <p:spPr>
          <a:xfrm>
            <a:off x="704088" y="5157694"/>
            <a:ext cx="5019676" cy="976406"/>
          </a:xfrm>
        </p:spPr>
        <p:txBody>
          <a:bodyPr vert="horz" lIns="91440" tIns="45720" rIns="91440" bIns="45720" rtlCol="0" anchor="t">
            <a:normAutofit/>
          </a:bodyPr>
          <a:lstStyle/>
          <a:p>
            <a:pPr>
              <a:lnSpc>
                <a:spcPct val="100000"/>
              </a:lnSpc>
            </a:pPr>
            <a:r>
              <a:rPr lang="en-GB" sz="1600" dirty="0">
                <a:solidFill>
                  <a:srgbClr val="FFFFFF"/>
                </a:solidFill>
              </a:rPr>
              <a:t>Effective Teamworking and Communication (BMSW4009_CARD)</a:t>
            </a:r>
            <a:endParaRPr lang="en-US" sz="1600" dirty="0">
              <a:solidFill>
                <a:srgbClr val="FFFFFF"/>
              </a:solidFill>
            </a:endParaRPr>
          </a:p>
          <a:p>
            <a:pPr>
              <a:lnSpc>
                <a:spcPct val="100000"/>
              </a:lnSpc>
            </a:pPr>
            <a:r>
              <a:rPr lang="en-GB" sz="1600">
                <a:solidFill>
                  <a:srgbClr val="FFFFFF"/>
                </a:solidFill>
              </a:rPr>
              <a:t>Dominik Bledy 2424796</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9006A-F5E1-9A42-6F47-AF30C1DCA068}"/>
              </a:ext>
            </a:extLst>
          </p:cNvPr>
          <p:cNvSpPr>
            <a:spLocks noGrp="1"/>
          </p:cNvSpPr>
          <p:nvPr>
            <p:ph type="title"/>
          </p:nvPr>
        </p:nvSpPr>
        <p:spPr/>
        <p:txBody>
          <a:bodyPr/>
          <a:lstStyle/>
          <a:p>
            <a:r>
              <a:rPr lang="en-GB" dirty="0"/>
              <a:t>Content slides</a:t>
            </a:r>
          </a:p>
        </p:txBody>
      </p:sp>
      <p:sp>
        <p:nvSpPr>
          <p:cNvPr id="3" name="Content Placeholder 2">
            <a:extLst>
              <a:ext uri="{FF2B5EF4-FFF2-40B4-BE49-F238E27FC236}">
                <a16:creationId xmlns:a16="http://schemas.microsoft.com/office/drawing/2014/main" id="{24BD6A63-F55A-2CA6-3888-E239E8CCB19C}"/>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dirty="0"/>
              <a:t>What is a successful team?</a:t>
            </a:r>
          </a:p>
          <a:p>
            <a:pPr marL="457200" indent="-457200">
              <a:buAutoNum type="arabicParenR"/>
            </a:pPr>
            <a:r>
              <a:rPr lang="en-GB" dirty="0"/>
              <a:t>Why is it important?</a:t>
            </a:r>
          </a:p>
          <a:p>
            <a:pPr marL="457200" indent="-457200">
              <a:buAutoNum type="arabicParenR"/>
            </a:pPr>
            <a:r>
              <a:rPr lang="en-GB" dirty="0"/>
              <a:t>Best solution on how to make a successful team</a:t>
            </a:r>
          </a:p>
          <a:p>
            <a:pPr marL="457200" indent="-457200">
              <a:buAutoNum type="arabicParenR"/>
            </a:pPr>
            <a:r>
              <a:rPr lang="en-GB" dirty="0"/>
              <a:t>Identifying root cause of successful team</a:t>
            </a:r>
          </a:p>
          <a:p>
            <a:pPr marL="457200" indent="-457200">
              <a:buAutoNum type="arabicParenR"/>
            </a:pPr>
            <a:r>
              <a:rPr lang="en-GB" dirty="0"/>
              <a:t>What model to use for successful team</a:t>
            </a:r>
          </a:p>
          <a:p>
            <a:pPr marL="457200" indent="-457200">
              <a:buAutoNum type="arabicParenR"/>
            </a:pPr>
            <a:endParaRPr lang="en-GB" dirty="0"/>
          </a:p>
          <a:p>
            <a:pPr marL="457200" indent="-457200">
              <a:buAutoNum type="arabicParenR"/>
            </a:pPr>
            <a:endParaRPr lang="en-GB" dirty="0"/>
          </a:p>
          <a:p>
            <a:pPr marL="457200" indent="-457200">
              <a:buAutoNum type="arabicParenR"/>
            </a:pPr>
            <a:endParaRPr lang="en-GB" dirty="0"/>
          </a:p>
        </p:txBody>
      </p:sp>
    </p:spTree>
    <p:extLst>
      <p:ext uri="{BB962C8B-B14F-4D97-AF65-F5344CB8AC3E}">
        <p14:creationId xmlns:p14="http://schemas.microsoft.com/office/powerpoint/2010/main" val="2406989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FF833E-7E9A-8F22-8DD2-D63C742BC5FF}"/>
              </a:ext>
            </a:extLst>
          </p:cNvPr>
          <p:cNvSpPr>
            <a:spLocks noGrp="1"/>
          </p:cNvSpPr>
          <p:nvPr>
            <p:ph type="title"/>
          </p:nvPr>
        </p:nvSpPr>
        <p:spPr>
          <a:xfrm>
            <a:off x="702129" y="914760"/>
            <a:ext cx="3678485" cy="3543764"/>
          </a:xfrm>
        </p:spPr>
        <p:txBody>
          <a:bodyPr>
            <a:normAutofit/>
          </a:bodyPr>
          <a:lstStyle/>
          <a:p>
            <a:r>
              <a:rPr lang="en-GB" dirty="0"/>
              <a:t>What is a successful team?</a:t>
            </a:r>
          </a:p>
        </p:txBody>
      </p:sp>
      <p:sp>
        <p:nvSpPr>
          <p:cNvPr id="3" name="Content Placeholder 2">
            <a:extLst>
              <a:ext uri="{FF2B5EF4-FFF2-40B4-BE49-F238E27FC236}">
                <a16:creationId xmlns:a16="http://schemas.microsoft.com/office/drawing/2014/main" id="{5BA60135-F6D9-3EFA-01E3-FBC90399EBF8}"/>
              </a:ext>
            </a:extLst>
          </p:cNvPr>
          <p:cNvSpPr>
            <a:spLocks noGrp="1"/>
          </p:cNvSpPr>
          <p:nvPr>
            <p:ph idx="1"/>
          </p:nvPr>
        </p:nvSpPr>
        <p:spPr>
          <a:xfrm>
            <a:off x="4773168" y="993228"/>
            <a:ext cx="6720840" cy="4935981"/>
          </a:xfrm>
        </p:spPr>
        <p:txBody>
          <a:bodyPr vert="horz" lIns="91440" tIns="45720" rIns="91440" bIns="45720" rtlCol="0" anchor="t">
            <a:normAutofit/>
          </a:bodyPr>
          <a:lstStyle/>
          <a:p>
            <a:endParaRPr lang="en-GB" dirty="0"/>
          </a:p>
          <a:p>
            <a:endParaRPr lang="en-GB" dirty="0"/>
          </a:p>
          <a:p>
            <a:endParaRPr lang="en-GB" dirty="0"/>
          </a:p>
          <a:p>
            <a:r>
              <a:rPr lang="en-GB" dirty="0"/>
              <a:t>A successful team is a united group that works together, communicates effectively, and supports one another to reach shared objectives, resulting in increased productivity, higher morale, and job satisfaction. Franken (2025)</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455898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D1FCADFD-167A-73B5-18AA-CD33AF634024}"/>
              </a:ext>
            </a:extLst>
          </p:cNvPr>
          <p:cNvPicPr>
            <a:picLocks noChangeAspect="1"/>
          </p:cNvPicPr>
          <p:nvPr/>
        </p:nvPicPr>
        <p:blipFill>
          <a:blip r:embed="rId2"/>
          <a:srcRect r="-2" b="15603"/>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F8808B-4B80-B528-D3D1-7FF913D8DADE}"/>
              </a:ext>
            </a:extLst>
          </p:cNvPr>
          <p:cNvSpPr>
            <a:spLocks noGrp="1"/>
          </p:cNvSpPr>
          <p:nvPr>
            <p:ph type="title"/>
          </p:nvPr>
        </p:nvSpPr>
        <p:spPr>
          <a:xfrm>
            <a:off x="704088" y="2244909"/>
            <a:ext cx="4693473" cy="3954040"/>
          </a:xfrm>
        </p:spPr>
        <p:txBody>
          <a:bodyPr vert="horz" lIns="91440" tIns="45720" rIns="91440" bIns="45720" rtlCol="0" anchor="b">
            <a:normAutofit/>
          </a:bodyPr>
          <a:lstStyle/>
          <a:p>
            <a:r>
              <a:rPr lang="en-US" sz="5400">
                <a:solidFill>
                  <a:srgbClr val="FFFFFF"/>
                </a:solidFill>
              </a:rPr>
              <a:t>Why is it important?</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3862715-4BFD-E3A6-87E4-5CEC46D55ED9}"/>
              </a:ext>
            </a:extLst>
          </p:cNvPr>
          <p:cNvSpPr txBox="1"/>
          <p:nvPr/>
        </p:nvSpPr>
        <p:spPr>
          <a:xfrm>
            <a:off x="5994236" y="1568775"/>
            <a:ext cx="560590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Teamwork builds strong relationships, reduces stress, and enhances morale and job satisfaction by promoting collaboration, respect, and mutual understanding.</a:t>
            </a:r>
          </a:p>
          <a:p>
            <a:pPr marL="285750" indent="-285750">
              <a:buFont typeface="Arial"/>
              <a:buChar char="•"/>
            </a:pPr>
            <a:r>
              <a:rPr lang="en-GB" dirty="0"/>
              <a:t>Teamwork promotes a sense of accomplishment that transcends individual achievements, satisfying human needs for belonging and contributing to something greater. Thus, developing teamwork skills becomes valuable for everyone.</a:t>
            </a:r>
          </a:p>
          <a:p>
            <a:pPr marL="285750" indent="-285750">
              <a:buFont typeface="Arial"/>
              <a:buChar char="•"/>
            </a:pPr>
            <a:r>
              <a:rPr lang="en-GB" dirty="0"/>
              <a:t>Teamwork promotes learning and resource development, improving team abilities to face new challenges, as everyone brings unique skills and strengths. (Yale University, 2025)</a:t>
            </a:r>
          </a:p>
        </p:txBody>
      </p:sp>
    </p:spTree>
    <p:extLst>
      <p:ext uri="{BB962C8B-B14F-4D97-AF65-F5344CB8AC3E}">
        <p14:creationId xmlns:p14="http://schemas.microsoft.com/office/powerpoint/2010/main" val="35778825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B05BF-44BE-49A8-4BF3-96998796833C}"/>
              </a:ext>
            </a:extLst>
          </p:cNvPr>
          <p:cNvSpPr>
            <a:spLocks noGrp="1"/>
          </p:cNvSpPr>
          <p:nvPr>
            <p:ph type="title"/>
          </p:nvPr>
        </p:nvSpPr>
        <p:spPr>
          <a:xfrm>
            <a:off x="704088" y="905256"/>
            <a:ext cx="2834979" cy="5218679"/>
          </a:xfrm>
        </p:spPr>
        <p:txBody>
          <a:bodyPr>
            <a:normAutofit/>
          </a:bodyPr>
          <a:lstStyle/>
          <a:p>
            <a:r>
              <a:rPr lang="en-GB" sz="3200"/>
              <a:t>Best solution on how  to make a successful team</a:t>
            </a:r>
          </a:p>
        </p:txBody>
      </p:sp>
      <p:sp>
        <p:nvSpPr>
          <p:cNvPr id="20" name="Content Placeholder 2">
            <a:extLst>
              <a:ext uri="{FF2B5EF4-FFF2-40B4-BE49-F238E27FC236}">
                <a16:creationId xmlns:a16="http://schemas.microsoft.com/office/drawing/2014/main" id="{DD63DEA3-8C3A-ADFC-BE63-2516EB13121D}"/>
              </a:ext>
            </a:extLst>
          </p:cNvPr>
          <p:cNvSpPr>
            <a:spLocks noGrp="1"/>
          </p:cNvSpPr>
          <p:nvPr>
            <p:ph idx="1"/>
          </p:nvPr>
        </p:nvSpPr>
        <p:spPr>
          <a:xfrm>
            <a:off x="4039251" y="905256"/>
            <a:ext cx="7644046" cy="5256243"/>
          </a:xfrm>
        </p:spPr>
        <p:txBody>
          <a:bodyPr vert="horz" lIns="91440" tIns="45720" rIns="91440" bIns="45720" rtlCol="0" anchor="t">
            <a:normAutofit/>
          </a:bodyPr>
          <a:lstStyle/>
          <a:p>
            <a:r>
              <a:rPr lang="en-GB" dirty="0"/>
              <a:t>The best way to create a successful team is to utilize SWOT, SMART, and Belbin's theory to identify each team member's roles, strengths, and weaknesses.</a:t>
            </a:r>
          </a:p>
          <a:p>
            <a:r>
              <a:rPr lang="en-GB" dirty="0"/>
              <a:t>Effective communication models for successful teams include Berlo's, Schramm's, and Shannon-Weaver. These models enhance both verbal and non-verbal communication, demonstrating different ways to convey messages.</a:t>
            </a:r>
          </a:p>
          <a:p>
            <a:r>
              <a:rPr lang="en-GB" dirty="0"/>
              <a:t>The GRPI model is effective for dysfunctional teams failing to reach their goals or losing direction. It helps identify and resolve underlying issues through an understanding of the relationships among its elements. (Jay, 2022)</a:t>
            </a:r>
          </a:p>
          <a:p>
            <a:endParaRPr lang="en-GB" dirty="0"/>
          </a:p>
          <a:p>
            <a:endParaRPr lang="en-GB" dirty="0"/>
          </a:p>
          <a:p>
            <a:endParaRPr lang="en-GB" dirty="0"/>
          </a:p>
          <a:p>
            <a:endParaRPr lang="en-GB" dirty="0"/>
          </a:p>
        </p:txBody>
      </p:sp>
      <p:cxnSp>
        <p:nvCxnSpPr>
          <p:cNvPr id="21" name="Straight Connector 20">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081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CBECE-C6C4-DEB5-2EF0-39E95F95824A}"/>
              </a:ext>
            </a:extLst>
          </p:cNvPr>
          <p:cNvSpPr>
            <a:spLocks noGrp="1"/>
          </p:cNvSpPr>
          <p:nvPr>
            <p:ph type="title"/>
          </p:nvPr>
        </p:nvSpPr>
        <p:spPr>
          <a:xfrm>
            <a:off x="704088" y="914400"/>
            <a:ext cx="3799763" cy="1473200"/>
          </a:xfrm>
        </p:spPr>
        <p:txBody>
          <a:bodyPr vert="horz" lIns="91440" tIns="45720" rIns="91440" bIns="45720" rtlCol="0" anchor="t">
            <a:normAutofit/>
          </a:bodyPr>
          <a:lstStyle/>
          <a:p>
            <a:pPr>
              <a:lnSpc>
                <a:spcPct val="90000"/>
              </a:lnSpc>
            </a:pPr>
            <a:r>
              <a:rPr lang="en-US" sz="3300"/>
              <a:t>Identifying root cause of successful team</a:t>
            </a:r>
          </a:p>
        </p:txBody>
      </p:sp>
      <p:cxnSp>
        <p:nvCxnSpPr>
          <p:cNvPr id="24" name="Straight Connector 2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A80E6FB-ABB6-8A75-3F27-391CB4B7BB62}"/>
              </a:ext>
            </a:extLst>
          </p:cNvPr>
          <p:cNvSpPr txBox="1"/>
          <p:nvPr/>
        </p:nvSpPr>
        <p:spPr>
          <a:xfrm>
            <a:off x="704088" y="2387600"/>
            <a:ext cx="3799763" cy="37673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spcAft>
                <a:spcPts val="600"/>
              </a:spcAft>
              <a:buFont typeface="Arial" panose="020B0604020202020204" pitchFamily="34" charset="0"/>
              <a:buChar char="•"/>
            </a:pPr>
            <a:r>
              <a:rPr lang="en-US" sz="1700" dirty="0"/>
              <a:t>Ineffective communication between employees and team leaders can cripple team performance, as unclear roles lead to underachievement. Open dialogue and clear expectations are essential for a high-performing team.</a:t>
            </a:r>
          </a:p>
          <a:p>
            <a:pPr marL="285750" indent="-228600">
              <a:spcAft>
                <a:spcPts val="600"/>
              </a:spcAft>
              <a:buFont typeface="Arial" panose="020B0604020202020204" pitchFamily="34" charset="0"/>
              <a:buChar char="•"/>
            </a:pPr>
            <a:r>
              <a:rPr lang="en-US" sz="1700" dirty="0"/>
              <a:t>To ensure that your meetings are effective, provide clear task directions. Assign jobs based on each employee's skill set and establish deadlines from the outset for accountability. (Krishnan, 2023)</a:t>
            </a:r>
          </a:p>
          <a:p>
            <a:pPr marL="285750" indent="-228600">
              <a:spcAft>
                <a:spcPts val="600"/>
              </a:spcAft>
              <a:buFont typeface="Arial" panose="020B0604020202020204" pitchFamily="34" charset="0"/>
              <a:buChar char="•"/>
            </a:pPr>
            <a:endParaRPr lang="en-US" sz="1700"/>
          </a:p>
        </p:txBody>
      </p:sp>
      <p:pic>
        <p:nvPicPr>
          <p:cNvPr id="5" name="Picture 4" descr="One in a crowd">
            <a:extLst>
              <a:ext uri="{FF2B5EF4-FFF2-40B4-BE49-F238E27FC236}">
                <a16:creationId xmlns:a16="http://schemas.microsoft.com/office/drawing/2014/main" id="{B244DC9C-633D-AAD8-B9F2-EFE949F5E430}"/>
              </a:ext>
            </a:extLst>
          </p:cNvPr>
          <p:cNvPicPr>
            <a:picLocks noChangeAspect="1"/>
          </p:cNvPicPr>
          <p:nvPr/>
        </p:nvPicPr>
        <p:blipFill>
          <a:blip r:embed="rId2"/>
          <a:srcRect l="8696" r="1419" b="-3"/>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1655407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10615E4-3E63-F479-DD9A-F881FE4A2E89}"/>
              </a:ext>
            </a:extLst>
          </p:cNvPr>
          <p:cNvSpPr>
            <a:spLocks noGrp="1"/>
          </p:cNvSpPr>
          <p:nvPr>
            <p:ph type="title"/>
          </p:nvPr>
        </p:nvSpPr>
        <p:spPr>
          <a:xfrm>
            <a:off x="702129" y="914760"/>
            <a:ext cx="2806615" cy="3543764"/>
          </a:xfrm>
        </p:spPr>
        <p:txBody>
          <a:bodyPr>
            <a:normAutofit/>
          </a:bodyPr>
          <a:lstStyle/>
          <a:p>
            <a:r>
              <a:rPr lang="en-GB" sz="3600" dirty="0"/>
              <a:t>What Model to use for successful team</a:t>
            </a:r>
            <a:endParaRPr lang="en-US" dirty="0"/>
          </a:p>
        </p:txBody>
      </p:sp>
      <p:sp>
        <p:nvSpPr>
          <p:cNvPr id="3" name="Content Placeholder 2">
            <a:extLst>
              <a:ext uri="{FF2B5EF4-FFF2-40B4-BE49-F238E27FC236}">
                <a16:creationId xmlns:a16="http://schemas.microsoft.com/office/drawing/2014/main" id="{2AA92593-2201-759C-CAD6-0E2B12F48A87}"/>
              </a:ext>
            </a:extLst>
          </p:cNvPr>
          <p:cNvSpPr>
            <a:spLocks noGrp="1"/>
          </p:cNvSpPr>
          <p:nvPr>
            <p:ph idx="1"/>
          </p:nvPr>
        </p:nvSpPr>
        <p:spPr>
          <a:xfrm>
            <a:off x="3902149" y="978558"/>
            <a:ext cx="7591859" cy="5091495"/>
          </a:xfrm>
        </p:spPr>
        <p:txBody>
          <a:bodyPr vert="horz" lIns="91440" tIns="45720" rIns="91440" bIns="45720" rtlCol="0" anchor="t">
            <a:normAutofit/>
          </a:bodyPr>
          <a:lstStyle/>
          <a:p>
            <a:r>
              <a:rPr lang="en-GB" dirty="0"/>
              <a:t>For beginners such as forming a new team, Tuckman's Model is a must because this model helps leaders guide teams through phases, promoting proactive conflict management and cohesion through constructive feedback and collaboration. Open communication fosters stronger team dynamics and effective problem-solving. (</a:t>
            </a:r>
            <a:r>
              <a:rPr lang="en-GB" dirty="0" err="1"/>
              <a:t>Workhuman</a:t>
            </a:r>
            <a:r>
              <a:rPr lang="en-GB" dirty="0"/>
              <a:t>, 2025)</a:t>
            </a:r>
          </a:p>
          <a:p>
            <a:endParaRPr lang="en-GB" dirty="0"/>
          </a:p>
        </p:txBody>
      </p:sp>
    </p:spTree>
    <p:extLst>
      <p:ext uri="{BB962C8B-B14F-4D97-AF65-F5344CB8AC3E}">
        <p14:creationId xmlns:p14="http://schemas.microsoft.com/office/powerpoint/2010/main" val="3438545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504A-7083-5E7B-8A7D-485C5411DD2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E9D7F64F-D323-E8DA-5F06-CA1DB756CC69}"/>
              </a:ext>
            </a:extLst>
          </p:cNvPr>
          <p:cNvSpPr>
            <a:spLocks noGrp="1"/>
          </p:cNvSpPr>
          <p:nvPr>
            <p:ph idx="1"/>
          </p:nvPr>
        </p:nvSpPr>
        <p:spPr/>
        <p:txBody>
          <a:bodyPr vert="horz" lIns="91440" tIns="45720" rIns="91440" bIns="45720" rtlCol="0" anchor="t">
            <a:normAutofit fontScale="85000" lnSpcReduction="10000"/>
          </a:bodyPr>
          <a:lstStyle/>
          <a:p>
            <a:r>
              <a:rPr lang="en-GB" dirty="0"/>
              <a:t>Franken (2025). Nobo | What Makes a Successful Team. [online] Franken. Available at: https://www.franken-teamwork.com/en-gb/blog/nobo/articles/what-makes-a-successful-team/ [Accessed 25 Jun. 2025].</a:t>
            </a:r>
          </a:p>
          <a:p>
            <a:r>
              <a:rPr lang="en-GB" dirty="0"/>
              <a:t>Yale University (2025). We know teamwork is important, but how important? [online] your.yale.edu. Available at: https://your.yale.edu/we-know-teamwork-important-how-important [Accessed 25 Jun. 2025].</a:t>
            </a:r>
          </a:p>
          <a:p>
            <a:r>
              <a:rPr lang="en-GB" dirty="0"/>
              <a:t>Jay, S. (2022). 11 Team Effectiveness Models to Build High-Performing Teams. [online] Academy to Innovate HR. Available at: https://www.aihr.com/blog/team-effectiveness-models/ [Accessed 26 Jun. 2025].</a:t>
            </a:r>
          </a:p>
          <a:p>
            <a:r>
              <a:rPr lang="en-GB" dirty="0"/>
              <a:t>Krishnan, S. (2023). Five dysfunctions of a team and how to overcome them as a leader. [online] Helloleaders.com.au. Available at: https://helloleaders.com.au/article/five-dysfunctions-of-a-team-and-how-to-overcome-them-as-a-leader [Accessed 26 Jun. 2025].</a:t>
            </a:r>
            <a:endParaRPr lang="en-GB"/>
          </a:p>
          <a:p>
            <a:r>
              <a:rPr lang="en-GB" err="1"/>
              <a:t>Workhuman</a:t>
            </a:r>
            <a:r>
              <a:rPr lang="en-GB" dirty="0"/>
              <a:t> (2025). 7 Best Team Effectiveness Models and Frameworks in 2025. [online] </a:t>
            </a:r>
            <a:r>
              <a:rPr lang="en-GB" err="1"/>
              <a:t>Workhuman</a:t>
            </a:r>
            <a:r>
              <a:rPr lang="en-GB" dirty="0"/>
              <a:t>. Available at: https://www.workhuman.com/blog/team-effectiveness-models/ [Accessed 26 Jun. 2025].</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365427909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What makes a successful team?</vt:lpstr>
      <vt:lpstr>Content slides</vt:lpstr>
      <vt:lpstr>What is a successful team?</vt:lpstr>
      <vt:lpstr>Why is it important?</vt:lpstr>
      <vt:lpstr>Best solution on how  to make a successful team</vt:lpstr>
      <vt:lpstr>Identifying root cause of successful team</vt:lpstr>
      <vt:lpstr>What Model to use for successful team</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a successful team?</dc:title>
  <dc:creator/>
  <cp:lastModifiedBy>Dominik Bledy</cp:lastModifiedBy>
  <cp:revision>266</cp:revision>
  <dcterms:created xsi:type="dcterms:W3CDTF">2025-06-24T23:01:10Z</dcterms:created>
  <dcterms:modified xsi:type="dcterms:W3CDTF">2025-06-30T09:39:31Z</dcterms:modified>
</cp:coreProperties>
</file>