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3" r:id="rId5"/>
    <p:sldId id="258" r:id="rId6"/>
    <p:sldId id="260" r:id="rId7"/>
    <p:sldId id="265" r:id="rId8"/>
    <p:sldId id="259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0381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93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502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912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865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73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764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74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910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63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044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04908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368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302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237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4359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44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D30E11C-883D-4CBC-B26D-5585B94A65C2}" type="datetimeFigureOut">
              <a:rPr lang="en-GB" smtClean="0"/>
              <a:t>03/02/2019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B9372-FA2F-477D-B0A2-3FBA3DA6F9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206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intarch.ac.uk/journal/issue1/tyers/DR1.html%20on%2004.02.1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18C83-B9EE-4B03-B9E9-DE173B1FBE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820535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pre-Conquest Roman influence on the British diet</a:t>
            </a:r>
            <a:br>
              <a:rPr lang="en-GB" dirty="0"/>
            </a:br>
            <a:r>
              <a:rPr lang="en-GB" sz="4900" dirty="0"/>
              <a:t>Cultural shifts in south-east of Britain ‘100BC’-43AD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D3CDBD-0E8D-43F9-9518-9077E95EE5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339398"/>
            <a:ext cx="9144000" cy="708705"/>
          </a:xfrm>
        </p:spPr>
        <p:txBody>
          <a:bodyPr/>
          <a:lstStyle/>
          <a:p>
            <a:r>
              <a:rPr lang="en-GB" dirty="0"/>
              <a:t>Samuel Gedrych</a:t>
            </a:r>
          </a:p>
        </p:txBody>
      </p:sp>
    </p:spTree>
    <p:extLst>
      <p:ext uri="{BB962C8B-B14F-4D97-AF65-F5344CB8AC3E}">
        <p14:creationId xmlns:p14="http://schemas.microsoft.com/office/powerpoint/2010/main" val="3138038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3EDC1-AAB2-4595-8BA5-2ADF596C3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argument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3F667-BBBB-40C2-AD76-06BDADBCB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805" y="1438964"/>
            <a:ext cx="5414047" cy="5074378"/>
          </a:xfrm>
        </p:spPr>
        <p:txBody>
          <a:bodyPr>
            <a:normAutofit/>
          </a:bodyPr>
          <a:lstStyle/>
          <a:p>
            <a:r>
              <a:rPr lang="en-GB" dirty="0"/>
              <a:t>The archaeological evidence from a range of sites across the south-east of the country demonstrate that a shift in diet was already occurring in the decades before the Claudian invasion of 43AD</a:t>
            </a:r>
          </a:p>
          <a:p>
            <a:r>
              <a:rPr lang="en-GB" dirty="0"/>
              <a:t>This dietary change is accompanied by an increased provenance of ‘Roman’ trade goods, especially pottery, signifying that a cultural change is being undertaken</a:t>
            </a:r>
          </a:p>
          <a:p>
            <a:r>
              <a:rPr lang="en-GB" dirty="0"/>
              <a:t>This change is not uniform across the whole of the south-east.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0888AA-5375-41BC-A7B0-192C8A8E08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48" t="4606" r="2206" b="22977"/>
          <a:stretch/>
        </p:blipFill>
        <p:spPr>
          <a:xfrm>
            <a:off x="6963508" y="452197"/>
            <a:ext cx="4564713" cy="31049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9880C8-19F4-4FAF-B2B0-07C37B8B30F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32" t="10668" r="12074" b="8718"/>
          <a:stretch/>
        </p:blipFill>
        <p:spPr>
          <a:xfrm>
            <a:off x="8976340" y="3557169"/>
            <a:ext cx="2148988" cy="3104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606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13B10-B8F6-4A3C-A491-2902A6C76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7005CF-9D29-4EB3-9B48-04B38B602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96" b="97203" l="5114" r="99432">
                        <a14:foregroundMark x1="93182" y1="71678" x2="93182" y2="74825"/>
                        <a14:foregroundMark x1="96591" y1="86014" x2="93182" y2="86014"/>
                        <a14:foregroundMark x1="97159" y1="71678" x2="99432" y2="68881"/>
                        <a14:foregroundMark x1="56818" y1="88811" x2="39773" y2="89161"/>
                        <a14:foregroundMark x1="39773" y1="89161" x2="32955" y2="91958"/>
                        <a14:foregroundMark x1="22159" y1="94755" x2="19886" y2="97552"/>
                        <a14:foregroundMark x1="33523" y1="4545" x2="29545" y2="12238"/>
                        <a14:foregroundMark x1="11932" y1="4895" x2="10227" y2="7692"/>
                        <a14:foregroundMark x1="5114" y1="11538" x2="5114" y2="12937"/>
                        <a14:foregroundMark x1="15909" y1="32517" x2="15341" y2="33217"/>
                        <a14:foregroundMark x1="23295" y1="35664" x2="23295" y2="35664"/>
                        <a14:foregroundMark x1="30114" y1="51399" x2="30114" y2="513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9154" y="528088"/>
            <a:ext cx="3616735" cy="587719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2E97D-FD03-4DD3-85F5-987534A65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Analyse a number of key sites, Fishbourne, Colchester, Hengistbury Head…</a:t>
            </a:r>
          </a:p>
          <a:p>
            <a:r>
              <a:rPr lang="en-GB" dirty="0"/>
              <a:t>Do we have evidence for a ‘Roman’ diet?</a:t>
            </a:r>
          </a:p>
          <a:p>
            <a:pPr lvl="1"/>
            <a:r>
              <a:rPr lang="en-GB" dirty="0"/>
              <a:t>…not a full ‘Roman’ diet </a:t>
            </a:r>
            <a:r>
              <a:rPr lang="en-GB" dirty="0">
                <a:sym typeface="Wingdings" panose="05000000000000000000" pitchFamily="2" charset="2"/>
              </a:rPr>
              <a:t> Selection processes  the local inhabitants made choices on which goods had the most value to them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Local people make deliberate choices: different across Britain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Importance of wine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“Culture of Food”</a:t>
            </a:r>
            <a:endParaRPr lang="en-GB" dirty="0"/>
          </a:p>
          <a:p>
            <a:r>
              <a:rPr lang="en-GB" dirty="0"/>
              <a:t>What do I expect to find?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New fauna and flora</a:t>
            </a:r>
          </a:p>
          <a:p>
            <a:pPr lvl="1"/>
            <a:r>
              <a:rPr lang="en-GB" dirty="0"/>
              <a:t>Is it really Roman influence?</a:t>
            </a:r>
          </a:p>
          <a:p>
            <a:pPr lvl="1"/>
            <a:r>
              <a:rPr lang="en-GB" dirty="0"/>
              <a:t>Or more intensive contact with Gaul and Belgica?</a:t>
            </a:r>
          </a:p>
          <a:p>
            <a:pPr lvl="1"/>
            <a:r>
              <a:rPr lang="en-GB" dirty="0"/>
              <a:t>Trade vs. importing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CBF79C3-802A-4285-939F-58FF3088B2F2}"/>
              </a:ext>
            </a:extLst>
          </p:cNvPr>
          <p:cNvSpPr/>
          <p:nvPr/>
        </p:nvSpPr>
        <p:spPr>
          <a:xfrm>
            <a:off x="11088688" y="5004753"/>
            <a:ext cx="145369" cy="1158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203DA48-FE0B-4CFA-A728-4AD370A65A14}"/>
              </a:ext>
            </a:extLst>
          </p:cNvPr>
          <p:cNvSpPr/>
          <p:nvPr/>
        </p:nvSpPr>
        <p:spPr>
          <a:xfrm>
            <a:off x="10496586" y="5679667"/>
            <a:ext cx="145369" cy="1158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D9F272E-C7DF-4535-8125-FF924771A02F}"/>
              </a:ext>
            </a:extLst>
          </p:cNvPr>
          <p:cNvSpPr/>
          <p:nvPr/>
        </p:nvSpPr>
        <p:spPr>
          <a:xfrm>
            <a:off x="10937626" y="5196010"/>
            <a:ext cx="145369" cy="1158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2137EE6-CCE6-4CB3-A32E-1BD049FF133A}"/>
              </a:ext>
            </a:extLst>
          </p:cNvPr>
          <p:cNvSpPr/>
          <p:nvPr/>
        </p:nvSpPr>
        <p:spPr>
          <a:xfrm>
            <a:off x="10875868" y="5779484"/>
            <a:ext cx="145369" cy="1158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48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221F3-AB12-4295-B54E-50EC62CFF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A64EA-042C-466B-AA81-BC3D53B93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504278"/>
            <a:ext cx="8946541" cy="419548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1. late pre-Roman Iron Age diet – around 100 BCE</a:t>
            </a:r>
          </a:p>
          <a:p>
            <a:r>
              <a:rPr lang="en-GB" dirty="0"/>
              <a:t>2. interactions </a:t>
            </a:r>
          </a:p>
          <a:p>
            <a:pPr lvl="1"/>
            <a:r>
              <a:rPr lang="en-GB" dirty="0"/>
              <a:t>Interaction with mainland Europe: exchange, movement of people,…</a:t>
            </a:r>
          </a:p>
          <a:p>
            <a:pPr lvl="1"/>
            <a:r>
              <a:rPr lang="en-GB" dirty="0"/>
              <a:t>Chronologies</a:t>
            </a:r>
          </a:p>
          <a:p>
            <a:pPr lvl="1"/>
            <a:r>
              <a:rPr lang="en-GB" dirty="0"/>
              <a:t>The effect of Caesar’s invasions</a:t>
            </a:r>
          </a:p>
          <a:p>
            <a:r>
              <a:rPr lang="en-GB" dirty="0"/>
              <a:t>3. theme 1: importance of wine	</a:t>
            </a:r>
          </a:p>
          <a:p>
            <a:pPr lvl="1"/>
            <a:r>
              <a:rPr lang="en-GB" dirty="0"/>
              <a:t>Dressel 1A Wine Amphorae, their distribution and its importance</a:t>
            </a:r>
          </a:p>
          <a:p>
            <a:r>
              <a:rPr lang="en-GB" dirty="0"/>
              <a:t>4. new plants.</a:t>
            </a:r>
          </a:p>
          <a:p>
            <a:r>
              <a:rPr lang="en-GB" dirty="0"/>
              <a:t>5. </a:t>
            </a:r>
            <a:r>
              <a:rPr lang="en-GB" dirty="0" err="1"/>
              <a:t>mortaria</a:t>
            </a:r>
            <a:endParaRPr lang="en-GB" dirty="0"/>
          </a:p>
          <a:p>
            <a:r>
              <a:rPr lang="en-GB" dirty="0"/>
              <a:t>6. fine table ware… new drinking/dining habits..</a:t>
            </a:r>
          </a:p>
          <a:p>
            <a:r>
              <a:rPr lang="en-GB" dirty="0"/>
              <a:t>7. animals…</a:t>
            </a:r>
          </a:p>
          <a:p>
            <a:r>
              <a:rPr lang="en-GB" dirty="0"/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1091442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DD03-B432-4D83-9A58-A7B10690D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 of research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D0E8D-1FC8-40ED-BCDF-FB7CF15FB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448972"/>
            <a:ext cx="3932922" cy="5091541"/>
          </a:xfrm>
        </p:spPr>
        <p:txBody>
          <a:bodyPr>
            <a:normAutofit/>
          </a:bodyPr>
          <a:lstStyle/>
          <a:p>
            <a:r>
              <a:rPr lang="en-GB" dirty="0"/>
              <a:t>In the very early stages of research due to block structure.</a:t>
            </a:r>
          </a:p>
          <a:p>
            <a:r>
              <a:rPr lang="en-GB" dirty="0"/>
              <a:t>The pre-Roman ditches at the Fishbourne palace site 10-25AD. (Manley &amp; </a:t>
            </a:r>
            <a:r>
              <a:rPr lang="en-GB" dirty="0" err="1"/>
              <a:t>Rudkin</a:t>
            </a:r>
            <a:r>
              <a:rPr lang="en-GB" dirty="0"/>
              <a:t>, 2005)</a:t>
            </a:r>
          </a:p>
          <a:p>
            <a:r>
              <a:rPr lang="en-GB" dirty="0"/>
              <a:t>Looking in particular at the differences between the sites within the Regni territory and those in the immediate area around Colchester in the Trinovantes territory.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11BB98-275C-4A6E-A085-7DAD34C387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8" t="1521" r="6034"/>
          <a:stretch/>
        </p:blipFill>
        <p:spPr>
          <a:xfrm rot="16200000">
            <a:off x="6309947" y="52167"/>
            <a:ext cx="4487594" cy="67536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5DE2FA-D5DC-4DD5-BB70-3D7C458B56F3}"/>
              </a:ext>
            </a:extLst>
          </p:cNvPr>
          <p:cNvSpPr txBox="1"/>
          <p:nvPr/>
        </p:nvSpPr>
        <p:spPr>
          <a:xfrm>
            <a:off x="5176911" y="5672797"/>
            <a:ext cx="919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Fig.1</a:t>
            </a:r>
          </a:p>
        </p:txBody>
      </p:sp>
    </p:spTree>
    <p:extLst>
      <p:ext uri="{BB962C8B-B14F-4D97-AF65-F5344CB8AC3E}">
        <p14:creationId xmlns:p14="http://schemas.microsoft.com/office/powerpoint/2010/main" val="2677874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F84D0-25FF-483D-BD1F-011184576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wine.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C1024-5E08-4ADC-937D-FDE6CEAFF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3890719" cy="4195481"/>
          </a:xfrm>
        </p:spPr>
        <p:txBody>
          <a:bodyPr/>
          <a:lstStyle/>
          <a:p>
            <a:r>
              <a:rPr lang="en-GB" dirty="0"/>
              <a:t>The Dressel 1A amphorae</a:t>
            </a:r>
          </a:p>
          <a:p>
            <a:r>
              <a:rPr lang="en-GB" dirty="0"/>
              <a:t>Mass-produced (Manley &amp; </a:t>
            </a:r>
            <a:r>
              <a:rPr lang="en-GB" dirty="0" err="1"/>
              <a:t>Rudkin</a:t>
            </a:r>
            <a:r>
              <a:rPr lang="en-GB" dirty="0"/>
              <a:t>, 2005), popular container for the transport of wine </a:t>
            </a:r>
          </a:p>
          <a:p>
            <a:r>
              <a:rPr lang="en-GB" dirty="0"/>
              <a:t>Consumption of wine considered a marker of position in a society – return to “Culture of Food”</a:t>
            </a:r>
          </a:p>
          <a:p>
            <a:r>
              <a:rPr lang="en-GB" dirty="0"/>
              <a:t>Lack of wine amphorae at Fishbourne site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67E28E-4351-4CB5-8266-7C3B2CDCF2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4809" y="1618590"/>
            <a:ext cx="1461407" cy="43683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E05C1C-593D-4D2D-B9BF-FA1C5D8191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7738" y="1200235"/>
            <a:ext cx="4538151" cy="52050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1689C5C-E0FE-4EA6-8F26-2B3C58B78E97}"/>
              </a:ext>
            </a:extLst>
          </p:cNvPr>
          <p:cNvSpPr txBox="1"/>
          <p:nvPr/>
        </p:nvSpPr>
        <p:spPr>
          <a:xfrm>
            <a:off x="7007738" y="6405282"/>
            <a:ext cx="999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Fig.2</a:t>
            </a:r>
          </a:p>
        </p:txBody>
      </p:sp>
    </p:spTree>
    <p:extLst>
      <p:ext uri="{BB962C8B-B14F-4D97-AF65-F5344CB8AC3E}">
        <p14:creationId xmlns:p14="http://schemas.microsoft.com/office/powerpoint/2010/main" val="4032378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D791B-9664-422B-8D4E-8B4573D48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wine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3E376CF-4498-42D0-BEE1-70B1A4C9E0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1213" y="1406769"/>
            <a:ext cx="5904676" cy="4998513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D26BB71-3BE2-47BA-ACDE-774555B84E3E}"/>
              </a:ext>
            </a:extLst>
          </p:cNvPr>
          <p:cNvSpPr txBox="1"/>
          <p:nvPr/>
        </p:nvSpPr>
        <p:spPr>
          <a:xfrm>
            <a:off x="875211" y="1737360"/>
            <a:ext cx="418011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+mj-lt"/>
              </a:rPr>
              <a:t>Core-periphery interpretation of the trade networks between Britain and the continent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+mj-lt"/>
              </a:rPr>
              <a:t>Cunliffe (1984:3-23, 2005:602-603) and Co. VS Millett (1990:29-31) &amp; Hill (2007:17)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CFA0F2-6E86-4365-BB49-58C97141F9B6}"/>
              </a:ext>
            </a:extLst>
          </p:cNvPr>
          <p:cNvSpPr txBox="1"/>
          <p:nvPr/>
        </p:nvSpPr>
        <p:spPr>
          <a:xfrm>
            <a:off x="5641213" y="6405282"/>
            <a:ext cx="1425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Fig.3</a:t>
            </a:r>
          </a:p>
        </p:txBody>
      </p:sp>
    </p:spTree>
    <p:extLst>
      <p:ext uri="{BB962C8B-B14F-4D97-AF65-F5344CB8AC3E}">
        <p14:creationId xmlns:p14="http://schemas.microsoft.com/office/powerpoint/2010/main" val="3160476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847E3-65AD-4226-AB74-6ED14468C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Terminology and 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53ED8-9308-4AD6-BEB7-EB2D4C31A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7877"/>
            <a:ext cx="10515600" cy="4351338"/>
          </a:xfrm>
        </p:spPr>
        <p:txBody>
          <a:bodyPr/>
          <a:lstStyle/>
          <a:p>
            <a:r>
              <a:rPr lang="en-GB" dirty="0"/>
              <a:t>I am not comfortable with the term ‘Romanisation’ and I plan on removing it entirely from this paper. Based upon critique of the term by Mattingly (2007:xii).</a:t>
            </a:r>
          </a:p>
          <a:p>
            <a:r>
              <a:rPr lang="en-GB" dirty="0"/>
              <a:t>Will not be using the term ‘Celtic’ and will be using the most accurate terms available, for example utilising more specific ethnonymic designations – Trinovantes instead of Britons.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817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71B53-5086-4B35-B279-509C32769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64C37-CF9B-4E54-B9B8-CF6DF631B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502227"/>
            <a:ext cx="8946541" cy="360534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Cunliffe, B., 1973. </a:t>
            </a:r>
            <a:r>
              <a:rPr lang="en-GB" i="1" dirty="0"/>
              <a:t>The Regni. </a:t>
            </a:r>
            <a:r>
              <a:rPr lang="en-GB" dirty="0"/>
              <a:t>1st ed. London: Gerald Duckworth &amp; Co. Ltd.</a:t>
            </a:r>
          </a:p>
          <a:p>
            <a:r>
              <a:rPr lang="en-GB" dirty="0"/>
              <a:t>Cunliffe, B., 1984. Relations between Britain and Gaul in the First Century BC and Early 1st. In: S. Macready &amp; F. Thompson, eds. </a:t>
            </a:r>
            <a:r>
              <a:rPr lang="en-GB" i="1" dirty="0"/>
              <a:t>Cross-channel trade between Gaul and. </a:t>
            </a:r>
            <a:r>
              <a:rPr lang="en-GB" dirty="0"/>
              <a:t>Bath: The Pitman Press, pp. 3-23.</a:t>
            </a:r>
          </a:p>
          <a:p>
            <a:r>
              <a:rPr lang="en-GB" dirty="0"/>
              <a:t>Cunliffe, B., 2005. </a:t>
            </a:r>
            <a:r>
              <a:rPr lang="en-GB" i="1" dirty="0"/>
              <a:t>Iron Age Communities in Britain,. </a:t>
            </a:r>
            <a:r>
              <a:rPr lang="en-GB" dirty="0"/>
              <a:t>4th ed. London and New York: Routledge.</a:t>
            </a:r>
          </a:p>
          <a:p>
            <a:r>
              <a:rPr lang="en-GB" dirty="0"/>
              <a:t>Hill, J., 2007. The dynamics of social change in Later Iron Age eastern and south-eastern England c.300 BC-AD43. In: C. </a:t>
            </a:r>
            <a:r>
              <a:rPr lang="en-GB" dirty="0" err="1"/>
              <a:t>Haslegrove</a:t>
            </a:r>
            <a:r>
              <a:rPr lang="en-GB" dirty="0"/>
              <a:t> &amp; T. Moore, eds. </a:t>
            </a:r>
            <a:r>
              <a:rPr lang="en-GB" i="1" dirty="0"/>
              <a:t>The Later Iron Age in Britain and Beyond. </a:t>
            </a:r>
            <a:r>
              <a:rPr lang="en-GB" dirty="0"/>
              <a:t>Oxford: Oxford University Press, pp. 16-40.</a:t>
            </a:r>
          </a:p>
          <a:p>
            <a:r>
              <a:rPr lang="en-GB" dirty="0"/>
              <a:t>Jackson, E. L., 2017. </a:t>
            </a:r>
            <a:r>
              <a:rPr lang="en-GB" i="1" dirty="0"/>
              <a:t>Oppida: A Settlement Phenomenon of the later Iron Ages of Britain and Temperate Europe: An Analysis of Colchester, </a:t>
            </a:r>
            <a:r>
              <a:rPr lang="en-GB" i="1" dirty="0" err="1"/>
              <a:t>Titelburg</a:t>
            </a:r>
            <a:r>
              <a:rPr lang="en-GB" i="1" dirty="0"/>
              <a:t> and Canterbury. </a:t>
            </a:r>
            <a:r>
              <a:rPr lang="en-GB" dirty="0" err="1"/>
              <a:t>Canterburyu</a:t>
            </a:r>
            <a:r>
              <a:rPr lang="en-GB" dirty="0"/>
              <a:t>: University of Kent.</a:t>
            </a:r>
          </a:p>
          <a:p>
            <a:r>
              <a:rPr lang="en-GB" dirty="0"/>
              <a:t>Manley, J. &amp; </a:t>
            </a:r>
            <a:r>
              <a:rPr lang="en-GB" dirty="0" err="1"/>
              <a:t>Rudkin</a:t>
            </a:r>
            <a:r>
              <a:rPr lang="en-GB" dirty="0"/>
              <a:t>, D., 2005. A pre AD 43 ditch at </a:t>
            </a:r>
            <a:r>
              <a:rPr lang="en-GB" dirty="0" err="1"/>
              <a:t>fishbourne</a:t>
            </a:r>
            <a:r>
              <a:rPr lang="en-GB" dirty="0"/>
              <a:t> Roman palace, Chichester. </a:t>
            </a:r>
            <a:r>
              <a:rPr lang="en-GB" i="1" dirty="0"/>
              <a:t>Britannia, </a:t>
            </a:r>
            <a:r>
              <a:rPr lang="en-GB" dirty="0"/>
              <a:t>36(1), pp. 55-99.</a:t>
            </a:r>
          </a:p>
          <a:p>
            <a:r>
              <a:rPr lang="en-GB" dirty="0"/>
              <a:t>Mattingly, D., 2007. </a:t>
            </a:r>
            <a:r>
              <a:rPr lang="en-GB" i="1" dirty="0"/>
              <a:t>An imperial possession, Britain in the Roman Empire. </a:t>
            </a:r>
            <a:r>
              <a:rPr lang="en-GB" dirty="0"/>
              <a:t>1st ed. London: Penguin Books.</a:t>
            </a:r>
          </a:p>
          <a:p>
            <a:r>
              <a:rPr lang="en-GB" dirty="0"/>
              <a:t>Millett, M., 1990. </a:t>
            </a:r>
            <a:r>
              <a:rPr lang="en-GB" i="1" dirty="0"/>
              <a:t>The Romanization of Britain, An Essay in Archaeological Interpretation. </a:t>
            </a:r>
            <a:r>
              <a:rPr lang="en-GB" dirty="0"/>
              <a:t>1st ed. Cambridge: Cambridge University Press.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780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5FDB6-1B42-428C-8577-5570C6074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CB3BD-68E8-44D6-AA04-66376B8BB5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4800" dirty="0"/>
              <a:t>Slide 1: </a:t>
            </a:r>
          </a:p>
          <a:p>
            <a:pPr lvl="1"/>
            <a:r>
              <a:rPr lang="en-GB" sz="4800" dirty="0"/>
              <a:t>Gedrych, S., 2018. </a:t>
            </a:r>
            <a:r>
              <a:rPr lang="en-GB" sz="4800" i="1" dirty="0"/>
              <a:t>Fruit basket, Villa Poppaea. </a:t>
            </a:r>
            <a:r>
              <a:rPr lang="en-GB" sz="4800" dirty="0"/>
              <a:t>Private collection</a:t>
            </a:r>
          </a:p>
          <a:p>
            <a:pPr lvl="1"/>
            <a:r>
              <a:rPr lang="en-GB" sz="4800" dirty="0"/>
              <a:t>Gedrych, S., 2018. </a:t>
            </a:r>
            <a:r>
              <a:rPr lang="en-GB" sz="4800" i="1" dirty="0"/>
              <a:t>Dude wearing toga holding a tray of figs, Villa Poppaea. </a:t>
            </a:r>
            <a:r>
              <a:rPr lang="en-GB" sz="4800" dirty="0"/>
              <a:t>Private collection</a:t>
            </a:r>
          </a:p>
          <a:p>
            <a:r>
              <a:rPr lang="en-GB" sz="4800" dirty="0"/>
              <a:t>Slide 3:</a:t>
            </a:r>
          </a:p>
          <a:p>
            <a:pPr lvl="1"/>
            <a:r>
              <a:rPr lang="en-GB" sz="4800" i="1" dirty="0"/>
              <a:t>British Tribes, Accessed via: www.Roman-Britain.co.uk on 04.02.19, 22:17</a:t>
            </a:r>
          </a:p>
          <a:p>
            <a:r>
              <a:rPr lang="en-GB" sz="4800" dirty="0"/>
              <a:t>Slide 6:</a:t>
            </a:r>
          </a:p>
          <a:p>
            <a:pPr lvl="1"/>
            <a:r>
              <a:rPr lang="en-GB" sz="4800" i="1" dirty="0"/>
              <a:t>Dressel 1 </a:t>
            </a:r>
            <a:r>
              <a:rPr lang="en-GB" sz="4800" i="1" dirty="0" err="1"/>
              <a:t>Ampohora</a:t>
            </a:r>
            <a:r>
              <a:rPr lang="en-GB" sz="4800" i="1" dirty="0"/>
              <a:t>, </a:t>
            </a:r>
            <a:r>
              <a:rPr lang="en-GB" sz="4800" dirty="0"/>
              <a:t>1996. Accessed via: </a:t>
            </a:r>
            <a:r>
              <a:rPr lang="en-GB" sz="4800" dirty="0">
                <a:hlinkClick r:id="rId2"/>
              </a:rPr>
              <a:t>http://intarch.ac.uk/journal/issue1/tyers/DR1.html on 04.02.19</a:t>
            </a:r>
            <a:r>
              <a:rPr lang="en-GB" sz="4800" dirty="0"/>
              <a:t>, 13:41</a:t>
            </a:r>
          </a:p>
          <a:p>
            <a:r>
              <a:rPr lang="en-GB" sz="4800" dirty="0"/>
              <a:t>Figure 1: </a:t>
            </a:r>
          </a:p>
          <a:p>
            <a:pPr lvl="1"/>
            <a:r>
              <a:rPr lang="en-GB" sz="4800" i="1" dirty="0"/>
              <a:t>Territory of the Regni. </a:t>
            </a:r>
            <a:r>
              <a:rPr lang="en-GB" sz="4800" dirty="0">
                <a:ea typeface="Calibri" panose="020F0502020204030204" pitchFamily="34" charset="0"/>
                <a:cs typeface="Times New Roman" panose="02020603050405020304" pitchFamily="18" charset="0"/>
              </a:rPr>
              <a:t>Cunliffe, B., 1973. </a:t>
            </a:r>
            <a:r>
              <a:rPr lang="en-GB" sz="4800" i="1" dirty="0">
                <a:ea typeface="Calibri" panose="020F0502020204030204" pitchFamily="34" charset="0"/>
                <a:cs typeface="Times New Roman" panose="02020603050405020304" pitchFamily="18" charset="0"/>
              </a:rPr>
              <a:t>The Regni. </a:t>
            </a:r>
            <a:r>
              <a:rPr lang="en-GB" sz="4800" dirty="0">
                <a:ea typeface="Calibri" panose="020F0502020204030204" pitchFamily="34" charset="0"/>
                <a:cs typeface="Times New Roman" panose="02020603050405020304" pitchFamily="18" charset="0"/>
              </a:rPr>
              <a:t>1st ed. London: Gerald Duckworth &amp; Co. Ltd. Pg.2</a:t>
            </a:r>
          </a:p>
          <a:p>
            <a:r>
              <a:rPr lang="en-GB" sz="4800" dirty="0"/>
              <a:t>Figure 2:</a:t>
            </a:r>
          </a:p>
          <a:p>
            <a:pPr lvl="1"/>
            <a:r>
              <a:rPr lang="en-GB" sz="4800" i="1" dirty="0"/>
              <a:t>The distribution and context of Dressel 1 wine amphorae in LPRIA Britain. </a:t>
            </a:r>
            <a:r>
              <a:rPr lang="en-GB" sz="4800" dirty="0">
                <a:ea typeface="Calibri" panose="020F0502020204030204" pitchFamily="34" charset="0"/>
                <a:cs typeface="Times New Roman" panose="02020603050405020304" pitchFamily="18" charset="0"/>
              </a:rPr>
              <a:t>Millett, M., 1990. </a:t>
            </a:r>
            <a:r>
              <a:rPr lang="en-GB" sz="4800" i="1" dirty="0">
                <a:ea typeface="Calibri" panose="020F0502020204030204" pitchFamily="34" charset="0"/>
                <a:cs typeface="Times New Roman" panose="02020603050405020304" pitchFamily="18" charset="0"/>
              </a:rPr>
              <a:t>The Romanization of Britain, An Essay in Archaeological Interpretation. </a:t>
            </a:r>
            <a:r>
              <a:rPr lang="en-GB" sz="4800" dirty="0">
                <a:ea typeface="Calibri" panose="020F0502020204030204" pitchFamily="34" charset="0"/>
                <a:cs typeface="Times New Roman" panose="02020603050405020304" pitchFamily="18" charset="0"/>
              </a:rPr>
              <a:t>1st ed. Cambridge: Cambridge University Press. Pg.32</a:t>
            </a:r>
          </a:p>
          <a:p>
            <a:r>
              <a:rPr lang="en-GB" sz="4800" dirty="0">
                <a:ea typeface="Calibri" panose="020F0502020204030204" pitchFamily="34" charset="0"/>
                <a:cs typeface="Times New Roman" panose="02020603050405020304" pitchFamily="18" charset="0"/>
              </a:rPr>
              <a:t>Figure 3:</a:t>
            </a:r>
          </a:p>
          <a:p>
            <a:pPr lvl="1"/>
            <a:r>
              <a:rPr lang="en-GB" sz="4800" i="1" dirty="0"/>
              <a:t>Maps documents the evolution of trading relationships between Britain and Temperate Europe during the later Iron Age. </a:t>
            </a:r>
            <a:r>
              <a:rPr lang="en-GB" sz="4800" dirty="0"/>
              <a:t>Jackson, E. L., 2017. </a:t>
            </a:r>
            <a:r>
              <a:rPr lang="en-GB" sz="4800" i="1" dirty="0"/>
              <a:t>Oppida: A Settlement Phenomenon of the later Iron Ages of Britain and Temperate Europe: An Analysis of Colchester, </a:t>
            </a:r>
            <a:r>
              <a:rPr lang="en-GB" sz="4800" i="1" dirty="0" err="1"/>
              <a:t>Titelburg</a:t>
            </a:r>
            <a:r>
              <a:rPr lang="en-GB" sz="4800" i="1" dirty="0"/>
              <a:t> and Canterbury. </a:t>
            </a:r>
            <a:r>
              <a:rPr lang="en-GB" sz="4800" dirty="0" err="1"/>
              <a:t>Canterburyu</a:t>
            </a:r>
            <a:r>
              <a:rPr lang="en-GB" sz="4800" dirty="0"/>
              <a:t>: University of Kent. Pg.82</a:t>
            </a:r>
          </a:p>
          <a:p>
            <a:pPr lvl="1"/>
            <a:endParaRPr lang="en-GB" i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i="1" dirty="0"/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i="1" dirty="0"/>
              <a:t>	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261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1793</TotalTime>
  <Words>942</Words>
  <Application>Microsoft Office PowerPoint</Application>
  <PresentationFormat>Widescreen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Wingdings</vt:lpstr>
      <vt:lpstr>Wingdings 3</vt:lpstr>
      <vt:lpstr>Ion</vt:lpstr>
      <vt:lpstr>The pre-Conquest Roman influence on the British diet Cultural shifts in south-east of Britain ‘100BC’-43AD</vt:lpstr>
      <vt:lpstr>The argument</vt:lpstr>
      <vt:lpstr>Aims and Objectives</vt:lpstr>
      <vt:lpstr>Structure </vt:lpstr>
      <vt:lpstr>State of research </vt:lpstr>
      <vt:lpstr>The importance of wine.</vt:lpstr>
      <vt:lpstr>The importance of wine</vt:lpstr>
      <vt:lpstr>Terminology and Definitions</vt:lpstr>
      <vt:lpstr>Bibliography</vt:lpstr>
      <vt:lpstr>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</dc:creator>
  <cp:lastModifiedBy>Sam</cp:lastModifiedBy>
  <cp:revision>28</cp:revision>
  <dcterms:created xsi:type="dcterms:W3CDTF">2019-02-03T17:37:28Z</dcterms:created>
  <dcterms:modified xsi:type="dcterms:W3CDTF">2019-02-04T23:31:11Z</dcterms:modified>
</cp:coreProperties>
</file>