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56" r:id="rId2"/>
    <p:sldId id="267" r:id="rId3"/>
    <p:sldId id="257" r:id="rId4"/>
    <p:sldId id="258" r:id="rId5"/>
    <p:sldId id="259" r:id="rId6"/>
    <p:sldId id="270" r:id="rId7"/>
    <p:sldId id="269" r:id="rId8"/>
    <p:sldId id="261" r:id="rId9"/>
    <p:sldId id="262" r:id="rId10"/>
    <p:sldId id="263" r:id="rId11"/>
    <p:sldId id="264" r:id="rId12"/>
    <p:sldId id="272" r:id="rId13"/>
    <p:sldId id="266" r:id="rId14"/>
    <p:sldId id="265" r:id="rId15"/>
    <p:sldId id="271"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E92CB5F-895D-4637-9070-E2F459094078}">
          <p14:sldIdLst>
            <p14:sldId id="256"/>
            <p14:sldId id="267"/>
            <p14:sldId id="257"/>
            <p14:sldId id="258"/>
            <p14:sldId id="259"/>
            <p14:sldId id="270"/>
            <p14:sldId id="269"/>
            <p14:sldId id="261"/>
            <p14:sldId id="262"/>
            <p14:sldId id="263"/>
            <p14:sldId id="264"/>
            <p14:sldId id="272"/>
            <p14:sldId id="266"/>
            <p14:sldId id="265"/>
            <p14:sldId id="271"/>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50" d="100"/>
          <a:sy n="50" d="100"/>
        </p:scale>
        <p:origin x="1500" y="8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5A4686-DCDB-4483-84AE-602200934067}" type="datetimeFigureOut">
              <a:rPr lang="en-GB" smtClean="0"/>
              <a:t>03/04/2018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C7C6BC-2038-47ED-965E-D2B16CD07728}" type="slidenum">
              <a:rPr lang="en-GB" smtClean="0"/>
              <a:t>‹#›</a:t>
            </a:fld>
            <a:endParaRPr lang="en-GB"/>
          </a:p>
        </p:txBody>
      </p:sp>
    </p:spTree>
    <p:extLst>
      <p:ext uri="{BB962C8B-B14F-4D97-AF65-F5344CB8AC3E}">
        <p14:creationId xmlns:p14="http://schemas.microsoft.com/office/powerpoint/2010/main" val="3998273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DD5A39-E113-4704-B705-4E0D4904C0E9}" type="datetimeFigureOut">
              <a:rPr lang="en-GB" smtClean="0"/>
              <a:t>03/04/2018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365530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DD5A39-E113-4704-B705-4E0D4904C0E9}" type="datetimeFigureOut">
              <a:rPr lang="en-GB" smtClean="0"/>
              <a:t>03/04/2018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1159941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7DD5A39-E113-4704-B705-4E0D4904C0E9}" type="datetimeFigureOut">
              <a:rPr lang="en-GB" smtClean="0"/>
              <a:t>03/04/2018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539881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DD5A39-E113-4704-B705-4E0D4904C0E9}" type="datetimeFigureOut">
              <a:rPr lang="en-GB" smtClean="0"/>
              <a:t>03/04/2018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2390415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DD5A39-E113-4704-B705-4E0D4904C0E9}" type="datetimeFigureOut">
              <a:rPr lang="en-GB" smtClean="0"/>
              <a:t>03/04/2018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3335978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DD5A39-E113-4704-B705-4E0D4904C0E9}" type="datetimeFigureOut">
              <a:rPr lang="en-GB" smtClean="0"/>
              <a:t>03/04/2018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94600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7DD5A39-E113-4704-B705-4E0D4904C0E9}" type="datetimeFigureOut">
              <a:rPr lang="en-GB" smtClean="0"/>
              <a:t>03/04/2018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631575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DD5A39-E113-4704-B705-4E0D4904C0E9}" type="datetimeFigureOut">
              <a:rPr lang="en-GB" smtClean="0"/>
              <a:t>03/04/2018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168045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DD5A39-E113-4704-B705-4E0D4904C0E9}" type="datetimeFigureOut">
              <a:rPr lang="en-GB" smtClean="0"/>
              <a:t>03/04/2018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1958433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DD5A39-E113-4704-B705-4E0D4904C0E9}" type="datetimeFigureOut">
              <a:rPr lang="en-GB" smtClean="0"/>
              <a:t>03/04/2018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2195156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DD5A39-E113-4704-B705-4E0D4904C0E9}" type="datetimeFigureOut">
              <a:rPr lang="en-GB" smtClean="0"/>
              <a:t>03/04/2018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17273332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DD5A39-E113-4704-B705-4E0D4904C0E9}" type="datetimeFigureOut">
              <a:rPr lang="en-GB" smtClean="0"/>
              <a:t>03/04/2018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77EC55-EC4E-4424-A18D-08A42F466B67}"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439806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DD5A39-E113-4704-B705-4E0D4904C0E9}" type="datetimeFigureOut">
              <a:rPr lang="en-GB" smtClean="0"/>
              <a:t>03/04/2018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14529003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7DD5A39-E113-4704-B705-4E0D4904C0E9}" type="datetimeFigureOut">
              <a:rPr lang="en-GB" smtClean="0"/>
              <a:t>03/04/2018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20647719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7DD5A39-E113-4704-B705-4E0D4904C0E9}" type="datetimeFigureOut">
              <a:rPr lang="en-GB" smtClean="0"/>
              <a:t>03/04/2018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27502324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DD5A39-E113-4704-B705-4E0D4904C0E9}" type="datetimeFigureOut">
              <a:rPr lang="en-GB" smtClean="0"/>
              <a:t>03/04/2018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3594240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DD5A39-E113-4704-B705-4E0D4904C0E9}" type="datetimeFigureOut">
              <a:rPr lang="en-GB" smtClean="0"/>
              <a:t>03/04/2018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77EC55-EC4E-4424-A18D-08A42F466B67}" type="slidenum">
              <a:rPr lang="en-GB" smtClean="0"/>
              <a:t>‹#›</a:t>
            </a:fld>
            <a:endParaRPr lang="en-GB"/>
          </a:p>
        </p:txBody>
      </p:sp>
    </p:spTree>
    <p:extLst>
      <p:ext uri="{BB962C8B-B14F-4D97-AF65-F5344CB8AC3E}">
        <p14:creationId xmlns:p14="http://schemas.microsoft.com/office/powerpoint/2010/main" val="1332384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7DD5A39-E113-4704-B705-4E0D4904C0E9}" type="datetimeFigureOut">
              <a:rPr lang="en-GB" smtClean="0"/>
              <a:t>03/04/2018</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5E77EC55-EC4E-4424-A18D-08A42F466B67}" type="slidenum">
              <a:rPr lang="en-GB" smtClean="0"/>
              <a:t>‹#›</a:t>
            </a:fld>
            <a:endParaRPr lang="en-GB"/>
          </a:p>
        </p:txBody>
      </p:sp>
    </p:spTree>
    <p:extLst>
      <p:ext uri="{BB962C8B-B14F-4D97-AF65-F5344CB8AC3E}">
        <p14:creationId xmlns:p14="http://schemas.microsoft.com/office/powerpoint/2010/main" val="6071109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XIEFmohLWpk"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95511-162B-428C-9C46-05549FDCD933}"/>
              </a:ext>
            </a:extLst>
          </p:cNvPr>
          <p:cNvSpPr>
            <a:spLocks noGrp="1"/>
          </p:cNvSpPr>
          <p:nvPr>
            <p:ph type="ctrTitle"/>
          </p:nvPr>
        </p:nvSpPr>
        <p:spPr/>
        <p:txBody>
          <a:bodyPr/>
          <a:lstStyle/>
          <a:p>
            <a:r>
              <a:rPr lang="en-GB" dirty="0">
                <a:latin typeface="Times New Roman" panose="02020603050405020304" pitchFamily="18" charset="0"/>
                <a:cs typeface="Times New Roman" panose="02020603050405020304" pitchFamily="18" charset="0"/>
              </a:rPr>
              <a:t>Communicable Disease</a:t>
            </a:r>
          </a:p>
        </p:txBody>
      </p:sp>
      <p:sp>
        <p:nvSpPr>
          <p:cNvPr id="4" name="Subtitle 3">
            <a:extLst>
              <a:ext uri="{FF2B5EF4-FFF2-40B4-BE49-F238E27FC236}">
                <a16:creationId xmlns:a16="http://schemas.microsoft.com/office/drawing/2014/main" id="{4B2EB84E-AC14-41EF-81DB-B50CC3FA335F}"/>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09197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8BE13-DF62-433E-8333-FDCF1556D3D4}"/>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Aims &amp; Objectives</a:t>
            </a:r>
          </a:p>
        </p:txBody>
      </p:sp>
      <p:sp>
        <p:nvSpPr>
          <p:cNvPr id="3" name="Content Placeholder 2">
            <a:extLst>
              <a:ext uri="{FF2B5EF4-FFF2-40B4-BE49-F238E27FC236}">
                <a16:creationId xmlns:a16="http://schemas.microsoft.com/office/drawing/2014/main" id="{F91B3B36-E31A-4EBE-87F5-1EC3A1E53252}"/>
              </a:ext>
            </a:extLst>
          </p:cNvPr>
          <p:cNvSpPr>
            <a:spLocks noGrp="1"/>
          </p:cNvSpPr>
          <p:nvPr>
            <p:ph sz="quarter" idx="13"/>
          </p:nvPr>
        </p:nvSpPr>
        <p:spPr>
          <a:xfrm>
            <a:off x="913774" y="1842448"/>
            <a:ext cx="10363826" cy="4531056"/>
          </a:xfrm>
        </p:spPr>
        <p:txBody>
          <a:bodyPr>
            <a:normAutofit/>
          </a:bodyPr>
          <a:lstStyle/>
          <a:p>
            <a:r>
              <a:rPr lang="en-GB" dirty="0">
                <a:latin typeface="Times New Roman" panose="02020603050405020304" pitchFamily="18" charset="0"/>
                <a:cs typeface="Times New Roman" panose="02020603050405020304" pitchFamily="18" charset="0"/>
              </a:rPr>
              <a:t>A communicable Disease and what it is.</a:t>
            </a:r>
          </a:p>
          <a:p>
            <a:r>
              <a:rPr lang="en-GB" dirty="0">
                <a:latin typeface="Times New Roman" panose="02020603050405020304" pitchFamily="18" charset="0"/>
                <a:cs typeface="Times New Roman" panose="02020603050405020304" pitchFamily="18" charset="0"/>
              </a:rPr>
              <a:t>Flu Influenza H3N2 strain</a:t>
            </a:r>
          </a:p>
          <a:p>
            <a:r>
              <a:rPr lang="en-GB" dirty="0">
                <a:latin typeface="Times New Roman" panose="02020603050405020304" pitchFamily="18" charset="0"/>
                <a:cs typeface="Times New Roman" panose="02020603050405020304" pitchFamily="18" charset="0"/>
              </a:rPr>
              <a:t>Incidence &amp; Prevalence</a:t>
            </a:r>
          </a:p>
          <a:p>
            <a:r>
              <a:rPr lang="en-GB" dirty="0">
                <a:latin typeface="Times New Roman" panose="02020603050405020304" pitchFamily="18" charset="0"/>
                <a:cs typeface="Times New Roman" panose="02020603050405020304" pitchFamily="18" charset="0"/>
              </a:rPr>
              <a:t>Symptoms</a:t>
            </a:r>
          </a:p>
          <a:p>
            <a:r>
              <a:rPr lang="en-GB" dirty="0">
                <a:latin typeface="Times New Roman" panose="02020603050405020304" pitchFamily="18" charset="0"/>
                <a:cs typeface="Times New Roman" panose="02020603050405020304" pitchFamily="18" charset="0"/>
              </a:rPr>
              <a:t>Treatment</a:t>
            </a:r>
          </a:p>
          <a:p>
            <a:r>
              <a:rPr lang="en-GB" dirty="0">
                <a:latin typeface="Times New Roman" panose="02020603050405020304" pitchFamily="18" charset="0"/>
                <a:cs typeface="Times New Roman" panose="02020603050405020304" pitchFamily="18" charset="0"/>
              </a:rPr>
              <a:t>Preventative methods</a:t>
            </a:r>
          </a:p>
          <a:p>
            <a:r>
              <a:rPr lang="en-GB" dirty="0">
                <a:latin typeface="Times New Roman" panose="02020603050405020304" pitchFamily="18" charset="0"/>
                <a:cs typeface="Times New Roman" panose="02020603050405020304" pitchFamily="18" charset="0"/>
              </a:rPr>
              <a:t>Vaccinations</a:t>
            </a:r>
          </a:p>
          <a:p>
            <a:r>
              <a:rPr lang="en-GB" dirty="0">
                <a:latin typeface="Times New Roman" panose="02020603050405020304" pitchFamily="18" charset="0"/>
                <a:cs typeface="Times New Roman" panose="02020603050405020304" pitchFamily="18" charset="0"/>
              </a:rPr>
              <a:t>trends</a:t>
            </a:r>
          </a:p>
          <a:p>
            <a:r>
              <a:rPr lang="en-GB" dirty="0">
                <a:latin typeface="Times New Roman" panose="02020603050405020304" pitchFamily="18" charset="0"/>
                <a:cs typeface="Times New Roman" panose="02020603050405020304" pitchFamily="18" charset="0"/>
              </a:rPr>
              <a:t>Impact &amp; Implications</a:t>
            </a:r>
          </a:p>
        </p:txBody>
      </p:sp>
    </p:spTree>
    <p:extLst>
      <p:ext uri="{BB962C8B-B14F-4D97-AF65-F5344CB8AC3E}">
        <p14:creationId xmlns:p14="http://schemas.microsoft.com/office/powerpoint/2010/main" val="4226945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20186-2FC4-460C-9226-A8EEF7261B7F}"/>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What is Communicable Disease?</a:t>
            </a:r>
          </a:p>
        </p:txBody>
      </p:sp>
      <p:sp>
        <p:nvSpPr>
          <p:cNvPr id="3" name="Content Placeholder 2">
            <a:extLst>
              <a:ext uri="{FF2B5EF4-FFF2-40B4-BE49-F238E27FC236}">
                <a16:creationId xmlns:a16="http://schemas.microsoft.com/office/drawing/2014/main" id="{B9E24BB4-FE32-4F5E-8400-C5A0517229C5}"/>
              </a:ext>
            </a:extLst>
          </p:cNvPr>
          <p:cNvSpPr>
            <a:spLocks noGrp="1"/>
          </p:cNvSpPr>
          <p:nvPr>
            <p:ph sz="quarter" idx="13"/>
          </p:nvPr>
        </p:nvSpPr>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The medical definition of a communicable disease is the spread of an infectious disease, which is spread by person to person directly or indirectly. </a:t>
            </a:r>
          </a:p>
          <a:p>
            <a:r>
              <a:rPr lang="en-GB" dirty="0">
                <a:latin typeface="Times New Roman" panose="02020603050405020304" pitchFamily="18" charset="0"/>
                <a:cs typeface="Times New Roman" panose="02020603050405020304" pitchFamily="18" charset="0"/>
              </a:rPr>
              <a:t>Who (world health organisation), 2018 say that a communicable disease is spread by factors such as, Socioeconomic, environmental and behavioural, as well as international travel and migration increase the risk of spreading such diseases.</a:t>
            </a:r>
          </a:p>
          <a:p>
            <a:endParaRPr lang="en-GB" dirty="0"/>
          </a:p>
          <a:p>
            <a:pPr marL="0" indent="0" algn="r">
              <a:buNone/>
            </a:pPr>
            <a:r>
              <a:rPr lang="en-GB" dirty="0">
                <a:latin typeface="Times New Roman" panose="02020603050405020304" pitchFamily="18" charset="0"/>
                <a:cs typeface="Times New Roman" panose="02020603050405020304" pitchFamily="18" charset="0"/>
              </a:rPr>
              <a:t>(Marriam-Webster, 2018)</a:t>
            </a:r>
          </a:p>
          <a:p>
            <a:pPr algn="r"/>
            <a:endParaRPr lang="en-GB" dirty="0"/>
          </a:p>
        </p:txBody>
      </p:sp>
    </p:spTree>
    <p:extLst>
      <p:ext uri="{BB962C8B-B14F-4D97-AF65-F5344CB8AC3E}">
        <p14:creationId xmlns:p14="http://schemas.microsoft.com/office/powerpoint/2010/main" val="3104930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FF7873-0DD0-4FEA-8FE9-8DD8AEA4315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descr="A picture containing electronics&#10;&#10;Description generated with high confidence">
            <a:extLst>
              <a:ext uri="{FF2B5EF4-FFF2-40B4-BE49-F238E27FC236}">
                <a16:creationId xmlns:a16="http://schemas.microsoft.com/office/drawing/2014/main" id="{82284447-B84C-4C3B-98EA-03E44DB755D8}"/>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close up of a coral&#10;&#10;Description generated with high confidence">
            <a:extLst>
              <a:ext uri="{FF2B5EF4-FFF2-40B4-BE49-F238E27FC236}">
                <a16:creationId xmlns:a16="http://schemas.microsoft.com/office/drawing/2014/main" id="{29E71563-2F3D-4F5C-B2C9-0E06C84A0C5F}"/>
              </a:ext>
            </a:extLst>
          </p:cNvPr>
          <p:cNvPicPr>
            <a:picLocks noChangeAspect="1"/>
          </p:cNvPicPr>
          <p:nvPr/>
        </p:nvPicPr>
        <p:blipFill rotWithShape="1">
          <a:blip r:embed="rId3"/>
          <a:srcRect l="13793" r="24257"/>
          <a:stretch/>
        </p:blipFill>
        <p:spPr>
          <a:xfrm>
            <a:off x="1" y="10"/>
            <a:ext cx="7552944" cy="6857990"/>
          </a:xfrm>
          <a:prstGeom prst="rect">
            <a:avLst/>
          </a:prstGeom>
        </p:spPr>
      </p:pic>
      <p:cxnSp>
        <p:nvCxnSpPr>
          <p:cNvPr id="13" name="Straight Connector 12">
            <a:extLst>
              <a:ext uri="{FF2B5EF4-FFF2-40B4-BE49-F238E27FC236}">
                <a16:creationId xmlns:a16="http://schemas.microsoft.com/office/drawing/2014/main" id="{4140E084-3765-4F4D-AD43-DDB43996997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DD2CF979-0F0E-4E68-A483-DBF0A635F3E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A86F25C-85B3-4C20-A679-05CB70EF4ECD}"/>
              </a:ext>
            </a:extLst>
          </p:cNvPr>
          <p:cNvSpPr>
            <a:spLocks noGrp="1"/>
          </p:cNvSpPr>
          <p:nvPr>
            <p:ph type="title"/>
          </p:nvPr>
        </p:nvSpPr>
        <p:spPr>
          <a:xfrm>
            <a:off x="8196408" y="640831"/>
            <a:ext cx="3352128" cy="1573863"/>
          </a:xfrm>
        </p:spPr>
        <p:txBody>
          <a:bodyPr>
            <a:normAutofit/>
          </a:bodyPr>
          <a:lstStyle/>
          <a:p>
            <a:pPr algn="l"/>
            <a:r>
              <a:rPr lang="en-GB" dirty="0">
                <a:latin typeface="Times New Roman" panose="02020603050405020304" pitchFamily="18" charset="0"/>
                <a:cs typeface="Times New Roman" panose="02020603050405020304" pitchFamily="18" charset="0"/>
              </a:rPr>
              <a:t> Influenza  a strain H3N2</a:t>
            </a:r>
          </a:p>
        </p:txBody>
      </p:sp>
      <p:sp>
        <p:nvSpPr>
          <p:cNvPr id="3" name="Content Placeholder 2">
            <a:extLst>
              <a:ext uri="{FF2B5EF4-FFF2-40B4-BE49-F238E27FC236}">
                <a16:creationId xmlns:a16="http://schemas.microsoft.com/office/drawing/2014/main" id="{FC106F2B-4500-432B-86E9-DB1D803CCCA1}"/>
              </a:ext>
            </a:extLst>
          </p:cNvPr>
          <p:cNvSpPr>
            <a:spLocks noGrp="1"/>
          </p:cNvSpPr>
          <p:nvPr>
            <p:ph sz="quarter" idx="13"/>
          </p:nvPr>
        </p:nvSpPr>
        <p:spPr>
          <a:xfrm>
            <a:off x="8196408" y="2367092"/>
            <a:ext cx="3352128" cy="3881309"/>
          </a:xfrm>
        </p:spPr>
        <p:txBody>
          <a:bodyPr>
            <a:normAutofit fontScale="77500" lnSpcReduction="20000"/>
          </a:bodyPr>
          <a:lstStyle/>
          <a:p>
            <a:r>
              <a:rPr lang="en-GB" sz="1800" dirty="0">
                <a:latin typeface="Times New Roman" panose="02020603050405020304" pitchFamily="18" charset="0"/>
                <a:cs typeface="Times New Roman" panose="02020603050405020304" pitchFamily="18" charset="0"/>
              </a:rPr>
              <a:t>This strain of flu is a “variant” virus.</a:t>
            </a:r>
          </a:p>
          <a:p>
            <a:r>
              <a:rPr lang="en-GB" sz="1800" dirty="0">
                <a:latin typeface="Times New Roman" panose="02020603050405020304" pitchFamily="18" charset="0"/>
                <a:cs typeface="Times New Roman" panose="02020603050405020304" pitchFamily="18" charset="0"/>
              </a:rPr>
              <a:t>It was first detected in pigs in 2010.</a:t>
            </a:r>
          </a:p>
          <a:p>
            <a:r>
              <a:rPr lang="en-GB" sz="1800" dirty="0">
                <a:latin typeface="Times New Roman" panose="02020603050405020304" pitchFamily="18" charset="0"/>
                <a:cs typeface="Times New Roman" panose="02020603050405020304" pitchFamily="18" charset="0"/>
              </a:rPr>
              <a:t>Was detected in humans in 2011.</a:t>
            </a:r>
          </a:p>
          <a:p>
            <a:r>
              <a:rPr lang="en-GB" sz="1800" dirty="0">
                <a:latin typeface="Times New Roman" panose="02020603050405020304" pitchFamily="18" charset="0"/>
                <a:cs typeface="Times New Roman" panose="02020603050405020304" pitchFamily="18" charset="0"/>
              </a:rPr>
              <a:t>Its not the first time this strain has shown up, it caused the 1968 pandemic</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(The </a:t>
            </a:r>
            <a:r>
              <a:rPr lang="en-GB" sz="1800" dirty="0" err="1">
                <a:latin typeface="Times New Roman" panose="02020603050405020304" pitchFamily="18" charset="0"/>
                <a:cs typeface="Times New Roman" panose="02020603050405020304" pitchFamily="18" charset="0"/>
              </a:rPr>
              <a:t>Centers</a:t>
            </a:r>
            <a:r>
              <a:rPr lang="en-GB" sz="1800" dirty="0">
                <a:latin typeface="Times New Roman" panose="02020603050405020304" pitchFamily="18" charset="0"/>
                <a:cs typeface="Times New Roman" panose="02020603050405020304" pitchFamily="18" charset="0"/>
              </a:rPr>
              <a:t> for Disease Control and Prevention (CDC), 2016</a:t>
            </a:r>
            <a:r>
              <a:rPr lang="en-GB" sz="1800" dirty="0"/>
              <a:t>)</a:t>
            </a:r>
          </a:p>
        </p:txBody>
      </p:sp>
    </p:spTree>
    <p:extLst>
      <p:ext uri="{BB962C8B-B14F-4D97-AF65-F5344CB8AC3E}">
        <p14:creationId xmlns:p14="http://schemas.microsoft.com/office/powerpoint/2010/main" val="293280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1382D-EAD8-4903-8844-FBC00AC50AE0}"/>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Incidence and Prevalence of Flu</a:t>
            </a:r>
          </a:p>
        </p:txBody>
      </p:sp>
      <p:pic>
        <p:nvPicPr>
          <p:cNvPr id="4" name="Content Placeholder 3">
            <a:extLst>
              <a:ext uri="{FF2B5EF4-FFF2-40B4-BE49-F238E27FC236}">
                <a16:creationId xmlns:a16="http://schemas.microsoft.com/office/drawing/2014/main" id="{C35673AC-8830-432C-8869-E5BABC172D41}"/>
              </a:ext>
            </a:extLst>
          </p:cNvPr>
          <p:cNvPicPr>
            <a:picLocks noGrp="1" noChangeAspect="1"/>
          </p:cNvPicPr>
          <p:nvPr>
            <p:ph sz="quarter" idx="13"/>
          </p:nvPr>
        </p:nvPicPr>
        <p:blipFill>
          <a:blip r:embed="rId2"/>
          <a:stretch>
            <a:fillRect/>
          </a:stretch>
        </p:blipFill>
        <p:spPr>
          <a:xfrm>
            <a:off x="913774" y="2214694"/>
            <a:ext cx="4695825" cy="3181350"/>
          </a:xfrm>
          <a:prstGeom prst="rect">
            <a:avLst/>
          </a:prstGeom>
        </p:spPr>
      </p:pic>
      <p:pic>
        <p:nvPicPr>
          <p:cNvPr id="5" name="Picture 4">
            <a:extLst>
              <a:ext uri="{FF2B5EF4-FFF2-40B4-BE49-F238E27FC236}">
                <a16:creationId xmlns:a16="http://schemas.microsoft.com/office/drawing/2014/main" id="{40DC899E-3DA8-40D8-9FE0-6BD82D20909C}"/>
              </a:ext>
            </a:extLst>
          </p:cNvPr>
          <p:cNvPicPr>
            <a:picLocks noChangeAspect="1"/>
          </p:cNvPicPr>
          <p:nvPr/>
        </p:nvPicPr>
        <p:blipFill>
          <a:blip r:embed="rId3"/>
          <a:stretch>
            <a:fillRect/>
          </a:stretch>
        </p:blipFill>
        <p:spPr>
          <a:xfrm>
            <a:off x="6610975" y="2214694"/>
            <a:ext cx="4667250" cy="3181350"/>
          </a:xfrm>
          <a:prstGeom prst="rect">
            <a:avLst/>
          </a:prstGeom>
        </p:spPr>
      </p:pic>
      <p:sp>
        <p:nvSpPr>
          <p:cNvPr id="6" name="TextBox 5">
            <a:extLst>
              <a:ext uri="{FF2B5EF4-FFF2-40B4-BE49-F238E27FC236}">
                <a16:creationId xmlns:a16="http://schemas.microsoft.com/office/drawing/2014/main" id="{E701C180-3918-4EFB-B4D3-D54509940200}"/>
              </a:ext>
            </a:extLst>
          </p:cNvPr>
          <p:cNvSpPr txBox="1"/>
          <p:nvPr/>
        </p:nvSpPr>
        <p:spPr>
          <a:xfrm>
            <a:off x="7329268" y="5697415"/>
            <a:ext cx="3948957" cy="369332"/>
          </a:xfrm>
          <a:prstGeom prst="rect">
            <a:avLst/>
          </a:prstGeom>
          <a:noFill/>
        </p:spPr>
        <p:txBody>
          <a:bodyPr wrap="square" rtlCol="0">
            <a:spAutoFit/>
          </a:bodyPr>
          <a:lstStyle/>
          <a:p>
            <a:r>
              <a:rPr lang="en-GB" dirty="0"/>
              <a:t>                  (Public Health Wales, 2018)</a:t>
            </a:r>
          </a:p>
        </p:txBody>
      </p:sp>
    </p:spTree>
    <p:extLst>
      <p:ext uri="{BB962C8B-B14F-4D97-AF65-F5344CB8AC3E}">
        <p14:creationId xmlns:p14="http://schemas.microsoft.com/office/powerpoint/2010/main" val="2938760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7DFB1E-8E6E-4FFC-86F9-8441D5FAE043}"/>
              </a:ext>
            </a:extLst>
          </p:cNvPr>
          <p:cNvPicPr>
            <a:picLocks noChangeAspect="1"/>
          </p:cNvPicPr>
          <p:nvPr/>
        </p:nvPicPr>
        <p:blipFill>
          <a:blip r:embed="rId2"/>
          <a:stretch>
            <a:fillRect/>
          </a:stretch>
        </p:blipFill>
        <p:spPr>
          <a:xfrm>
            <a:off x="384313" y="323850"/>
            <a:ext cx="11410122" cy="5533611"/>
          </a:xfrm>
          <a:prstGeom prst="rect">
            <a:avLst/>
          </a:prstGeom>
        </p:spPr>
      </p:pic>
      <p:sp>
        <p:nvSpPr>
          <p:cNvPr id="4" name="TextBox 3">
            <a:extLst>
              <a:ext uri="{FF2B5EF4-FFF2-40B4-BE49-F238E27FC236}">
                <a16:creationId xmlns:a16="http://schemas.microsoft.com/office/drawing/2014/main" id="{502B5771-0189-4934-86BD-5D9C73B57A74}"/>
              </a:ext>
            </a:extLst>
          </p:cNvPr>
          <p:cNvSpPr txBox="1"/>
          <p:nvPr/>
        </p:nvSpPr>
        <p:spPr>
          <a:xfrm>
            <a:off x="8322365" y="5936974"/>
            <a:ext cx="3472069" cy="369332"/>
          </a:xfrm>
          <a:prstGeom prst="rect">
            <a:avLst/>
          </a:prstGeom>
          <a:noFill/>
        </p:spPr>
        <p:txBody>
          <a:bodyPr wrap="square" rtlCol="0">
            <a:spAutoFit/>
          </a:bodyPr>
          <a:lstStyle/>
          <a:p>
            <a:r>
              <a:rPr lang="en-GB" dirty="0"/>
              <a:t>                               (WHO, 2018)</a:t>
            </a:r>
          </a:p>
        </p:txBody>
      </p:sp>
    </p:spTree>
    <p:extLst>
      <p:ext uri="{BB962C8B-B14F-4D97-AF65-F5344CB8AC3E}">
        <p14:creationId xmlns:p14="http://schemas.microsoft.com/office/powerpoint/2010/main" val="2044151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1F5E3-7CC9-4FBE-B638-15E0BB9AD7C8}"/>
              </a:ext>
            </a:extLst>
          </p:cNvPr>
          <p:cNvSpPr>
            <a:spLocks noGrp="1"/>
          </p:cNvSpPr>
          <p:nvPr>
            <p:ph type="title"/>
          </p:nvPr>
        </p:nvSpPr>
        <p:spPr>
          <a:xfrm>
            <a:off x="913775" y="618517"/>
            <a:ext cx="10364451" cy="1596177"/>
          </a:xfrm>
        </p:spPr>
        <p:txBody>
          <a:bodyPr/>
          <a:lstStyle/>
          <a:p>
            <a:r>
              <a:rPr lang="en-GB" dirty="0">
                <a:latin typeface="Times New Roman" panose="02020603050405020304" pitchFamily="18" charset="0"/>
                <a:cs typeface="Times New Roman" panose="02020603050405020304" pitchFamily="18" charset="0"/>
              </a:rPr>
              <a:t>Symptoms</a:t>
            </a:r>
          </a:p>
        </p:txBody>
      </p:sp>
      <p:sp>
        <p:nvSpPr>
          <p:cNvPr id="3" name="Content Placeholder 2">
            <a:extLst>
              <a:ext uri="{FF2B5EF4-FFF2-40B4-BE49-F238E27FC236}">
                <a16:creationId xmlns:a16="http://schemas.microsoft.com/office/drawing/2014/main" id="{EDB4C7FC-C515-4E86-9F28-72A033F47D93}"/>
              </a:ext>
            </a:extLst>
          </p:cNvPr>
          <p:cNvSpPr>
            <a:spLocks noGrp="1"/>
          </p:cNvSpPr>
          <p:nvPr>
            <p:ph sz="quarter" idx="13"/>
          </p:nvPr>
        </p:nvSpPr>
        <p:spPr>
          <a:xfrm>
            <a:off x="913773" y="1802296"/>
            <a:ext cx="10721635" cy="4731026"/>
          </a:xfrm>
        </p:spPr>
        <p:txBody>
          <a:bodyPr>
            <a:normAutofit fontScale="92500"/>
          </a:bodyPr>
          <a:lstStyle/>
          <a:p>
            <a:r>
              <a:rPr lang="en-GB">
                <a:latin typeface="Times New Roman" panose="02020603050405020304" pitchFamily="18" charset="0"/>
                <a:cs typeface="Times New Roman" panose="02020603050405020304" pitchFamily="18" charset="0"/>
              </a:rPr>
              <a:t>a sudden fever – a temperature of 38C or above</a:t>
            </a:r>
          </a:p>
          <a:p>
            <a:r>
              <a:rPr lang="en-GB">
                <a:latin typeface="Times New Roman" panose="02020603050405020304" pitchFamily="18" charset="0"/>
                <a:cs typeface="Times New Roman" panose="02020603050405020304" pitchFamily="18" charset="0"/>
              </a:rPr>
              <a:t>aching body</a:t>
            </a:r>
          </a:p>
          <a:p>
            <a:r>
              <a:rPr lang="en-GB">
                <a:latin typeface="Times New Roman" panose="02020603050405020304" pitchFamily="18" charset="0"/>
                <a:cs typeface="Times New Roman" panose="02020603050405020304" pitchFamily="18" charset="0"/>
              </a:rPr>
              <a:t>feeling tired or exhausted</a:t>
            </a:r>
          </a:p>
          <a:p>
            <a:r>
              <a:rPr lang="en-GB">
                <a:latin typeface="Times New Roman" panose="02020603050405020304" pitchFamily="18" charset="0"/>
                <a:cs typeface="Times New Roman" panose="02020603050405020304" pitchFamily="18" charset="0"/>
              </a:rPr>
              <a:t>dry, chesty cough</a:t>
            </a:r>
          </a:p>
          <a:p>
            <a:r>
              <a:rPr lang="en-GB">
                <a:latin typeface="Times New Roman" panose="02020603050405020304" pitchFamily="18" charset="0"/>
                <a:cs typeface="Times New Roman" panose="02020603050405020304" pitchFamily="18" charset="0"/>
              </a:rPr>
              <a:t>sore throat</a:t>
            </a:r>
          </a:p>
          <a:p>
            <a:r>
              <a:rPr lang="en-GB">
                <a:latin typeface="Times New Roman" panose="02020603050405020304" pitchFamily="18" charset="0"/>
                <a:cs typeface="Times New Roman" panose="02020603050405020304" pitchFamily="18" charset="0"/>
              </a:rPr>
              <a:t>headache</a:t>
            </a:r>
          </a:p>
          <a:p>
            <a:r>
              <a:rPr lang="en-GB">
                <a:latin typeface="Times New Roman" panose="02020603050405020304" pitchFamily="18" charset="0"/>
                <a:cs typeface="Times New Roman" panose="02020603050405020304" pitchFamily="18" charset="0"/>
              </a:rPr>
              <a:t>difficulty sleeping</a:t>
            </a:r>
          </a:p>
          <a:p>
            <a:r>
              <a:rPr lang="en-GB">
                <a:latin typeface="Times New Roman" panose="02020603050405020304" pitchFamily="18" charset="0"/>
                <a:cs typeface="Times New Roman" panose="02020603050405020304" pitchFamily="18" charset="0"/>
              </a:rPr>
              <a:t>loss of appetite</a:t>
            </a:r>
          </a:p>
          <a:p>
            <a:r>
              <a:rPr lang="en-GB">
                <a:latin typeface="Times New Roman" panose="02020603050405020304" pitchFamily="18" charset="0"/>
                <a:cs typeface="Times New Roman" panose="02020603050405020304" pitchFamily="18" charset="0"/>
              </a:rPr>
              <a:t>diarrhoea or tummy pain</a:t>
            </a:r>
          </a:p>
          <a:p>
            <a:r>
              <a:rPr lang="en-GB">
                <a:latin typeface="Times New Roman" panose="02020603050405020304" pitchFamily="18" charset="0"/>
                <a:cs typeface="Times New Roman" panose="02020603050405020304" pitchFamily="18" charset="0"/>
              </a:rPr>
              <a:t>nausea and being sick                                                                              (NHS CHOICES, 2018)</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7407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4" name="Picture 3" descr="A close up of a map&#10;&#10;Description generated with high confidence">
            <a:extLst>
              <a:ext uri="{FF2B5EF4-FFF2-40B4-BE49-F238E27FC236}">
                <a16:creationId xmlns:a16="http://schemas.microsoft.com/office/drawing/2014/main" id="{4A692F3B-6BDA-4FED-824A-EBA1EB840F2B}"/>
              </a:ext>
            </a:extLst>
          </p:cNvPr>
          <p:cNvPicPr>
            <a:picLocks noChangeAspect="1"/>
          </p:cNvPicPr>
          <p:nvPr/>
        </p:nvPicPr>
        <p:blipFill rotWithShape="1">
          <a:blip r:embed="rId2"/>
          <a:srcRect l="1133" r="52"/>
          <a:stretch/>
        </p:blipFill>
        <p:spPr>
          <a:xfrm>
            <a:off x="7370064" y="2510480"/>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C0B14947-0DC9-458C-92E5-2D3E3A263012}"/>
              </a:ext>
            </a:extLst>
          </p:cNvPr>
          <p:cNvSpPr>
            <a:spLocks noGrp="1"/>
          </p:cNvSpPr>
          <p:nvPr>
            <p:ph type="title"/>
          </p:nvPr>
        </p:nvSpPr>
        <p:spPr>
          <a:xfrm>
            <a:off x="913775" y="618517"/>
            <a:ext cx="10364451" cy="1596177"/>
          </a:xfrm>
        </p:spPr>
        <p:txBody>
          <a:bodyPr>
            <a:normAutofit/>
          </a:bodyPr>
          <a:lstStyle/>
          <a:p>
            <a:r>
              <a:rPr lang="en-GB">
                <a:latin typeface="Times New Roman" panose="02020603050405020304" pitchFamily="18" charset="0"/>
                <a:cs typeface="Times New Roman" panose="02020603050405020304" pitchFamily="18" charset="0"/>
              </a:rPr>
              <a:t>Treatment And prevention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DF1D5E-8F08-4B71-B6FD-863BDE5A8F7B}"/>
              </a:ext>
            </a:extLst>
          </p:cNvPr>
          <p:cNvSpPr>
            <a:spLocks noGrp="1"/>
          </p:cNvSpPr>
          <p:nvPr>
            <p:ph sz="quarter" idx="13"/>
          </p:nvPr>
        </p:nvSpPr>
        <p:spPr>
          <a:xfrm>
            <a:off x="913774" y="2367092"/>
            <a:ext cx="6096626" cy="3424107"/>
          </a:xfrm>
        </p:spPr>
        <p:txBody>
          <a:bodyPr>
            <a:normAutofit/>
          </a:bodyPr>
          <a:lstStyle/>
          <a:p>
            <a:pPr marL="0" indent="0">
              <a:lnSpc>
                <a:spcPct val="110000"/>
              </a:lnSpc>
              <a:buNone/>
            </a:pPr>
            <a:r>
              <a:rPr lang="en-GB" sz="1700">
                <a:latin typeface="Times New Roman" panose="02020603050405020304" pitchFamily="18" charset="0"/>
                <a:cs typeface="Times New Roman" panose="02020603050405020304" pitchFamily="18" charset="0"/>
              </a:rPr>
              <a:t>In most people that are healthy, the flu should resolve in 7 to 10 days. Simple over the counter remedies can be used to ease symptoms if needed. However, in epidemic cases medical intervention is need to help prevent with vaccines or infections with antiviral drugs.</a:t>
            </a:r>
          </a:p>
          <a:p>
            <a:pPr marL="0" indent="0">
              <a:lnSpc>
                <a:spcPct val="110000"/>
              </a:lnSpc>
              <a:buNone/>
            </a:pPr>
            <a:endParaRPr lang="en-GB" sz="1700">
              <a:latin typeface="Times New Roman" panose="02020603050405020304" pitchFamily="18" charset="0"/>
              <a:cs typeface="Times New Roman" panose="02020603050405020304" pitchFamily="18" charset="0"/>
            </a:endParaRPr>
          </a:p>
          <a:p>
            <a:pPr marL="0" indent="0">
              <a:lnSpc>
                <a:spcPct val="110000"/>
              </a:lnSpc>
              <a:buNone/>
            </a:pPr>
            <a:endParaRPr lang="en-GB" sz="1700">
              <a:latin typeface="Times New Roman" panose="02020603050405020304" pitchFamily="18" charset="0"/>
              <a:cs typeface="Times New Roman" panose="02020603050405020304" pitchFamily="18" charset="0"/>
            </a:endParaRPr>
          </a:p>
          <a:p>
            <a:pPr marL="0" indent="0">
              <a:lnSpc>
                <a:spcPct val="110000"/>
              </a:lnSpc>
              <a:buNone/>
            </a:pPr>
            <a:r>
              <a:rPr lang="en-GB" sz="1700">
                <a:latin typeface="Times New Roman" panose="02020603050405020304" pitchFamily="18" charset="0"/>
                <a:cs typeface="Times New Roman" panose="02020603050405020304" pitchFamily="18" charset="0"/>
              </a:rPr>
              <a:t>(Great Britain. Parliament. House of Lords. Science and Technology Committee, 2005)</a:t>
            </a:r>
          </a:p>
        </p:txBody>
      </p:sp>
      <p:sp>
        <p:nvSpPr>
          <p:cNvPr id="5" name="Rectangle 4">
            <a:extLst>
              <a:ext uri="{FF2B5EF4-FFF2-40B4-BE49-F238E27FC236}">
                <a16:creationId xmlns:a16="http://schemas.microsoft.com/office/drawing/2014/main" id="{8FB5EB7A-C0E7-4D72-B13E-2BB7E4D38F03}"/>
              </a:ext>
            </a:extLst>
          </p:cNvPr>
          <p:cNvSpPr/>
          <p:nvPr/>
        </p:nvSpPr>
        <p:spPr>
          <a:xfrm>
            <a:off x="7370064" y="5731442"/>
            <a:ext cx="2710999"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(Look for Diagnosis, 2018)</a:t>
            </a:r>
          </a:p>
        </p:txBody>
      </p:sp>
    </p:spTree>
    <p:extLst>
      <p:ext uri="{BB962C8B-B14F-4D97-AF65-F5344CB8AC3E}">
        <p14:creationId xmlns:p14="http://schemas.microsoft.com/office/powerpoint/2010/main" val="2296230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E19EA-1DEE-43D2-B557-C7D2B20E870B}"/>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Vaccinations</a:t>
            </a:r>
          </a:p>
        </p:txBody>
      </p:sp>
      <p:sp>
        <p:nvSpPr>
          <p:cNvPr id="3" name="Content Placeholder 2">
            <a:extLst>
              <a:ext uri="{FF2B5EF4-FFF2-40B4-BE49-F238E27FC236}">
                <a16:creationId xmlns:a16="http://schemas.microsoft.com/office/drawing/2014/main" id="{3685FC90-402D-4FE6-849F-4E7F3A4E92E0}"/>
              </a:ext>
            </a:extLst>
          </p:cNvPr>
          <p:cNvSpPr>
            <a:spLocks noGrp="1"/>
          </p:cNvSpPr>
          <p:nvPr>
            <p:ph sz="quarter" idx="13"/>
          </p:nvPr>
        </p:nvSpPr>
        <p:spPr>
          <a:xfrm>
            <a:off x="913774" y="2367093"/>
            <a:ext cx="10363826" cy="3872390"/>
          </a:xfrm>
        </p:spPr>
        <p:txBody>
          <a:bodyPr>
            <a:normAutofit fontScale="85000" lnSpcReduction="10000"/>
          </a:bodyPr>
          <a:lstStyle/>
          <a:p>
            <a:pPr marL="0" indent="0">
              <a:buNone/>
            </a:pPr>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uk</a:t>
            </a:r>
            <a:r>
              <a:rPr lang="en-GB" dirty="0">
                <a:latin typeface="Times New Roman" panose="02020603050405020304" pitchFamily="18" charset="0"/>
                <a:cs typeface="Times New Roman" panose="02020603050405020304" pitchFamily="18" charset="0"/>
              </a:rPr>
              <a:t> government put in a vaccination programme to prevent certain strains of flu. This year they have made a vaccine that protects against 4 strains.</a:t>
            </a:r>
          </a:p>
          <a:p>
            <a:pPr marL="0" indent="0">
              <a:buNone/>
            </a:pPr>
            <a:r>
              <a:rPr lang="en-GB" dirty="0" err="1">
                <a:latin typeface="Times New Roman" panose="02020603050405020304" pitchFamily="18" charset="0"/>
                <a:cs typeface="Times New Roman" panose="02020603050405020304" pitchFamily="18" charset="0"/>
              </a:rPr>
              <a:t>Nhs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uk</a:t>
            </a:r>
            <a:r>
              <a:rPr lang="en-GB" dirty="0">
                <a:latin typeface="Times New Roman" panose="02020603050405020304" pitchFamily="18" charset="0"/>
                <a:cs typeface="Times New Roman" panose="02020603050405020304" pitchFamily="18" charset="0"/>
              </a:rPr>
              <a:t> state that the vaccine for 2017/2018 protects against four subtypes if influenza.</a:t>
            </a:r>
          </a:p>
          <a:p>
            <a:r>
              <a:rPr lang="en-GB" dirty="0">
                <a:latin typeface="Times New Roman" panose="02020603050405020304" pitchFamily="18" charset="0"/>
                <a:cs typeface="Times New Roman" panose="02020603050405020304" pitchFamily="18" charset="0"/>
              </a:rPr>
              <a:t>a/h1n1  which cause the 2009 pandemic.</a:t>
            </a:r>
          </a:p>
          <a:p>
            <a:r>
              <a:rPr lang="en-GB" dirty="0">
                <a:latin typeface="Times New Roman" panose="02020603050405020304" pitchFamily="18" charset="0"/>
                <a:cs typeface="Times New Roman" panose="02020603050405020304" pitchFamily="18" charset="0"/>
              </a:rPr>
              <a:t>a/h3n2 which is the </a:t>
            </a:r>
            <a:r>
              <a:rPr lang="en-GB" dirty="0" err="1">
                <a:latin typeface="Times New Roman" panose="02020603050405020304" pitchFamily="18" charset="0"/>
                <a:cs typeface="Times New Roman" panose="02020603050405020304" pitchFamily="18" charset="0"/>
              </a:rPr>
              <a:t>hong</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kong</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aussie</a:t>
            </a:r>
            <a:r>
              <a:rPr lang="en-GB" dirty="0">
                <a:latin typeface="Times New Roman" panose="02020603050405020304" pitchFamily="18" charset="0"/>
                <a:cs typeface="Times New Roman" panose="02020603050405020304" pitchFamily="18" charset="0"/>
              </a:rPr>
              <a:t> flu.</a:t>
            </a:r>
          </a:p>
          <a:p>
            <a:r>
              <a:rPr lang="en-GB" dirty="0">
                <a:latin typeface="Times New Roman" panose="02020603050405020304" pitchFamily="18" charset="0"/>
                <a:cs typeface="Times New Roman" panose="02020603050405020304" pitchFamily="18" charset="0"/>
              </a:rPr>
              <a:t>B influenza which effects children.</a:t>
            </a:r>
          </a:p>
          <a:p>
            <a:r>
              <a:rPr lang="en-GB" dirty="0">
                <a:latin typeface="Times New Roman" panose="02020603050405020304" pitchFamily="18" charset="0"/>
                <a:cs typeface="Times New Roman" panose="02020603050405020304" pitchFamily="18" charset="0"/>
              </a:rPr>
              <a:t>B influenza which is a B/Phuket/3073/2013-like virus.</a:t>
            </a:r>
          </a:p>
          <a:p>
            <a:pPr marL="0" indent="0">
              <a:buNone/>
            </a:pPr>
            <a:r>
              <a:rPr lang="en-GB" dirty="0">
                <a:latin typeface="Times New Roman" panose="02020603050405020304" pitchFamily="18" charset="0"/>
                <a:cs typeface="Times New Roman" panose="02020603050405020304" pitchFamily="18" charset="0"/>
              </a:rPr>
              <a:t>                                                                                                                                                    </a:t>
            </a:r>
          </a:p>
          <a:p>
            <a:pPr marL="0" indent="0">
              <a:buNone/>
            </a:pPr>
            <a:r>
              <a:rPr lang="en-GB" dirty="0">
                <a:latin typeface="Times New Roman" panose="02020603050405020304" pitchFamily="18" charset="0"/>
                <a:cs typeface="Times New Roman" panose="02020603050405020304" pitchFamily="18" charset="0"/>
              </a:rPr>
              <a:t>                                                                                                                                                     (NHS Choices, 2016)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5567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a:hlinkClick r:id="" action="ppaction://media"/>
            <a:extLst>
              <a:ext uri="{FF2B5EF4-FFF2-40B4-BE49-F238E27FC236}">
                <a16:creationId xmlns:a16="http://schemas.microsoft.com/office/drawing/2014/main" id="{7F536F4C-5844-4A99-8A6D-3B63084DE1F2}"/>
              </a:ext>
            </a:extLst>
          </p:cNvPr>
          <p:cNvPicPr>
            <a:picLocks noRot="1" noChangeAspect="1"/>
          </p:cNvPicPr>
          <p:nvPr>
            <a:videoFile r:link="rId1"/>
          </p:nvPr>
        </p:nvPicPr>
        <p:blipFill>
          <a:blip r:embed="rId3"/>
          <a:stretch>
            <a:fillRect/>
          </a:stretch>
        </p:blipFill>
        <p:spPr>
          <a:xfrm>
            <a:off x="1013791" y="615460"/>
            <a:ext cx="10164417" cy="4837044"/>
          </a:xfrm>
          <a:prstGeom prst="rect">
            <a:avLst/>
          </a:prstGeom>
        </p:spPr>
      </p:pic>
      <p:sp>
        <p:nvSpPr>
          <p:cNvPr id="4" name="TextBox 3">
            <a:extLst>
              <a:ext uri="{FF2B5EF4-FFF2-40B4-BE49-F238E27FC236}">
                <a16:creationId xmlns:a16="http://schemas.microsoft.com/office/drawing/2014/main" id="{82BD0369-2B72-434E-8E75-1E0114DBAF58}"/>
              </a:ext>
            </a:extLst>
          </p:cNvPr>
          <p:cNvSpPr txBox="1"/>
          <p:nvPr/>
        </p:nvSpPr>
        <p:spPr>
          <a:xfrm>
            <a:off x="7911548" y="5459896"/>
            <a:ext cx="3220278" cy="369332"/>
          </a:xfrm>
          <a:prstGeom prst="rect">
            <a:avLst/>
          </a:prstGeom>
          <a:noFill/>
        </p:spPr>
        <p:txBody>
          <a:bodyPr wrap="square" rtlCol="0">
            <a:spAutoFit/>
          </a:bodyPr>
          <a:lstStyle/>
          <a:p>
            <a:r>
              <a:rPr lang="en-GB" dirty="0"/>
              <a:t>                            (Kittel, 2017)</a:t>
            </a:r>
          </a:p>
        </p:txBody>
      </p:sp>
    </p:spTree>
    <p:extLst>
      <p:ext uri="{BB962C8B-B14F-4D97-AF65-F5344CB8AC3E}">
        <p14:creationId xmlns:p14="http://schemas.microsoft.com/office/powerpoint/2010/main" val="2466561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BC03EB-862D-4D76-86C8-D46EA6870ED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descr="A picture containing electronics&#10;&#10;Description generated with high confidence">
            <a:extLst>
              <a:ext uri="{FF2B5EF4-FFF2-40B4-BE49-F238E27FC236}">
                <a16:creationId xmlns:a16="http://schemas.microsoft.com/office/drawing/2014/main" id="{BF5AF27D-8968-4026-A0D7-F3C1095D8CD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AC6DBD0-9940-47D5-9B0E-EB87E9AA311D}"/>
              </a:ext>
            </a:extLst>
          </p:cNvPr>
          <p:cNvPicPr>
            <a:picLocks noChangeAspect="1"/>
          </p:cNvPicPr>
          <p:nvPr/>
        </p:nvPicPr>
        <p:blipFill>
          <a:blip r:embed="rId3"/>
          <a:stretch>
            <a:fillRect/>
          </a:stretch>
        </p:blipFill>
        <p:spPr>
          <a:xfrm>
            <a:off x="643464" y="1061637"/>
            <a:ext cx="3995592" cy="4709779"/>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3" name="Picture 12">
            <a:extLst>
              <a:ext uri="{FF2B5EF4-FFF2-40B4-BE49-F238E27FC236}">
                <a16:creationId xmlns:a16="http://schemas.microsoft.com/office/drawing/2014/main" id="{71C00582-EE13-4000-838D-ABBF1D2B483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C0B7901-8CDA-48EB-978F-F85F08380F5F}"/>
              </a:ext>
            </a:extLst>
          </p:cNvPr>
          <p:cNvSpPr>
            <a:spLocks noGrp="1"/>
          </p:cNvSpPr>
          <p:nvPr>
            <p:ph type="title"/>
          </p:nvPr>
        </p:nvSpPr>
        <p:spPr>
          <a:xfrm>
            <a:off x="5282520" y="618517"/>
            <a:ext cx="5855416" cy="1596177"/>
          </a:xfrm>
        </p:spPr>
        <p:txBody>
          <a:bodyPr>
            <a:normAutofit/>
          </a:bodyPr>
          <a:lstStyle/>
          <a:p>
            <a:r>
              <a:rPr lang="en-GB">
                <a:latin typeface="Times New Roman" panose="02020603050405020304" pitchFamily="18" charset="0"/>
                <a:cs typeface="Times New Roman" panose="02020603050405020304" pitchFamily="18" charset="0"/>
              </a:rPr>
              <a:t>Trends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0270392-B621-4993-A387-C4D855091760}"/>
              </a:ext>
            </a:extLst>
          </p:cNvPr>
          <p:cNvSpPr>
            <a:spLocks noGrp="1"/>
          </p:cNvSpPr>
          <p:nvPr>
            <p:ph sz="quarter" idx="13"/>
          </p:nvPr>
        </p:nvSpPr>
        <p:spPr>
          <a:xfrm>
            <a:off x="5282520" y="2367092"/>
            <a:ext cx="5855415" cy="3847444"/>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To find trends there are a few methods used one in particular is the mem (moving epidemic method). This is used by the </a:t>
            </a:r>
            <a:r>
              <a:rPr lang="en-GB" dirty="0" err="1">
                <a:latin typeface="Times New Roman" panose="02020603050405020304" pitchFamily="18" charset="0"/>
                <a:cs typeface="Times New Roman" panose="02020603050405020304" pitchFamily="18" charset="0"/>
              </a:rPr>
              <a:t>uk</a:t>
            </a:r>
            <a:r>
              <a:rPr lang="en-GB" dirty="0">
                <a:latin typeface="Times New Roman" panose="02020603050405020304" pitchFamily="18" charset="0"/>
                <a:cs typeface="Times New Roman" panose="02020603050405020304" pitchFamily="18" charset="0"/>
              </a:rPr>
              <a:t> (united kingdom) where general practitioners (</a:t>
            </a:r>
            <a:r>
              <a:rPr lang="en-GB" dirty="0" err="1">
                <a:latin typeface="Times New Roman" panose="02020603050405020304" pitchFamily="18" charset="0"/>
                <a:cs typeface="Times New Roman" panose="02020603050405020304" pitchFamily="18" charset="0"/>
              </a:rPr>
              <a:t>gp</a:t>
            </a:r>
            <a:r>
              <a:rPr lang="en-GB" dirty="0">
                <a:latin typeface="Times New Roman" panose="02020603050405020304" pitchFamily="18" charset="0"/>
                <a:cs typeface="Times New Roman" panose="02020603050405020304" pitchFamily="18" charset="0"/>
              </a:rPr>
              <a:t>) report influenza like illnesses (</a:t>
            </a:r>
            <a:r>
              <a:rPr lang="en-GB" dirty="0" err="1">
                <a:latin typeface="Times New Roman" panose="02020603050405020304" pitchFamily="18" charset="0"/>
                <a:cs typeface="Times New Roman" panose="02020603050405020304" pitchFamily="18" charset="0"/>
              </a:rPr>
              <a:t>ili</a:t>
            </a:r>
            <a:r>
              <a:rPr lang="en-GB" dirty="0">
                <a:latin typeface="Times New Roman" panose="02020603050405020304" pitchFamily="18" charset="0"/>
                <a:cs typeface="Times New Roman" panose="02020603050405020304" pitchFamily="18" charset="0"/>
              </a:rPr>
              <a:t>).</a:t>
            </a:r>
          </a:p>
          <a:p>
            <a:pPr marL="0" indent="0">
              <a:buNone/>
            </a:pPr>
            <a:r>
              <a:rPr lang="en-GB" dirty="0">
                <a:latin typeface="Times New Roman" panose="02020603050405020304" pitchFamily="18" charset="0"/>
                <a:cs typeface="Times New Roman" panose="02020603050405020304" pitchFamily="18" charset="0"/>
              </a:rPr>
              <a:t>                                                                                                                        (gov.uk, 2017)</a:t>
            </a:r>
          </a:p>
          <a:p>
            <a:pPr marL="0" indent="0">
              <a:buNone/>
            </a:pPr>
            <a:endParaRPr lang="en-GB" dirty="0"/>
          </a:p>
        </p:txBody>
      </p:sp>
      <p:sp>
        <p:nvSpPr>
          <p:cNvPr id="6" name="Rectangle 5">
            <a:extLst>
              <a:ext uri="{FF2B5EF4-FFF2-40B4-BE49-F238E27FC236}">
                <a16:creationId xmlns:a16="http://schemas.microsoft.com/office/drawing/2014/main" id="{CE993C34-2454-472F-9DE5-B1DE57E9DADB}"/>
              </a:ext>
            </a:extLst>
          </p:cNvPr>
          <p:cNvSpPr/>
          <p:nvPr/>
        </p:nvSpPr>
        <p:spPr>
          <a:xfrm>
            <a:off x="2497174" y="6130042"/>
            <a:ext cx="2155270"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(Avis-Riordan, 2018)</a:t>
            </a:r>
          </a:p>
        </p:txBody>
      </p:sp>
    </p:spTree>
    <p:extLst>
      <p:ext uri="{BB962C8B-B14F-4D97-AF65-F5344CB8AC3E}">
        <p14:creationId xmlns:p14="http://schemas.microsoft.com/office/powerpoint/2010/main" val="2142873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22052095-6D4E-412C-BDAD-22612DA69DA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descr="A picture containing electronics&#10;&#10;Description generated with high confidence">
            <a:extLst>
              <a:ext uri="{FF2B5EF4-FFF2-40B4-BE49-F238E27FC236}">
                <a16:creationId xmlns:a16="http://schemas.microsoft.com/office/drawing/2014/main" id="{8606ADE0-AB1F-4565-8DAA-F9038957256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A picture containing text, map&#10;&#10;Description generated with very high confidence">
            <a:extLst>
              <a:ext uri="{FF2B5EF4-FFF2-40B4-BE49-F238E27FC236}">
                <a16:creationId xmlns:a16="http://schemas.microsoft.com/office/drawing/2014/main" id="{DC6604F9-EBBA-460A-A399-5B4A17415263}"/>
              </a:ext>
            </a:extLst>
          </p:cNvPr>
          <p:cNvPicPr>
            <a:picLocks noChangeAspect="1"/>
          </p:cNvPicPr>
          <p:nvPr/>
        </p:nvPicPr>
        <p:blipFill>
          <a:blip r:embed="rId3"/>
          <a:stretch>
            <a:fillRect/>
          </a:stretch>
        </p:blipFill>
        <p:spPr>
          <a:xfrm>
            <a:off x="643465" y="1118784"/>
            <a:ext cx="6909479" cy="4629350"/>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1">
            <a:extLst>
              <a:ext uri="{FF2B5EF4-FFF2-40B4-BE49-F238E27FC236}">
                <a16:creationId xmlns:a16="http://schemas.microsoft.com/office/drawing/2014/main" id="{1F77F438-9D32-4287-9708-0AC36FEBC92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A42A59B6-4DB2-432A-9527-D3A349AD0A6A}"/>
              </a:ext>
            </a:extLst>
          </p:cNvPr>
          <p:cNvSpPr>
            <a:spLocks noGrp="1"/>
          </p:cNvSpPr>
          <p:nvPr>
            <p:ph sz="quarter" idx="13"/>
          </p:nvPr>
        </p:nvSpPr>
        <p:spPr>
          <a:xfrm>
            <a:off x="8196407" y="1236123"/>
            <a:ext cx="3352128" cy="3881309"/>
          </a:xfrm>
        </p:spPr>
        <p:txBody>
          <a:bodyPr>
            <a:normAutofit/>
          </a:bodyPr>
          <a:lstStyle/>
          <a:p>
            <a:pPr marL="0" indent="0">
              <a:buNone/>
            </a:pPr>
            <a:r>
              <a:rPr lang="en-GB" sz="1800">
                <a:latin typeface="Times New Roman" panose="02020603050405020304" pitchFamily="18" charset="0"/>
                <a:cs typeface="Times New Roman" panose="02020603050405020304" pitchFamily="18" charset="0"/>
              </a:rPr>
              <a:t>Trends are visible within the winter months as the spread of flu is reported by gp’s and hospitals.</a:t>
            </a:r>
          </a:p>
          <a:p>
            <a:pPr marL="0" indent="0">
              <a:buNone/>
            </a:pPr>
            <a:r>
              <a:rPr lang="en-GB" sz="1800">
                <a:latin typeface="Times New Roman" panose="02020603050405020304" pitchFamily="18" charset="0"/>
                <a:cs typeface="Times New Roman" panose="02020603050405020304" pitchFamily="18" charset="0"/>
              </a:rPr>
              <a:t>This is visible from the data provided and digital maps showing the spread of influenza. </a:t>
            </a:r>
          </a:p>
        </p:txBody>
      </p:sp>
      <p:sp>
        <p:nvSpPr>
          <p:cNvPr id="4" name="Rectangle 3">
            <a:extLst>
              <a:ext uri="{FF2B5EF4-FFF2-40B4-BE49-F238E27FC236}">
                <a16:creationId xmlns:a16="http://schemas.microsoft.com/office/drawing/2014/main" id="{703382F8-DD13-499F-9569-4959BEE0A975}"/>
              </a:ext>
            </a:extLst>
          </p:cNvPr>
          <p:cNvSpPr/>
          <p:nvPr/>
        </p:nvSpPr>
        <p:spPr>
          <a:xfrm>
            <a:off x="4119825" y="5945767"/>
            <a:ext cx="3433119" cy="369332"/>
          </a:xfrm>
          <a:prstGeom prst="rect">
            <a:avLst/>
          </a:prstGeom>
        </p:spPr>
        <p:txBody>
          <a:bodyPr wrap="none">
            <a:spAutoFit/>
          </a:bodyPr>
          <a:lstStyle/>
          <a:p>
            <a:r>
              <a:rPr lang="en-GB" dirty="0"/>
              <a:t>(World Health Organisation, 2018)</a:t>
            </a:r>
          </a:p>
        </p:txBody>
      </p:sp>
    </p:spTree>
    <p:extLst>
      <p:ext uri="{BB962C8B-B14F-4D97-AF65-F5344CB8AC3E}">
        <p14:creationId xmlns:p14="http://schemas.microsoft.com/office/powerpoint/2010/main" val="3193659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20660E-F826-4655-BB97-984B17FE52E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B36D89EE-FA2B-4C32-8C00-B2C6ED2123E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1F4369E-4ECE-451E-81BF-2C088485966A}"/>
              </a:ext>
            </a:extLst>
          </p:cNvPr>
          <p:cNvPicPr>
            <a:picLocks noChangeAspect="1"/>
          </p:cNvPicPr>
          <p:nvPr/>
        </p:nvPicPr>
        <p:blipFill>
          <a:blip r:embed="rId3"/>
          <a:stretch>
            <a:fillRect/>
          </a:stretch>
        </p:blipFill>
        <p:spPr>
          <a:xfrm>
            <a:off x="5078061" y="875338"/>
            <a:ext cx="6200163" cy="4650122"/>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318307F8-152F-4244-A9FE-8D30EFFB79F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F9E454E-BD3E-4A47-9D66-BEED4CE8C695}"/>
              </a:ext>
            </a:extLst>
          </p:cNvPr>
          <p:cNvSpPr>
            <a:spLocks noGrp="1"/>
          </p:cNvSpPr>
          <p:nvPr>
            <p:ph type="title"/>
          </p:nvPr>
        </p:nvSpPr>
        <p:spPr>
          <a:xfrm>
            <a:off x="913776" y="618517"/>
            <a:ext cx="3893976" cy="1596177"/>
          </a:xfrm>
        </p:spPr>
        <p:txBody>
          <a:bodyPr anchor="b">
            <a:normAutofit/>
          </a:bodyPr>
          <a:lstStyle/>
          <a:p>
            <a:r>
              <a:rPr lang="en-GB" sz="3200">
                <a:latin typeface="Times New Roman" panose="02020603050405020304" pitchFamily="18" charset="0"/>
                <a:cs typeface="Times New Roman" panose="02020603050405020304" pitchFamily="18" charset="0"/>
              </a:rPr>
              <a:t>Impact</a:t>
            </a:r>
          </a:p>
        </p:txBody>
      </p:sp>
      <p:sp>
        <p:nvSpPr>
          <p:cNvPr id="5" name="Content Placeholder 4">
            <a:extLst>
              <a:ext uri="{FF2B5EF4-FFF2-40B4-BE49-F238E27FC236}">
                <a16:creationId xmlns:a16="http://schemas.microsoft.com/office/drawing/2014/main" id="{A0929085-909C-4EA4-BDCD-4C63FA966557}"/>
              </a:ext>
            </a:extLst>
          </p:cNvPr>
          <p:cNvSpPr>
            <a:spLocks noGrp="1"/>
          </p:cNvSpPr>
          <p:nvPr>
            <p:ph sz="quarter" idx="13"/>
          </p:nvPr>
        </p:nvSpPr>
        <p:spPr>
          <a:xfrm>
            <a:off x="913774" y="2367092"/>
            <a:ext cx="3893978" cy="3424107"/>
          </a:xfrm>
        </p:spPr>
        <p:txBody>
          <a:bodyPr>
            <a:normAutofit/>
          </a:bodyPr>
          <a:lstStyle/>
          <a:p>
            <a:pPr marL="0" indent="0" algn="ctr">
              <a:buNone/>
            </a:pPr>
            <a:r>
              <a:rPr lang="en-GB" sz="1600" dirty="0">
                <a:latin typeface="Times New Roman" panose="02020603050405020304" pitchFamily="18" charset="0"/>
                <a:cs typeface="Times New Roman" panose="02020603050405020304" pitchFamily="18" charset="0"/>
              </a:rPr>
              <a:t>The impact that flu has on health care workers exposed to Influenza from patients infected with the virus are estimated to be, that one in four health care workers may also become infected with influenza like illness (</a:t>
            </a:r>
            <a:r>
              <a:rPr lang="en-GB" sz="1600" dirty="0" err="1">
                <a:latin typeface="Times New Roman" panose="02020603050405020304" pitchFamily="18" charset="0"/>
                <a:cs typeface="Times New Roman" panose="02020603050405020304" pitchFamily="18" charset="0"/>
              </a:rPr>
              <a:t>ili</a:t>
            </a:r>
            <a:r>
              <a:rPr lang="en-GB" sz="1600" dirty="0">
                <a:latin typeface="Times New Roman" panose="02020603050405020304" pitchFamily="18" charset="0"/>
                <a:cs typeface="Times New Roman" panose="02020603050405020304" pitchFamily="18" charset="0"/>
              </a:rPr>
              <a:t>).</a:t>
            </a:r>
          </a:p>
        </p:txBody>
      </p:sp>
      <p:sp>
        <p:nvSpPr>
          <p:cNvPr id="6" name="Rectangle 5">
            <a:extLst>
              <a:ext uri="{FF2B5EF4-FFF2-40B4-BE49-F238E27FC236}">
                <a16:creationId xmlns:a16="http://schemas.microsoft.com/office/drawing/2014/main" id="{9ED2041C-7822-46BB-AF57-4729D5A267AE}"/>
              </a:ext>
            </a:extLst>
          </p:cNvPr>
          <p:cNvSpPr/>
          <p:nvPr/>
        </p:nvSpPr>
        <p:spPr>
          <a:xfrm>
            <a:off x="5078061" y="5982662"/>
            <a:ext cx="3005951"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(Public Health England, 2017)</a:t>
            </a:r>
          </a:p>
        </p:txBody>
      </p:sp>
    </p:spTree>
    <p:extLst>
      <p:ext uri="{BB962C8B-B14F-4D97-AF65-F5344CB8AC3E}">
        <p14:creationId xmlns:p14="http://schemas.microsoft.com/office/powerpoint/2010/main" val="22519819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AFA16-12F5-4BF9-B2CF-2F2B4B772552}"/>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Implications</a:t>
            </a:r>
            <a:r>
              <a:rPr lang="en-GB" dirty="0"/>
              <a:t> </a:t>
            </a:r>
          </a:p>
        </p:txBody>
      </p:sp>
      <p:sp>
        <p:nvSpPr>
          <p:cNvPr id="4" name="Content Placeholder 3">
            <a:extLst>
              <a:ext uri="{FF2B5EF4-FFF2-40B4-BE49-F238E27FC236}">
                <a16:creationId xmlns:a16="http://schemas.microsoft.com/office/drawing/2014/main" id="{C69F8CB0-F7FA-457F-A4F2-780E811E4855}"/>
              </a:ext>
            </a:extLst>
          </p:cNvPr>
          <p:cNvSpPr>
            <a:spLocks noGrp="1"/>
          </p:cNvSpPr>
          <p:nvPr>
            <p:ph sz="quarter" idx="13"/>
          </p:nvPr>
        </p:nvSpPr>
        <p:spPr/>
        <p:txBody>
          <a:bodyPr/>
          <a:lstStyle/>
          <a:p>
            <a:pPr marL="0" indent="0">
              <a:buNone/>
            </a:pPr>
            <a:r>
              <a:rPr lang="en-GB" dirty="0">
                <a:latin typeface="Times New Roman" panose="02020603050405020304" pitchFamily="18" charset="0"/>
                <a:cs typeface="Times New Roman" panose="02020603050405020304" pitchFamily="18" charset="0"/>
              </a:rPr>
              <a:t>During a pandemic case of influenza many millions globally will become infected. If early intervention is not made because a flu strain has mutated, in the </a:t>
            </a:r>
            <a:r>
              <a:rPr lang="en-GB" dirty="0" err="1">
                <a:latin typeface="Times New Roman" panose="02020603050405020304" pitchFamily="18" charset="0"/>
                <a:cs typeface="Times New Roman" panose="02020603050405020304" pitchFamily="18" charset="0"/>
              </a:rPr>
              <a:t>uk</a:t>
            </a:r>
            <a:r>
              <a:rPr lang="en-GB" dirty="0">
                <a:latin typeface="Times New Roman" panose="02020603050405020304" pitchFamily="18" charset="0"/>
                <a:cs typeface="Times New Roman" panose="02020603050405020304" pitchFamily="18" charset="0"/>
              </a:rPr>
              <a:t> half the population will become infected and cause an additional 20,000 and 750,000 additional deaths. If interventions are not made early enough the impact that is has on society will have a social and economic disruption. This will cause a significant threat to the continuity of essential services.</a:t>
            </a:r>
          </a:p>
          <a:p>
            <a:pPr marL="0" indent="0">
              <a:buNone/>
            </a:pPr>
            <a:r>
              <a:rPr lang="en-GB" dirty="0">
                <a:latin typeface="Times New Roman" panose="02020603050405020304" pitchFamily="18" charset="0"/>
                <a:cs typeface="Times New Roman" panose="02020603050405020304" pitchFamily="18" charset="0"/>
              </a:rPr>
              <a:t>                                                                                                (Public Health England, 2017)</a:t>
            </a:r>
          </a:p>
        </p:txBody>
      </p:sp>
    </p:spTree>
    <p:extLst>
      <p:ext uri="{BB962C8B-B14F-4D97-AF65-F5344CB8AC3E}">
        <p14:creationId xmlns:p14="http://schemas.microsoft.com/office/powerpoint/2010/main" val="3737858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2E147-46F9-4829-AB21-7A0F51A42291}"/>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191A8F2F-AD60-4649-B2C4-1E7F9A6B6417}"/>
              </a:ext>
            </a:extLst>
          </p:cNvPr>
          <p:cNvSpPr>
            <a:spLocks noGrp="1"/>
          </p:cNvSpPr>
          <p:nvPr>
            <p:ph sz="quarter" idx="13"/>
          </p:nvPr>
        </p:nvSpPr>
        <p:spPr/>
        <p:txBody>
          <a:bodyPr/>
          <a:lstStyle/>
          <a:p>
            <a:pPr marL="0" indent="0">
              <a:buNone/>
            </a:pPr>
            <a:r>
              <a:rPr lang="en-GB" dirty="0">
                <a:latin typeface="Times New Roman" panose="02020603050405020304" pitchFamily="18" charset="0"/>
                <a:cs typeface="Times New Roman" panose="02020603050405020304" pitchFamily="18" charset="0"/>
              </a:rPr>
              <a:t>To conclude the following presentation has covered what a communicable disease is, and a particular type of disease such as influenza a h3n2. it has discussed what flu is and the incidence and prevalence of the flu. Also, the symptoms and treatment have been examined and how to prevent it from spreading. The trends of h3n2 have been examined which show global spread of h3n2. it also explored the impact on health care workers and the implication on essential health and social care services.</a:t>
            </a:r>
          </a:p>
        </p:txBody>
      </p:sp>
    </p:spTree>
    <p:extLst>
      <p:ext uri="{BB962C8B-B14F-4D97-AF65-F5344CB8AC3E}">
        <p14:creationId xmlns:p14="http://schemas.microsoft.com/office/powerpoint/2010/main" val="2712205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104BC736-1193-474D-9249-842DF32946BE}"/>
              </a:ext>
            </a:extLst>
          </p:cNvPr>
          <p:cNvSpPr>
            <a:spLocks noChangeArrowheads="1"/>
          </p:cNvSpPr>
          <p:nvPr/>
        </p:nvSpPr>
        <p:spPr bwMode="auto">
          <a:xfrm>
            <a:off x="569843" y="398995"/>
            <a:ext cx="10866783" cy="6001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510BA8A1-F321-4DCB-AB51-C41017726F20}"/>
              </a:ext>
            </a:extLst>
          </p:cNvPr>
          <p:cNvSpPr txBox="1"/>
          <p:nvPr/>
        </p:nvSpPr>
        <p:spPr>
          <a:xfrm>
            <a:off x="1009650" y="781050"/>
            <a:ext cx="10267950" cy="5493812"/>
          </a:xfrm>
          <a:prstGeom prst="rect">
            <a:avLst/>
          </a:prstGeom>
          <a:noFill/>
        </p:spPr>
        <p:txBody>
          <a:bodyPr wrap="square" rtlCol="0">
            <a:spAutoFit/>
          </a:bodyPr>
          <a:lstStyle/>
          <a:p>
            <a:r>
              <a:rPr lang="en-GB" sz="900" dirty="0">
                <a:latin typeface="Times New Roman" panose="02020603050405020304" pitchFamily="18" charset="0"/>
                <a:cs typeface="Times New Roman" panose="02020603050405020304" pitchFamily="18" charset="0"/>
              </a:rPr>
              <a:t>References</a:t>
            </a:r>
          </a:p>
          <a:p>
            <a:r>
              <a:rPr lang="en-GB" sz="900" dirty="0">
                <a:latin typeface="Times New Roman" panose="02020603050405020304" pitchFamily="18" charset="0"/>
                <a:cs typeface="Times New Roman" panose="02020603050405020304" pitchFamily="18" charset="0"/>
              </a:rPr>
              <a:t>The </a:t>
            </a:r>
            <a:r>
              <a:rPr lang="en-GB" sz="900" dirty="0" err="1">
                <a:latin typeface="Times New Roman" panose="02020603050405020304" pitchFamily="18" charset="0"/>
                <a:cs typeface="Times New Roman" panose="02020603050405020304" pitchFamily="18" charset="0"/>
              </a:rPr>
              <a:t>Centers</a:t>
            </a:r>
            <a:r>
              <a:rPr lang="en-GB" sz="900" dirty="0">
                <a:latin typeface="Times New Roman" panose="02020603050405020304" pitchFamily="18" charset="0"/>
                <a:cs typeface="Times New Roman" panose="02020603050405020304" pitchFamily="18" charset="0"/>
              </a:rPr>
              <a:t> for Disease Control and Prevention (CDC), 2016. The </a:t>
            </a:r>
            <a:r>
              <a:rPr lang="en-GB" sz="900" dirty="0" err="1">
                <a:latin typeface="Times New Roman" panose="02020603050405020304" pitchFamily="18" charset="0"/>
                <a:cs typeface="Times New Roman" panose="02020603050405020304" pitchFamily="18" charset="0"/>
              </a:rPr>
              <a:t>Centers</a:t>
            </a:r>
            <a:r>
              <a:rPr lang="en-GB" sz="900" dirty="0">
                <a:latin typeface="Times New Roman" panose="02020603050405020304" pitchFamily="18" charset="0"/>
                <a:cs typeface="Times New Roman" panose="02020603050405020304" pitchFamily="18" charset="0"/>
              </a:rPr>
              <a:t> for Disease Control and Prevention (CDC) 24/7; </a:t>
            </a:r>
            <a:r>
              <a:rPr lang="en-GB" sz="900" dirty="0" err="1">
                <a:latin typeface="Times New Roman" panose="02020603050405020304" pitchFamily="18" charset="0"/>
                <a:cs typeface="Times New Roman" panose="02020603050405020304" pitchFamily="18" charset="0"/>
              </a:rPr>
              <a:t>savining</a:t>
            </a:r>
            <a:r>
              <a:rPr lang="en-GB" sz="900" dirty="0">
                <a:latin typeface="Times New Roman" panose="02020603050405020304" pitchFamily="18" charset="0"/>
                <a:cs typeface="Times New Roman" panose="02020603050405020304" pitchFamily="18" charset="0"/>
              </a:rPr>
              <a:t> lives, protecting people. [Online] </a:t>
            </a:r>
          </a:p>
          <a:p>
            <a:r>
              <a:rPr lang="en-GB" sz="900" dirty="0">
                <a:latin typeface="Times New Roman" panose="02020603050405020304" pitchFamily="18" charset="0"/>
                <a:cs typeface="Times New Roman" panose="02020603050405020304" pitchFamily="18" charset="0"/>
              </a:rPr>
              <a:t>Available at: https://www.cdc.gov/flu/swineflu/h3n2v-cases.htm</a:t>
            </a:r>
          </a:p>
          <a:p>
            <a:r>
              <a:rPr lang="en-GB" sz="900" dirty="0">
                <a:latin typeface="Times New Roman" panose="02020603050405020304" pitchFamily="18" charset="0"/>
                <a:cs typeface="Times New Roman" panose="02020603050405020304" pitchFamily="18" charset="0"/>
              </a:rPr>
              <a:t>[Accessed 24 03 2018].</a:t>
            </a:r>
          </a:p>
          <a:p>
            <a:r>
              <a:rPr lang="en-GB" sz="900" dirty="0">
                <a:latin typeface="Times New Roman" panose="02020603050405020304" pitchFamily="18" charset="0"/>
                <a:cs typeface="Times New Roman" panose="02020603050405020304" pitchFamily="18" charset="0"/>
              </a:rPr>
              <a:t>Avis-Riordan, K., 2018. Country Living. [Online] </a:t>
            </a:r>
          </a:p>
          <a:p>
            <a:r>
              <a:rPr lang="en-GB" sz="900" dirty="0">
                <a:latin typeface="Times New Roman" panose="02020603050405020304" pitchFamily="18" charset="0"/>
                <a:cs typeface="Times New Roman" panose="02020603050405020304" pitchFamily="18" charset="0"/>
              </a:rPr>
              <a:t>Available at: http://www.countryliving.co.uk/wellbeing/news/a3146/flu-map-worst-hit-places-uk/</a:t>
            </a:r>
          </a:p>
          <a:p>
            <a:r>
              <a:rPr lang="en-GB" sz="900" dirty="0">
                <a:latin typeface="Times New Roman" panose="02020603050405020304" pitchFamily="18" charset="0"/>
                <a:cs typeface="Times New Roman" panose="02020603050405020304" pitchFamily="18" charset="0"/>
              </a:rPr>
              <a:t>[Accessed 01 04 2018].</a:t>
            </a:r>
          </a:p>
          <a:p>
            <a:r>
              <a:rPr lang="en-GB" sz="900" dirty="0">
                <a:latin typeface="Times New Roman" panose="02020603050405020304" pitchFamily="18" charset="0"/>
                <a:cs typeface="Times New Roman" panose="02020603050405020304" pitchFamily="18" charset="0"/>
              </a:rPr>
              <a:t>gov.uk, 2017. Gov.UK. [Online] </a:t>
            </a:r>
          </a:p>
          <a:p>
            <a:r>
              <a:rPr lang="en-GB" sz="900" dirty="0">
                <a:latin typeface="Times New Roman" panose="02020603050405020304" pitchFamily="18" charset="0"/>
                <a:cs typeface="Times New Roman" panose="02020603050405020304" pitchFamily="18" charset="0"/>
              </a:rPr>
              <a:t>Available at: https://www.gov.uk/guidance/sources-of-uk-flu-data-influenza-surveillance-in-the-uk</a:t>
            </a:r>
          </a:p>
          <a:p>
            <a:r>
              <a:rPr lang="en-GB" sz="900" dirty="0">
                <a:latin typeface="Times New Roman" panose="02020603050405020304" pitchFamily="18" charset="0"/>
                <a:cs typeface="Times New Roman" panose="02020603050405020304" pitchFamily="18" charset="0"/>
              </a:rPr>
              <a:t>[Accessed 01 04 2018].</a:t>
            </a:r>
          </a:p>
          <a:p>
            <a:r>
              <a:rPr lang="en-GB" sz="900" dirty="0">
                <a:latin typeface="Times New Roman" panose="02020603050405020304" pitchFamily="18" charset="0"/>
                <a:cs typeface="Times New Roman" panose="02020603050405020304" pitchFamily="18" charset="0"/>
              </a:rPr>
              <a:t>Great Britain. Parliament. House of Lords. Science and Technology Committee, 2005. Pandemic Influenza: Report with Evidence, </a:t>
            </a:r>
            <a:r>
              <a:rPr lang="en-GB" sz="900" dirty="0" err="1">
                <a:latin typeface="Times New Roman" panose="02020603050405020304" pitchFamily="18" charset="0"/>
                <a:cs typeface="Times New Roman" panose="02020603050405020304" pitchFamily="18" charset="0"/>
              </a:rPr>
              <a:t>s.l.</a:t>
            </a:r>
            <a:r>
              <a:rPr lang="en-GB" sz="900" dirty="0">
                <a:latin typeface="Times New Roman" panose="02020603050405020304" pitchFamily="18" charset="0"/>
                <a:cs typeface="Times New Roman" panose="02020603050405020304" pitchFamily="18" charset="0"/>
              </a:rPr>
              <a:t>: The Stationery Office, 2005.</a:t>
            </a:r>
          </a:p>
          <a:p>
            <a:r>
              <a:rPr lang="en-GB" sz="900" dirty="0">
                <a:latin typeface="Times New Roman" panose="02020603050405020304" pitchFamily="18" charset="0"/>
                <a:cs typeface="Times New Roman" panose="02020603050405020304" pitchFamily="18" charset="0"/>
              </a:rPr>
              <a:t>Kittel, M., 2017. Flu Jab 2017. [Online] </a:t>
            </a:r>
          </a:p>
          <a:p>
            <a:r>
              <a:rPr lang="en-GB" sz="900" dirty="0">
                <a:latin typeface="Times New Roman" panose="02020603050405020304" pitchFamily="18" charset="0"/>
                <a:cs typeface="Times New Roman" panose="02020603050405020304" pitchFamily="18" charset="0"/>
              </a:rPr>
              <a:t>Available at: https://www.youtube.com/watch?v=XIEFmohLWpk</a:t>
            </a:r>
          </a:p>
          <a:p>
            <a:r>
              <a:rPr lang="en-GB" sz="900" dirty="0">
                <a:latin typeface="Times New Roman" panose="02020603050405020304" pitchFamily="18" charset="0"/>
                <a:cs typeface="Times New Roman" panose="02020603050405020304" pitchFamily="18" charset="0"/>
              </a:rPr>
              <a:t>[Accessed 29 03 2018].</a:t>
            </a:r>
          </a:p>
          <a:p>
            <a:r>
              <a:rPr lang="en-GB" sz="900" dirty="0">
                <a:latin typeface="Times New Roman" panose="02020603050405020304" pitchFamily="18" charset="0"/>
                <a:cs typeface="Times New Roman" panose="02020603050405020304" pitchFamily="18" charset="0"/>
              </a:rPr>
              <a:t>Look for Diagnosis, 2018. Look for Diagnosis. [Online] </a:t>
            </a:r>
          </a:p>
          <a:p>
            <a:r>
              <a:rPr lang="en-GB" sz="900" dirty="0">
                <a:latin typeface="Times New Roman" panose="02020603050405020304" pitchFamily="18" charset="0"/>
                <a:cs typeface="Times New Roman" panose="02020603050405020304" pitchFamily="18" charset="0"/>
              </a:rPr>
              <a:t>Available at: https://lookfordiagnosis.com/mesh_info.php?term=influenza%20a%20virus,%20h3n2%20subtype&amp;lang=1</a:t>
            </a:r>
          </a:p>
          <a:p>
            <a:r>
              <a:rPr lang="en-GB" sz="900" dirty="0">
                <a:latin typeface="Times New Roman" panose="02020603050405020304" pitchFamily="18" charset="0"/>
                <a:cs typeface="Times New Roman" panose="02020603050405020304" pitchFamily="18" charset="0"/>
              </a:rPr>
              <a:t>[Accessed 02 04 2018].</a:t>
            </a:r>
          </a:p>
          <a:p>
            <a:r>
              <a:rPr lang="en-GB" sz="900" dirty="0">
                <a:latin typeface="Times New Roman" panose="02020603050405020304" pitchFamily="18" charset="0"/>
                <a:cs typeface="Times New Roman" panose="02020603050405020304" pitchFamily="18" charset="0"/>
              </a:rPr>
              <a:t>Merriam-Webster, 2018. Medical Dictionary. Revised ed. </a:t>
            </a:r>
            <a:r>
              <a:rPr lang="en-GB" sz="900" dirty="0" err="1">
                <a:latin typeface="Times New Roman" panose="02020603050405020304" pitchFamily="18" charset="0"/>
                <a:cs typeface="Times New Roman" panose="02020603050405020304" pitchFamily="18" charset="0"/>
              </a:rPr>
              <a:t>s.l.:Merriam-Webster</a:t>
            </a:r>
            <a:r>
              <a:rPr lang="en-GB" sz="900" dirty="0">
                <a:latin typeface="Times New Roman" panose="02020603050405020304" pitchFamily="18" charset="0"/>
                <a:cs typeface="Times New Roman" panose="02020603050405020304" pitchFamily="18" charset="0"/>
              </a:rPr>
              <a:t>.</a:t>
            </a:r>
          </a:p>
          <a:p>
            <a:r>
              <a:rPr lang="en-GB" sz="900" dirty="0">
                <a:latin typeface="Times New Roman" panose="02020603050405020304" pitchFamily="18" charset="0"/>
                <a:cs typeface="Times New Roman" panose="02020603050405020304" pitchFamily="18" charset="0"/>
              </a:rPr>
              <a:t>NHS Choices, 2016. NHS Choices Vaccinations. [Online] </a:t>
            </a:r>
          </a:p>
          <a:p>
            <a:r>
              <a:rPr lang="en-GB" sz="900" dirty="0">
                <a:latin typeface="Times New Roman" panose="02020603050405020304" pitchFamily="18" charset="0"/>
                <a:cs typeface="Times New Roman" panose="02020603050405020304" pitchFamily="18" charset="0"/>
              </a:rPr>
              <a:t>Available at: https://www.nhs.uk/conditions/vaccinations/flu-influenza-vaccine/</a:t>
            </a:r>
          </a:p>
          <a:p>
            <a:r>
              <a:rPr lang="en-GB" sz="900" dirty="0">
                <a:latin typeface="Times New Roman" panose="02020603050405020304" pitchFamily="18" charset="0"/>
                <a:cs typeface="Times New Roman" panose="02020603050405020304" pitchFamily="18" charset="0"/>
              </a:rPr>
              <a:t>[Accessed 31 03 2018].</a:t>
            </a:r>
          </a:p>
          <a:p>
            <a:r>
              <a:rPr lang="en-GB" sz="900" dirty="0">
                <a:latin typeface="Times New Roman" panose="02020603050405020304" pitchFamily="18" charset="0"/>
                <a:cs typeface="Times New Roman" panose="02020603050405020304" pitchFamily="18" charset="0"/>
              </a:rPr>
              <a:t>NHS CHOICES, 2017. NHS CHOICES. [Online] </a:t>
            </a:r>
          </a:p>
          <a:p>
            <a:r>
              <a:rPr lang="en-GB" sz="900" dirty="0">
                <a:latin typeface="Times New Roman" panose="02020603050405020304" pitchFamily="18" charset="0"/>
                <a:cs typeface="Times New Roman" panose="02020603050405020304" pitchFamily="18" charset="0"/>
              </a:rPr>
              <a:t>Available at: https://www.nhs.uk/conditions/flu/</a:t>
            </a:r>
          </a:p>
          <a:p>
            <a:r>
              <a:rPr lang="en-GB" sz="900" dirty="0">
                <a:latin typeface="Times New Roman" panose="02020603050405020304" pitchFamily="18" charset="0"/>
                <a:cs typeface="Times New Roman" panose="02020603050405020304" pitchFamily="18" charset="0"/>
              </a:rPr>
              <a:t>[Accessed 19 02 2018].</a:t>
            </a:r>
          </a:p>
          <a:p>
            <a:r>
              <a:rPr lang="en-GB" sz="900" dirty="0">
                <a:latin typeface="Times New Roman" panose="02020603050405020304" pitchFamily="18" charset="0"/>
                <a:cs typeface="Times New Roman" panose="02020603050405020304" pitchFamily="18" charset="0"/>
              </a:rPr>
              <a:t>Public Health England, 2016. Healthcare worker vaccination: clinical evidence (updated August 2016) , </a:t>
            </a:r>
            <a:r>
              <a:rPr lang="en-GB" sz="900" dirty="0" err="1">
                <a:latin typeface="Times New Roman" panose="02020603050405020304" pitchFamily="18" charset="0"/>
                <a:cs typeface="Times New Roman" panose="02020603050405020304" pitchFamily="18" charset="0"/>
              </a:rPr>
              <a:t>s.l.</a:t>
            </a:r>
            <a:r>
              <a:rPr lang="en-GB" sz="900" dirty="0">
                <a:latin typeface="Times New Roman" panose="02020603050405020304" pitchFamily="18" charset="0"/>
                <a:cs typeface="Times New Roman" panose="02020603050405020304" pitchFamily="18" charset="0"/>
              </a:rPr>
              <a:t>: Public Health England.</a:t>
            </a:r>
          </a:p>
          <a:p>
            <a:r>
              <a:rPr lang="en-GB" sz="900" dirty="0">
                <a:latin typeface="Times New Roman" panose="02020603050405020304" pitchFamily="18" charset="0"/>
                <a:cs typeface="Times New Roman" panose="02020603050405020304" pitchFamily="18" charset="0"/>
              </a:rPr>
              <a:t>Public Health England, 2017. Pandemic flu planning information for England and the devolved administrations, including guidance for organisations and businesses. , </a:t>
            </a:r>
            <a:r>
              <a:rPr lang="en-GB" sz="900" dirty="0" err="1">
                <a:latin typeface="Times New Roman" panose="02020603050405020304" pitchFamily="18" charset="0"/>
                <a:cs typeface="Times New Roman" panose="02020603050405020304" pitchFamily="18" charset="0"/>
              </a:rPr>
              <a:t>s.l.</a:t>
            </a:r>
            <a:r>
              <a:rPr lang="en-GB" sz="900" dirty="0">
                <a:latin typeface="Times New Roman" panose="02020603050405020304" pitchFamily="18" charset="0"/>
                <a:cs typeface="Times New Roman" panose="02020603050405020304" pitchFamily="18" charset="0"/>
              </a:rPr>
              <a:t>: Cabinet Office, Department of Health and Social Care.</a:t>
            </a:r>
          </a:p>
          <a:p>
            <a:r>
              <a:rPr lang="en-GB" sz="900" dirty="0">
                <a:latin typeface="Times New Roman" panose="02020603050405020304" pitchFamily="18" charset="0"/>
                <a:cs typeface="Times New Roman" panose="02020603050405020304" pitchFamily="18" charset="0"/>
              </a:rPr>
              <a:t>Public Health England, 2017. The national flu immunisation programme 2017/18 - training for professionals. [Online] </a:t>
            </a:r>
          </a:p>
          <a:p>
            <a:r>
              <a:rPr lang="en-GB" sz="900" dirty="0">
                <a:latin typeface="Times New Roman" panose="02020603050405020304" pitchFamily="18" charset="0"/>
                <a:cs typeface="Times New Roman" panose="02020603050405020304" pitchFamily="18" charset="0"/>
              </a:rPr>
              <a:t>Available at: https://www.slideshare.net/PublicHealthEngland/the-national-flu-immunisation-programme-201718-training-for-professionals</a:t>
            </a:r>
          </a:p>
          <a:p>
            <a:r>
              <a:rPr lang="en-GB" sz="900" dirty="0">
                <a:latin typeface="Times New Roman" panose="02020603050405020304" pitchFamily="18" charset="0"/>
                <a:cs typeface="Times New Roman" panose="02020603050405020304" pitchFamily="18" charset="0"/>
              </a:rPr>
              <a:t>[Accessed 03 04 2018].</a:t>
            </a:r>
          </a:p>
          <a:p>
            <a:r>
              <a:rPr lang="en-GB" sz="900" dirty="0">
                <a:latin typeface="Times New Roman" panose="02020603050405020304" pitchFamily="18" charset="0"/>
                <a:cs typeface="Times New Roman" panose="02020603050405020304" pitchFamily="18" charset="0"/>
              </a:rPr>
              <a:t>Public Health Wales, 2018. Weekly Influenza Activity in Wales Report. [Online] </a:t>
            </a:r>
          </a:p>
          <a:p>
            <a:r>
              <a:rPr lang="en-GB" sz="900" dirty="0">
                <a:latin typeface="Times New Roman" panose="02020603050405020304" pitchFamily="18" charset="0"/>
                <a:cs typeface="Times New Roman" panose="02020603050405020304" pitchFamily="18" charset="0"/>
              </a:rPr>
              <a:t>Available at: https://www.wales.nhs.uk/sites3/page.cfm?orgid=457&amp;pid=34338</a:t>
            </a:r>
          </a:p>
          <a:p>
            <a:r>
              <a:rPr lang="en-GB" sz="900" dirty="0">
                <a:latin typeface="Times New Roman" panose="02020603050405020304" pitchFamily="18" charset="0"/>
                <a:cs typeface="Times New Roman" panose="02020603050405020304" pitchFamily="18" charset="0"/>
              </a:rPr>
              <a:t>[Accessed 13 03 2018].</a:t>
            </a:r>
          </a:p>
          <a:p>
            <a:r>
              <a:rPr lang="en-GB" sz="900" dirty="0">
                <a:latin typeface="Times New Roman" panose="02020603050405020304" pitchFamily="18" charset="0"/>
                <a:cs typeface="Times New Roman" panose="02020603050405020304" pitchFamily="18" charset="0"/>
              </a:rPr>
              <a:t>WHO, 2018. World Health Organisation. [Online] </a:t>
            </a:r>
          </a:p>
          <a:p>
            <a:r>
              <a:rPr lang="en-GB" sz="900" dirty="0">
                <a:latin typeface="Times New Roman" panose="02020603050405020304" pitchFamily="18" charset="0"/>
                <a:cs typeface="Times New Roman" panose="02020603050405020304" pitchFamily="18" charset="0"/>
              </a:rPr>
              <a:t>Available at: http://www.euro.who.int/en/health-topics/communicable-diseases</a:t>
            </a:r>
          </a:p>
          <a:p>
            <a:r>
              <a:rPr lang="en-GB" sz="900" dirty="0">
                <a:latin typeface="Times New Roman" panose="02020603050405020304" pitchFamily="18" charset="0"/>
                <a:cs typeface="Times New Roman" panose="02020603050405020304" pitchFamily="18" charset="0"/>
              </a:rPr>
              <a:t>[Accessed 13 02 2018].</a:t>
            </a:r>
          </a:p>
          <a:p>
            <a:r>
              <a:rPr lang="en-GB" sz="900" dirty="0">
                <a:latin typeface="Times New Roman" panose="02020603050405020304" pitchFamily="18" charset="0"/>
                <a:cs typeface="Times New Roman" panose="02020603050405020304" pitchFamily="18" charset="0"/>
              </a:rPr>
              <a:t>World Health Organisation, 2018. Influenza update - 311, Global: WHO.</a:t>
            </a:r>
          </a:p>
          <a:p>
            <a:endParaRPr lang="en-GB" dirty="0"/>
          </a:p>
        </p:txBody>
      </p:sp>
    </p:spTree>
    <p:extLst>
      <p:ext uri="{BB962C8B-B14F-4D97-AF65-F5344CB8AC3E}">
        <p14:creationId xmlns:p14="http://schemas.microsoft.com/office/powerpoint/2010/main" val="270975579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3130</TotalTime>
  <Words>1264</Words>
  <Application>Microsoft Office PowerPoint</Application>
  <PresentationFormat>Widescreen</PresentationFormat>
  <Paragraphs>109</Paragraphs>
  <Slides>16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Times New Roman</vt:lpstr>
      <vt:lpstr>Tw Cen MT</vt:lpstr>
      <vt:lpstr>Droplet</vt:lpstr>
      <vt:lpstr>Communicable Disease</vt:lpstr>
      <vt:lpstr>Aims &amp; Objectives</vt:lpstr>
      <vt:lpstr>What is Communicable Disease?</vt:lpstr>
      <vt:lpstr> Influenza  a strain H3N2</vt:lpstr>
      <vt:lpstr>Incidence and Prevalence of Flu</vt:lpstr>
      <vt:lpstr>PowerPoint Presentation</vt:lpstr>
      <vt:lpstr>Symptoms</vt:lpstr>
      <vt:lpstr>Treatment And prevention</vt:lpstr>
      <vt:lpstr>Vaccinations</vt:lpstr>
      <vt:lpstr>PowerPoint Presentation</vt:lpstr>
      <vt:lpstr>Trends</vt:lpstr>
      <vt:lpstr>PowerPoint Presentation</vt:lpstr>
      <vt:lpstr>Impact</vt:lpstr>
      <vt:lpstr>Implications </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dc:title>
  <dc:creator>jessica lillycrop</dc:creator>
  <cp:lastModifiedBy>jessica lillycrop</cp:lastModifiedBy>
  <cp:revision>105</cp:revision>
  <dcterms:created xsi:type="dcterms:W3CDTF">2018-02-09T13:39:02Z</dcterms:created>
  <dcterms:modified xsi:type="dcterms:W3CDTF">2018-04-03T19:30:55Z</dcterms:modified>
</cp:coreProperties>
</file>