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4"/>
  </p:notesMasterIdLst>
  <p:sldIdLst>
    <p:sldId id="719" r:id="rId24"/>
    <p:sldId id="762" r:id="rId25"/>
    <p:sldId id="765" r:id="rId26"/>
    <p:sldId id="722" r:id="rId27"/>
    <p:sldId id="723" r:id="rId28"/>
    <p:sldId id="789" r:id="rId29"/>
    <p:sldId id="790" r:id="rId30"/>
    <p:sldId id="791" r:id="rId31"/>
    <p:sldId id="792" r:id="rId32"/>
    <p:sldId id="720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48DBC0-7478-4E3F-AEA4-BC0993431FBE}" v="35" dt="2023-02-28T01:20:13.810"/>
    <p1510:client id="{CD44DC5D-3B30-4788-9919-1FE2AA46D553}" v="18" dt="2023-02-28T21:50:41.9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microsoft.com/office/2016/11/relationships/changesInfo" Target="changesInfos/changesInfo1.xml"/><Relationship Id="rId21" Type="http://schemas.openxmlformats.org/officeDocument/2006/relationships/slideMaster" Target="slideMasters/slideMaster18.xml"/><Relationship Id="rId34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CD44DC5D-3B30-4788-9919-1FE2AA46D553}"/>
    <pc:docChg chg="undo custSel addSld delSld modSld">
      <pc:chgData name="Jenifer Prince Devaraj" userId="c3fb109c-09d1-42a6-93f4-69472d709861" providerId="ADAL" clId="{CD44DC5D-3B30-4788-9919-1FE2AA46D553}" dt="2023-02-28T22:16:57.388" v="407" actId="47"/>
      <pc:docMkLst>
        <pc:docMk/>
      </pc:docMkLst>
      <pc:sldChg chg="del">
        <pc:chgData name="Jenifer Prince Devaraj" userId="c3fb109c-09d1-42a6-93f4-69472d709861" providerId="ADAL" clId="{CD44DC5D-3B30-4788-9919-1FE2AA46D553}" dt="2023-02-28T15:53:28.480" v="1" actId="47"/>
        <pc:sldMkLst>
          <pc:docMk/>
          <pc:sldMk cId="509675745" sldId="388"/>
        </pc:sldMkLst>
      </pc:sldChg>
      <pc:sldChg chg="modSp mod">
        <pc:chgData name="Jenifer Prince Devaraj" userId="c3fb109c-09d1-42a6-93f4-69472d709861" providerId="ADAL" clId="{CD44DC5D-3B30-4788-9919-1FE2AA46D553}" dt="2023-02-28T15:53:59.704" v="5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CD44DC5D-3B30-4788-9919-1FE2AA46D553}" dt="2023-02-28T15:53:59.704" v="5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CD44DC5D-3B30-4788-9919-1FE2AA46D553}" dt="2023-02-28T15:53:30.633" v="2" actId="47"/>
        <pc:sldMkLst>
          <pc:docMk/>
          <pc:sldMk cId="2691859536" sldId="721"/>
        </pc:sldMkLst>
      </pc:sldChg>
      <pc:sldChg chg="addSp delSp modSp mod">
        <pc:chgData name="Jenifer Prince Devaraj" userId="c3fb109c-09d1-42a6-93f4-69472d709861" providerId="ADAL" clId="{CD44DC5D-3B30-4788-9919-1FE2AA46D553}" dt="2023-02-28T20:56:03.691" v="364" actId="1076"/>
        <pc:sldMkLst>
          <pc:docMk/>
          <pc:sldMk cId="3798403330" sldId="722"/>
        </pc:sldMkLst>
        <pc:spChg chg="add del mod">
          <ac:chgData name="Jenifer Prince Devaraj" userId="c3fb109c-09d1-42a6-93f4-69472d709861" providerId="ADAL" clId="{CD44DC5D-3B30-4788-9919-1FE2AA46D553}" dt="2023-02-28T20:45:31.058" v="135"/>
          <ac:spMkLst>
            <pc:docMk/>
            <pc:sldMk cId="3798403330" sldId="722"/>
            <ac:spMk id="2" creationId="{61BCF7B4-E3BD-351C-2338-F5F1C90ABFE9}"/>
          </ac:spMkLst>
        </pc:spChg>
        <pc:graphicFrameChg chg="add mod modGraphic">
          <ac:chgData name="Jenifer Prince Devaraj" userId="c3fb109c-09d1-42a6-93f4-69472d709861" providerId="ADAL" clId="{CD44DC5D-3B30-4788-9919-1FE2AA46D553}" dt="2023-02-28T20:55:58.814" v="363" actId="1076"/>
          <ac:graphicFrameMkLst>
            <pc:docMk/>
            <pc:sldMk cId="3798403330" sldId="722"/>
            <ac:graphicFrameMk id="3" creationId="{13CDCD10-9215-2068-38F6-7990B00842AF}"/>
          </ac:graphicFrameMkLst>
        </pc:graphicFrameChg>
        <pc:picChg chg="mod">
          <ac:chgData name="Jenifer Prince Devaraj" userId="c3fb109c-09d1-42a6-93f4-69472d709861" providerId="ADAL" clId="{CD44DC5D-3B30-4788-9919-1FE2AA46D553}" dt="2023-02-28T20:56:03.691" v="364" actId="1076"/>
          <ac:picMkLst>
            <pc:docMk/>
            <pc:sldMk cId="3798403330" sldId="722"/>
            <ac:picMk id="12" creationId="{0FBC56D4-E1C7-081A-69A2-1625711F5D2D}"/>
          </ac:picMkLst>
        </pc:picChg>
      </pc:sldChg>
      <pc:sldChg chg="addSp modSp mod">
        <pc:chgData name="Jenifer Prince Devaraj" userId="c3fb109c-09d1-42a6-93f4-69472d709861" providerId="ADAL" clId="{CD44DC5D-3B30-4788-9919-1FE2AA46D553}" dt="2023-02-28T17:35:54.835" v="9" actId="1038"/>
        <pc:sldMkLst>
          <pc:docMk/>
          <pc:sldMk cId="874805054" sldId="723"/>
        </pc:sldMkLst>
        <pc:picChg chg="add mod">
          <ac:chgData name="Jenifer Prince Devaraj" userId="c3fb109c-09d1-42a6-93f4-69472d709861" providerId="ADAL" clId="{CD44DC5D-3B30-4788-9919-1FE2AA46D553}" dt="2023-02-28T17:35:54.835" v="9" actId="1038"/>
          <ac:picMkLst>
            <pc:docMk/>
            <pc:sldMk cId="874805054" sldId="723"/>
            <ac:picMk id="3" creationId="{6580E144-83DB-886F-9FD2-57EBE39F8286}"/>
          </ac:picMkLst>
        </pc:picChg>
      </pc:sldChg>
      <pc:sldChg chg="del">
        <pc:chgData name="Jenifer Prince Devaraj" userId="c3fb109c-09d1-42a6-93f4-69472d709861" providerId="ADAL" clId="{CD44DC5D-3B30-4788-9919-1FE2AA46D553}" dt="2023-02-28T15:53:41.209" v="3" actId="47"/>
        <pc:sldMkLst>
          <pc:docMk/>
          <pc:sldMk cId="3990833332" sldId="724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4070603571" sldId="726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3260838667" sldId="727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808717455" sldId="728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4126421091" sldId="760"/>
        </pc:sldMkLst>
      </pc:sldChg>
      <pc:sldChg chg="del">
        <pc:chgData name="Jenifer Prince Devaraj" userId="c3fb109c-09d1-42a6-93f4-69472d709861" providerId="ADAL" clId="{CD44DC5D-3B30-4788-9919-1FE2AA46D553}" dt="2023-02-28T15:53:41.209" v="3" actId="47"/>
        <pc:sldMkLst>
          <pc:docMk/>
          <pc:sldMk cId="3790235614" sldId="767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1326185764" sldId="768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1388784640" sldId="769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1899738543" sldId="770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862458178" sldId="771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574312162" sldId="772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2807596773" sldId="773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1704362130" sldId="774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629197481" sldId="775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2937085675" sldId="776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1987430560" sldId="777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930539599" sldId="778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3790249454" sldId="779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3757108167" sldId="780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2716856234" sldId="781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1129775557" sldId="782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696279347" sldId="783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1862880638" sldId="784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1698374313" sldId="785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3465293192" sldId="786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2856981275" sldId="787"/>
        </pc:sldMkLst>
      </pc:sldChg>
      <pc:sldChg chg="del">
        <pc:chgData name="Jenifer Prince Devaraj" userId="c3fb109c-09d1-42a6-93f4-69472d709861" providerId="ADAL" clId="{CD44DC5D-3B30-4788-9919-1FE2AA46D553}" dt="2023-02-28T15:53:22.744" v="0" actId="47"/>
        <pc:sldMkLst>
          <pc:docMk/>
          <pc:sldMk cId="3182851595" sldId="788"/>
        </pc:sldMkLst>
      </pc:sldChg>
      <pc:sldChg chg="modSp">
        <pc:chgData name="Jenifer Prince Devaraj" userId="c3fb109c-09d1-42a6-93f4-69472d709861" providerId="ADAL" clId="{CD44DC5D-3B30-4788-9919-1FE2AA46D553}" dt="2023-02-28T21:06:19.961" v="367" actId="114"/>
        <pc:sldMkLst>
          <pc:docMk/>
          <pc:sldMk cId="4265225280" sldId="791"/>
        </pc:sldMkLst>
        <pc:spChg chg="mod">
          <ac:chgData name="Jenifer Prince Devaraj" userId="c3fb109c-09d1-42a6-93f4-69472d709861" providerId="ADAL" clId="{CD44DC5D-3B30-4788-9919-1FE2AA46D553}" dt="2023-02-28T21:06:19.961" v="367" actId="114"/>
          <ac:spMkLst>
            <pc:docMk/>
            <pc:sldMk cId="4265225280" sldId="791"/>
            <ac:spMk id="16" creationId="{F47EF0CC-E26A-0CA1-8594-19F5E1E6A313}"/>
          </ac:spMkLst>
        </pc:spChg>
      </pc:sldChg>
      <pc:sldChg chg="addSp delSp modSp mod">
        <pc:chgData name="Jenifer Prince Devaraj" userId="c3fb109c-09d1-42a6-93f4-69472d709861" providerId="ADAL" clId="{CD44DC5D-3B30-4788-9919-1FE2AA46D553}" dt="2023-02-28T22:02:58.566" v="403" actId="1076"/>
        <pc:sldMkLst>
          <pc:docMk/>
          <pc:sldMk cId="422333409" sldId="792"/>
        </pc:sldMkLst>
        <pc:spChg chg="add mod">
          <ac:chgData name="Jenifer Prince Devaraj" userId="c3fb109c-09d1-42a6-93f4-69472d709861" providerId="ADAL" clId="{CD44DC5D-3B30-4788-9919-1FE2AA46D553}" dt="2023-02-28T22:02:48.930" v="401" actId="14100"/>
          <ac:spMkLst>
            <pc:docMk/>
            <pc:sldMk cId="422333409" sldId="792"/>
            <ac:spMk id="2" creationId="{2219E245-919D-595E-800A-E14183F11683}"/>
          </ac:spMkLst>
        </pc:spChg>
        <pc:spChg chg="add mod">
          <ac:chgData name="Jenifer Prince Devaraj" userId="c3fb109c-09d1-42a6-93f4-69472d709861" providerId="ADAL" clId="{CD44DC5D-3B30-4788-9919-1FE2AA46D553}" dt="2023-02-28T22:02:58.566" v="403" actId="1076"/>
          <ac:spMkLst>
            <pc:docMk/>
            <pc:sldMk cId="422333409" sldId="792"/>
            <ac:spMk id="3" creationId="{EF9D0BE4-5160-E9EF-65CE-D5EDFDEE5664}"/>
          </ac:spMkLst>
        </pc:spChg>
        <pc:spChg chg="mod">
          <ac:chgData name="Jenifer Prince Devaraj" userId="c3fb109c-09d1-42a6-93f4-69472d709861" providerId="ADAL" clId="{CD44DC5D-3B30-4788-9919-1FE2AA46D553}" dt="2023-02-28T22:02:39.232" v="400" actId="255"/>
          <ac:spMkLst>
            <pc:docMk/>
            <pc:sldMk cId="422333409" sldId="792"/>
            <ac:spMk id="15" creationId="{30A5D1F7-F8A4-DFA0-DF9F-EE5071DA9860}"/>
          </ac:spMkLst>
        </pc:spChg>
        <pc:picChg chg="add del mod">
          <ac:chgData name="Jenifer Prince Devaraj" userId="c3fb109c-09d1-42a6-93f4-69472d709861" providerId="ADAL" clId="{CD44DC5D-3B30-4788-9919-1FE2AA46D553}" dt="2023-02-28T21:50:08.296" v="372" actId="478"/>
          <ac:picMkLst>
            <pc:docMk/>
            <pc:sldMk cId="422333409" sldId="792"/>
            <ac:picMk id="5" creationId="{50868708-55EF-D2C4-4FDC-3254BEA3EA36}"/>
          </ac:picMkLst>
        </pc:picChg>
        <pc:picChg chg="add del mod">
          <ac:chgData name="Jenifer Prince Devaraj" userId="c3fb109c-09d1-42a6-93f4-69472d709861" providerId="ADAL" clId="{CD44DC5D-3B30-4788-9919-1FE2AA46D553}" dt="2023-02-28T22:01:07.381" v="375" actId="478"/>
          <ac:picMkLst>
            <pc:docMk/>
            <pc:sldMk cId="422333409" sldId="792"/>
            <ac:picMk id="10" creationId="{E26A6DB8-2254-805F-2A39-2F9063717AC6}"/>
          </ac:picMkLst>
        </pc:picChg>
        <pc:picChg chg="add mod">
          <ac:chgData name="Jenifer Prince Devaraj" userId="c3fb109c-09d1-42a6-93f4-69472d709861" providerId="ADAL" clId="{CD44DC5D-3B30-4788-9919-1FE2AA46D553}" dt="2023-02-28T22:02:20.325" v="396" actId="1076"/>
          <ac:picMkLst>
            <pc:docMk/>
            <pc:sldMk cId="422333409" sldId="792"/>
            <ac:picMk id="12" creationId="{AE7BFC17-A459-01E6-8F68-ED55070AE49F}"/>
          </ac:picMkLst>
        </pc:picChg>
        <pc:picChg chg="del mod">
          <ac:chgData name="Jenifer Prince Devaraj" userId="c3fb109c-09d1-42a6-93f4-69472d709861" providerId="ADAL" clId="{CD44DC5D-3B30-4788-9919-1FE2AA46D553}" dt="2023-02-28T21:49:43.360" v="369" actId="478"/>
          <ac:picMkLst>
            <pc:docMk/>
            <pc:sldMk cId="422333409" sldId="792"/>
            <ac:picMk id="13" creationId="{C70BA0F1-B510-D299-ED9E-A6CE90D559D1}"/>
          </ac:picMkLst>
        </pc:picChg>
      </pc:sldChg>
      <pc:sldChg chg="delSp new del mod">
        <pc:chgData name="Jenifer Prince Devaraj" userId="c3fb109c-09d1-42a6-93f4-69472d709861" providerId="ADAL" clId="{CD44DC5D-3B30-4788-9919-1FE2AA46D553}" dt="2023-02-28T22:16:57.388" v="407" actId="47"/>
        <pc:sldMkLst>
          <pc:docMk/>
          <pc:sldMk cId="547177225" sldId="793"/>
        </pc:sldMkLst>
        <pc:spChg chg="del">
          <ac:chgData name="Jenifer Prince Devaraj" userId="c3fb109c-09d1-42a6-93f4-69472d709861" providerId="ADAL" clId="{CD44DC5D-3B30-4788-9919-1FE2AA46D553}" dt="2023-02-28T22:04:30.660" v="406" actId="478"/>
          <ac:spMkLst>
            <pc:docMk/>
            <pc:sldMk cId="547177225" sldId="793"/>
            <ac:spMk id="2" creationId="{EA4AE4D3-7B2B-4BC8-FC68-4D42BABB0A93}"/>
          </ac:spMkLst>
        </pc:spChg>
        <pc:spChg chg="del">
          <ac:chgData name="Jenifer Prince Devaraj" userId="c3fb109c-09d1-42a6-93f4-69472d709861" providerId="ADAL" clId="{CD44DC5D-3B30-4788-9919-1FE2AA46D553}" dt="2023-02-28T22:04:27.674" v="405" actId="478"/>
          <ac:spMkLst>
            <pc:docMk/>
            <pc:sldMk cId="547177225" sldId="793"/>
            <ac:spMk id="3" creationId="{4B0054F2-3B03-136A-94E5-8918EB918FA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5360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7603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9293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0733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9746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3439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559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1251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ED97632-3DFF-438C-A1E5-6C28C9752838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C5732-F8C1-4DF6-9466-6891A00C82A8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8B71E2E-2041-4A09-AABF-49E669B95509}" type="datetime1">
              <a:rPr lang="en-GB" smtClean="0"/>
              <a:t>28/02/2023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8 – Sequential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27B3567-F878-4879-BC6F-98858B531963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AF68B-560C-4638-A2A8-361A2C73799D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DB9FB4-26F0-4678-B3B7-BFDBC9491C33}" type="datetime1">
              <a:rPr lang="en-GB" smtClean="0"/>
              <a:t>28/02/2023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8 – Sequential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64B8D28-AC50-4EEB-AABF-9BD11C451D88}" type="datetime1">
              <a:rPr lang="en-GB" noProof="0" smtClean="0"/>
              <a:t>28/02/2023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8 – Sequential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80A3C53-328F-4159-ADEA-065732EE144A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21E0-A5D1-4AFF-88EC-296A289DCB3B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B66D3D1-4794-4B2F-AA62-A41F283AFACE}" type="datetime1">
              <a:rPr lang="en-GB" smtClean="0"/>
              <a:t>28/02/2023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8 – Sequential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FF038C1-A858-4BC9-A5E6-46282EE80611}" type="datetime1">
              <a:rPr lang="en-GB" noProof="0" smtClean="0"/>
              <a:t>28/02/2023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8 – Sequential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9F85466-84BA-4D5E-BF01-DFAA5D75C106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13D7-A49A-4CCA-BA4E-07C4E1150CF0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A64F6E7-C29E-47B2-AC7D-6B173487BE1E}" type="datetime1">
              <a:rPr lang="en-GB" smtClean="0"/>
              <a:t>28/02/2023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8 – Sequential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587D5-3808-444D-84B4-7659AC950A49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0D7D858-A892-4EF5-B694-5B50CEA62BAB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4911-9CBF-4E26-BB12-EA32D630F22B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D49CA87-40CE-40FB-9C08-19288E1E52B5}" type="datetime1">
              <a:rPr lang="en-GB" smtClean="0"/>
              <a:t>28/02/2023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8 – Sequential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354FB96-D583-4633-9A23-87AA794DD1E8}" type="datetime1">
              <a:rPr lang="en-GB" noProof="0" smtClean="0"/>
              <a:t>28/02/2023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8 – Sequential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3C4F39B-3F97-4C5E-BC5F-FF2D5440C73D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CDE23-4F50-4739-ACF9-E5690458D334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DCE5C7-F2CA-48EF-BC07-FEDA4421FD63}" type="datetime1">
              <a:rPr lang="en-GB" smtClean="0"/>
              <a:t>28/02/2023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8 – Sequential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C6B93B6-4E78-4D90-81AD-31D8AB9304FF}" type="datetime1">
              <a:rPr lang="en-GB" noProof="0" smtClean="0"/>
              <a:t>28/02/2023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8 – Sequential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DA24166-1740-4D37-8AB4-C11E16D07680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2C54-A8FE-45F9-8E61-0453695A3301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E2B98C0-120B-4F27-B875-2245D835E82E}" type="datetime1">
              <a:rPr lang="en-GB" smtClean="0"/>
              <a:t>28/02/2023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8 – Sequential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4801528-1F15-4194-B6B3-EDE2ACCB04E8}" type="datetime1">
              <a:rPr lang="en-GB" noProof="0" smtClean="0"/>
              <a:t>28/02/2023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8 – Sequential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317A214-8078-48D9-844C-B6ABA4DE5CBC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52DEF-2053-457D-B4F7-322F90C17C41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63E31E8-65C8-4D92-846F-A3A105717DDB}" type="datetime1">
              <a:rPr lang="en-GB" smtClean="0"/>
              <a:t>28/02/2023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8 – Sequential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5E29B85-A436-416C-A5FB-3972709427B7}" type="datetime1">
              <a:rPr lang="en-GB" noProof="0" smtClean="0"/>
              <a:t>28/02/2023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8 – Sequential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3A4979C-2059-46B0-B2D0-52B98D5723D2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F2E3B-5F71-4919-AB36-7A06C2690C46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4B81DE0-C965-473A-89AC-A3A80FF75168}" type="datetime1">
              <a:rPr lang="en-GB" smtClean="0"/>
              <a:t>28/02/2023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8 – Sequential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91C4262-F0E6-4871-AE1A-4BB86BF78841}" type="datetime1">
              <a:rPr lang="en-GB" noProof="0" smtClean="0"/>
              <a:t>28/02/2023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8 – Sequential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E72D5A-BAA1-4732-80CE-7C516BD8EE60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F9E11-DBAF-4A35-94BB-0543CBE211E7}" type="datetime1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8 – Sequential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A5789D-088A-4182-AAB9-43D8780252A5}" type="datetime1">
              <a:rPr lang="en-GB" smtClean="0"/>
              <a:t>28/02/2023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8 – Sequential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418" y="4695965"/>
            <a:ext cx="5315818" cy="3088946"/>
          </a:xfrm>
        </p:spPr>
        <p:txBody>
          <a:bodyPr/>
          <a:lstStyle/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Sequential Circuits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8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35086" y="6461781"/>
            <a:ext cx="4901501" cy="45719"/>
          </a:xfrm>
        </p:spPr>
        <p:txBody>
          <a:bodyPr/>
          <a:lstStyle/>
          <a:p>
            <a:r>
              <a:rPr lang="fr-FR"/>
              <a:t>Lecture 8 – Sequential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2056587" y="1366600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>
                <a:latin typeface="Cambria" panose="02040503050406030204" pitchFamily="18" charset="0"/>
                <a:ea typeface="Cambria" panose="02040503050406030204" pitchFamily="18" charset="0"/>
              </a:rPr>
              <a:t>Synchronous 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51EA7F-0F7F-A227-C3E4-A0B23E26FD3F}"/>
              </a:ext>
            </a:extLst>
          </p:cNvPr>
          <p:cNvSpPr txBox="1"/>
          <p:nvPr/>
        </p:nvSpPr>
        <p:spPr>
          <a:xfrm>
            <a:off x="132672" y="2051295"/>
            <a:ext cx="11840888" cy="24187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>
                <a:latin typeface="Cambria" panose="02040503050406030204" pitchFamily="18" charset="0"/>
                <a:ea typeface="Cambria" panose="02040503050406030204" pitchFamily="18" charset="0"/>
              </a:rPr>
              <a:t>Draw the state diagram from the problem statement or from the given state table.</a:t>
            </a:r>
          </a:p>
          <a:p>
            <a:pPr algn="just">
              <a:lnSpc>
                <a:spcPct val="150000"/>
              </a:lnSpc>
            </a:pPr>
            <a:r>
              <a:rPr lang="en-GB" sz="260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  <a:p>
            <a:pPr algn="just">
              <a:lnSpc>
                <a:spcPct val="150000"/>
              </a:lnSpc>
            </a:pPr>
            <a:r>
              <a:rPr lang="en-GB" sz="2600">
                <a:latin typeface="Cambria" panose="02040503050406030204" pitchFamily="18" charset="0"/>
                <a:ea typeface="Cambria" panose="02040503050406030204" pitchFamily="18" charset="0"/>
              </a:rPr>
              <a:t>Example: Serial Adder. The functioning of serial adder can be depicted by the following state diagram. A and B are inputs, M and N are states representing carry.</a:t>
            </a:r>
          </a:p>
        </p:txBody>
      </p:sp>
    </p:spTree>
    <p:extLst>
      <p:ext uri="{BB962C8B-B14F-4D97-AF65-F5344CB8AC3E}">
        <p14:creationId xmlns:p14="http://schemas.microsoft.com/office/powerpoint/2010/main" val="26110941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35086" y="6461781"/>
            <a:ext cx="4901501" cy="45719"/>
          </a:xfrm>
        </p:spPr>
        <p:txBody>
          <a:bodyPr/>
          <a:lstStyle/>
          <a:p>
            <a:r>
              <a:rPr lang="fr-FR"/>
              <a:t>Lecture 8 – Sequential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2065567" y="1176650"/>
            <a:ext cx="6712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>
                <a:latin typeface="Cambria" panose="02040503050406030204" pitchFamily="18" charset="0"/>
                <a:ea typeface="Cambria" panose="02040503050406030204" pitchFamily="18" charset="0"/>
              </a:rPr>
              <a:t>Synchronous 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51EA7F-0F7F-A227-C3E4-A0B23E26FD3F}"/>
              </a:ext>
            </a:extLst>
          </p:cNvPr>
          <p:cNvSpPr txBox="1"/>
          <p:nvPr/>
        </p:nvSpPr>
        <p:spPr>
          <a:xfrm>
            <a:off x="132672" y="1751575"/>
            <a:ext cx="11840888" cy="618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>
                <a:latin typeface="Cambria" panose="02040503050406030204" pitchFamily="18" charset="0"/>
                <a:ea typeface="Cambria" panose="02040503050406030204" pitchFamily="18" charset="0"/>
              </a:rPr>
              <a:t>Example : Serial Adder</a:t>
            </a:r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439AEE61-BBE8-2402-709D-6DF31A9CDA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6181222"/>
              </p:ext>
            </p:extLst>
          </p:nvPr>
        </p:nvGraphicFramePr>
        <p:xfrm>
          <a:off x="5654040" y="2551409"/>
          <a:ext cx="2453644" cy="4387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3411">
                  <a:extLst>
                    <a:ext uri="{9D8B030D-6E8A-4147-A177-3AD203B41FA5}">
                      <a16:colId xmlns:a16="http://schemas.microsoft.com/office/drawing/2014/main" val="2570079915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3622562006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1901815704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1174030132"/>
                    </a:ext>
                  </a:extLst>
                </a:gridCol>
              </a:tblGrid>
              <a:tr h="438796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8211200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997AE0F3-1255-FA79-C71B-CEF89DE163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6394274"/>
              </p:ext>
            </p:extLst>
          </p:nvPr>
        </p:nvGraphicFramePr>
        <p:xfrm>
          <a:off x="8777652" y="2534059"/>
          <a:ext cx="2453644" cy="4387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3411">
                  <a:extLst>
                    <a:ext uri="{9D8B030D-6E8A-4147-A177-3AD203B41FA5}">
                      <a16:colId xmlns:a16="http://schemas.microsoft.com/office/drawing/2014/main" val="2570079915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3622562006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1901815704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1174030132"/>
                    </a:ext>
                  </a:extLst>
                </a:gridCol>
              </a:tblGrid>
              <a:tr h="438796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8211200"/>
                  </a:ext>
                </a:extLst>
              </a:tr>
            </a:tbl>
          </a:graphicData>
        </a:graphic>
      </p:graphicFrame>
      <p:graphicFrame>
        <p:nvGraphicFramePr>
          <p:cNvPr id="15" name="Table 13">
            <a:extLst>
              <a:ext uri="{FF2B5EF4-FFF2-40B4-BE49-F238E27FC236}">
                <a16:creationId xmlns:a16="http://schemas.microsoft.com/office/drawing/2014/main" id="{FD32D9A6-A861-2767-9FC5-71ADBD95EE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2012374"/>
              </p:ext>
            </p:extLst>
          </p:nvPr>
        </p:nvGraphicFramePr>
        <p:xfrm>
          <a:off x="5654040" y="3209602"/>
          <a:ext cx="2453644" cy="4387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3411">
                  <a:extLst>
                    <a:ext uri="{9D8B030D-6E8A-4147-A177-3AD203B41FA5}">
                      <a16:colId xmlns:a16="http://schemas.microsoft.com/office/drawing/2014/main" val="2570079915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3622562006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1901815704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1174030132"/>
                    </a:ext>
                  </a:extLst>
                </a:gridCol>
              </a:tblGrid>
              <a:tr h="438796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8211200"/>
                  </a:ext>
                </a:extLst>
              </a:tr>
            </a:tbl>
          </a:graphicData>
        </a:graphic>
      </p:graphicFrame>
      <p:graphicFrame>
        <p:nvGraphicFramePr>
          <p:cNvPr id="16" name="Table 13">
            <a:extLst>
              <a:ext uri="{FF2B5EF4-FFF2-40B4-BE49-F238E27FC236}">
                <a16:creationId xmlns:a16="http://schemas.microsoft.com/office/drawing/2014/main" id="{38C44D7D-8FFE-BB16-E50C-CD485A307A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923243"/>
              </p:ext>
            </p:extLst>
          </p:nvPr>
        </p:nvGraphicFramePr>
        <p:xfrm>
          <a:off x="8777652" y="3152305"/>
          <a:ext cx="2453644" cy="4387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3411">
                  <a:extLst>
                    <a:ext uri="{9D8B030D-6E8A-4147-A177-3AD203B41FA5}">
                      <a16:colId xmlns:a16="http://schemas.microsoft.com/office/drawing/2014/main" val="2570079915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3622562006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1901815704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1174030132"/>
                    </a:ext>
                  </a:extLst>
                </a:gridCol>
              </a:tblGrid>
              <a:tr h="438796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8211200"/>
                  </a:ext>
                </a:extLst>
              </a:tr>
            </a:tbl>
          </a:graphicData>
        </a:graphic>
      </p:graphicFrame>
      <p:graphicFrame>
        <p:nvGraphicFramePr>
          <p:cNvPr id="17" name="Table 13">
            <a:extLst>
              <a:ext uri="{FF2B5EF4-FFF2-40B4-BE49-F238E27FC236}">
                <a16:creationId xmlns:a16="http://schemas.microsoft.com/office/drawing/2014/main" id="{F121AFFC-362B-095B-8AA4-7EEE19210B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236174"/>
              </p:ext>
            </p:extLst>
          </p:nvPr>
        </p:nvGraphicFramePr>
        <p:xfrm>
          <a:off x="5654040" y="3901615"/>
          <a:ext cx="2453644" cy="4387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3411">
                  <a:extLst>
                    <a:ext uri="{9D8B030D-6E8A-4147-A177-3AD203B41FA5}">
                      <a16:colId xmlns:a16="http://schemas.microsoft.com/office/drawing/2014/main" val="2570079915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3622562006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1901815704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1174030132"/>
                    </a:ext>
                  </a:extLst>
                </a:gridCol>
              </a:tblGrid>
              <a:tr h="438796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8211200"/>
                  </a:ext>
                </a:extLst>
              </a:tr>
            </a:tbl>
          </a:graphicData>
        </a:graphic>
      </p:graphicFrame>
      <p:graphicFrame>
        <p:nvGraphicFramePr>
          <p:cNvPr id="18" name="Table 13">
            <a:extLst>
              <a:ext uri="{FF2B5EF4-FFF2-40B4-BE49-F238E27FC236}">
                <a16:creationId xmlns:a16="http://schemas.microsoft.com/office/drawing/2014/main" id="{5F9FB833-57BD-EC72-3FE5-0D12A7CCF4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2403968"/>
              </p:ext>
            </p:extLst>
          </p:nvPr>
        </p:nvGraphicFramePr>
        <p:xfrm>
          <a:off x="8777652" y="3901615"/>
          <a:ext cx="2453644" cy="4387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3411">
                  <a:extLst>
                    <a:ext uri="{9D8B030D-6E8A-4147-A177-3AD203B41FA5}">
                      <a16:colId xmlns:a16="http://schemas.microsoft.com/office/drawing/2014/main" val="2570079915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3622562006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1901815704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1174030132"/>
                    </a:ext>
                  </a:extLst>
                </a:gridCol>
              </a:tblGrid>
              <a:tr h="438796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8211200"/>
                  </a:ext>
                </a:extLst>
              </a:tr>
            </a:tbl>
          </a:graphicData>
        </a:graphic>
      </p:graphicFrame>
      <p:graphicFrame>
        <p:nvGraphicFramePr>
          <p:cNvPr id="19" name="Table 13">
            <a:extLst>
              <a:ext uri="{FF2B5EF4-FFF2-40B4-BE49-F238E27FC236}">
                <a16:creationId xmlns:a16="http://schemas.microsoft.com/office/drawing/2014/main" id="{3124CEC9-82C9-CBED-AB32-911174AD84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9106254"/>
              </p:ext>
            </p:extLst>
          </p:nvPr>
        </p:nvGraphicFramePr>
        <p:xfrm>
          <a:off x="5654040" y="4672779"/>
          <a:ext cx="2453644" cy="4387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3411">
                  <a:extLst>
                    <a:ext uri="{9D8B030D-6E8A-4147-A177-3AD203B41FA5}">
                      <a16:colId xmlns:a16="http://schemas.microsoft.com/office/drawing/2014/main" val="2570079915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3622562006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1901815704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1174030132"/>
                    </a:ext>
                  </a:extLst>
                </a:gridCol>
              </a:tblGrid>
              <a:tr h="438796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8211200"/>
                  </a:ext>
                </a:extLst>
              </a:tr>
            </a:tbl>
          </a:graphicData>
        </a:graphic>
      </p:graphicFrame>
      <p:graphicFrame>
        <p:nvGraphicFramePr>
          <p:cNvPr id="20" name="Table 13">
            <a:extLst>
              <a:ext uri="{FF2B5EF4-FFF2-40B4-BE49-F238E27FC236}">
                <a16:creationId xmlns:a16="http://schemas.microsoft.com/office/drawing/2014/main" id="{BFDB778F-97D4-0C79-214A-3230516469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5335395"/>
              </p:ext>
            </p:extLst>
          </p:nvPr>
        </p:nvGraphicFramePr>
        <p:xfrm>
          <a:off x="8777652" y="4735809"/>
          <a:ext cx="2453644" cy="4387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3411">
                  <a:extLst>
                    <a:ext uri="{9D8B030D-6E8A-4147-A177-3AD203B41FA5}">
                      <a16:colId xmlns:a16="http://schemas.microsoft.com/office/drawing/2014/main" val="2570079915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3622562006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1901815704"/>
                    </a:ext>
                  </a:extLst>
                </a:gridCol>
                <a:gridCol w="613411">
                  <a:extLst>
                    <a:ext uri="{9D8B030D-6E8A-4147-A177-3AD203B41FA5}">
                      <a16:colId xmlns:a16="http://schemas.microsoft.com/office/drawing/2014/main" val="1174030132"/>
                    </a:ext>
                  </a:extLst>
                </a:gridCol>
              </a:tblGrid>
              <a:tr h="438796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8211200"/>
                  </a:ext>
                </a:extLst>
              </a:tr>
            </a:tbl>
          </a:graphicData>
        </a:graphic>
      </p:graphicFrame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9876030-5837-F16F-CE97-E7DD81A15507}"/>
              </a:ext>
            </a:extLst>
          </p:cNvPr>
          <p:cNvSpPr/>
          <p:nvPr/>
        </p:nvSpPr>
        <p:spPr>
          <a:xfrm>
            <a:off x="2952072" y="5276192"/>
            <a:ext cx="1518328" cy="109412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    </a:t>
            </a:r>
            <a:r>
              <a:rPr lang="en-GB" b="1"/>
              <a:t>1001  +</a:t>
            </a:r>
          </a:p>
          <a:p>
            <a:pPr algn="ctr"/>
            <a:r>
              <a:rPr lang="en-GB" b="1"/>
              <a:t>0101</a:t>
            </a:r>
          </a:p>
          <a:p>
            <a:pPr algn="ctr"/>
            <a:r>
              <a:rPr lang="en-GB" b="1"/>
              <a:t>1110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7CB2B2E-B39F-5548-8F21-D926A0FE55E2}"/>
              </a:ext>
            </a:extLst>
          </p:cNvPr>
          <p:cNvCxnSpPr/>
          <p:nvPr/>
        </p:nvCxnSpPr>
        <p:spPr>
          <a:xfrm>
            <a:off x="3388360" y="5963920"/>
            <a:ext cx="726440" cy="0"/>
          </a:xfrm>
          <a:prstGeom prst="line">
            <a:avLst/>
          </a:prstGeom>
          <a:ln w="381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37" name="Picture 36">
            <a:extLst>
              <a:ext uri="{FF2B5EF4-FFF2-40B4-BE49-F238E27FC236}">
                <a16:creationId xmlns:a16="http://schemas.microsoft.com/office/drawing/2014/main" id="{25D55313-C92D-03A9-ADA5-E3E0061173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973" y="2373143"/>
            <a:ext cx="5108636" cy="2859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356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35086" y="6461781"/>
            <a:ext cx="4901501" cy="45719"/>
          </a:xfrm>
        </p:spPr>
        <p:txBody>
          <a:bodyPr/>
          <a:lstStyle/>
          <a:p>
            <a:r>
              <a:rPr lang="fr-FR"/>
              <a:t>Lecture 8 – Sequential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9ADDE6-8DF0-0350-F2C4-861EC711B79F}"/>
              </a:ext>
            </a:extLst>
          </p:cNvPr>
          <p:cNvSpPr txBox="1"/>
          <p:nvPr/>
        </p:nvSpPr>
        <p:spPr>
          <a:xfrm>
            <a:off x="132672" y="1751575"/>
            <a:ext cx="11840888" cy="618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>
                <a:latin typeface="Cambria" panose="02040503050406030204" pitchFamily="18" charset="0"/>
                <a:ea typeface="Cambria" panose="02040503050406030204" pitchFamily="18" charset="0"/>
              </a:rPr>
              <a:t>State Diagram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FBC56D4-E1C7-081A-69A2-1625711F5D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52" y="3160691"/>
            <a:ext cx="4911655" cy="2142830"/>
          </a:xfrm>
          <a:prstGeom prst="rect">
            <a:avLst/>
          </a:prstGeom>
        </p:spPr>
      </p:pic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13CDCD10-9215-2068-38F6-7990B00842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294145"/>
              </p:ext>
            </p:extLst>
          </p:nvPr>
        </p:nvGraphicFramePr>
        <p:xfrm>
          <a:off x="5044327" y="2285071"/>
          <a:ext cx="6553199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">
                  <a:extLst>
                    <a:ext uri="{9D8B030D-6E8A-4147-A177-3AD203B41FA5}">
                      <a16:colId xmlns:a16="http://schemas.microsoft.com/office/drawing/2014/main" val="217766834"/>
                    </a:ext>
                  </a:extLst>
                </a:gridCol>
                <a:gridCol w="375920">
                  <a:extLst>
                    <a:ext uri="{9D8B030D-6E8A-4147-A177-3AD203B41FA5}">
                      <a16:colId xmlns:a16="http://schemas.microsoft.com/office/drawing/2014/main" val="1070161753"/>
                    </a:ext>
                  </a:extLst>
                </a:gridCol>
                <a:gridCol w="472440">
                  <a:extLst>
                    <a:ext uri="{9D8B030D-6E8A-4147-A177-3AD203B41FA5}">
                      <a16:colId xmlns:a16="http://schemas.microsoft.com/office/drawing/2014/main" val="1201686486"/>
                    </a:ext>
                  </a:extLst>
                </a:gridCol>
                <a:gridCol w="650240">
                  <a:extLst>
                    <a:ext uri="{9D8B030D-6E8A-4147-A177-3AD203B41FA5}">
                      <a16:colId xmlns:a16="http://schemas.microsoft.com/office/drawing/2014/main" val="4233143269"/>
                    </a:ext>
                  </a:extLst>
                </a:gridCol>
                <a:gridCol w="523240">
                  <a:extLst>
                    <a:ext uri="{9D8B030D-6E8A-4147-A177-3AD203B41FA5}">
                      <a16:colId xmlns:a16="http://schemas.microsoft.com/office/drawing/2014/main" val="2744595981"/>
                    </a:ext>
                  </a:extLst>
                </a:gridCol>
                <a:gridCol w="736600">
                  <a:extLst>
                    <a:ext uri="{9D8B030D-6E8A-4147-A177-3AD203B41FA5}">
                      <a16:colId xmlns:a16="http://schemas.microsoft.com/office/drawing/2014/main" val="2896945425"/>
                    </a:ext>
                  </a:extLst>
                </a:gridCol>
                <a:gridCol w="3337559">
                  <a:extLst>
                    <a:ext uri="{9D8B030D-6E8A-4147-A177-3AD203B41FA5}">
                      <a16:colId xmlns:a16="http://schemas.microsoft.com/office/drawing/2014/main" val="38087212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</a:t>
                      </a:r>
                      <a:r>
                        <a:rPr lang="en-GB" baseline="-25000" dirty="0" err="1"/>
                        <a:t>in</a:t>
                      </a:r>
                      <a:endParaRPr lang="en-GB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</a:t>
                      </a:r>
                      <a:r>
                        <a:rPr lang="en-GB" baseline="-25000" dirty="0" err="1"/>
                        <a:t>out</a:t>
                      </a:r>
                      <a:endParaRPr lang="en-GB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-25000" dirty="0"/>
                        <a:t>AB/Sum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-25000" dirty="0"/>
                        <a:t>Comments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6414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00/1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is 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12541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00FFFF"/>
                          </a:highlight>
                        </a:rPr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00/1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is M, Since </a:t>
                      </a:r>
                      <a:r>
                        <a:rPr lang="en-GB" dirty="0" err="1"/>
                        <a:t>C</a:t>
                      </a:r>
                      <a:r>
                        <a:rPr lang="en-GB" baseline="-25000" dirty="0" err="1"/>
                        <a:t>out</a:t>
                      </a:r>
                      <a:r>
                        <a:rPr lang="en-GB" dirty="0"/>
                        <a:t>  is </a:t>
                      </a:r>
                      <a:r>
                        <a:rPr lang="en-GB" dirty="0">
                          <a:highlight>
                            <a:srgbClr val="00FFFF"/>
                          </a:highlight>
                        </a:rPr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84325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01/1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Next State is 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35402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01/0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Next State is 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33489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10/1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Next State is 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46965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10/0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Next State is 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636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00FFFF"/>
                          </a:highlight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11/0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is N, Since </a:t>
                      </a:r>
                      <a:r>
                        <a:rPr lang="en-GB" dirty="0" err="1"/>
                        <a:t>C</a:t>
                      </a:r>
                      <a:r>
                        <a:rPr lang="en-GB" baseline="-25000" dirty="0" err="1"/>
                        <a:t>out</a:t>
                      </a:r>
                      <a:r>
                        <a:rPr lang="en-GB" dirty="0"/>
                        <a:t> is </a:t>
                      </a:r>
                      <a:r>
                        <a:rPr lang="en-GB" dirty="0">
                          <a:highlight>
                            <a:srgbClr val="00FFFF"/>
                          </a:highlight>
                        </a:rPr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70488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11/1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Next State is 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7746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8403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35086" y="6461781"/>
            <a:ext cx="4901501" cy="45719"/>
          </a:xfrm>
        </p:spPr>
        <p:txBody>
          <a:bodyPr/>
          <a:lstStyle/>
          <a:p>
            <a:r>
              <a:rPr lang="fr-FR"/>
              <a:t>Lecture 8 – Sequential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2CD612-83BA-FD2D-84EC-C8673AF7106D}"/>
              </a:ext>
            </a:extLst>
          </p:cNvPr>
          <p:cNvSpPr txBox="1"/>
          <p:nvPr/>
        </p:nvSpPr>
        <p:spPr>
          <a:xfrm>
            <a:off x="277715" y="1518246"/>
            <a:ext cx="11840888" cy="618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>
                <a:latin typeface="Cambria" panose="02040503050406030204" pitchFamily="18" charset="0"/>
                <a:ea typeface="Cambria" panose="02040503050406030204" pitchFamily="18" charset="0"/>
              </a:rPr>
              <a:t>State table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6F0D3E13-93C9-9577-5CD3-6D58ED80DC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5236913"/>
              </p:ext>
            </p:extLst>
          </p:nvPr>
        </p:nvGraphicFramePr>
        <p:xfrm>
          <a:off x="927011" y="2311136"/>
          <a:ext cx="8110482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20707">
                  <a:extLst>
                    <a:ext uri="{9D8B030D-6E8A-4147-A177-3AD203B41FA5}">
                      <a16:colId xmlns:a16="http://schemas.microsoft.com/office/drawing/2014/main" val="90751970"/>
                    </a:ext>
                  </a:extLst>
                </a:gridCol>
                <a:gridCol w="867998">
                  <a:extLst>
                    <a:ext uri="{9D8B030D-6E8A-4147-A177-3AD203B41FA5}">
                      <a16:colId xmlns:a16="http://schemas.microsoft.com/office/drawing/2014/main" val="2244853909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2930571472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3689313185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2854806988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371264456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3422178688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150631473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129583616"/>
                    </a:ext>
                  </a:extLst>
                </a:gridCol>
              </a:tblGrid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en-GB" b="1"/>
                        <a:t>Present State</a:t>
                      </a:r>
                    </a:p>
                    <a:p>
                      <a:pPr algn="ctr"/>
                      <a:r>
                        <a:rPr lang="en-GB" b="1"/>
                        <a:t>(y)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Next State</a:t>
                      </a:r>
                    </a:p>
                    <a:p>
                      <a:pPr algn="ctr"/>
                      <a:r>
                        <a:rPr lang="en-GB" b="1" dirty="0"/>
                        <a:t>AB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en-GB" b="1"/>
                        <a:t>Output</a:t>
                      </a:r>
                    </a:p>
                    <a:p>
                      <a:pPr algn="ctr"/>
                      <a:r>
                        <a:rPr lang="en-GB" b="1"/>
                        <a:t>AB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320208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22496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36121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402460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480F43F-6901-FE07-8015-AEB25BAD81D7}"/>
              </a:ext>
            </a:extLst>
          </p:cNvPr>
          <p:cNvSpPr txBox="1"/>
          <p:nvPr/>
        </p:nvSpPr>
        <p:spPr>
          <a:xfrm>
            <a:off x="351112" y="4546864"/>
            <a:ext cx="11840888" cy="618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>
                <a:latin typeface="Cambria" panose="02040503050406030204" pitchFamily="18" charset="0"/>
                <a:ea typeface="Cambria" panose="02040503050406030204" pitchFamily="18" charset="0"/>
              </a:rPr>
              <a:t>State Assignment M</a:t>
            </a:r>
            <a:r>
              <a:rPr lang="en-GB" sz="2600" b="1">
                <a:latin typeface="Cambria" panose="02040503050406030204" pitchFamily="18" charset="0"/>
                <a:ea typeface="Cambria" panose="02040503050406030204" pitchFamily="18" charset="0"/>
                <a:sym typeface="Wingdings" panose="05000000000000000000" pitchFamily="2" charset="2"/>
              </a:rPr>
              <a:t>0, N1</a:t>
            </a:r>
            <a:endParaRPr lang="en-GB" sz="2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80E144-83DB-886F-9FD2-57EBE39F82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6884" y="4335506"/>
            <a:ext cx="4338276" cy="1892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805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35086" y="6461781"/>
            <a:ext cx="4901501" cy="45719"/>
          </a:xfrm>
        </p:spPr>
        <p:txBody>
          <a:bodyPr/>
          <a:lstStyle/>
          <a:p>
            <a:r>
              <a:rPr lang="fr-FR"/>
              <a:t>Lecture 8 – Sequential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2CD612-83BA-FD2D-84EC-C8673AF7106D}"/>
              </a:ext>
            </a:extLst>
          </p:cNvPr>
          <p:cNvSpPr txBox="1"/>
          <p:nvPr/>
        </p:nvSpPr>
        <p:spPr>
          <a:xfrm>
            <a:off x="510801" y="3952442"/>
            <a:ext cx="11840888" cy="618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>
                <a:latin typeface="Cambria" panose="02040503050406030204" pitchFamily="18" charset="0"/>
                <a:ea typeface="Cambria" panose="02040503050406030204" pitchFamily="18" charset="0"/>
              </a:rPr>
              <a:t>Transition  table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6F0D3E13-93C9-9577-5CD3-6D58ED80DC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6896143"/>
              </p:ext>
            </p:extLst>
          </p:nvPr>
        </p:nvGraphicFramePr>
        <p:xfrm>
          <a:off x="1412589" y="4754900"/>
          <a:ext cx="4498038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20707">
                  <a:extLst>
                    <a:ext uri="{9D8B030D-6E8A-4147-A177-3AD203B41FA5}">
                      <a16:colId xmlns:a16="http://schemas.microsoft.com/office/drawing/2014/main" val="90751970"/>
                    </a:ext>
                  </a:extLst>
                </a:gridCol>
                <a:gridCol w="867998">
                  <a:extLst>
                    <a:ext uri="{9D8B030D-6E8A-4147-A177-3AD203B41FA5}">
                      <a16:colId xmlns:a16="http://schemas.microsoft.com/office/drawing/2014/main" val="2244853909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2930571472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3689313185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2854806988"/>
                    </a:ext>
                  </a:extLst>
                </a:gridCol>
              </a:tblGrid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en-GB" b="1"/>
                        <a:t>Present State</a:t>
                      </a:r>
                    </a:p>
                    <a:p>
                      <a:pPr algn="ctr"/>
                      <a:r>
                        <a:rPr lang="en-GB" b="1"/>
                        <a:t>(y)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en-GB" b="1"/>
                        <a:t>Next State</a:t>
                      </a:r>
                    </a:p>
                    <a:p>
                      <a:pPr algn="ctr"/>
                      <a:r>
                        <a:rPr lang="en-GB" b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AB/Output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320208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22496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0,0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0,1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0,1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1,0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36121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0,1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1,0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1,0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1,1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4024600"/>
                  </a:ext>
                </a:extLst>
              </a:tr>
            </a:tbl>
          </a:graphicData>
        </a:graphic>
      </p:graphicFrame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8DBE9985-5A4A-C5EB-29C9-B5303DDE88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632880"/>
              </p:ext>
            </p:extLst>
          </p:nvPr>
        </p:nvGraphicFramePr>
        <p:xfrm>
          <a:off x="1355832" y="2130596"/>
          <a:ext cx="8110482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20707">
                  <a:extLst>
                    <a:ext uri="{9D8B030D-6E8A-4147-A177-3AD203B41FA5}">
                      <a16:colId xmlns:a16="http://schemas.microsoft.com/office/drawing/2014/main" val="90751970"/>
                    </a:ext>
                  </a:extLst>
                </a:gridCol>
                <a:gridCol w="867998">
                  <a:extLst>
                    <a:ext uri="{9D8B030D-6E8A-4147-A177-3AD203B41FA5}">
                      <a16:colId xmlns:a16="http://schemas.microsoft.com/office/drawing/2014/main" val="2244853909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2930571472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3689313185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2854806988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371264456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3422178688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150631473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129583616"/>
                    </a:ext>
                  </a:extLst>
                </a:gridCol>
              </a:tblGrid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en-GB" b="1"/>
                        <a:t>Present State</a:t>
                      </a:r>
                    </a:p>
                    <a:p>
                      <a:pPr algn="ctr"/>
                      <a:r>
                        <a:rPr lang="en-GB" b="1"/>
                        <a:t>(y)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en-GB" b="1"/>
                        <a:t>Next State</a:t>
                      </a:r>
                    </a:p>
                    <a:p>
                      <a:pPr algn="ctr"/>
                      <a:r>
                        <a:rPr lang="en-GB" b="1"/>
                        <a:t>AB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en-GB" b="1"/>
                        <a:t>Output</a:t>
                      </a:r>
                    </a:p>
                    <a:p>
                      <a:pPr algn="ctr"/>
                      <a:r>
                        <a:rPr lang="en-GB" b="1"/>
                        <a:t>AB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320208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22496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36121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4024600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3D252142-0CA8-0BE9-74D0-C72B7A95A8BB}"/>
              </a:ext>
            </a:extLst>
          </p:cNvPr>
          <p:cNvSpPr txBox="1"/>
          <p:nvPr/>
        </p:nvSpPr>
        <p:spPr>
          <a:xfrm>
            <a:off x="284021" y="1339765"/>
            <a:ext cx="11840888" cy="618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>
                <a:latin typeface="Cambria" panose="02040503050406030204" pitchFamily="18" charset="0"/>
                <a:ea typeface="Cambria" panose="02040503050406030204" pitchFamily="18" charset="0"/>
              </a:rPr>
              <a:t>State table (After State Assignment)</a:t>
            </a:r>
          </a:p>
        </p:txBody>
      </p:sp>
    </p:spTree>
    <p:extLst>
      <p:ext uri="{BB962C8B-B14F-4D97-AF65-F5344CB8AC3E}">
        <p14:creationId xmlns:p14="http://schemas.microsoft.com/office/powerpoint/2010/main" val="7480853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35086" y="6461781"/>
            <a:ext cx="4901501" cy="45719"/>
          </a:xfrm>
        </p:spPr>
        <p:txBody>
          <a:bodyPr/>
          <a:lstStyle/>
          <a:p>
            <a:r>
              <a:rPr lang="fr-FR"/>
              <a:t>Lecture 8 – Sequential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2CD612-83BA-FD2D-84EC-C8673AF7106D}"/>
              </a:ext>
            </a:extLst>
          </p:cNvPr>
          <p:cNvSpPr txBox="1"/>
          <p:nvPr/>
        </p:nvSpPr>
        <p:spPr>
          <a:xfrm>
            <a:off x="447739" y="1303835"/>
            <a:ext cx="11840888" cy="618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>
                <a:latin typeface="Cambria" panose="02040503050406030204" pitchFamily="18" charset="0"/>
                <a:ea typeface="Cambria" panose="02040503050406030204" pitchFamily="18" charset="0"/>
              </a:rPr>
              <a:t>Transition  table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6F0D3E13-93C9-9577-5CD3-6D58ED80DC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4239905"/>
              </p:ext>
            </p:extLst>
          </p:nvPr>
        </p:nvGraphicFramePr>
        <p:xfrm>
          <a:off x="886067" y="2093680"/>
          <a:ext cx="4498038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20707">
                  <a:extLst>
                    <a:ext uri="{9D8B030D-6E8A-4147-A177-3AD203B41FA5}">
                      <a16:colId xmlns:a16="http://schemas.microsoft.com/office/drawing/2014/main" val="90751970"/>
                    </a:ext>
                  </a:extLst>
                </a:gridCol>
                <a:gridCol w="867998">
                  <a:extLst>
                    <a:ext uri="{9D8B030D-6E8A-4147-A177-3AD203B41FA5}">
                      <a16:colId xmlns:a16="http://schemas.microsoft.com/office/drawing/2014/main" val="2244853909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2930571472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3689313185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2854806988"/>
                    </a:ext>
                  </a:extLst>
                </a:gridCol>
              </a:tblGrid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en-GB" b="1"/>
                        <a:t>Present State</a:t>
                      </a:r>
                    </a:p>
                    <a:p>
                      <a:pPr algn="ctr"/>
                      <a:r>
                        <a:rPr lang="en-GB" b="1"/>
                        <a:t>(y)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en-GB" b="1"/>
                        <a:t>Next State</a:t>
                      </a:r>
                    </a:p>
                    <a:p>
                      <a:pPr algn="ctr"/>
                      <a:r>
                        <a:rPr lang="en-GB" b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AB/Output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320208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22496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0,0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0,1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0,1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1,0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36121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0,1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1,0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1,0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1,1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4024600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417B523-ABBD-D12D-8D00-C8A3440D4473}"/>
              </a:ext>
            </a:extLst>
          </p:cNvPr>
          <p:cNvSpPr txBox="1"/>
          <p:nvPr/>
        </p:nvSpPr>
        <p:spPr>
          <a:xfrm>
            <a:off x="351112" y="4017879"/>
            <a:ext cx="11840888" cy="5373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</a:rPr>
              <a:t>After Separating the Outputs from the Transition Table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E9A6EE1-68EC-2BAF-D064-9545AD5A1B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6899548"/>
              </p:ext>
            </p:extLst>
          </p:nvPr>
        </p:nvGraphicFramePr>
        <p:xfrm>
          <a:off x="886067" y="4632225"/>
          <a:ext cx="4498038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20707">
                  <a:extLst>
                    <a:ext uri="{9D8B030D-6E8A-4147-A177-3AD203B41FA5}">
                      <a16:colId xmlns:a16="http://schemas.microsoft.com/office/drawing/2014/main" val="90751970"/>
                    </a:ext>
                  </a:extLst>
                </a:gridCol>
                <a:gridCol w="867998">
                  <a:extLst>
                    <a:ext uri="{9D8B030D-6E8A-4147-A177-3AD203B41FA5}">
                      <a16:colId xmlns:a16="http://schemas.microsoft.com/office/drawing/2014/main" val="2244853909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2930571472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3689313185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2854806988"/>
                    </a:ext>
                  </a:extLst>
                </a:gridCol>
              </a:tblGrid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en-GB" b="1"/>
                        <a:t>Present State</a:t>
                      </a:r>
                    </a:p>
                    <a:p>
                      <a:pPr algn="ctr"/>
                      <a:r>
                        <a:rPr lang="en-GB" b="1"/>
                        <a:t>(y)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en-GB" b="1"/>
                        <a:t>Next State</a:t>
                      </a:r>
                    </a:p>
                    <a:p>
                      <a:pPr algn="ctr"/>
                      <a:r>
                        <a:rPr lang="en-GB" b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AB/Output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320208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>
                          <a:highlight>
                            <a:srgbClr val="FFFF00"/>
                          </a:highlight>
                        </a:rP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>
                          <a:highlight>
                            <a:srgbClr val="FFFF00"/>
                          </a:highlight>
                        </a:rPr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22496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>
                          <a:highlight>
                            <a:srgbClr val="FFFF00"/>
                          </a:highlight>
                        </a:rPr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>
                          <a:highlight>
                            <a:srgbClr val="FFFF00"/>
                          </a:highlight>
                        </a:rPr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36121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>
                          <a:highlight>
                            <a:srgbClr val="FFFF00"/>
                          </a:highlight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>
                          <a:highlight>
                            <a:srgbClr val="FFFF00"/>
                          </a:highlight>
                        </a:rPr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4024600"/>
                  </a:ext>
                </a:extLst>
              </a:tr>
            </a:tbl>
          </a:graphicData>
        </a:graphic>
      </p:graphicFrame>
      <p:sp>
        <p:nvSpPr>
          <p:cNvPr id="12" name="Oval 11">
            <a:extLst>
              <a:ext uri="{FF2B5EF4-FFF2-40B4-BE49-F238E27FC236}">
                <a16:creationId xmlns:a16="http://schemas.microsoft.com/office/drawing/2014/main" id="{3E32EB77-4595-C952-205B-3FD436CF4DEF}"/>
              </a:ext>
            </a:extLst>
          </p:cNvPr>
          <p:cNvSpPr/>
          <p:nvPr/>
        </p:nvSpPr>
        <p:spPr>
          <a:xfrm>
            <a:off x="4639266" y="5644163"/>
            <a:ext cx="569661" cy="479271"/>
          </a:xfrm>
          <a:prstGeom prst="ellipse">
            <a:avLst/>
          </a:prstGeom>
          <a:solidFill>
            <a:schemeClr val="accent1">
              <a:alpha val="2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90E271BF-D00B-86B8-59A5-D229F3E5C514}"/>
              </a:ext>
            </a:extLst>
          </p:cNvPr>
          <p:cNvSpPr/>
          <p:nvPr/>
        </p:nvSpPr>
        <p:spPr>
          <a:xfrm>
            <a:off x="3725917" y="5944032"/>
            <a:ext cx="569661" cy="479271"/>
          </a:xfrm>
          <a:prstGeom prst="ellipse">
            <a:avLst/>
          </a:prstGeom>
          <a:solidFill>
            <a:schemeClr val="accent1">
              <a:alpha val="2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829D807-E759-3DA4-626D-95CCA86C605D}"/>
              </a:ext>
            </a:extLst>
          </p:cNvPr>
          <p:cNvSpPr/>
          <p:nvPr/>
        </p:nvSpPr>
        <p:spPr>
          <a:xfrm>
            <a:off x="2850255" y="5644162"/>
            <a:ext cx="569661" cy="479271"/>
          </a:xfrm>
          <a:prstGeom prst="ellipse">
            <a:avLst/>
          </a:prstGeom>
          <a:solidFill>
            <a:schemeClr val="accent1">
              <a:alpha val="2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73680B7C-9C63-2895-9B60-E6D4FCCD23B8}"/>
              </a:ext>
            </a:extLst>
          </p:cNvPr>
          <p:cNvSpPr/>
          <p:nvPr/>
        </p:nvSpPr>
        <p:spPr>
          <a:xfrm>
            <a:off x="1979226" y="5965904"/>
            <a:ext cx="569661" cy="479271"/>
          </a:xfrm>
          <a:prstGeom prst="ellipse">
            <a:avLst/>
          </a:prstGeom>
          <a:solidFill>
            <a:schemeClr val="accent1">
              <a:alpha val="2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F47EF0CC-E26A-0CA1-8594-19F5E1E6A313}"/>
                  </a:ext>
                </a:extLst>
              </p:cNvPr>
              <p:cNvSpPr/>
              <p:nvPr/>
            </p:nvSpPr>
            <p:spPr>
              <a:xfrm>
                <a:off x="6753948" y="5115976"/>
                <a:ext cx="3720662" cy="785097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1" i="1" smtClean="0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𝒛</m:t>
                      </m:r>
                      <m:r>
                        <a:rPr lang="en-GB" sz="1800" b="1" i="1" smtClean="0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r>
                        <a:rPr lang="en-GB" sz="1800" b="1" i="1" smtClean="0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𝒚</m:t>
                      </m:r>
                      <m:acc>
                        <m:accPr>
                          <m:chr m:val="̅"/>
                          <m:ctrlPr>
                            <a:rPr lang="en-GB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800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𝑨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800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𝑩</m:t>
                          </m:r>
                        </m:e>
                      </m:acc>
                      <m:r>
                        <a:rPr lang="en-GB" sz="1800" b="1" i="1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800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𝒚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800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𝑨</m:t>
                          </m:r>
                        </m:e>
                      </m:acc>
                      <m:r>
                        <a:rPr lang="en-GB" sz="1800" b="1" i="1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𝑩</m:t>
                      </m:r>
                      <m:r>
                        <a:rPr lang="en-GB" sz="1800" b="1" i="1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b="1" i="1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𝒚𝑨𝑩</m:t>
                      </m:r>
                      <m:r>
                        <a:rPr lang="en-GB" sz="1800" b="1" i="1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800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𝒚</m:t>
                          </m:r>
                        </m:e>
                      </m:acc>
                      <m:r>
                        <a:rPr lang="en-GB" sz="1800" b="1" i="1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𝑨</m:t>
                      </m:r>
                      <m:acc>
                        <m:accPr>
                          <m:chr m:val="̅"/>
                          <m:ctrlPr>
                            <a:rPr lang="en-GB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800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𝑩</m:t>
                          </m:r>
                        </m:e>
                      </m:acc>
                    </m:oMath>
                  </m:oMathPara>
                </a14:m>
                <a:endParaRPr lang="en-GB" b="1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F47EF0CC-E26A-0CA1-8594-19F5E1E6A31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53948" y="5115976"/>
                <a:ext cx="3720662" cy="785097"/>
              </a:xfrm>
              <a:prstGeom prst="roundRect">
                <a:avLst/>
              </a:prstGeom>
              <a:blipFill>
                <a:blip r:embed="rId3"/>
                <a:stretch>
                  <a:fillRect r="-19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74382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35086" y="6461781"/>
            <a:ext cx="4901501" cy="45719"/>
          </a:xfrm>
        </p:spPr>
        <p:txBody>
          <a:bodyPr/>
          <a:lstStyle/>
          <a:p>
            <a:r>
              <a:rPr lang="fr-FR"/>
              <a:t>Lecture 8 – Sequential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2CD612-83BA-FD2D-84EC-C8673AF7106D}"/>
              </a:ext>
            </a:extLst>
          </p:cNvPr>
          <p:cNvSpPr txBox="1"/>
          <p:nvPr/>
        </p:nvSpPr>
        <p:spPr>
          <a:xfrm>
            <a:off x="447739" y="1303835"/>
            <a:ext cx="11840888" cy="618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>
                <a:latin typeface="Cambria" panose="02040503050406030204" pitchFamily="18" charset="0"/>
                <a:ea typeface="Cambria" panose="02040503050406030204" pitchFamily="18" charset="0"/>
              </a:rPr>
              <a:t>Transition  table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6F0D3E13-93C9-9577-5CD3-6D58ED80DC87}"/>
              </a:ext>
            </a:extLst>
          </p:cNvPr>
          <p:cNvGraphicFramePr>
            <a:graphicFrameLocks noGrp="1"/>
          </p:cNvGraphicFramePr>
          <p:nvPr/>
        </p:nvGraphicFramePr>
        <p:xfrm>
          <a:off x="886067" y="2093680"/>
          <a:ext cx="4498038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20707">
                  <a:extLst>
                    <a:ext uri="{9D8B030D-6E8A-4147-A177-3AD203B41FA5}">
                      <a16:colId xmlns:a16="http://schemas.microsoft.com/office/drawing/2014/main" val="90751970"/>
                    </a:ext>
                  </a:extLst>
                </a:gridCol>
                <a:gridCol w="867998">
                  <a:extLst>
                    <a:ext uri="{9D8B030D-6E8A-4147-A177-3AD203B41FA5}">
                      <a16:colId xmlns:a16="http://schemas.microsoft.com/office/drawing/2014/main" val="2244853909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2930571472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3689313185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2854806988"/>
                    </a:ext>
                  </a:extLst>
                </a:gridCol>
              </a:tblGrid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en-GB" b="1"/>
                        <a:t>Present State</a:t>
                      </a:r>
                    </a:p>
                    <a:p>
                      <a:pPr algn="ctr"/>
                      <a:r>
                        <a:rPr lang="en-GB" b="1"/>
                        <a:t>(y)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en-GB" b="1"/>
                        <a:t>Next State</a:t>
                      </a:r>
                    </a:p>
                    <a:p>
                      <a:pPr algn="ctr"/>
                      <a:r>
                        <a:rPr lang="en-GB" b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AB/Output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320208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22496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0,0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0,1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0,1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1,0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36121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0,1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1,0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1,0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1,1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4024600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417B523-ABBD-D12D-8D00-C8A3440D4473}"/>
              </a:ext>
            </a:extLst>
          </p:cNvPr>
          <p:cNvSpPr txBox="1"/>
          <p:nvPr/>
        </p:nvSpPr>
        <p:spPr>
          <a:xfrm>
            <a:off x="351112" y="4017879"/>
            <a:ext cx="11840888" cy="5373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</a:rPr>
              <a:t>After Separating the Outputs  of D- Flipflop from the Transition Table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E9A6EE1-68EC-2BAF-D064-9545AD5A1B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87324"/>
              </p:ext>
            </p:extLst>
          </p:nvPr>
        </p:nvGraphicFramePr>
        <p:xfrm>
          <a:off x="886067" y="4632225"/>
          <a:ext cx="4498038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20707">
                  <a:extLst>
                    <a:ext uri="{9D8B030D-6E8A-4147-A177-3AD203B41FA5}">
                      <a16:colId xmlns:a16="http://schemas.microsoft.com/office/drawing/2014/main" val="90751970"/>
                    </a:ext>
                  </a:extLst>
                </a:gridCol>
                <a:gridCol w="867998">
                  <a:extLst>
                    <a:ext uri="{9D8B030D-6E8A-4147-A177-3AD203B41FA5}">
                      <a16:colId xmlns:a16="http://schemas.microsoft.com/office/drawing/2014/main" val="2244853909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2930571472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3689313185"/>
                    </a:ext>
                  </a:extLst>
                </a:gridCol>
                <a:gridCol w="903111">
                  <a:extLst>
                    <a:ext uri="{9D8B030D-6E8A-4147-A177-3AD203B41FA5}">
                      <a16:colId xmlns:a16="http://schemas.microsoft.com/office/drawing/2014/main" val="2854806988"/>
                    </a:ext>
                  </a:extLst>
                </a:gridCol>
              </a:tblGrid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en-GB" b="1"/>
                        <a:t>Present State</a:t>
                      </a:r>
                    </a:p>
                    <a:p>
                      <a:pPr algn="ctr"/>
                      <a:r>
                        <a:rPr lang="en-GB" b="1"/>
                        <a:t>(y)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en-GB" b="1"/>
                        <a:t>Next State</a:t>
                      </a:r>
                    </a:p>
                    <a:p>
                      <a:pPr algn="ctr"/>
                      <a:r>
                        <a:rPr lang="en-GB" b="1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AB/Output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320208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>
                          <a:highlight>
                            <a:srgbClr val="FFFF00"/>
                          </a:highlight>
                        </a:rP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>
                          <a:highlight>
                            <a:srgbClr val="FFFF00"/>
                          </a:highlight>
                        </a:rPr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22496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>
                          <a:highlight>
                            <a:srgbClr val="FFFF00"/>
                          </a:highlight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>
                          <a:highlight>
                            <a:srgbClr val="FFFF00"/>
                          </a:highlight>
                        </a:rPr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36121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>
                          <a:highlight>
                            <a:srgbClr val="FFFF00"/>
                          </a:highlight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>
                          <a:highlight>
                            <a:srgbClr val="FFFF00"/>
                          </a:highlight>
                        </a:rPr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4024600"/>
                  </a:ext>
                </a:extLst>
              </a:tr>
            </a:tbl>
          </a:graphicData>
        </a:graphic>
      </p:graphicFrame>
      <mc:AlternateContent xmlns:mc="http://schemas.openxmlformats.org/markup-compatibility/2006">
        <mc:Choice xmlns:a14="http://schemas.microsoft.com/office/drawing/2010/main" Requires="a14"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F47EF0CC-E26A-0CA1-8594-19F5E1E6A313}"/>
                  </a:ext>
                </a:extLst>
              </p:cNvPr>
              <p:cNvSpPr/>
              <p:nvPr/>
            </p:nvSpPr>
            <p:spPr>
              <a:xfrm>
                <a:off x="6753948" y="5115976"/>
                <a:ext cx="3720662" cy="785097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800" b="1" i="1" dirty="0">
                    <a:solidFill>
                      <a:schemeClr val="bg1"/>
                    </a:solidFill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D</a:t>
                </a:r>
                <a14:m>
                  <m:oMath xmlns:m="http://schemas.openxmlformats.org/officeDocument/2006/math">
                    <m:r>
                      <a:rPr lang="en-GB" sz="1800" b="1" i="1" smtClean="0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r>
                      <a:rPr lang="en-GB" sz="1800" b="1" i="1" smtClean="0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𝑨𝑩</m:t>
                    </m:r>
                    <m:r>
                      <a:rPr lang="en-GB" sz="1800" b="1" i="1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b="1" i="1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𝒚𝑩</m:t>
                    </m:r>
                    <m:r>
                      <a:rPr lang="en-GB" sz="1800" b="1" i="1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b="1" i="1" smtClean="0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𝒚</m:t>
                    </m:r>
                    <m:r>
                      <a:rPr lang="en-GB" sz="1800" b="1" i="1">
                        <a:solidFill>
                          <a:schemeClr val="bg1"/>
                        </a:solidFill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𝑨</m:t>
                    </m:r>
                  </m:oMath>
                </a14:m>
                <a:endParaRPr lang="en-GB" b="1" i="1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F47EF0CC-E26A-0CA1-8594-19F5E1E6A31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53948" y="5115976"/>
                <a:ext cx="3720662" cy="785097"/>
              </a:xfrm>
              <a:prstGeom prst="round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CFF8DBE-EF1B-C283-8A1E-27CFC0ED7806}"/>
              </a:ext>
            </a:extLst>
          </p:cNvPr>
          <p:cNvSpPr/>
          <p:nvPr/>
        </p:nvSpPr>
        <p:spPr>
          <a:xfrm>
            <a:off x="3815256" y="5645603"/>
            <a:ext cx="409903" cy="777700"/>
          </a:xfrm>
          <a:prstGeom prst="roundRect">
            <a:avLst/>
          </a:prstGeom>
          <a:solidFill>
            <a:schemeClr val="accent2">
              <a:alpha val="2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2955631-2E6D-3569-1C27-3FAE0C8C429E}"/>
              </a:ext>
            </a:extLst>
          </p:cNvPr>
          <p:cNvSpPr/>
          <p:nvPr/>
        </p:nvSpPr>
        <p:spPr>
          <a:xfrm>
            <a:off x="3923514" y="6015214"/>
            <a:ext cx="1197126" cy="388850"/>
          </a:xfrm>
          <a:prstGeom prst="roundRect">
            <a:avLst/>
          </a:prstGeom>
          <a:solidFill>
            <a:schemeClr val="accent2">
              <a:alpha val="2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78A4A5E4-D006-0789-8A7F-9047BDB26A53}"/>
              </a:ext>
            </a:extLst>
          </p:cNvPr>
          <p:cNvSpPr/>
          <p:nvPr/>
        </p:nvSpPr>
        <p:spPr>
          <a:xfrm>
            <a:off x="3028033" y="6005595"/>
            <a:ext cx="1197126" cy="388850"/>
          </a:xfrm>
          <a:prstGeom prst="roundRect">
            <a:avLst/>
          </a:prstGeom>
          <a:solidFill>
            <a:schemeClr val="accent2">
              <a:alpha val="2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2252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35086" y="6461781"/>
            <a:ext cx="4901501" cy="45719"/>
          </a:xfrm>
        </p:spPr>
        <p:txBody>
          <a:bodyPr/>
          <a:lstStyle/>
          <a:p>
            <a:r>
              <a:rPr lang="fr-FR"/>
              <a:t>Lecture 8 – Sequential Circuits/ Electronics II</a:t>
            </a:r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Sequential circuit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A5D1F7-F8A4-DFA0-DF9F-EE5071DA9860}"/>
              </a:ext>
            </a:extLst>
          </p:cNvPr>
          <p:cNvSpPr txBox="1"/>
          <p:nvPr/>
        </p:nvSpPr>
        <p:spPr>
          <a:xfrm>
            <a:off x="0" y="1874152"/>
            <a:ext cx="6164316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100" b="1" dirty="0">
                <a:solidFill>
                  <a:srgbClr val="273239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</a:t>
            </a:r>
            <a:r>
              <a:rPr lang="en-GB" sz="2100" b="1" i="0" dirty="0">
                <a:solidFill>
                  <a:srgbClr val="273239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ircuit diagram using gates and flip-flops</a:t>
            </a:r>
            <a:endParaRPr lang="en-GB" sz="21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Rectangle: Rounded Corners 1">
                <a:extLst>
                  <a:ext uri="{FF2B5EF4-FFF2-40B4-BE49-F238E27FC236}">
                    <a16:creationId xmlns:a16="http://schemas.microsoft.com/office/drawing/2014/main" id="{2219E245-919D-595E-800A-E14183F11683}"/>
                  </a:ext>
                </a:extLst>
              </p:cNvPr>
              <p:cNvSpPr/>
              <p:nvPr/>
            </p:nvSpPr>
            <p:spPr>
              <a:xfrm>
                <a:off x="820535" y="3251200"/>
                <a:ext cx="3385705" cy="58048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1" i="1" smtClean="0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𝒛</m:t>
                      </m:r>
                      <m:r>
                        <a:rPr lang="en-GB" sz="1800" b="1" i="1" smtClean="0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r>
                        <a:rPr lang="en-GB" sz="1800" b="1" i="1" smtClean="0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𝒚</m:t>
                      </m:r>
                      <m:acc>
                        <m:accPr>
                          <m:chr m:val="̅"/>
                          <m:ctrlPr>
                            <a:rPr lang="en-GB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800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𝑨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800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𝑩</m:t>
                          </m:r>
                        </m:e>
                      </m:acc>
                      <m:r>
                        <a:rPr lang="en-GB" sz="1800" b="1" i="1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800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𝒚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800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𝑨</m:t>
                          </m:r>
                        </m:e>
                      </m:acc>
                      <m:r>
                        <a:rPr lang="en-GB" sz="1800" b="1" i="1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𝑩</m:t>
                      </m:r>
                      <m:r>
                        <a:rPr lang="en-GB" sz="1800" b="1" i="1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b="1" i="1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𝒚𝑨𝑩</m:t>
                      </m:r>
                      <m:r>
                        <a:rPr lang="en-GB" sz="1800" b="1" i="1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800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𝒚</m:t>
                          </m:r>
                        </m:e>
                      </m:acc>
                      <m:r>
                        <a:rPr lang="en-GB" sz="1800" b="1" i="1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𝑨</m:t>
                      </m:r>
                      <m:acc>
                        <m:accPr>
                          <m:chr m:val="̅"/>
                          <m:ctrlPr>
                            <a:rPr lang="en-GB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800" b="1" i="1">
                              <a:solidFill>
                                <a:schemeClr val="bg1"/>
                              </a:solidFill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𝑩</m:t>
                          </m:r>
                        </m:e>
                      </m:acc>
                    </m:oMath>
                  </m:oMathPara>
                </a14:m>
                <a:endParaRPr lang="en-GB" b="1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2" name="Rectangle: Rounded Corners 1">
                <a:extLst>
                  <a:ext uri="{FF2B5EF4-FFF2-40B4-BE49-F238E27FC236}">
                    <a16:creationId xmlns:a16="http://schemas.microsoft.com/office/drawing/2014/main" id="{2219E245-919D-595E-800A-E14183F1168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0535" y="3251200"/>
                <a:ext cx="3385705" cy="580485"/>
              </a:xfrm>
              <a:prstGeom prst="roundRect">
                <a:avLst/>
              </a:prstGeom>
              <a:blipFill>
                <a:blip r:embed="rId3"/>
                <a:stretch>
                  <a:fillRect r="-718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Rectangle: Rounded Corners 2">
                <a:extLst>
                  <a:ext uri="{FF2B5EF4-FFF2-40B4-BE49-F238E27FC236}">
                    <a16:creationId xmlns:a16="http://schemas.microsoft.com/office/drawing/2014/main" id="{EF9D0BE4-5160-E9EF-65CE-D5EDFDEE5664}"/>
                  </a:ext>
                </a:extLst>
              </p:cNvPr>
              <p:cNvSpPr/>
              <p:nvPr/>
            </p:nvSpPr>
            <p:spPr>
              <a:xfrm>
                <a:off x="1201535" y="4538841"/>
                <a:ext cx="2450313" cy="58048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1" i="1" smtClean="0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𝑫</m:t>
                      </m:r>
                      <m:r>
                        <a:rPr lang="en-GB" sz="1800" b="1" i="1" smtClean="0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1800" b="1" i="1" smtClean="0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𝑨𝑩</m:t>
                      </m:r>
                      <m:r>
                        <a:rPr lang="en-GB" sz="1800" b="1" i="1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b="1" i="1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𝒚𝑩</m:t>
                      </m:r>
                      <m:r>
                        <a:rPr lang="en-GB" sz="1800" b="1" i="1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b="1" i="1" smtClean="0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𝒚</m:t>
                      </m:r>
                      <m:r>
                        <a:rPr lang="en-GB" sz="1800" b="1" i="1">
                          <a:solidFill>
                            <a:schemeClr val="bg1"/>
                          </a:solidFill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𝑨</m:t>
                      </m:r>
                    </m:oMath>
                  </m:oMathPara>
                </a14:m>
                <a:endParaRPr lang="en-GB" b="1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3" name="Rectangle: Rounded Corners 2">
                <a:extLst>
                  <a:ext uri="{FF2B5EF4-FFF2-40B4-BE49-F238E27FC236}">
                    <a16:creationId xmlns:a16="http://schemas.microsoft.com/office/drawing/2014/main" id="{EF9D0BE4-5160-E9EF-65CE-D5EDFDEE5664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1535" y="4538841"/>
                <a:ext cx="2450313" cy="580485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" name="Picture 11">
            <a:extLst>
              <a:ext uri="{FF2B5EF4-FFF2-40B4-BE49-F238E27FC236}">
                <a16:creationId xmlns:a16="http://schemas.microsoft.com/office/drawing/2014/main" id="{AE7BFC17-A459-01E6-8F68-ED55070AE49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0124" y="1201590"/>
            <a:ext cx="6377676" cy="5305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334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651</Words>
  <Application>Microsoft Office PowerPoint</Application>
  <PresentationFormat>Widescreen</PresentationFormat>
  <Paragraphs>313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10</vt:i4>
      </vt:variant>
    </vt:vector>
  </HeadingPairs>
  <TitlesOfParts>
    <vt:vector size="35" baseType="lpstr"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2023-02-28T22:17:07Z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