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1571244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07542" y="1470786"/>
            <a:ext cx="7728915" cy="4521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Carlito"/>
                <a:cs typeface="Carlito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94842" y="1938908"/>
            <a:ext cx="7754315" cy="461708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9/14/2023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3.png"/><Relationship Id="rId7" Type="http://schemas.openxmlformats.org/officeDocument/2006/relationships/hyperlink" Target="mailto:admin@society-of-sports-therapists.or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www.society-of-sports-therapists.org/" TargetMode="External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85725"/>
          </a:xfrm>
          <a:custGeom>
            <a:avLst/>
            <a:gdLst/>
            <a:ahLst/>
            <a:cxnLst/>
            <a:rect l="l" t="t" r="r" b="b"/>
            <a:pathLst>
              <a:path w="9144000" h="85725">
                <a:moveTo>
                  <a:pt x="9144000" y="0"/>
                </a:moveTo>
                <a:lnTo>
                  <a:pt x="0" y="0"/>
                </a:lnTo>
                <a:lnTo>
                  <a:pt x="0" y="85344"/>
                </a:lnTo>
                <a:lnTo>
                  <a:pt x="9144000" y="85344"/>
                </a:lnTo>
                <a:lnTo>
                  <a:pt x="914400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-4762" y="0"/>
            <a:ext cx="9153525" cy="6736715"/>
            <a:chOff x="-4762" y="0"/>
            <a:chExt cx="9153525" cy="6736715"/>
          </a:xfrm>
        </p:grpSpPr>
        <p:sp>
          <p:nvSpPr>
            <p:cNvPr id="4" name="object 4"/>
            <p:cNvSpPr/>
            <p:nvPr/>
          </p:nvSpPr>
          <p:spPr>
            <a:xfrm>
              <a:off x="0" y="2040633"/>
              <a:ext cx="9143999" cy="57342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0"/>
              <a:ext cx="9144000" cy="2040636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0"/>
              <a:ext cx="9144000" cy="2040889"/>
            </a:xfrm>
            <a:custGeom>
              <a:avLst/>
              <a:gdLst/>
              <a:ahLst/>
              <a:cxnLst/>
              <a:rect l="l" t="t" r="r" b="b"/>
              <a:pathLst>
                <a:path w="9144000" h="2040889">
                  <a:moveTo>
                    <a:pt x="0" y="2040636"/>
                  </a:moveTo>
                  <a:lnTo>
                    <a:pt x="9144000" y="2040636"/>
                  </a:lnTo>
                  <a:lnTo>
                    <a:pt x="9144000" y="0"/>
                  </a:lnTo>
                  <a:lnTo>
                    <a:pt x="0" y="0"/>
                  </a:lnTo>
                  <a:lnTo>
                    <a:pt x="0" y="2040636"/>
                  </a:lnTo>
                  <a:close/>
                </a:path>
              </a:pathLst>
            </a:custGeom>
            <a:ln w="9143">
              <a:solidFill>
                <a:srgbClr val="497DB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5531" y="659894"/>
              <a:ext cx="9008364" cy="6071616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75260" y="754380"/>
              <a:ext cx="8793480" cy="5887720"/>
            </a:xfrm>
            <a:custGeom>
              <a:avLst/>
              <a:gdLst/>
              <a:ahLst/>
              <a:cxnLst/>
              <a:rect l="l" t="t" r="r" b="b"/>
              <a:pathLst>
                <a:path w="8793480" h="5887720">
                  <a:moveTo>
                    <a:pt x="8759952" y="0"/>
                  </a:moveTo>
                  <a:lnTo>
                    <a:pt x="33489" y="0"/>
                  </a:lnTo>
                  <a:lnTo>
                    <a:pt x="20456" y="2631"/>
                  </a:lnTo>
                  <a:lnTo>
                    <a:pt x="9810" y="9810"/>
                  </a:lnTo>
                  <a:lnTo>
                    <a:pt x="2632" y="20466"/>
                  </a:lnTo>
                  <a:lnTo>
                    <a:pt x="0" y="33528"/>
                  </a:lnTo>
                  <a:lnTo>
                    <a:pt x="0" y="5853722"/>
                  </a:lnTo>
                  <a:lnTo>
                    <a:pt x="2632" y="5866755"/>
                  </a:lnTo>
                  <a:lnTo>
                    <a:pt x="9810" y="5877401"/>
                  </a:lnTo>
                  <a:lnTo>
                    <a:pt x="20456" y="5884579"/>
                  </a:lnTo>
                  <a:lnTo>
                    <a:pt x="33489" y="5887212"/>
                  </a:lnTo>
                  <a:lnTo>
                    <a:pt x="8759952" y="5887212"/>
                  </a:lnTo>
                  <a:lnTo>
                    <a:pt x="8773013" y="5884579"/>
                  </a:lnTo>
                  <a:lnTo>
                    <a:pt x="8783669" y="5877401"/>
                  </a:lnTo>
                  <a:lnTo>
                    <a:pt x="8790848" y="5866755"/>
                  </a:lnTo>
                  <a:lnTo>
                    <a:pt x="8793480" y="5853722"/>
                  </a:lnTo>
                  <a:lnTo>
                    <a:pt x="8793480" y="33528"/>
                  </a:lnTo>
                  <a:lnTo>
                    <a:pt x="8790848" y="20466"/>
                  </a:lnTo>
                  <a:lnTo>
                    <a:pt x="8783669" y="9810"/>
                  </a:lnTo>
                  <a:lnTo>
                    <a:pt x="8773013" y="2631"/>
                  </a:lnTo>
                  <a:lnTo>
                    <a:pt x="875995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350520" y="4279391"/>
              <a:ext cx="8488680" cy="2100072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457200" y="4354067"/>
            <a:ext cx="8280400" cy="195580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 marL="1722120">
              <a:lnSpc>
                <a:spcPts val="3315"/>
              </a:lnSpc>
            </a:pPr>
            <a:r>
              <a:rPr sz="3200" b="1" dirty="0">
                <a:latin typeface="Carlito"/>
                <a:cs typeface="Carlito"/>
              </a:rPr>
              <a:t>Sports </a:t>
            </a:r>
            <a:r>
              <a:rPr sz="3200" b="1" spc="-40" dirty="0">
                <a:latin typeface="Carlito"/>
                <a:cs typeface="Carlito"/>
              </a:rPr>
              <a:t>Trauma </a:t>
            </a:r>
            <a:r>
              <a:rPr sz="3200" b="1" spc="-10" dirty="0">
                <a:latin typeface="Carlito"/>
                <a:cs typeface="Carlito"/>
              </a:rPr>
              <a:t>Management</a:t>
            </a:r>
            <a:endParaRPr sz="3200">
              <a:latin typeface="Carlito"/>
              <a:cs typeface="Carlito"/>
            </a:endParaRPr>
          </a:p>
          <a:p>
            <a:pPr marL="447675">
              <a:lnSpc>
                <a:spcPct val="100000"/>
              </a:lnSpc>
              <a:spcBef>
                <a:spcPts val="229"/>
              </a:spcBef>
            </a:pPr>
            <a:r>
              <a:rPr sz="3200" b="1" spc="-5" dirty="0">
                <a:latin typeface="Carlito"/>
                <a:cs typeface="Carlito"/>
              </a:rPr>
              <a:t>9. Exposure, </a:t>
            </a:r>
            <a:r>
              <a:rPr sz="3200" b="1" spc="-15" dirty="0">
                <a:latin typeface="Carlito"/>
                <a:cs typeface="Carlito"/>
              </a:rPr>
              <a:t>Environment </a:t>
            </a:r>
            <a:r>
              <a:rPr sz="3200" b="1" dirty="0">
                <a:latin typeface="Carlito"/>
                <a:cs typeface="Carlito"/>
              </a:rPr>
              <a:t>&amp; </a:t>
            </a:r>
            <a:r>
              <a:rPr sz="3200" b="1" spc="-15" dirty="0">
                <a:latin typeface="Carlito"/>
                <a:cs typeface="Carlito"/>
              </a:rPr>
              <a:t>Everything</a:t>
            </a:r>
            <a:r>
              <a:rPr sz="3200" b="1" spc="-25" dirty="0">
                <a:latin typeface="Carlito"/>
                <a:cs typeface="Carlito"/>
              </a:rPr>
              <a:t> </a:t>
            </a:r>
            <a:r>
              <a:rPr sz="3200" b="1" dirty="0">
                <a:latin typeface="Carlito"/>
                <a:cs typeface="Carlito"/>
              </a:rPr>
              <a:t>Else</a:t>
            </a:r>
            <a:endParaRPr sz="3200">
              <a:latin typeface="Carlito"/>
              <a:cs typeface="Carlito"/>
            </a:endParaRPr>
          </a:p>
          <a:p>
            <a:pPr marL="2693035">
              <a:lnSpc>
                <a:spcPct val="100000"/>
              </a:lnSpc>
              <a:spcBef>
                <a:spcPts val="240"/>
              </a:spcBef>
            </a:pPr>
            <a:r>
              <a:rPr sz="3200" b="1" spc="-5" dirty="0">
                <a:latin typeface="Carlito"/>
                <a:cs typeface="Carlito"/>
              </a:rPr>
              <a:t>d. </a:t>
            </a:r>
            <a:r>
              <a:rPr sz="3200" b="1" spc="-10" dirty="0">
                <a:latin typeface="Carlito"/>
                <a:cs typeface="Carlito"/>
              </a:rPr>
              <a:t>Medical </a:t>
            </a:r>
            <a:r>
              <a:rPr sz="3200" b="1" spc="-5" dirty="0">
                <a:latin typeface="Carlito"/>
                <a:cs typeface="Carlito"/>
              </a:rPr>
              <a:t>Gases</a:t>
            </a:r>
            <a:endParaRPr sz="3200">
              <a:latin typeface="Carlito"/>
              <a:cs typeface="Carlito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22833" y="6656019"/>
            <a:ext cx="8100695" cy="177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 dirty="0">
                <a:latin typeface="Carlito"/>
                <a:cs typeface="Carlito"/>
              </a:rPr>
              <a:t>16</a:t>
            </a:r>
            <a:r>
              <a:rPr sz="1000" spc="1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Royal</a:t>
            </a:r>
            <a:r>
              <a:rPr sz="1000" spc="-1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Terrace,</a:t>
            </a:r>
            <a:r>
              <a:rPr sz="1000" spc="3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Glasgow,</a:t>
            </a:r>
            <a:r>
              <a:rPr sz="1000" spc="10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G3</a:t>
            </a:r>
            <a:r>
              <a:rPr sz="1000" spc="1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7NY,</a:t>
            </a:r>
            <a:r>
              <a:rPr sz="1000" spc="25" dirty="0">
                <a:latin typeface="Carlito"/>
                <a:cs typeface="Carlito"/>
              </a:rPr>
              <a:t> </a:t>
            </a:r>
            <a:r>
              <a:rPr sz="1000" spc="-10" dirty="0">
                <a:latin typeface="Carlito"/>
                <a:cs typeface="Carlito"/>
              </a:rPr>
              <a:t>T:</a:t>
            </a:r>
            <a:r>
              <a:rPr sz="1000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0845</a:t>
            </a:r>
            <a:r>
              <a:rPr sz="1000" spc="40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600</a:t>
            </a:r>
            <a:r>
              <a:rPr sz="1000" spc="2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2613,</a:t>
            </a:r>
            <a:r>
              <a:rPr sz="1000" spc="3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F: 0141</a:t>
            </a:r>
            <a:r>
              <a:rPr sz="1000" spc="4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332</a:t>
            </a:r>
            <a:r>
              <a:rPr sz="1000" spc="30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</a:rPr>
              <a:t>5335,</a:t>
            </a:r>
            <a:r>
              <a:rPr sz="1000" spc="45" dirty="0">
                <a:latin typeface="Carlito"/>
                <a:cs typeface="Carlito"/>
              </a:rPr>
              <a:t> </a:t>
            </a:r>
            <a:r>
              <a:rPr sz="1000" spc="-5" dirty="0">
                <a:latin typeface="Carlito"/>
                <a:cs typeface="Carlito"/>
                <a:hlinkClick r:id="rId6"/>
              </a:rPr>
              <a:t>W:w</a:t>
            </a:r>
            <a:r>
              <a:rPr sz="1000" spc="-5" dirty="0">
                <a:latin typeface="Carlito"/>
                <a:cs typeface="Carlito"/>
              </a:rPr>
              <a:t>ww</a:t>
            </a:r>
            <a:r>
              <a:rPr sz="1000" spc="-5" dirty="0">
                <a:latin typeface="Carlito"/>
                <a:cs typeface="Carlito"/>
                <a:hlinkClick r:id="rId6"/>
              </a:rPr>
              <a:t>.society-of-sports-therapists.org,</a:t>
            </a:r>
            <a:r>
              <a:rPr sz="1000" spc="35" dirty="0">
                <a:latin typeface="Carlito"/>
                <a:cs typeface="Carlito"/>
                <a:hlinkClick r:id="rId6"/>
              </a:rPr>
              <a:t> </a:t>
            </a:r>
            <a:r>
              <a:rPr sz="1000" spc="-5" dirty="0">
                <a:latin typeface="Carlito"/>
                <a:cs typeface="Carlito"/>
              </a:rPr>
              <a:t>E: </a:t>
            </a:r>
            <a:r>
              <a:rPr sz="1000" spc="-5" dirty="0">
                <a:latin typeface="Carlito"/>
                <a:cs typeface="Carlito"/>
                <a:hlinkClick r:id="rId7"/>
              </a:rPr>
              <a:t>admin@society-of-sports-therapists.org</a:t>
            </a:r>
            <a:endParaRPr sz="1000">
              <a:latin typeface="Carlito"/>
              <a:cs typeface="Carlito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57200" y="281952"/>
            <a:ext cx="8280400" cy="3953510"/>
            <a:chOff x="457200" y="281952"/>
            <a:chExt cx="8280400" cy="3953510"/>
          </a:xfrm>
        </p:grpSpPr>
        <p:sp>
          <p:nvSpPr>
            <p:cNvPr id="13" name="object 13"/>
            <p:cNvSpPr/>
            <p:nvPr/>
          </p:nvSpPr>
          <p:spPr>
            <a:xfrm>
              <a:off x="457200" y="813816"/>
              <a:ext cx="8279892" cy="3421379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543300" y="2041104"/>
              <a:ext cx="2068156" cy="2027997"/>
            </a:xfrm>
            <a:prstGeom prst="rect">
              <a:avLst/>
            </a:prstGeom>
            <a:blipFill>
              <a:blip r:embed="rId9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794004" y="281952"/>
              <a:ext cx="7518654" cy="342125"/>
            </a:xfrm>
            <a:prstGeom prst="rect">
              <a:avLst/>
            </a:prstGeom>
            <a:blipFill>
              <a:blip r:embed="rId10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828382" y="317500"/>
              <a:ext cx="7451255" cy="273558"/>
            </a:xfrm>
            <a:prstGeom prst="rect">
              <a:avLst/>
            </a:prstGeom>
            <a:blipFill>
              <a:blip r:embed="rId11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07542" y="1470786"/>
            <a:ext cx="210248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Medical</a:t>
            </a:r>
            <a:r>
              <a:rPr spc="-45" dirty="0"/>
              <a:t> </a:t>
            </a:r>
            <a:r>
              <a:rPr spc="-5" dirty="0"/>
              <a:t>Gases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94842" y="1938908"/>
            <a:ext cx="7578725" cy="46170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54000" indent="-228600">
              <a:lnSpc>
                <a:spcPts val="3329"/>
              </a:lnSpc>
              <a:spcBef>
                <a:spcPts val="95"/>
              </a:spcBef>
              <a:buFont typeface="Arial"/>
              <a:buChar char="•"/>
              <a:tabLst>
                <a:tab pos="254000" algn="l"/>
              </a:tabLst>
            </a:pPr>
            <a:r>
              <a:rPr sz="2800" spc="-20" dirty="0">
                <a:latin typeface="Carlito"/>
                <a:cs typeface="Carlito"/>
              </a:rPr>
              <a:t>Fire </a:t>
            </a:r>
            <a:r>
              <a:rPr sz="2800" spc="-5" dirty="0">
                <a:latin typeface="Carlito"/>
                <a:cs typeface="Carlito"/>
              </a:rPr>
              <a:t>&amp; </a:t>
            </a:r>
            <a:r>
              <a:rPr sz="2800" spc="-15" dirty="0">
                <a:latin typeface="Carlito"/>
                <a:cs typeface="Carlito"/>
              </a:rPr>
              <a:t>explosion</a:t>
            </a:r>
            <a:r>
              <a:rPr sz="2800" spc="55" dirty="0">
                <a:latin typeface="Carlito"/>
                <a:cs typeface="Carlito"/>
              </a:rPr>
              <a:t> </a:t>
            </a:r>
            <a:r>
              <a:rPr sz="2800" spc="-10" dirty="0">
                <a:latin typeface="Carlito"/>
                <a:cs typeface="Carlito"/>
              </a:rPr>
              <a:t>risk</a:t>
            </a:r>
            <a:endParaRPr sz="2800">
              <a:latin typeface="Carlito"/>
              <a:cs typeface="Carlito"/>
            </a:endParaRPr>
          </a:p>
          <a:p>
            <a:pPr marL="710565" lvl="1" indent="-228600">
              <a:lnSpc>
                <a:spcPts val="2815"/>
              </a:lnSpc>
              <a:buFont typeface="Arial"/>
              <a:buChar char="•"/>
              <a:tabLst>
                <a:tab pos="711200" algn="l"/>
              </a:tabLst>
            </a:pPr>
            <a:r>
              <a:rPr sz="2400" spc="-10" dirty="0">
                <a:latin typeface="Carlito"/>
                <a:cs typeface="Carlito"/>
              </a:rPr>
              <a:t>Must </a:t>
            </a:r>
            <a:r>
              <a:rPr sz="2400" spc="-5" dirty="0">
                <a:latin typeface="Carlito"/>
                <a:cs typeface="Carlito"/>
              </a:rPr>
              <a:t>be </a:t>
            </a:r>
            <a:r>
              <a:rPr sz="2400" dirty="0">
                <a:latin typeface="Carlito"/>
                <a:cs typeface="Carlito"/>
              </a:rPr>
              <a:t>clearly labelled in </a:t>
            </a:r>
            <a:r>
              <a:rPr sz="2400" spc="-20" dirty="0">
                <a:latin typeface="Carlito"/>
                <a:cs typeface="Carlito"/>
              </a:rPr>
              <a:t>storage </a:t>
            </a:r>
            <a:r>
              <a:rPr sz="2400" dirty="0">
                <a:latin typeface="Carlito"/>
                <a:cs typeface="Carlito"/>
              </a:rPr>
              <a:t>&amp;</a:t>
            </a:r>
            <a:r>
              <a:rPr sz="2400" spc="-35" dirty="0">
                <a:latin typeface="Carlito"/>
                <a:cs typeface="Carlito"/>
              </a:rPr>
              <a:t> </a:t>
            </a:r>
            <a:r>
              <a:rPr sz="2400" spc="-20" dirty="0">
                <a:latin typeface="Carlito"/>
                <a:cs typeface="Carlito"/>
              </a:rPr>
              <a:t>cars</a:t>
            </a:r>
            <a:endParaRPr sz="2400">
              <a:latin typeface="Carlito"/>
              <a:cs typeface="Carlito"/>
            </a:endParaRPr>
          </a:p>
          <a:p>
            <a:pPr marL="710565" lvl="1" indent="-228600">
              <a:lnSpc>
                <a:spcPts val="2845"/>
              </a:lnSpc>
              <a:buFont typeface="Arial"/>
              <a:buChar char="•"/>
              <a:tabLst>
                <a:tab pos="711200" algn="l"/>
              </a:tabLst>
            </a:pPr>
            <a:r>
              <a:rPr sz="2400" dirty="0">
                <a:latin typeface="Carlito"/>
                <a:cs typeface="Carlito"/>
              </a:rPr>
              <a:t>Cylinder </a:t>
            </a:r>
            <a:r>
              <a:rPr sz="2400" spc="-15" dirty="0">
                <a:latin typeface="Carlito"/>
                <a:cs typeface="Carlito"/>
              </a:rPr>
              <a:t>valves </a:t>
            </a:r>
            <a:r>
              <a:rPr sz="2400" spc="-5" dirty="0">
                <a:latin typeface="Carlito"/>
                <a:cs typeface="Carlito"/>
              </a:rPr>
              <a:t>should not be </a:t>
            </a:r>
            <a:r>
              <a:rPr sz="2400" spc="-10" dirty="0">
                <a:latin typeface="Carlito"/>
                <a:cs typeface="Carlito"/>
              </a:rPr>
              <a:t>lubricated </a:t>
            </a:r>
            <a:r>
              <a:rPr sz="2400" dirty="0">
                <a:latin typeface="Carlito"/>
                <a:cs typeface="Carlito"/>
              </a:rPr>
              <a:t>with</a:t>
            </a:r>
            <a:r>
              <a:rPr sz="2400" spc="5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oil/grease</a:t>
            </a:r>
            <a:endParaRPr sz="2400">
              <a:latin typeface="Carlito"/>
              <a:cs typeface="Carlito"/>
            </a:endParaRPr>
          </a:p>
          <a:p>
            <a:pPr marL="254000" indent="-228600">
              <a:lnSpc>
                <a:spcPts val="3329"/>
              </a:lnSpc>
              <a:spcBef>
                <a:spcPts val="310"/>
              </a:spcBef>
              <a:buFont typeface="Arial"/>
              <a:buChar char="•"/>
              <a:tabLst>
                <a:tab pos="254000" algn="l"/>
              </a:tabLst>
            </a:pPr>
            <a:r>
              <a:rPr sz="2800" spc="-20" dirty="0">
                <a:latin typeface="Carlito"/>
                <a:cs typeface="Carlito"/>
              </a:rPr>
              <a:t>Storage </a:t>
            </a:r>
            <a:r>
              <a:rPr sz="2800" spc="-5" dirty="0">
                <a:latin typeface="Carlito"/>
                <a:cs typeface="Carlito"/>
              </a:rPr>
              <a:t>of </a:t>
            </a:r>
            <a:r>
              <a:rPr sz="2800" spc="-10" dirty="0">
                <a:latin typeface="Carlito"/>
                <a:cs typeface="Carlito"/>
              </a:rPr>
              <a:t>medical</a:t>
            </a:r>
            <a:r>
              <a:rPr sz="2800" spc="25" dirty="0">
                <a:latin typeface="Carlito"/>
                <a:cs typeface="Carlito"/>
              </a:rPr>
              <a:t> </a:t>
            </a:r>
            <a:r>
              <a:rPr sz="2800" spc="-15" dirty="0">
                <a:latin typeface="Carlito"/>
                <a:cs typeface="Carlito"/>
              </a:rPr>
              <a:t>gases</a:t>
            </a:r>
            <a:endParaRPr sz="2800">
              <a:latin typeface="Carlito"/>
              <a:cs typeface="Carlito"/>
            </a:endParaRPr>
          </a:p>
          <a:p>
            <a:pPr marL="710565" lvl="1" indent="-228600">
              <a:lnSpc>
                <a:spcPts val="2850"/>
              </a:lnSpc>
              <a:buFont typeface="Arial"/>
              <a:buChar char="•"/>
              <a:tabLst>
                <a:tab pos="711200" algn="l"/>
              </a:tabLst>
            </a:pPr>
            <a:r>
              <a:rPr sz="2400" spc="-5" dirty="0">
                <a:latin typeface="Carlito"/>
                <a:cs typeface="Carlito"/>
              </a:rPr>
              <a:t>-7</a:t>
            </a:r>
            <a:r>
              <a:rPr sz="2400" spc="-7" baseline="24305" dirty="0">
                <a:latin typeface="Carlito"/>
                <a:cs typeface="Carlito"/>
              </a:rPr>
              <a:t>o</a:t>
            </a:r>
            <a:r>
              <a:rPr sz="2400" spc="-5" dirty="0">
                <a:latin typeface="Carlito"/>
                <a:cs typeface="Carlito"/>
              </a:rPr>
              <a:t>C or </a:t>
            </a:r>
            <a:r>
              <a:rPr sz="2400" dirty="0">
                <a:latin typeface="Carlito"/>
                <a:cs typeface="Carlito"/>
              </a:rPr>
              <a:t>less leads </a:t>
            </a:r>
            <a:r>
              <a:rPr sz="2400" spc="-15" dirty="0">
                <a:latin typeface="Carlito"/>
                <a:cs typeface="Carlito"/>
              </a:rPr>
              <a:t>to </a:t>
            </a:r>
            <a:r>
              <a:rPr sz="2400" spc="-10" dirty="0">
                <a:latin typeface="Carlito"/>
                <a:cs typeface="Carlito"/>
              </a:rPr>
              <a:t>liquefaction </a:t>
            </a:r>
            <a:r>
              <a:rPr sz="2400" dirty="0">
                <a:latin typeface="Carlito"/>
                <a:cs typeface="Carlito"/>
              </a:rPr>
              <a:t>&amp; </a:t>
            </a:r>
            <a:r>
              <a:rPr sz="2400" spc="-10" dirty="0">
                <a:latin typeface="Carlito"/>
                <a:cs typeface="Carlito"/>
              </a:rPr>
              <a:t>separation </a:t>
            </a:r>
            <a:r>
              <a:rPr sz="2400" spc="-5" dirty="0">
                <a:latin typeface="Carlito"/>
                <a:cs typeface="Carlito"/>
              </a:rPr>
              <a:t>of</a:t>
            </a:r>
            <a:r>
              <a:rPr sz="2400" spc="-35" dirty="0">
                <a:latin typeface="Carlito"/>
                <a:cs typeface="Carlito"/>
              </a:rPr>
              <a:t> </a:t>
            </a:r>
            <a:r>
              <a:rPr sz="2400" spc="-10" dirty="0">
                <a:latin typeface="Carlito"/>
                <a:cs typeface="Carlito"/>
              </a:rPr>
              <a:t>gases</a:t>
            </a:r>
            <a:endParaRPr sz="2400">
              <a:latin typeface="Carlito"/>
              <a:cs typeface="Carlito"/>
            </a:endParaRPr>
          </a:p>
          <a:p>
            <a:pPr marL="1168400" marR="50165" lvl="2" indent="-229235">
              <a:lnSpc>
                <a:spcPct val="80000"/>
              </a:lnSpc>
              <a:spcBef>
                <a:spcPts val="509"/>
              </a:spcBef>
              <a:buFont typeface="Arial"/>
              <a:buChar char="•"/>
              <a:tabLst>
                <a:tab pos="1168400" algn="l"/>
                <a:tab pos="1169035" algn="l"/>
              </a:tabLst>
            </a:pPr>
            <a:r>
              <a:rPr sz="2000" spc="-10" dirty="0">
                <a:latin typeface="Carlito"/>
                <a:cs typeface="Carlito"/>
              </a:rPr>
              <a:t>Stored flat </a:t>
            </a:r>
            <a:r>
              <a:rPr sz="2000" spc="-15" dirty="0">
                <a:latin typeface="Carlito"/>
                <a:cs typeface="Carlito"/>
              </a:rPr>
              <a:t>at </a:t>
            </a:r>
            <a:r>
              <a:rPr sz="2000" spc="-10" dirty="0">
                <a:latin typeface="Carlito"/>
                <a:cs typeface="Carlito"/>
              </a:rPr>
              <a:t>temperatures </a:t>
            </a:r>
            <a:r>
              <a:rPr sz="2000" spc="-5" dirty="0">
                <a:latin typeface="Carlito"/>
                <a:cs typeface="Carlito"/>
              </a:rPr>
              <a:t>below </a:t>
            </a:r>
            <a:r>
              <a:rPr sz="2000" spc="10" dirty="0">
                <a:latin typeface="Carlito"/>
                <a:cs typeface="Carlito"/>
              </a:rPr>
              <a:t>5</a:t>
            </a:r>
            <a:r>
              <a:rPr sz="1950" spc="15" baseline="25641" dirty="0">
                <a:latin typeface="Carlito"/>
                <a:cs typeface="Carlito"/>
              </a:rPr>
              <a:t>o</a:t>
            </a:r>
            <a:r>
              <a:rPr sz="2000" spc="10" dirty="0">
                <a:latin typeface="Carlito"/>
                <a:cs typeface="Carlito"/>
              </a:rPr>
              <a:t>C </a:t>
            </a:r>
            <a:r>
              <a:rPr sz="2000" spc="-15" dirty="0">
                <a:latin typeface="Carlito"/>
                <a:cs typeface="Carlito"/>
              </a:rPr>
              <a:t>for </a:t>
            </a:r>
            <a:r>
              <a:rPr sz="2000" spc="-5" dirty="0">
                <a:latin typeface="Carlito"/>
                <a:cs typeface="Carlito"/>
              </a:rPr>
              <a:t>24hours </a:t>
            </a:r>
            <a:r>
              <a:rPr sz="2000" dirty="0">
                <a:latin typeface="Carlito"/>
                <a:cs typeface="Carlito"/>
              </a:rPr>
              <a:t>then </a:t>
            </a:r>
            <a:r>
              <a:rPr sz="2000" spc="-15" dirty="0">
                <a:latin typeface="Carlito"/>
                <a:cs typeface="Carlito"/>
              </a:rPr>
              <a:t>invert  several </a:t>
            </a:r>
            <a:r>
              <a:rPr sz="2000" spc="-5" dirty="0">
                <a:latin typeface="Carlito"/>
                <a:cs typeface="Carlito"/>
              </a:rPr>
              <a:t>times </a:t>
            </a:r>
            <a:r>
              <a:rPr sz="2000" spc="-15" dirty="0">
                <a:latin typeface="Carlito"/>
                <a:cs typeface="Carlito"/>
              </a:rPr>
              <a:t>before</a:t>
            </a:r>
            <a:r>
              <a:rPr sz="2000" spc="35" dirty="0">
                <a:latin typeface="Carlito"/>
                <a:cs typeface="Carlito"/>
              </a:rPr>
              <a:t> </a:t>
            </a:r>
            <a:r>
              <a:rPr sz="2000" spc="-5" dirty="0">
                <a:latin typeface="Carlito"/>
                <a:cs typeface="Carlito"/>
              </a:rPr>
              <a:t>use</a:t>
            </a:r>
            <a:endParaRPr sz="2000">
              <a:latin typeface="Carlito"/>
              <a:cs typeface="Carlito"/>
            </a:endParaRPr>
          </a:p>
          <a:p>
            <a:pPr marL="710565" marR="818515" lvl="1" indent="-228600">
              <a:lnSpc>
                <a:spcPts val="2300"/>
              </a:lnSpc>
              <a:spcBef>
                <a:spcPts val="475"/>
              </a:spcBef>
              <a:buFont typeface="Arial"/>
              <a:buChar char="•"/>
              <a:tabLst>
                <a:tab pos="711200" algn="l"/>
              </a:tabLst>
            </a:pPr>
            <a:r>
              <a:rPr sz="2400" spc="-15" dirty="0">
                <a:latin typeface="Carlito"/>
                <a:cs typeface="Carlito"/>
              </a:rPr>
              <a:t>Stored </a:t>
            </a:r>
            <a:r>
              <a:rPr sz="2400" dirty="0">
                <a:latin typeface="Carlito"/>
                <a:cs typeface="Carlito"/>
              </a:rPr>
              <a:t>in a </a:t>
            </a:r>
            <a:r>
              <a:rPr sz="2400" spc="-10" dirty="0">
                <a:latin typeface="Carlito"/>
                <a:cs typeface="Carlito"/>
              </a:rPr>
              <a:t>well ventilated, </a:t>
            </a:r>
            <a:r>
              <a:rPr sz="2400" dirty="0">
                <a:latin typeface="Carlito"/>
                <a:cs typeface="Carlito"/>
              </a:rPr>
              <a:t>dry </a:t>
            </a:r>
            <a:r>
              <a:rPr sz="2400" spc="-15" dirty="0">
                <a:latin typeface="Carlito"/>
                <a:cs typeface="Carlito"/>
              </a:rPr>
              <a:t>environment </a:t>
            </a:r>
            <a:r>
              <a:rPr sz="2400" dirty="0">
                <a:latin typeface="Carlito"/>
                <a:cs typeface="Carlito"/>
              </a:rPr>
              <a:t>with  </a:t>
            </a:r>
            <a:r>
              <a:rPr sz="2400" spc="-10" dirty="0">
                <a:latin typeface="Carlito"/>
                <a:cs typeface="Carlito"/>
              </a:rPr>
              <a:t>signage</a:t>
            </a:r>
            <a:endParaRPr sz="2400">
              <a:latin typeface="Carlito"/>
              <a:cs typeface="Carlito"/>
            </a:endParaRPr>
          </a:p>
          <a:p>
            <a:pPr marL="710565" lvl="1" indent="-228600">
              <a:lnSpc>
                <a:spcPts val="2790"/>
              </a:lnSpc>
              <a:buFont typeface="Arial"/>
              <a:buChar char="•"/>
              <a:tabLst>
                <a:tab pos="711200" algn="l"/>
              </a:tabLst>
            </a:pPr>
            <a:r>
              <a:rPr sz="2400" spc="-15" dirty="0">
                <a:latin typeface="Carlito"/>
                <a:cs typeface="Carlito"/>
              </a:rPr>
              <a:t>Keep </a:t>
            </a:r>
            <a:r>
              <a:rPr sz="2400" spc="-25" dirty="0">
                <a:latin typeface="Carlito"/>
                <a:cs typeface="Carlito"/>
              </a:rPr>
              <a:t>away </a:t>
            </a:r>
            <a:r>
              <a:rPr sz="2400" spc="-15" dirty="0">
                <a:latin typeface="Carlito"/>
                <a:cs typeface="Carlito"/>
              </a:rPr>
              <a:t>from </a:t>
            </a:r>
            <a:r>
              <a:rPr sz="2400" spc="-10" dirty="0">
                <a:latin typeface="Carlito"/>
                <a:cs typeface="Carlito"/>
              </a:rPr>
              <a:t>sources of</a:t>
            </a:r>
            <a:r>
              <a:rPr sz="2400" spc="25" dirty="0">
                <a:latin typeface="Carlito"/>
                <a:cs typeface="Carlito"/>
              </a:rPr>
              <a:t> </a:t>
            </a:r>
            <a:r>
              <a:rPr sz="2400" dirty="0">
                <a:latin typeface="Carlito"/>
                <a:cs typeface="Carlito"/>
              </a:rPr>
              <a:t>ignition</a:t>
            </a:r>
            <a:endParaRPr sz="2400">
              <a:latin typeface="Carlito"/>
              <a:cs typeface="Carlito"/>
            </a:endParaRPr>
          </a:p>
          <a:p>
            <a:pPr marL="710565" lvl="1" indent="-228600">
              <a:lnSpc>
                <a:spcPts val="2805"/>
              </a:lnSpc>
              <a:buFont typeface="Arial"/>
              <a:buChar char="•"/>
              <a:tabLst>
                <a:tab pos="711200" algn="l"/>
              </a:tabLst>
            </a:pPr>
            <a:r>
              <a:rPr sz="2400" spc="-5" dirty="0">
                <a:latin typeface="Carlito"/>
                <a:cs typeface="Carlito"/>
              </a:rPr>
              <a:t>Do </a:t>
            </a:r>
            <a:r>
              <a:rPr sz="2400" spc="-10" dirty="0">
                <a:latin typeface="Carlito"/>
                <a:cs typeface="Carlito"/>
              </a:rPr>
              <a:t>not </a:t>
            </a:r>
            <a:r>
              <a:rPr sz="2400" spc="-15" dirty="0">
                <a:latin typeface="Carlito"/>
                <a:cs typeface="Carlito"/>
              </a:rPr>
              <a:t>roll</a:t>
            </a:r>
            <a:r>
              <a:rPr sz="2400" spc="-25" dirty="0">
                <a:latin typeface="Carlito"/>
                <a:cs typeface="Carlito"/>
              </a:rPr>
              <a:t> </a:t>
            </a:r>
            <a:r>
              <a:rPr sz="2400" spc="-5" dirty="0">
                <a:latin typeface="Carlito"/>
                <a:cs typeface="Carlito"/>
              </a:rPr>
              <a:t>cylinders</a:t>
            </a:r>
            <a:endParaRPr sz="2400">
              <a:latin typeface="Carlito"/>
              <a:cs typeface="Carlito"/>
            </a:endParaRPr>
          </a:p>
          <a:p>
            <a:pPr marL="710565" lvl="1" indent="-228600">
              <a:lnSpc>
                <a:spcPts val="2810"/>
              </a:lnSpc>
              <a:buFont typeface="Arial"/>
              <a:buChar char="•"/>
              <a:tabLst>
                <a:tab pos="711200" algn="l"/>
              </a:tabLst>
            </a:pPr>
            <a:r>
              <a:rPr sz="2400" dirty="0">
                <a:latin typeface="Carlito"/>
                <a:cs typeface="Carlito"/>
              </a:rPr>
              <a:t>Aligned in </a:t>
            </a:r>
            <a:r>
              <a:rPr sz="2400" spc="-10" dirty="0">
                <a:latin typeface="Carlito"/>
                <a:cs typeface="Carlito"/>
              </a:rPr>
              <a:t>correct </a:t>
            </a:r>
            <a:r>
              <a:rPr sz="2400" spc="-15" dirty="0">
                <a:latin typeface="Carlito"/>
                <a:cs typeface="Carlito"/>
              </a:rPr>
              <a:t>dates </a:t>
            </a:r>
            <a:r>
              <a:rPr sz="2400" spc="-5" dirty="0">
                <a:latin typeface="Carlito"/>
                <a:cs typeface="Carlito"/>
              </a:rPr>
              <a:t>of</a:t>
            </a:r>
            <a:r>
              <a:rPr sz="2400" spc="-25" dirty="0">
                <a:latin typeface="Carlito"/>
                <a:cs typeface="Carlito"/>
              </a:rPr>
              <a:t> </a:t>
            </a:r>
            <a:r>
              <a:rPr sz="2400" spc="-10" dirty="0">
                <a:latin typeface="Carlito"/>
                <a:cs typeface="Carlito"/>
              </a:rPr>
              <a:t>replenishment</a:t>
            </a:r>
            <a:endParaRPr sz="2400">
              <a:latin typeface="Carlito"/>
              <a:cs typeface="Carlito"/>
            </a:endParaRPr>
          </a:p>
          <a:p>
            <a:pPr marL="710565" lvl="1" indent="-228600">
              <a:lnSpc>
                <a:spcPts val="2845"/>
              </a:lnSpc>
              <a:buFont typeface="Arial"/>
              <a:buChar char="•"/>
              <a:tabLst>
                <a:tab pos="711200" algn="l"/>
              </a:tabLst>
            </a:pPr>
            <a:r>
              <a:rPr sz="2400" spc="-5" dirty="0">
                <a:latin typeface="Carlito"/>
                <a:cs typeface="Carlito"/>
              </a:rPr>
              <a:t>Replace </a:t>
            </a:r>
            <a:r>
              <a:rPr sz="2400" dirty="0">
                <a:latin typeface="Carlito"/>
                <a:cs typeface="Carlito"/>
              </a:rPr>
              <a:t>when ¼ </a:t>
            </a:r>
            <a:r>
              <a:rPr sz="2400" spc="-5" dirty="0">
                <a:latin typeface="Carlito"/>
                <a:cs typeface="Carlito"/>
              </a:rPr>
              <a:t>full </a:t>
            </a:r>
            <a:r>
              <a:rPr sz="2400" dirty="0">
                <a:latin typeface="Carlito"/>
                <a:cs typeface="Carlito"/>
              </a:rPr>
              <a:t>&amp; </a:t>
            </a:r>
            <a:r>
              <a:rPr sz="2400" spc="-5" dirty="0">
                <a:latin typeface="Carlito"/>
                <a:cs typeface="Carlito"/>
              </a:rPr>
              <a:t>carry </a:t>
            </a:r>
            <a:r>
              <a:rPr sz="2400" spc="-10" dirty="0">
                <a:latin typeface="Carlito"/>
                <a:cs typeface="Carlito"/>
              </a:rPr>
              <a:t>spare</a:t>
            </a:r>
            <a:r>
              <a:rPr sz="2400" spc="-55" dirty="0">
                <a:latin typeface="Carlito"/>
                <a:cs typeface="Carlito"/>
              </a:rPr>
              <a:t> </a:t>
            </a:r>
            <a:r>
              <a:rPr sz="2400" dirty="0">
                <a:latin typeface="Carlito"/>
                <a:cs typeface="Carlito"/>
              </a:rPr>
              <a:t>cylinder</a:t>
            </a:r>
            <a:endParaRPr sz="24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438643" y="5161788"/>
            <a:ext cx="1450848" cy="145237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879744" y="4846701"/>
            <a:ext cx="2052532" cy="18738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682142" y="1594888"/>
            <a:ext cx="7420609" cy="450088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770"/>
              </a:spcBef>
            </a:pPr>
            <a:r>
              <a:rPr sz="2800" spc="-20" dirty="0">
                <a:latin typeface="Carlito"/>
                <a:cs typeface="Carlito"/>
              </a:rPr>
              <a:t>Oxygen</a:t>
            </a:r>
            <a:endParaRPr sz="2800">
              <a:latin typeface="Carlito"/>
              <a:cs typeface="Carlito"/>
            </a:endParaRPr>
          </a:p>
          <a:p>
            <a:pPr marL="266700" marR="30480" indent="-228600">
              <a:lnSpc>
                <a:spcPts val="3030"/>
              </a:lnSpc>
              <a:spcBef>
                <a:spcPts val="1045"/>
              </a:spcBef>
              <a:buFont typeface="Arial"/>
              <a:buChar char="•"/>
              <a:tabLst>
                <a:tab pos="266700" algn="l"/>
              </a:tabLst>
            </a:pPr>
            <a:r>
              <a:rPr sz="2800" spc="-5" dirty="0">
                <a:latin typeface="Carlito"/>
                <a:cs typeface="Carlito"/>
              </a:rPr>
              <a:t>The </a:t>
            </a:r>
            <a:r>
              <a:rPr sz="2800" spc="-20" dirty="0">
                <a:latin typeface="Carlito"/>
                <a:cs typeface="Carlito"/>
              </a:rPr>
              <a:t>brain </a:t>
            </a:r>
            <a:r>
              <a:rPr sz="2800" spc="-10" dirty="0">
                <a:latin typeface="Carlito"/>
                <a:cs typeface="Carlito"/>
              </a:rPr>
              <a:t>can </a:t>
            </a:r>
            <a:r>
              <a:rPr sz="2800" spc="-25" dirty="0">
                <a:latin typeface="Carlito"/>
                <a:cs typeface="Carlito"/>
              </a:rPr>
              <a:t>suffer </a:t>
            </a:r>
            <a:r>
              <a:rPr sz="2800" spc="-5" dirty="0">
                <a:latin typeface="Carlito"/>
                <a:cs typeface="Carlito"/>
              </a:rPr>
              <a:t>a </a:t>
            </a:r>
            <a:r>
              <a:rPr sz="2800" spc="-20" dirty="0">
                <a:latin typeface="Carlito"/>
                <a:cs typeface="Carlito"/>
              </a:rPr>
              <a:t>hypoxic </a:t>
            </a:r>
            <a:r>
              <a:rPr sz="2800" spc="-10" dirty="0">
                <a:latin typeface="Carlito"/>
                <a:cs typeface="Carlito"/>
              </a:rPr>
              <a:t>injury </a:t>
            </a:r>
            <a:r>
              <a:rPr sz="2800" spc="-5" dirty="0">
                <a:latin typeface="Carlito"/>
                <a:cs typeface="Carlito"/>
              </a:rPr>
              <a:t>if without </a:t>
            </a:r>
            <a:r>
              <a:rPr sz="2800" spc="15" dirty="0">
                <a:latin typeface="Carlito"/>
                <a:cs typeface="Carlito"/>
              </a:rPr>
              <a:t>O</a:t>
            </a:r>
            <a:r>
              <a:rPr sz="2775" spc="22" baseline="-21021" dirty="0">
                <a:latin typeface="Carlito"/>
                <a:cs typeface="Carlito"/>
              </a:rPr>
              <a:t>2 </a:t>
            </a:r>
            <a:r>
              <a:rPr sz="1850" spc="15" dirty="0">
                <a:latin typeface="Carlito"/>
                <a:cs typeface="Carlito"/>
              </a:rPr>
              <a:t> </a:t>
            </a:r>
            <a:r>
              <a:rPr sz="2800" spc="-25" dirty="0">
                <a:latin typeface="Carlito"/>
                <a:cs typeface="Carlito"/>
              </a:rPr>
              <a:t>for </a:t>
            </a:r>
            <a:r>
              <a:rPr sz="2800" spc="-5" dirty="0">
                <a:latin typeface="Carlito"/>
                <a:cs typeface="Carlito"/>
              </a:rPr>
              <a:t>3</a:t>
            </a:r>
            <a:r>
              <a:rPr sz="2800" spc="25" dirty="0">
                <a:latin typeface="Carlito"/>
                <a:cs typeface="Carlito"/>
              </a:rPr>
              <a:t> </a:t>
            </a:r>
            <a:r>
              <a:rPr sz="2800" spc="-10" dirty="0">
                <a:latin typeface="Carlito"/>
                <a:cs typeface="Carlito"/>
              </a:rPr>
              <a:t>minutes</a:t>
            </a:r>
            <a:endParaRPr sz="2800">
              <a:latin typeface="Carlito"/>
              <a:cs typeface="Carlito"/>
            </a:endParaRPr>
          </a:p>
          <a:p>
            <a:pPr marL="266700" indent="-228600">
              <a:lnSpc>
                <a:spcPct val="100000"/>
              </a:lnSpc>
              <a:spcBef>
                <a:spcPts val="610"/>
              </a:spcBef>
              <a:buFont typeface="Arial"/>
              <a:buChar char="•"/>
              <a:tabLst>
                <a:tab pos="266700" algn="l"/>
              </a:tabLst>
            </a:pPr>
            <a:r>
              <a:rPr sz="2800" spc="-5" dirty="0">
                <a:latin typeface="Carlito"/>
                <a:cs typeface="Carlito"/>
              </a:rPr>
              <a:t>NRBM 15</a:t>
            </a:r>
            <a:r>
              <a:rPr sz="2800" spc="45" dirty="0">
                <a:latin typeface="Carlito"/>
                <a:cs typeface="Carlito"/>
              </a:rPr>
              <a:t> </a:t>
            </a:r>
            <a:r>
              <a:rPr sz="2800" spc="-10" dirty="0">
                <a:latin typeface="Carlito"/>
                <a:cs typeface="Carlito"/>
              </a:rPr>
              <a:t>L/min</a:t>
            </a:r>
            <a:endParaRPr sz="2800">
              <a:latin typeface="Carlito"/>
              <a:cs typeface="Carlito"/>
            </a:endParaRPr>
          </a:p>
          <a:p>
            <a:pPr marL="266700" indent="-228600">
              <a:lnSpc>
                <a:spcPct val="100000"/>
              </a:lnSpc>
              <a:spcBef>
                <a:spcPts val="660"/>
              </a:spcBef>
              <a:buFont typeface="Arial"/>
              <a:buChar char="•"/>
              <a:tabLst>
                <a:tab pos="266700" algn="l"/>
              </a:tabLst>
            </a:pPr>
            <a:r>
              <a:rPr sz="2800" spc="-15" dirty="0">
                <a:latin typeface="Carlito"/>
                <a:cs typeface="Carlito"/>
              </a:rPr>
              <a:t>Inflate </a:t>
            </a:r>
            <a:r>
              <a:rPr sz="2800" spc="-10" dirty="0">
                <a:latin typeface="Carlito"/>
                <a:cs typeface="Carlito"/>
              </a:rPr>
              <a:t>reservoir</a:t>
            </a:r>
            <a:r>
              <a:rPr sz="2800" spc="-15" dirty="0">
                <a:latin typeface="Carlito"/>
                <a:cs typeface="Carlito"/>
              </a:rPr>
              <a:t> </a:t>
            </a:r>
            <a:r>
              <a:rPr sz="2800" spc="-10" dirty="0">
                <a:latin typeface="Carlito"/>
                <a:cs typeface="Carlito"/>
              </a:rPr>
              <a:t>bag</a:t>
            </a:r>
            <a:endParaRPr sz="2800">
              <a:latin typeface="Carlito"/>
              <a:cs typeface="Carlito"/>
            </a:endParaRPr>
          </a:p>
          <a:p>
            <a:pPr marL="266700" indent="-228600">
              <a:lnSpc>
                <a:spcPct val="100000"/>
              </a:lnSpc>
              <a:spcBef>
                <a:spcPts val="675"/>
              </a:spcBef>
              <a:buFont typeface="Arial"/>
              <a:buChar char="•"/>
              <a:tabLst>
                <a:tab pos="266700" algn="l"/>
              </a:tabLst>
            </a:pPr>
            <a:r>
              <a:rPr sz="2800" spc="-10" dirty="0">
                <a:latin typeface="Carlito"/>
                <a:cs typeface="Carlito"/>
              </a:rPr>
              <a:t>Check fogging </a:t>
            </a:r>
            <a:r>
              <a:rPr sz="2800" spc="-5" dirty="0">
                <a:latin typeface="Carlito"/>
                <a:cs typeface="Carlito"/>
              </a:rPr>
              <a:t>of the</a:t>
            </a:r>
            <a:r>
              <a:rPr sz="2800" spc="15" dirty="0">
                <a:latin typeface="Carlito"/>
                <a:cs typeface="Carlito"/>
              </a:rPr>
              <a:t> </a:t>
            </a:r>
            <a:r>
              <a:rPr sz="2800" spc="-5" dirty="0">
                <a:latin typeface="Carlito"/>
                <a:cs typeface="Carlito"/>
              </a:rPr>
              <a:t>mask</a:t>
            </a:r>
            <a:endParaRPr sz="2800">
              <a:latin typeface="Carlito"/>
              <a:cs typeface="Carlito"/>
            </a:endParaRPr>
          </a:p>
          <a:p>
            <a:pPr marL="38100" marR="1781810">
              <a:lnSpc>
                <a:spcPts val="4020"/>
              </a:lnSpc>
              <a:spcBef>
                <a:spcPts val="245"/>
              </a:spcBef>
              <a:buFont typeface="Arial"/>
              <a:buChar char="•"/>
              <a:tabLst>
                <a:tab pos="266700" algn="l"/>
              </a:tabLst>
            </a:pPr>
            <a:r>
              <a:rPr sz="2800" spc="-20" dirty="0">
                <a:latin typeface="Carlito"/>
                <a:cs typeface="Carlito"/>
              </a:rPr>
              <a:t>May </a:t>
            </a:r>
            <a:r>
              <a:rPr sz="2800" spc="-5" dirty="0">
                <a:latin typeface="Carlito"/>
                <a:cs typeface="Carlito"/>
              </a:rPr>
              <a:t>need additional </a:t>
            </a:r>
            <a:r>
              <a:rPr sz="2800" spc="-15" dirty="0">
                <a:latin typeface="Carlito"/>
                <a:cs typeface="Carlito"/>
              </a:rPr>
              <a:t>BVM ventilation  Contraindications </a:t>
            </a:r>
            <a:r>
              <a:rPr sz="2800" spc="-20" dirty="0">
                <a:latin typeface="Carlito"/>
                <a:cs typeface="Carlito"/>
              </a:rPr>
              <a:t>to</a:t>
            </a:r>
            <a:r>
              <a:rPr sz="2800" spc="50" dirty="0">
                <a:latin typeface="Carlito"/>
                <a:cs typeface="Carlito"/>
              </a:rPr>
              <a:t> </a:t>
            </a:r>
            <a:r>
              <a:rPr sz="2800" spc="-20" dirty="0">
                <a:latin typeface="Carlito"/>
                <a:cs typeface="Carlito"/>
              </a:rPr>
              <a:t>Oxygen</a:t>
            </a:r>
            <a:endParaRPr sz="2800">
              <a:latin typeface="Carlito"/>
              <a:cs typeface="Carlito"/>
            </a:endParaRPr>
          </a:p>
          <a:p>
            <a:pPr marL="266700" indent="-228600">
              <a:lnSpc>
                <a:spcPct val="100000"/>
              </a:lnSpc>
              <a:spcBef>
                <a:spcPts val="430"/>
              </a:spcBef>
              <a:buFont typeface="Arial"/>
              <a:buChar char="•"/>
              <a:tabLst>
                <a:tab pos="266700" algn="l"/>
              </a:tabLst>
            </a:pPr>
            <a:r>
              <a:rPr sz="2800" spc="-15" dirty="0">
                <a:latin typeface="Carlito"/>
                <a:cs typeface="Carlito"/>
              </a:rPr>
              <a:t>COPD</a:t>
            </a:r>
            <a:endParaRPr sz="2800">
              <a:latin typeface="Carlito"/>
              <a:cs typeface="Carlito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819643" y="2429255"/>
            <a:ext cx="1324355" cy="442874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95726" y="5189218"/>
            <a:ext cx="5577205" cy="1668780"/>
            <a:chOff x="95726" y="5189218"/>
            <a:chExt cx="5577205" cy="1668780"/>
          </a:xfrm>
        </p:grpSpPr>
        <p:sp>
          <p:nvSpPr>
            <p:cNvPr id="3" name="object 3"/>
            <p:cNvSpPr/>
            <p:nvPr/>
          </p:nvSpPr>
          <p:spPr>
            <a:xfrm>
              <a:off x="95726" y="5769863"/>
              <a:ext cx="3350418" cy="896111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3296411" y="5189218"/>
              <a:ext cx="2375916" cy="1668779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342696" y="1594866"/>
            <a:ext cx="4136390" cy="3858260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2400" spc="-20" dirty="0">
                <a:latin typeface="Carlito"/>
                <a:cs typeface="Carlito"/>
              </a:rPr>
              <a:t>Entonox</a:t>
            </a:r>
            <a:endParaRPr sz="2400">
              <a:latin typeface="Carlito"/>
              <a:cs typeface="Carlito"/>
            </a:endParaRPr>
          </a:p>
          <a:p>
            <a:pPr marL="241300" indent="-229235">
              <a:lnSpc>
                <a:spcPct val="100000"/>
              </a:lnSpc>
              <a:spcBef>
                <a:spcPts val="420"/>
              </a:spcBef>
              <a:buFont typeface="Arial"/>
              <a:buChar char="•"/>
              <a:tabLst>
                <a:tab pos="241935" algn="l"/>
              </a:tabLst>
            </a:pPr>
            <a:r>
              <a:rPr sz="2400" spc="-5" dirty="0">
                <a:latin typeface="Carlito"/>
                <a:cs typeface="Carlito"/>
              </a:rPr>
              <a:t>50% </a:t>
            </a:r>
            <a:r>
              <a:rPr sz="2400" spc="-10" dirty="0">
                <a:latin typeface="Carlito"/>
                <a:cs typeface="Carlito"/>
              </a:rPr>
              <a:t>nitrous </a:t>
            </a:r>
            <a:r>
              <a:rPr sz="2400" spc="-15" dirty="0">
                <a:latin typeface="Carlito"/>
                <a:cs typeface="Carlito"/>
              </a:rPr>
              <a:t>oxide, </a:t>
            </a:r>
            <a:r>
              <a:rPr sz="2400" spc="-5" dirty="0">
                <a:latin typeface="Carlito"/>
                <a:cs typeface="Carlito"/>
              </a:rPr>
              <a:t>50%</a:t>
            </a:r>
            <a:r>
              <a:rPr sz="2400" spc="-60" dirty="0">
                <a:latin typeface="Carlito"/>
                <a:cs typeface="Carlito"/>
              </a:rPr>
              <a:t> </a:t>
            </a:r>
            <a:r>
              <a:rPr sz="2400" spc="-20" dirty="0">
                <a:latin typeface="Carlito"/>
                <a:cs typeface="Carlito"/>
              </a:rPr>
              <a:t>oxygen</a:t>
            </a:r>
            <a:endParaRPr sz="2400">
              <a:latin typeface="Carlito"/>
              <a:cs typeface="Carlito"/>
            </a:endParaRPr>
          </a:p>
          <a:p>
            <a:pPr marL="241300" marR="5080" indent="-229235">
              <a:lnSpc>
                <a:spcPts val="2310"/>
              </a:lnSpc>
              <a:spcBef>
                <a:spcPts val="980"/>
              </a:spcBef>
              <a:buFont typeface="Arial"/>
              <a:buChar char="•"/>
              <a:tabLst>
                <a:tab pos="241935" algn="l"/>
              </a:tabLst>
            </a:pPr>
            <a:r>
              <a:rPr sz="2400" spc="-5" dirty="0">
                <a:latin typeface="Carlito"/>
                <a:cs typeface="Carlito"/>
              </a:rPr>
              <a:t>Self </a:t>
            </a:r>
            <a:r>
              <a:rPr sz="2400" spc="-10" dirty="0">
                <a:latin typeface="Carlito"/>
                <a:cs typeface="Carlito"/>
              </a:rPr>
              <a:t>administered </a:t>
            </a:r>
            <a:r>
              <a:rPr sz="2400" dirty="0">
                <a:latin typeface="Carlito"/>
                <a:cs typeface="Carlito"/>
              </a:rPr>
              <a:t>via a </a:t>
            </a:r>
            <a:r>
              <a:rPr sz="2400" spc="-5" dirty="0">
                <a:latin typeface="Carlito"/>
                <a:cs typeface="Carlito"/>
              </a:rPr>
              <a:t>demand  </a:t>
            </a:r>
            <a:r>
              <a:rPr sz="2400" spc="-15" dirty="0">
                <a:latin typeface="Carlito"/>
                <a:cs typeface="Carlito"/>
              </a:rPr>
              <a:t>valve</a:t>
            </a:r>
            <a:endParaRPr sz="2400">
              <a:latin typeface="Carlito"/>
              <a:cs typeface="Carlito"/>
            </a:endParaRPr>
          </a:p>
          <a:p>
            <a:pPr marL="241300" marR="292735" indent="-229235">
              <a:lnSpc>
                <a:spcPts val="2300"/>
              </a:lnSpc>
              <a:spcBef>
                <a:spcPts val="994"/>
              </a:spcBef>
              <a:buFont typeface="Arial"/>
              <a:buChar char="•"/>
              <a:tabLst>
                <a:tab pos="241935" algn="l"/>
              </a:tabLst>
            </a:pPr>
            <a:r>
              <a:rPr sz="2400" spc="-10" dirty="0">
                <a:latin typeface="Carlito"/>
                <a:cs typeface="Carlito"/>
              </a:rPr>
              <a:t>Children </a:t>
            </a:r>
            <a:r>
              <a:rPr sz="2400" spc="-15" dirty="0">
                <a:latin typeface="Carlito"/>
                <a:cs typeface="Carlito"/>
              </a:rPr>
              <a:t>over </a:t>
            </a:r>
            <a:r>
              <a:rPr sz="2400" dirty="0">
                <a:latin typeface="Carlito"/>
                <a:cs typeface="Carlito"/>
              </a:rPr>
              <a:t>the </a:t>
            </a:r>
            <a:r>
              <a:rPr sz="2400" spc="-10" dirty="0">
                <a:latin typeface="Carlito"/>
                <a:cs typeface="Carlito"/>
              </a:rPr>
              <a:t>age </a:t>
            </a:r>
            <a:r>
              <a:rPr sz="2400" dirty="0">
                <a:latin typeface="Carlito"/>
                <a:cs typeface="Carlito"/>
              </a:rPr>
              <a:t>5 </a:t>
            </a:r>
            <a:r>
              <a:rPr sz="2400" spc="-10" dirty="0">
                <a:latin typeface="Carlito"/>
                <a:cs typeface="Carlito"/>
              </a:rPr>
              <a:t>years  </a:t>
            </a:r>
            <a:r>
              <a:rPr sz="2400" spc="-5" dirty="0">
                <a:latin typeface="Carlito"/>
                <a:cs typeface="Carlito"/>
              </a:rPr>
              <a:t>should use </a:t>
            </a:r>
            <a:r>
              <a:rPr sz="2400" dirty="0">
                <a:latin typeface="Carlito"/>
                <a:cs typeface="Carlito"/>
              </a:rPr>
              <a:t>a</a:t>
            </a:r>
            <a:r>
              <a:rPr sz="2400" spc="-20" dirty="0">
                <a:latin typeface="Carlito"/>
                <a:cs typeface="Carlito"/>
              </a:rPr>
              <a:t> </a:t>
            </a:r>
            <a:r>
              <a:rPr sz="2400" spc="-5" dirty="0">
                <a:latin typeface="Carlito"/>
                <a:cs typeface="Carlito"/>
              </a:rPr>
              <a:t>T-Spacer</a:t>
            </a:r>
            <a:endParaRPr sz="2400">
              <a:latin typeface="Carlito"/>
              <a:cs typeface="Carlito"/>
            </a:endParaRPr>
          </a:p>
          <a:p>
            <a:pPr marL="241300" indent="-229235">
              <a:lnSpc>
                <a:spcPct val="100000"/>
              </a:lnSpc>
              <a:spcBef>
                <a:spcPts val="445"/>
              </a:spcBef>
              <a:buFont typeface="Arial"/>
              <a:buChar char="•"/>
              <a:tabLst>
                <a:tab pos="241935" algn="l"/>
              </a:tabLst>
            </a:pPr>
            <a:r>
              <a:rPr sz="2400" spc="-5" dirty="0">
                <a:latin typeface="Carlito"/>
                <a:cs typeface="Carlito"/>
              </a:rPr>
              <a:t>Analgesic </a:t>
            </a:r>
            <a:r>
              <a:rPr sz="2400" spc="-20" dirty="0">
                <a:latin typeface="Carlito"/>
                <a:cs typeface="Carlito"/>
              </a:rPr>
              <a:t>effect </a:t>
            </a:r>
            <a:r>
              <a:rPr sz="2400" dirty="0">
                <a:latin typeface="Carlito"/>
                <a:cs typeface="Carlito"/>
              </a:rPr>
              <a:t>in </a:t>
            </a:r>
            <a:r>
              <a:rPr sz="2400" spc="-10" dirty="0">
                <a:latin typeface="Carlito"/>
                <a:cs typeface="Carlito"/>
              </a:rPr>
              <a:t>4-5</a:t>
            </a:r>
            <a:r>
              <a:rPr sz="2400" spc="-25" dirty="0">
                <a:latin typeface="Carlito"/>
                <a:cs typeface="Carlito"/>
              </a:rPr>
              <a:t> </a:t>
            </a:r>
            <a:r>
              <a:rPr sz="2400" spc="-10" dirty="0">
                <a:latin typeface="Carlito"/>
                <a:cs typeface="Carlito"/>
              </a:rPr>
              <a:t>breaths</a:t>
            </a:r>
            <a:endParaRPr sz="2400">
              <a:latin typeface="Carlito"/>
              <a:cs typeface="Carlito"/>
            </a:endParaRPr>
          </a:p>
          <a:p>
            <a:pPr marL="241300" indent="-229235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241935" algn="l"/>
              </a:tabLst>
            </a:pPr>
            <a:r>
              <a:rPr sz="2400" spc="-25" dirty="0">
                <a:latin typeface="Carlito"/>
                <a:cs typeface="Carlito"/>
              </a:rPr>
              <a:t>Drowsy</a:t>
            </a:r>
            <a:endParaRPr sz="2400">
              <a:latin typeface="Carlito"/>
              <a:cs typeface="Carlito"/>
            </a:endParaRPr>
          </a:p>
          <a:p>
            <a:pPr marL="241300" indent="-229235">
              <a:lnSpc>
                <a:spcPct val="100000"/>
              </a:lnSpc>
              <a:spcBef>
                <a:spcPts val="420"/>
              </a:spcBef>
              <a:buFont typeface="Arial"/>
              <a:buChar char="•"/>
              <a:tabLst>
                <a:tab pos="241935" algn="l"/>
              </a:tabLst>
            </a:pPr>
            <a:r>
              <a:rPr sz="2400" spc="-5" dirty="0">
                <a:latin typeface="Carlito"/>
                <a:cs typeface="Carlito"/>
              </a:rPr>
              <a:t>Caution </a:t>
            </a:r>
            <a:r>
              <a:rPr sz="2400" spc="-15" dirty="0">
                <a:latin typeface="Carlito"/>
                <a:cs typeface="Carlito"/>
              </a:rPr>
              <a:t>travelling</a:t>
            </a:r>
            <a:r>
              <a:rPr sz="2400" spc="-45" dirty="0">
                <a:latin typeface="Carlito"/>
                <a:cs typeface="Carlito"/>
              </a:rPr>
              <a:t> </a:t>
            </a:r>
            <a:r>
              <a:rPr sz="2400" spc="-10" dirty="0">
                <a:latin typeface="Carlito"/>
                <a:cs typeface="Carlito"/>
              </a:rPr>
              <a:t>abroad</a:t>
            </a:r>
            <a:endParaRPr sz="2400">
              <a:latin typeface="Carlito"/>
              <a:cs typeface="Carlito"/>
            </a:endParaRPr>
          </a:p>
          <a:p>
            <a:pPr marL="698500" lvl="1" indent="-229235">
              <a:lnSpc>
                <a:spcPct val="100000"/>
              </a:lnSpc>
              <a:spcBef>
                <a:spcPts val="40"/>
              </a:spcBef>
              <a:buFont typeface="Arial"/>
              <a:buChar char="•"/>
              <a:tabLst>
                <a:tab pos="698500" algn="l"/>
                <a:tab pos="699135" algn="l"/>
              </a:tabLst>
            </a:pPr>
            <a:r>
              <a:rPr sz="2000" spc="-10" dirty="0">
                <a:latin typeface="Carlito"/>
                <a:cs typeface="Carlito"/>
              </a:rPr>
              <a:t>Illegal </a:t>
            </a:r>
            <a:r>
              <a:rPr sz="2000" dirty="0">
                <a:latin typeface="Carlito"/>
                <a:cs typeface="Carlito"/>
              </a:rPr>
              <a:t>in </a:t>
            </a:r>
            <a:r>
              <a:rPr sz="2000" spc="-5" dirty="0">
                <a:latin typeface="Carlito"/>
                <a:cs typeface="Carlito"/>
              </a:rPr>
              <a:t>some countries</a:t>
            </a:r>
            <a:endParaRPr sz="2000">
              <a:latin typeface="Carlito"/>
              <a:cs typeface="Carlito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683252" y="1756565"/>
            <a:ext cx="4188460" cy="479044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266700" indent="-2286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266700" algn="l"/>
              </a:tabLst>
            </a:pPr>
            <a:r>
              <a:rPr sz="2800" spc="-15" dirty="0">
                <a:latin typeface="Carlito"/>
                <a:cs typeface="Carlito"/>
              </a:rPr>
              <a:t>Contraindications</a:t>
            </a:r>
            <a:endParaRPr sz="2800">
              <a:latin typeface="Carlito"/>
              <a:cs typeface="Carlito"/>
            </a:endParaRPr>
          </a:p>
          <a:p>
            <a:pPr marL="723900" marR="349250" lvl="1" indent="-229235" algn="just">
              <a:lnSpc>
                <a:spcPts val="2590"/>
              </a:lnSpc>
              <a:spcBef>
                <a:spcPts val="575"/>
              </a:spcBef>
              <a:buFont typeface="Arial"/>
              <a:buChar char="•"/>
              <a:tabLst>
                <a:tab pos="724535" algn="l"/>
              </a:tabLst>
            </a:pPr>
            <a:r>
              <a:rPr sz="2400" spc="-10" dirty="0">
                <a:latin typeface="Carlito"/>
                <a:cs typeface="Carlito"/>
              </a:rPr>
              <a:t>Nitrous </a:t>
            </a:r>
            <a:r>
              <a:rPr sz="2400" spc="-15" dirty="0">
                <a:latin typeface="Carlito"/>
                <a:cs typeface="Carlito"/>
              </a:rPr>
              <a:t>oxide </a:t>
            </a:r>
            <a:r>
              <a:rPr sz="2400" dirty="0">
                <a:latin typeface="Carlito"/>
                <a:cs typeface="Carlito"/>
              </a:rPr>
              <a:t>is </a:t>
            </a:r>
            <a:r>
              <a:rPr sz="2400" spc="-5" dirty="0">
                <a:latin typeface="Carlito"/>
                <a:cs typeface="Carlito"/>
              </a:rPr>
              <a:t>34 </a:t>
            </a:r>
            <a:r>
              <a:rPr sz="2400" dirty="0">
                <a:latin typeface="Carlito"/>
                <a:cs typeface="Carlito"/>
              </a:rPr>
              <a:t>times  </a:t>
            </a:r>
            <a:r>
              <a:rPr sz="2400" spc="-10" dirty="0">
                <a:latin typeface="Carlito"/>
                <a:cs typeface="Carlito"/>
              </a:rPr>
              <a:t>more </a:t>
            </a:r>
            <a:r>
              <a:rPr sz="2400" spc="-5" dirty="0">
                <a:latin typeface="Carlito"/>
                <a:cs typeface="Carlito"/>
              </a:rPr>
              <a:t>soluble </a:t>
            </a:r>
            <a:r>
              <a:rPr sz="2400" spc="-10" dirty="0">
                <a:latin typeface="Carlito"/>
                <a:cs typeface="Carlito"/>
              </a:rPr>
              <a:t>that </a:t>
            </a:r>
            <a:r>
              <a:rPr sz="2400" dirty="0">
                <a:latin typeface="Carlito"/>
                <a:cs typeface="Carlito"/>
              </a:rPr>
              <a:t>N &amp;</a:t>
            </a:r>
            <a:r>
              <a:rPr sz="2400" spc="-90" dirty="0">
                <a:latin typeface="Carlito"/>
                <a:cs typeface="Carlito"/>
              </a:rPr>
              <a:t> </a:t>
            </a:r>
            <a:r>
              <a:rPr sz="2400" spc="-5" dirty="0">
                <a:latin typeface="Carlito"/>
                <a:cs typeface="Carlito"/>
              </a:rPr>
              <a:t>O</a:t>
            </a:r>
            <a:r>
              <a:rPr sz="2400" spc="-7" baseline="-20833" dirty="0">
                <a:latin typeface="Carlito"/>
                <a:cs typeface="Carlito"/>
              </a:rPr>
              <a:t>2 </a:t>
            </a:r>
            <a:r>
              <a:rPr sz="1600" spc="-5" dirty="0">
                <a:latin typeface="Carlito"/>
                <a:cs typeface="Carlito"/>
              </a:rPr>
              <a:t> </a:t>
            </a:r>
            <a:r>
              <a:rPr sz="2400" dirty="0">
                <a:latin typeface="Carlito"/>
                <a:cs typeface="Carlito"/>
              </a:rPr>
              <a:t>alone</a:t>
            </a:r>
            <a:endParaRPr sz="2400">
              <a:latin typeface="Carlito"/>
              <a:cs typeface="Carlito"/>
            </a:endParaRPr>
          </a:p>
          <a:p>
            <a:pPr marL="723900" lvl="1" indent="-229235" algn="just">
              <a:lnSpc>
                <a:spcPct val="100000"/>
              </a:lnSpc>
              <a:spcBef>
                <a:spcPts val="180"/>
              </a:spcBef>
              <a:buFont typeface="Arial"/>
              <a:buChar char="•"/>
              <a:tabLst>
                <a:tab pos="724535" algn="l"/>
              </a:tabLst>
            </a:pPr>
            <a:r>
              <a:rPr sz="2400" spc="-20" dirty="0">
                <a:latin typeface="Carlito"/>
                <a:cs typeface="Carlito"/>
              </a:rPr>
              <a:t>Therefore</a:t>
            </a:r>
            <a:endParaRPr sz="2400">
              <a:latin typeface="Carlito"/>
              <a:cs typeface="Carlito"/>
            </a:endParaRPr>
          </a:p>
          <a:p>
            <a:pPr marL="1181100" marR="1313180" lvl="2" indent="-228600">
              <a:lnSpc>
                <a:spcPts val="2160"/>
              </a:lnSpc>
              <a:spcBef>
                <a:spcPts val="555"/>
              </a:spcBef>
              <a:buFont typeface="Arial"/>
              <a:buChar char="•"/>
              <a:tabLst>
                <a:tab pos="1181100" algn="l"/>
                <a:tab pos="1181735" algn="l"/>
              </a:tabLst>
            </a:pPr>
            <a:r>
              <a:rPr sz="2000" spc="-10" dirty="0">
                <a:latin typeface="Carlito"/>
                <a:cs typeface="Carlito"/>
              </a:rPr>
              <a:t>Chest </a:t>
            </a:r>
            <a:r>
              <a:rPr sz="2000" spc="-5" dirty="0">
                <a:latin typeface="Carlito"/>
                <a:cs typeface="Carlito"/>
              </a:rPr>
              <a:t>trauma  (</a:t>
            </a:r>
            <a:r>
              <a:rPr sz="2000" spc="5" dirty="0">
                <a:latin typeface="Carlito"/>
                <a:cs typeface="Carlito"/>
              </a:rPr>
              <a:t>p</a:t>
            </a:r>
            <a:r>
              <a:rPr sz="2000" spc="-5" dirty="0">
                <a:latin typeface="Carlito"/>
                <a:cs typeface="Carlito"/>
              </a:rPr>
              <a:t>neumotho</a:t>
            </a:r>
            <a:r>
              <a:rPr sz="2000" spc="-35" dirty="0">
                <a:latin typeface="Carlito"/>
                <a:cs typeface="Carlito"/>
              </a:rPr>
              <a:t>r</a:t>
            </a:r>
            <a:r>
              <a:rPr sz="2000" spc="-25" dirty="0">
                <a:latin typeface="Carlito"/>
                <a:cs typeface="Carlito"/>
              </a:rPr>
              <a:t>a</a:t>
            </a:r>
            <a:r>
              <a:rPr sz="2000" spc="-5" dirty="0">
                <a:latin typeface="Carlito"/>
                <a:cs typeface="Carlito"/>
              </a:rPr>
              <a:t>x)</a:t>
            </a:r>
            <a:endParaRPr sz="2000">
              <a:latin typeface="Carlito"/>
              <a:cs typeface="Carlito"/>
            </a:endParaRPr>
          </a:p>
          <a:p>
            <a:pPr marL="1181100" lvl="2" indent="-229235">
              <a:lnSpc>
                <a:spcPct val="100000"/>
              </a:lnSpc>
              <a:spcBef>
                <a:spcPts val="234"/>
              </a:spcBef>
              <a:buFont typeface="Arial"/>
              <a:buChar char="•"/>
              <a:tabLst>
                <a:tab pos="1181100" algn="l"/>
                <a:tab pos="1181735" algn="l"/>
              </a:tabLst>
            </a:pPr>
            <a:r>
              <a:rPr sz="2000" spc="-5" dirty="0">
                <a:latin typeface="Carlito"/>
                <a:cs typeface="Carlito"/>
              </a:rPr>
              <a:t>Decompression</a:t>
            </a:r>
            <a:r>
              <a:rPr sz="2000" spc="-20" dirty="0">
                <a:latin typeface="Carlito"/>
                <a:cs typeface="Carlito"/>
              </a:rPr>
              <a:t> </a:t>
            </a:r>
            <a:r>
              <a:rPr sz="2000" dirty="0">
                <a:latin typeface="Carlito"/>
                <a:cs typeface="Carlito"/>
              </a:rPr>
              <a:t>sickness</a:t>
            </a:r>
            <a:endParaRPr sz="2000">
              <a:latin typeface="Carlito"/>
              <a:cs typeface="Carlito"/>
            </a:endParaRPr>
          </a:p>
          <a:p>
            <a:pPr marL="1181100" lvl="2" indent="-229235">
              <a:lnSpc>
                <a:spcPct val="100000"/>
              </a:lnSpc>
              <a:spcBef>
                <a:spcPts val="254"/>
              </a:spcBef>
              <a:buFont typeface="Arial"/>
              <a:buChar char="•"/>
              <a:tabLst>
                <a:tab pos="1181100" algn="l"/>
                <a:tab pos="1181735" algn="l"/>
              </a:tabLst>
            </a:pPr>
            <a:r>
              <a:rPr sz="2000" spc="-5" dirty="0">
                <a:latin typeface="Carlito"/>
                <a:cs typeface="Carlito"/>
              </a:rPr>
              <a:t>Bowel</a:t>
            </a:r>
            <a:r>
              <a:rPr sz="2000" spc="-20" dirty="0">
                <a:latin typeface="Carlito"/>
                <a:cs typeface="Carlito"/>
              </a:rPr>
              <a:t> </a:t>
            </a:r>
            <a:r>
              <a:rPr sz="2000" spc="-5" dirty="0">
                <a:latin typeface="Carlito"/>
                <a:cs typeface="Carlito"/>
              </a:rPr>
              <a:t>obstruction</a:t>
            </a:r>
            <a:endParaRPr sz="2000">
              <a:latin typeface="Carlito"/>
              <a:cs typeface="Carlito"/>
            </a:endParaRPr>
          </a:p>
          <a:p>
            <a:pPr marL="1181100" lvl="2" indent="-229235">
              <a:lnSpc>
                <a:spcPct val="100000"/>
              </a:lnSpc>
              <a:spcBef>
                <a:spcPts val="260"/>
              </a:spcBef>
              <a:buFont typeface="Arial"/>
              <a:buChar char="•"/>
              <a:tabLst>
                <a:tab pos="1181100" algn="l"/>
                <a:tab pos="1181735" algn="l"/>
              </a:tabLst>
            </a:pPr>
            <a:r>
              <a:rPr sz="2000" spc="-5" dirty="0">
                <a:latin typeface="Carlito"/>
                <a:cs typeface="Carlito"/>
              </a:rPr>
              <a:t>Head </a:t>
            </a:r>
            <a:r>
              <a:rPr sz="2000" dirty="0">
                <a:latin typeface="Carlito"/>
                <a:cs typeface="Carlito"/>
              </a:rPr>
              <a:t>injuries </a:t>
            </a:r>
            <a:r>
              <a:rPr sz="2000" spc="-5" dirty="0">
                <a:latin typeface="Carlito"/>
                <a:cs typeface="Carlito"/>
              </a:rPr>
              <a:t>(reduced</a:t>
            </a:r>
            <a:r>
              <a:rPr sz="2000" spc="-30" dirty="0">
                <a:latin typeface="Carlito"/>
                <a:cs typeface="Carlito"/>
              </a:rPr>
              <a:t> </a:t>
            </a:r>
            <a:r>
              <a:rPr sz="2000" dirty="0">
                <a:latin typeface="Carlito"/>
                <a:cs typeface="Carlito"/>
              </a:rPr>
              <a:t>GCS)</a:t>
            </a:r>
            <a:endParaRPr sz="2000">
              <a:latin typeface="Carlito"/>
              <a:cs typeface="Carlito"/>
            </a:endParaRPr>
          </a:p>
          <a:p>
            <a:pPr marL="1181100" marR="30480" lvl="2" indent="-228600">
              <a:lnSpc>
                <a:spcPct val="90000"/>
              </a:lnSpc>
              <a:spcBef>
                <a:spcPts val="505"/>
              </a:spcBef>
              <a:buFont typeface="Arial"/>
              <a:buChar char="•"/>
              <a:tabLst>
                <a:tab pos="1181100" algn="l"/>
                <a:tab pos="1181735" algn="l"/>
              </a:tabLst>
            </a:pPr>
            <a:r>
              <a:rPr sz="2000" spc="-10" dirty="0">
                <a:latin typeface="Carlito"/>
                <a:cs typeface="Carlito"/>
              </a:rPr>
              <a:t>Maxillofacial </a:t>
            </a:r>
            <a:r>
              <a:rPr sz="2000" dirty="0">
                <a:latin typeface="Carlito"/>
                <a:cs typeface="Carlito"/>
              </a:rPr>
              <a:t>injuries  </a:t>
            </a:r>
            <a:r>
              <a:rPr sz="2000" spc="-5" dirty="0">
                <a:latin typeface="Carlito"/>
                <a:cs typeface="Carlito"/>
              </a:rPr>
              <a:t>(surgical </a:t>
            </a:r>
            <a:r>
              <a:rPr sz="2000" spc="-10" dirty="0">
                <a:latin typeface="Carlito"/>
                <a:cs typeface="Carlito"/>
              </a:rPr>
              <a:t>emphysema </a:t>
            </a:r>
            <a:r>
              <a:rPr sz="2000" dirty="0">
                <a:latin typeface="Carlito"/>
                <a:cs typeface="Carlito"/>
              </a:rPr>
              <a:t>&amp; </a:t>
            </a:r>
            <a:r>
              <a:rPr sz="2000" spc="-10" dirty="0">
                <a:latin typeface="Carlito"/>
                <a:cs typeface="Carlito"/>
              </a:rPr>
              <a:t>blow  </a:t>
            </a:r>
            <a:r>
              <a:rPr sz="2000" spc="-5" dirty="0">
                <a:latin typeface="Carlito"/>
                <a:cs typeface="Carlito"/>
              </a:rPr>
              <a:t>out</a:t>
            </a:r>
            <a:r>
              <a:rPr sz="2000" spc="-10" dirty="0">
                <a:latin typeface="Carlito"/>
                <a:cs typeface="Carlito"/>
              </a:rPr>
              <a:t> fracture)</a:t>
            </a:r>
            <a:endParaRPr sz="2000">
              <a:latin typeface="Carlito"/>
              <a:cs typeface="Carlito"/>
            </a:endParaRPr>
          </a:p>
          <a:p>
            <a:pPr marL="1181100" lvl="2" indent="-229235">
              <a:lnSpc>
                <a:spcPct val="100000"/>
              </a:lnSpc>
              <a:spcBef>
                <a:spcPts val="254"/>
              </a:spcBef>
              <a:buFont typeface="Arial"/>
              <a:buChar char="•"/>
              <a:tabLst>
                <a:tab pos="1181100" algn="l"/>
                <a:tab pos="1181735" algn="l"/>
              </a:tabLst>
            </a:pPr>
            <a:r>
              <a:rPr sz="2000" spc="-15" dirty="0">
                <a:latin typeface="Carlito"/>
                <a:cs typeface="Carlito"/>
              </a:rPr>
              <a:t>Intoxicated</a:t>
            </a:r>
            <a:endParaRPr sz="20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7542" y="1706841"/>
            <a:ext cx="6436995" cy="3605529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5"/>
              </a:spcBef>
            </a:pPr>
            <a:r>
              <a:rPr sz="2800" spc="-30" dirty="0">
                <a:latin typeface="Carlito"/>
                <a:cs typeface="Carlito"/>
              </a:rPr>
              <a:t>Penthrox</a:t>
            </a:r>
            <a:endParaRPr sz="2800">
              <a:latin typeface="Carlito"/>
              <a:cs typeface="Carlito"/>
            </a:endParaRPr>
          </a:p>
          <a:p>
            <a:pPr marL="241300" indent="-228600">
              <a:lnSpc>
                <a:spcPct val="100000"/>
              </a:lnSpc>
              <a:spcBef>
                <a:spcPts val="67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5" dirty="0">
                <a:latin typeface="Carlito"/>
                <a:cs typeface="Carlito"/>
              </a:rPr>
              <a:t>Alternative to</a:t>
            </a:r>
            <a:r>
              <a:rPr sz="2800" spc="10" dirty="0">
                <a:latin typeface="Carlito"/>
                <a:cs typeface="Carlito"/>
              </a:rPr>
              <a:t> </a:t>
            </a:r>
            <a:r>
              <a:rPr sz="2800" spc="-25" dirty="0">
                <a:latin typeface="Carlito"/>
                <a:cs typeface="Carlito"/>
              </a:rPr>
              <a:t>Entonox</a:t>
            </a:r>
            <a:endParaRPr sz="2800">
              <a:latin typeface="Carlito"/>
              <a:cs typeface="Carlito"/>
            </a:endParaRPr>
          </a:p>
          <a:p>
            <a:pPr marL="241300" indent="-228600">
              <a:lnSpc>
                <a:spcPct val="100000"/>
              </a:lnSpc>
              <a:spcBef>
                <a:spcPts val="66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5" dirty="0">
                <a:latin typeface="Carlito"/>
                <a:cs typeface="Carlito"/>
              </a:rPr>
              <a:t>Recently </a:t>
            </a:r>
            <a:r>
              <a:rPr sz="2800" spc="-5" dirty="0">
                <a:latin typeface="Carlito"/>
                <a:cs typeface="Carlito"/>
              </a:rPr>
              <a:t>licensed </a:t>
            </a:r>
            <a:r>
              <a:rPr sz="2800" spc="-10" dirty="0">
                <a:latin typeface="Carlito"/>
                <a:cs typeface="Carlito"/>
              </a:rPr>
              <a:t>anaesthetic </a:t>
            </a:r>
            <a:r>
              <a:rPr sz="2800" spc="-5" dirty="0">
                <a:latin typeface="Carlito"/>
                <a:cs typeface="Carlito"/>
              </a:rPr>
              <a:t>in</a:t>
            </a:r>
            <a:r>
              <a:rPr sz="2800" spc="45" dirty="0">
                <a:latin typeface="Carlito"/>
                <a:cs typeface="Carlito"/>
              </a:rPr>
              <a:t> </a:t>
            </a:r>
            <a:r>
              <a:rPr sz="2800" spc="-5" dirty="0">
                <a:latin typeface="Carlito"/>
                <a:cs typeface="Carlito"/>
              </a:rPr>
              <a:t>UK</a:t>
            </a:r>
            <a:endParaRPr sz="2800">
              <a:latin typeface="Carlito"/>
              <a:cs typeface="Carlito"/>
            </a:endParaRPr>
          </a:p>
          <a:p>
            <a:pPr marL="241300" indent="-228600">
              <a:lnSpc>
                <a:spcPct val="100000"/>
              </a:lnSpc>
              <a:spcBef>
                <a:spcPts val="66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rlito"/>
                <a:cs typeface="Carlito"/>
              </a:rPr>
              <a:t>Used </a:t>
            </a:r>
            <a:r>
              <a:rPr sz="2800" spc="-25" dirty="0">
                <a:latin typeface="Carlito"/>
                <a:cs typeface="Carlito"/>
              </a:rPr>
              <a:t>for </a:t>
            </a:r>
            <a:r>
              <a:rPr sz="2800" spc="-10" dirty="0">
                <a:latin typeface="Carlito"/>
                <a:cs typeface="Carlito"/>
              </a:rPr>
              <a:t>chest </a:t>
            </a:r>
            <a:r>
              <a:rPr sz="2800" spc="-15" dirty="0">
                <a:latin typeface="Carlito"/>
                <a:cs typeface="Carlito"/>
              </a:rPr>
              <a:t>trauma </a:t>
            </a:r>
            <a:r>
              <a:rPr sz="2800" spc="-5" dirty="0">
                <a:latin typeface="Carlito"/>
                <a:cs typeface="Carlito"/>
              </a:rPr>
              <a:t>&amp; </a:t>
            </a:r>
            <a:r>
              <a:rPr sz="2800" spc="-15" dirty="0">
                <a:latin typeface="Carlito"/>
                <a:cs typeface="Carlito"/>
              </a:rPr>
              <a:t>facial</a:t>
            </a:r>
            <a:r>
              <a:rPr sz="2800" spc="90" dirty="0">
                <a:latin typeface="Carlito"/>
                <a:cs typeface="Carlito"/>
              </a:rPr>
              <a:t> </a:t>
            </a:r>
            <a:r>
              <a:rPr sz="2800" spc="-10" dirty="0">
                <a:latin typeface="Carlito"/>
                <a:cs typeface="Carlito"/>
              </a:rPr>
              <a:t>injuries</a:t>
            </a:r>
            <a:endParaRPr sz="2800">
              <a:latin typeface="Carlito"/>
              <a:cs typeface="Carlito"/>
            </a:endParaRPr>
          </a:p>
          <a:p>
            <a:pPr marL="241300" indent="-228600">
              <a:lnSpc>
                <a:spcPct val="100000"/>
              </a:lnSpc>
              <a:spcBef>
                <a:spcPts val="67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rlito"/>
                <a:cs typeface="Carlito"/>
              </a:rPr>
              <a:t>But </a:t>
            </a:r>
            <a:r>
              <a:rPr sz="2800" spc="-10" dirty="0">
                <a:latin typeface="Carlito"/>
                <a:cs typeface="Carlito"/>
              </a:rPr>
              <a:t>not </a:t>
            </a:r>
            <a:r>
              <a:rPr sz="2800" spc="-25" dirty="0">
                <a:latin typeface="Carlito"/>
                <a:cs typeface="Carlito"/>
              </a:rPr>
              <a:t>for </a:t>
            </a:r>
            <a:r>
              <a:rPr sz="2800" spc="-10" dirty="0">
                <a:latin typeface="Carlito"/>
                <a:cs typeface="Carlito"/>
              </a:rPr>
              <a:t>head</a:t>
            </a:r>
            <a:r>
              <a:rPr sz="2800" spc="60" dirty="0">
                <a:latin typeface="Carlito"/>
                <a:cs typeface="Carlito"/>
              </a:rPr>
              <a:t> </a:t>
            </a:r>
            <a:r>
              <a:rPr sz="2800" spc="-10" dirty="0">
                <a:latin typeface="Carlito"/>
                <a:cs typeface="Carlito"/>
              </a:rPr>
              <a:t>injuries</a:t>
            </a:r>
            <a:endParaRPr sz="2800">
              <a:latin typeface="Carlito"/>
              <a:cs typeface="Carlito"/>
            </a:endParaRPr>
          </a:p>
          <a:p>
            <a:pPr marL="241300" indent="-228600">
              <a:lnSpc>
                <a:spcPct val="100000"/>
              </a:lnSpc>
              <a:spcBef>
                <a:spcPts val="660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5" dirty="0">
                <a:latin typeface="Carlito"/>
                <a:cs typeface="Carlito"/>
              </a:rPr>
              <a:t>1hr </a:t>
            </a:r>
            <a:r>
              <a:rPr sz="2800" spc="-10" dirty="0">
                <a:latin typeface="Carlito"/>
                <a:cs typeface="Carlito"/>
              </a:rPr>
              <a:t>analgesia </a:t>
            </a:r>
            <a:r>
              <a:rPr sz="2800" spc="-5" dirty="0">
                <a:latin typeface="Carlito"/>
                <a:cs typeface="Carlito"/>
              </a:rPr>
              <a:t>or 20-30mins </a:t>
            </a:r>
            <a:r>
              <a:rPr sz="2800" spc="-15" dirty="0">
                <a:latin typeface="Carlito"/>
                <a:cs typeface="Carlito"/>
              </a:rPr>
              <a:t>continuous</a:t>
            </a:r>
            <a:r>
              <a:rPr sz="2800" spc="170" dirty="0">
                <a:latin typeface="Carlito"/>
                <a:cs typeface="Carlito"/>
              </a:rPr>
              <a:t> </a:t>
            </a:r>
            <a:r>
              <a:rPr sz="2800" spc="-10" dirty="0">
                <a:latin typeface="Carlito"/>
                <a:cs typeface="Carlito"/>
              </a:rPr>
              <a:t>use</a:t>
            </a:r>
            <a:endParaRPr sz="2800">
              <a:latin typeface="Carlito"/>
              <a:cs typeface="Carlito"/>
            </a:endParaRPr>
          </a:p>
          <a:p>
            <a:pPr marL="241300" indent="-228600">
              <a:lnSpc>
                <a:spcPct val="100000"/>
              </a:lnSpc>
              <a:spcBef>
                <a:spcPts val="66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10" dirty="0">
                <a:latin typeface="Carlito"/>
                <a:cs typeface="Carlito"/>
              </a:rPr>
              <a:t>Can </a:t>
            </a:r>
            <a:r>
              <a:rPr sz="2800" spc="-5" dirty="0">
                <a:latin typeface="Carlito"/>
                <a:cs typeface="Carlito"/>
              </a:rPr>
              <a:t>be </a:t>
            </a:r>
            <a:r>
              <a:rPr sz="2800" spc="-10" dirty="0">
                <a:latin typeface="Carlito"/>
                <a:cs typeface="Carlito"/>
              </a:rPr>
              <a:t>used</a:t>
            </a:r>
            <a:r>
              <a:rPr sz="2800" spc="20" dirty="0">
                <a:latin typeface="Carlito"/>
                <a:cs typeface="Carlito"/>
              </a:rPr>
              <a:t> </a:t>
            </a:r>
            <a:r>
              <a:rPr sz="2800" spc="-15" dirty="0">
                <a:latin typeface="Carlito"/>
                <a:cs typeface="Carlito"/>
              </a:rPr>
              <a:t>abroad</a:t>
            </a:r>
            <a:endParaRPr sz="2800">
              <a:latin typeface="Carlito"/>
              <a:cs typeface="Carlito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407152" y="4632959"/>
            <a:ext cx="3736847" cy="222503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07542" y="1756565"/>
            <a:ext cx="7520305" cy="273367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241300" algn="l"/>
              </a:tabLst>
            </a:pPr>
            <a:r>
              <a:rPr sz="2800" spc="-30" dirty="0">
                <a:latin typeface="Carlito"/>
                <a:cs typeface="Carlito"/>
              </a:rPr>
              <a:t>Penthrox</a:t>
            </a:r>
            <a:r>
              <a:rPr sz="2800" spc="45" dirty="0">
                <a:latin typeface="Carlito"/>
                <a:cs typeface="Carlito"/>
              </a:rPr>
              <a:t> </a:t>
            </a:r>
            <a:r>
              <a:rPr sz="2800" spc="-15" dirty="0">
                <a:latin typeface="Carlito"/>
                <a:cs typeface="Carlito"/>
              </a:rPr>
              <a:t>contraindications:</a:t>
            </a:r>
            <a:endParaRPr sz="28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245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10" dirty="0">
                <a:latin typeface="Carlito"/>
                <a:cs typeface="Carlito"/>
              </a:rPr>
              <a:t>Renal </a:t>
            </a:r>
            <a:r>
              <a:rPr sz="2400" spc="-5" dirty="0">
                <a:latin typeface="Carlito"/>
                <a:cs typeface="Carlito"/>
              </a:rPr>
              <a:t>impairment (can cause kidney</a:t>
            </a:r>
            <a:r>
              <a:rPr sz="2400" spc="-50" dirty="0">
                <a:latin typeface="Carlito"/>
                <a:cs typeface="Carlito"/>
              </a:rPr>
              <a:t> </a:t>
            </a:r>
            <a:r>
              <a:rPr sz="2400" spc="-15" dirty="0">
                <a:latin typeface="Carlito"/>
                <a:cs typeface="Carlito"/>
              </a:rPr>
              <a:t>failure)</a:t>
            </a:r>
            <a:endParaRPr sz="2400">
              <a:latin typeface="Carlito"/>
              <a:cs typeface="Carlito"/>
            </a:endParaRPr>
          </a:p>
          <a:p>
            <a:pPr marL="697865" marR="5080" lvl="1" indent="-228600">
              <a:lnSpc>
                <a:spcPts val="2590"/>
              </a:lnSpc>
              <a:spcBef>
                <a:spcPts val="545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10" dirty="0">
                <a:latin typeface="Carlito"/>
                <a:cs typeface="Carlito"/>
              </a:rPr>
              <a:t>Liver </a:t>
            </a:r>
            <a:r>
              <a:rPr sz="2400" spc="-5" dirty="0">
                <a:latin typeface="Carlito"/>
                <a:cs typeface="Carlito"/>
              </a:rPr>
              <a:t>impairment (caution </a:t>
            </a:r>
            <a:r>
              <a:rPr sz="2400" dirty="0">
                <a:latin typeface="Carlito"/>
                <a:cs typeface="Carlito"/>
              </a:rPr>
              <a:t>if </a:t>
            </a:r>
            <a:r>
              <a:rPr sz="2400" spc="-5" dirty="0">
                <a:latin typeface="Carlito"/>
                <a:cs typeface="Carlito"/>
              </a:rPr>
              <a:t>used </a:t>
            </a:r>
            <a:r>
              <a:rPr sz="2400" spc="-10" dirty="0">
                <a:latin typeface="Carlito"/>
                <a:cs typeface="Carlito"/>
              </a:rPr>
              <a:t>more that </a:t>
            </a:r>
            <a:r>
              <a:rPr sz="2400" spc="-5" dirty="0">
                <a:latin typeface="Carlito"/>
                <a:cs typeface="Carlito"/>
              </a:rPr>
              <a:t>once every  </a:t>
            </a:r>
            <a:r>
              <a:rPr sz="2400" dirty="0">
                <a:latin typeface="Carlito"/>
                <a:cs typeface="Carlito"/>
              </a:rPr>
              <a:t>3</a:t>
            </a:r>
            <a:r>
              <a:rPr sz="2400" spc="-15" dirty="0">
                <a:latin typeface="Carlito"/>
                <a:cs typeface="Carlito"/>
              </a:rPr>
              <a:t> </a:t>
            </a:r>
            <a:r>
              <a:rPr sz="2400" spc="-5" dirty="0">
                <a:latin typeface="Carlito"/>
                <a:cs typeface="Carlito"/>
              </a:rPr>
              <a:t>months)</a:t>
            </a:r>
            <a:endParaRPr sz="24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170"/>
              </a:spcBef>
              <a:buFont typeface="Arial"/>
              <a:buChar char="•"/>
              <a:tabLst>
                <a:tab pos="698500" algn="l"/>
              </a:tabLst>
            </a:pPr>
            <a:r>
              <a:rPr sz="2400" spc="-5" dirty="0">
                <a:latin typeface="Carlito"/>
                <a:cs typeface="Carlito"/>
              </a:rPr>
              <a:t>Not </a:t>
            </a:r>
            <a:r>
              <a:rPr sz="2400" dirty="0">
                <a:latin typeface="Carlito"/>
                <a:cs typeface="Carlito"/>
              </a:rPr>
              <a:t>licensed </a:t>
            </a:r>
            <a:r>
              <a:rPr sz="2400" spc="-20" dirty="0">
                <a:latin typeface="Carlito"/>
                <a:cs typeface="Carlito"/>
              </a:rPr>
              <a:t>for</a:t>
            </a:r>
            <a:r>
              <a:rPr sz="2400" spc="-25" dirty="0">
                <a:latin typeface="Carlito"/>
                <a:cs typeface="Carlito"/>
              </a:rPr>
              <a:t> </a:t>
            </a:r>
            <a:r>
              <a:rPr sz="2400" spc="-5" dirty="0">
                <a:latin typeface="Carlito"/>
                <a:cs typeface="Carlito"/>
              </a:rPr>
              <a:t>u18s</a:t>
            </a:r>
            <a:endParaRPr sz="2400">
              <a:latin typeface="Carlito"/>
              <a:cs typeface="Carlito"/>
            </a:endParaRPr>
          </a:p>
          <a:p>
            <a:pPr marL="697865" lvl="1" indent="-228600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698500" algn="l"/>
              </a:tabLst>
            </a:pPr>
            <a:r>
              <a:rPr sz="2400" dirty="0">
                <a:latin typeface="Carlito"/>
                <a:cs typeface="Carlito"/>
              </a:rPr>
              <a:t>Head injury </a:t>
            </a:r>
            <a:r>
              <a:rPr sz="2400" spc="-5" dirty="0">
                <a:latin typeface="Carlito"/>
                <a:cs typeface="Carlito"/>
              </a:rPr>
              <a:t>or reduced</a:t>
            </a:r>
            <a:r>
              <a:rPr sz="2400" spc="-25" dirty="0">
                <a:latin typeface="Carlito"/>
                <a:cs typeface="Carlito"/>
              </a:rPr>
              <a:t> </a:t>
            </a:r>
            <a:r>
              <a:rPr sz="2400" spc="-20" dirty="0">
                <a:latin typeface="Carlito"/>
                <a:cs typeface="Carlito"/>
              </a:rPr>
              <a:t>LOC</a:t>
            </a:r>
            <a:endParaRPr sz="2400">
              <a:latin typeface="Carlito"/>
              <a:cs typeface="Carlito"/>
            </a:endParaRPr>
          </a:p>
          <a:p>
            <a:pPr marL="1155700" lvl="2" indent="-229870">
              <a:lnSpc>
                <a:spcPct val="100000"/>
              </a:lnSpc>
              <a:spcBef>
                <a:spcPts val="280"/>
              </a:spcBef>
              <a:buFont typeface="Arial"/>
              <a:buChar char="•"/>
              <a:tabLst>
                <a:tab pos="1155700" algn="l"/>
                <a:tab pos="1156335" algn="l"/>
              </a:tabLst>
            </a:pPr>
            <a:r>
              <a:rPr sz="2000" spc="-5" dirty="0">
                <a:latin typeface="Carlito"/>
                <a:cs typeface="Carlito"/>
              </a:rPr>
              <a:t>Ok </a:t>
            </a:r>
            <a:r>
              <a:rPr sz="2000" spc="-15" dirty="0">
                <a:latin typeface="Carlito"/>
                <a:cs typeface="Carlito"/>
              </a:rPr>
              <a:t>for </a:t>
            </a:r>
            <a:r>
              <a:rPr sz="2000" spc="-5" dirty="0">
                <a:latin typeface="Carlito"/>
                <a:cs typeface="Carlito"/>
              </a:rPr>
              <a:t>chest</a:t>
            </a:r>
            <a:r>
              <a:rPr sz="2000" dirty="0">
                <a:latin typeface="Carlito"/>
                <a:cs typeface="Carlito"/>
              </a:rPr>
              <a:t> injury!</a:t>
            </a:r>
            <a:endParaRPr sz="2000">
              <a:latin typeface="Carlito"/>
              <a:cs typeface="Carlit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321</Words>
  <Application>Microsoft Office PowerPoint</Application>
  <PresentationFormat>On-screen Show (4:3)</PresentationFormat>
  <Paragraphs>53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Carlito</vt:lpstr>
      <vt:lpstr>Arial</vt:lpstr>
      <vt:lpstr>Calibri</vt:lpstr>
      <vt:lpstr>Office Theme</vt:lpstr>
      <vt:lpstr>PowerPoint Presentation</vt:lpstr>
      <vt:lpstr>Medical Gases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L Williams</dc:creator>
  <cp:lastModifiedBy>Kerry Nicholas</cp:lastModifiedBy>
  <cp:revision>1</cp:revision>
  <dcterms:created xsi:type="dcterms:W3CDTF">2023-09-14T13:48:36Z</dcterms:created>
  <dcterms:modified xsi:type="dcterms:W3CDTF">2023-09-14T13:49:12Z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2020-11-15T00:00:00Z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2023-09-14T00:00:00Z</vt:filetime>
  </property>
</Properties>
</file>