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2" r:id="rId1"/>
  </p:sldMasterIdLst>
  <p:notesMasterIdLst>
    <p:notesMasterId r:id="rId33"/>
  </p:notesMasterIdLst>
  <p:sldIdLst>
    <p:sldId id="256" r:id="rId2"/>
    <p:sldId id="270" r:id="rId3"/>
    <p:sldId id="271" r:id="rId4"/>
    <p:sldId id="272" r:id="rId5"/>
    <p:sldId id="273" r:id="rId6"/>
    <p:sldId id="274" r:id="rId7"/>
    <p:sldId id="275" r:id="rId8"/>
    <p:sldId id="276" r:id="rId9"/>
    <p:sldId id="277" r:id="rId10"/>
    <p:sldId id="278" r:id="rId11"/>
    <p:sldId id="279" r:id="rId12"/>
    <p:sldId id="280" r:id="rId13"/>
    <p:sldId id="281" r:id="rId14"/>
    <p:sldId id="282" r:id="rId15"/>
    <p:sldId id="283" r:id="rId16"/>
    <p:sldId id="265" r:id="rId17"/>
    <p:sldId id="285" r:id="rId18"/>
    <p:sldId id="284" r:id="rId19"/>
    <p:sldId id="286" r:id="rId20"/>
    <p:sldId id="287" r:id="rId21"/>
    <p:sldId id="288" r:id="rId22"/>
    <p:sldId id="291" r:id="rId23"/>
    <p:sldId id="289" r:id="rId24"/>
    <p:sldId id="295" r:id="rId25"/>
    <p:sldId id="292" r:id="rId26"/>
    <p:sldId id="293" r:id="rId27"/>
    <p:sldId id="294" r:id="rId28"/>
    <p:sldId id="296" r:id="rId29"/>
    <p:sldId id="297" r:id="rId30"/>
    <p:sldId id="298" r:id="rId31"/>
    <p:sldId id="290"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368" autoAdjust="0"/>
    <p:restoredTop sz="94660"/>
  </p:normalViewPr>
  <p:slideViewPr>
    <p:cSldViewPr>
      <p:cViewPr>
        <p:scale>
          <a:sx n="66" d="100"/>
          <a:sy n="66" d="100"/>
        </p:scale>
        <p:origin x="-648" y="-174"/>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4C8D6D1-1D65-4ED9-B35B-C090190784BA}" type="datetimeFigureOut">
              <a:rPr lang="en-GB" smtClean="0"/>
              <a:pPr/>
              <a:t>10/12/2011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04A2FC5-F6D0-4D8E-9FDE-0FF54F04B35C}"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04A2FC5-F6D0-4D8E-9FDE-0FF54F04B35C}"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04A2FC5-F6D0-4D8E-9FDE-0FF54F04B35C}"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04A2FC5-F6D0-4D8E-9FDE-0FF54F04B35C}" type="slidenum">
              <a:rPr lang="en-GB" smtClean="0"/>
              <a:pPr/>
              <a:t>6</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smtClean="0"/>
              <a:t>Click to edit Master title style</a:t>
            </a:r>
            <a:endParaRPr kumimoji="0"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1D8BD707-D9CF-40AE-B4C6-C98DA3205C09}" type="datetimeFigureOut">
              <a:rPr lang="en-US" smtClean="0"/>
              <a:pPr/>
              <a:t>12/10/2011</a:t>
            </a:fld>
            <a:endParaRPr lang="en-US" dirty="0"/>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US" dirty="0"/>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B6F15528-21DE-4FAA-801E-634DDDAF4B2B}" type="slidenum">
              <a:rPr lang="en-US" smtClean="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12/10/2011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B6F15528-21DE-4FAA-801E-634DDDAF4B2B}" type="slidenum">
              <a:rPr lang="en-US" smtClean="0"/>
              <a:pPr/>
              <a:t>‹#›</a:t>
            </a:fld>
            <a:endParaRPr lang="en-US" dirty="0"/>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fld id="{1D8BD707-D9CF-40AE-B4C6-C98DA3205C09}" type="datetimeFigureOut">
              <a:rPr lang="en-US" smtClean="0"/>
              <a:pPr/>
              <a:t>12/10/2011</a:t>
            </a:fld>
            <a:endParaRPr lang="en-US" dirty="0"/>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B6F15528-21DE-4FAA-801E-634DDDAF4B2B}" type="slidenum">
              <a:rPr lang="en-US" smtClean="0"/>
              <a:pPr/>
              <a:t>‹#›</a:t>
            </a:fld>
            <a:endParaRPr lang="en-US" dirty="0"/>
          </a:p>
        </p:txBody>
      </p:sp>
      <p:sp>
        <p:nvSpPr>
          <p:cNvPr id="14" name="Footer Placeholder 13"/>
          <p:cNvSpPr>
            <a:spLocks noGrp="1"/>
          </p:cNvSpPr>
          <p:nvPr>
            <p:ph type="ftr" sz="quarter" idx="12"/>
          </p:nvPr>
        </p:nvSpPr>
        <p:spPr/>
        <p:txBody>
          <a:bodyPr/>
          <a:lstStyle/>
          <a:p>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8" name="Date Placeholder 7"/>
          <p:cNvSpPr>
            <a:spLocks noGrp="1"/>
          </p:cNvSpPr>
          <p:nvPr>
            <p:ph type="dt" sz="half" idx="15"/>
          </p:nvPr>
        </p:nvSpPr>
        <p:spPr/>
        <p:txBody>
          <a:bodyPr rtlCol="0"/>
          <a:lstStyle/>
          <a:p>
            <a:fld id="{1D8BD707-D9CF-40AE-B4C6-C98DA3205C09}" type="datetimeFigureOut">
              <a:rPr lang="en-US" smtClean="0"/>
              <a:pPr/>
              <a:t>12/10/2011</a:t>
            </a:fld>
            <a:endParaRPr lang="en-US" dirty="0"/>
          </a:p>
        </p:txBody>
      </p:sp>
      <p:sp>
        <p:nvSpPr>
          <p:cNvPr id="10" name="Slide Number Placeholder 9"/>
          <p:cNvSpPr>
            <a:spLocks noGrp="1"/>
          </p:cNvSpPr>
          <p:nvPr>
            <p:ph type="sldNum" sz="quarter" idx="16"/>
          </p:nvPr>
        </p:nvSpPr>
        <p:spPr/>
        <p:txBody>
          <a:bodyPr rtlCol="0"/>
          <a:lstStyle/>
          <a:p>
            <a:fld id="{B6F15528-21DE-4FAA-801E-634DDDAF4B2B}" type="slidenum">
              <a:rPr lang="en-US" smtClean="0"/>
              <a:pPr/>
              <a:t>‹#›</a:t>
            </a:fld>
            <a:endParaRPr lang="en-US" dirty="0"/>
          </a:p>
        </p:txBody>
      </p:sp>
      <p:sp>
        <p:nvSpPr>
          <p:cNvPr id="12" name="Footer Placeholder 11"/>
          <p:cNvSpPr>
            <a:spLocks noGrp="1"/>
          </p:cNvSpPr>
          <p:nvPr>
            <p:ph type="ftr" sz="quarter" idx="17"/>
          </p:nvPr>
        </p:nvSpPr>
        <p:spPr/>
        <p:txBody>
          <a:bodyPr rtlCol="0"/>
          <a:lstStyle/>
          <a:p>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smtClean="0"/>
              <a:t>Click to edit Master title style</a:t>
            </a:r>
            <a:endParaRPr kumimoji="0" lang="en-US"/>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5"/>
          </p:nvPr>
        </p:nvSpPr>
        <p:spPr/>
        <p:txBody>
          <a:bodyPr rtlCol="0"/>
          <a:lstStyle/>
          <a:p>
            <a:fld id="{1D8BD707-D9CF-40AE-B4C6-C98DA3205C09}" type="datetimeFigureOut">
              <a:rPr lang="en-US" smtClean="0"/>
              <a:pPr/>
              <a:t>12/10/2011</a:t>
            </a:fld>
            <a:endParaRPr lang="en-US" dirty="0"/>
          </a:p>
        </p:txBody>
      </p:sp>
      <p:sp>
        <p:nvSpPr>
          <p:cNvPr id="12" name="Slide Number Placeholder 11"/>
          <p:cNvSpPr>
            <a:spLocks noGrp="1"/>
          </p:cNvSpPr>
          <p:nvPr>
            <p:ph type="sldNum" sz="quarter" idx="16"/>
          </p:nvPr>
        </p:nvSpPr>
        <p:spPr/>
        <p:txBody>
          <a:bodyPr rtlCol="0"/>
          <a:lstStyle/>
          <a:p>
            <a:fld id="{B6F15528-21DE-4FAA-801E-634DDDAF4B2B}" type="slidenum">
              <a:rPr lang="en-US" smtClean="0"/>
              <a:pPr/>
              <a:t>‹#›</a:t>
            </a:fld>
            <a:endParaRPr lang="en-US" dirty="0"/>
          </a:p>
        </p:txBody>
      </p:sp>
      <p:sp>
        <p:nvSpPr>
          <p:cNvPr id="14" name="Footer Placeholder 13"/>
          <p:cNvSpPr>
            <a:spLocks noGrp="1"/>
          </p:cNvSpPr>
          <p:nvPr>
            <p:ph type="ftr" sz="quarter" idx="17"/>
          </p:nvPr>
        </p:nvSpPr>
        <p:spPr/>
        <p:txBody>
          <a:bodyPr rtlCol="0"/>
          <a:lstStyle/>
          <a:p>
            <a:endParaRPr lang="en-US" dirty="0"/>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1D8BD707-D9CF-40AE-B4C6-C98DA3205C09}" type="datetimeFigureOut">
              <a:rPr lang="en-US" smtClean="0"/>
              <a:pPr/>
              <a:t>12/10/2011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B6F15528-21DE-4FAA-801E-634DDDAF4B2B}"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12/10/2011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B6F15528-21DE-4FAA-801E-634DDDAF4B2B}"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1D8BD707-D9CF-40AE-B4C6-C98DA3205C09}" type="datetimeFigureOut">
              <a:rPr lang="en-US" smtClean="0"/>
              <a:pPr/>
              <a:t>12/10/2011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B6F15528-21DE-4FAA-801E-634DDDAF4B2B}" type="slidenum">
              <a:rPr lang="en-US" smtClean="0"/>
              <a:pPr/>
              <a:t>‹#›</a:t>
            </a:fld>
            <a:endParaRPr lang="en-US" dirty="0"/>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smtClean="0"/>
              <a:t>Click to edit Master title style</a:t>
            </a:r>
            <a:endParaRPr kumimoji="0" lang="en-US"/>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2" name="Date Placeholder 11"/>
          <p:cNvSpPr>
            <a:spLocks noGrp="1"/>
          </p:cNvSpPr>
          <p:nvPr>
            <p:ph type="dt" sz="half" idx="10"/>
          </p:nvPr>
        </p:nvSpPr>
        <p:spPr>
          <a:xfrm>
            <a:off x="6248400" y="6248400"/>
            <a:ext cx="2667000" cy="365125"/>
          </a:xfrm>
        </p:spPr>
        <p:txBody>
          <a:bodyPr rtlCol="0"/>
          <a:lstStyle/>
          <a:p>
            <a:fld id="{1D8BD707-D9CF-40AE-B4C6-C98DA3205C09}" type="datetimeFigureOut">
              <a:rPr lang="en-US" smtClean="0"/>
              <a:pPr/>
              <a:t>12/10/2011</a:t>
            </a:fld>
            <a:endParaRPr lang="en-US" dirty="0"/>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B6F15528-21DE-4FAA-801E-634DDDAF4B2B}" type="slidenum">
              <a:rPr lang="en-US" smtClean="0"/>
              <a:pPr/>
              <a:t>‹#›</a:t>
            </a:fld>
            <a:endParaRPr lang="en-US" dirty="0"/>
          </a:p>
        </p:txBody>
      </p:sp>
      <p:sp>
        <p:nvSpPr>
          <p:cNvPr id="14" name="Footer Placeholder 13"/>
          <p:cNvSpPr>
            <a:spLocks noGrp="1"/>
          </p:cNvSpPr>
          <p:nvPr>
            <p:ph type="ftr" sz="quarter" idx="12"/>
          </p:nvPr>
        </p:nvSpPr>
        <p:spPr>
          <a:xfrm>
            <a:off x="1600200" y="6248206"/>
            <a:ext cx="4572000" cy="365125"/>
          </a:xfrm>
        </p:spPr>
        <p:txBody>
          <a:bodyPr rtlCol="0"/>
          <a:lstStyle/>
          <a:p>
            <a:endParaRPr lang="en-US" dirty="0"/>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dirty="0" smtClean="0"/>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12/10/2011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1D8BD707-D9CF-40AE-B4C6-C98DA3205C09}" type="datetimeFigureOut">
              <a:rPr lang="en-US" smtClean="0"/>
              <a:pPr/>
              <a:t>12/10/2011</a:t>
            </a:fld>
            <a:endParaRPr lang="en-US" dirty="0"/>
          </a:p>
        </p:txBody>
      </p:sp>
      <p:sp>
        <p:nvSpPr>
          <p:cNvPr id="5" name="Footer Placeholder 4"/>
          <p:cNvSpPr>
            <a:spLocks noGrp="1"/>
          </p:cNvSpPr>
          <p:nvPr>
            <p:ph type="ftr" sz="quarter" idx="11"/>
          </p:nvPr>
        </p:nvSpPr>
        <p:spPr>
          <a:xfrm>
            <a:off x="457201" y="6248207"/>
            <a:ext cx="5573483" cy="365125"/>
          </a:xfrm>
        </p:spPr>
        <p:txBody>
          <a:bodyPr/>
          <a:lstStyle/>
          <a:p>
            <a:endParaRPr lang="en-US" dirty="0"/>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6" name="Slide Number Placeholder 5"/>
          <p:cNvSpPr>
            <a:spLocks noGrp="1"/>
          </p:cNvSpPr>
          <p:nvPr>
            <p:ph type="sldNum" sz="quarter" idx="12"/>
          </p:nvPr>
        </p:nvSpPr>
        <p:spPr>
          <a:xfrm rot="5400000">
            <a:off x="5989638" y="144462"/>
            <a:ext cx="533400" cy="244476"/>
          </a:xfrm>
        </p:spPr>
        <p:txBody>
          <a:bodyPr/>
          <a:lstStyle/>
          <a:p>
            <a:fld id="{B6F15528-21DE-4FAA-801E-634DDDAF4B2B}" type="slidenum">
              <a:rPr lang="en-US" smtClean="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1D8BD707-D9CF-40AE-B4C6-C98DA3205C09}" type="datetimeFigureOut">
              <a:rPr lang="en-US" smtClean="0"/>
              <a:pPr/>
              <a:t>12/10/2011</a:t>
            </a:fld>
            <a:endParaRPr lang="en-US" dirty="0"/>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US" dirty="0"/>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B6F15528-21DE-4FAA-801E-634DDDAF4B2B}"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76400" y="4038600"/>
            <a:ext cx="7162800" cy="1828800"/>
          </a:xfrm>
        </p:spPr>
        <p:txBody>
          <a:bodyPr>
            <a:normAutofit fontScale="90000"/>
          </a:bodyPr>
          <a:lstStyle/>
          <a:p>
            <a:r>
              <a:rPr lang="en-GB" sz="5300" dirty="0" smtClean="0"/>
              <a:t>The Renaissance</a:t>
            </a:r>
            <a:r>
              <a:rPr lang="en-GB" sz="4900" dirty="0" smtClean="0"/>
              <a:t/>
            </a:r>
            <a:br>
              <a:rPr lang="en-GB" sz="4900" dirty="0" smtClean="0"/>
            </a:br>
            <a:r>
              <a:rPr lang="en-GB" sz="4900" dirty="0" smtClean="0"/>
              <a:t>John </a:t>
            </a:r>
            <a:r>
              <a:rPr lang="en-GB" sz="4900" dirty="0" err="1" smtClean="0"/>
              <a:t>MILton</a:t>
            </a:r>
            <a:r>
              <a:rPr lang="en-GB" sz="4000" dirty="0" smtClean="0"/>
              <a:t/>
            </a:r>
            <a:br>
              <a:rPr lang="en-GB" sz="4000" dirty="0" smtClean="0"/>
            </a:br>
            <a:r>
              <a:rPr lang="en-GB" sz="4000" i="1" cap="none" dirty="0" err="1" smtClean="0"/>
              <a:t>Comus</a:t>
            </a:r>
            <a:r>
              <a:rPr lang="en-GB" sz="4000" i="1" cap="none" dirty="0" smtClean="0"/>
              <a:t/>
            </a:r>
            <a:br>
              <a:rPr lang="en-GB" sz="4000" i="1" cap="none" dirty="0" smtClean="0"/>
            </a:br>
            <a:r>
              <a:rPr lang="en-GB" sz="4000" i="1" cap="none" dirty="0" smtClean="0"/>
              <a:t>Doctrine Of Discipline And Divorce</a:t>
            </a:r>
            <a:r>
              <a:rPr lang="en-GB" dirty="0" smtClean="0"/>
              <a:t/>
            </a:r>
            <a:br>
              <a:rPr lang="en-GB" dirty="0" smtClean="0"/>
            </a:br>
            <a:endParaRPr lang="en-GB" dirty="0"/>
          </a:p>
        </p:txBody>
      </p:sp>
      <p:sp>
        <p:nvSpPr>
          <p:cNvPr id="3" name="Subtitle 2"/>
          <p:cNvSpPr>
            <a:spLocks noGrp="1"/>
          </p:cNvSpPr>
          <p:nvPr>
            <p:ph type="subTitle" idx="1"/>
          </p:nvPr>
        </p:nvSpPr>
        <p:spPr/>
        <p:txBody>
          <a:bodyPr>
            <a:normAutofit/>
          </a:bodyPr>
          <a:lstStyle/>
          <a:p>
            <a:r>
              <a:rPr lang="en-GB" sz="3600" dirty="0" smtClean="0"/>
              <a:t>Louise Squire 2011</a:t>
            </a:r>
            <a:endParaRPr lang="en-GB" sz="3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smtClean="0"/>
              <a:t>Ideas for reading </a:t>
            </a:r>
            <a:r>
              <a:rPr lang="en-GB" i="1" dirty="0" err="1" smtClean="0"/>
              <a:t>Comus</a:t>
            </a:r>
            <a:r>
              <a:rPr lang="en-GB" dirty="0" smtClean="0"/>
              <a:t>:</a:t>
            </a:r>
            <a:endParaRPr lang="en-GB" dirty="0"/>
          </a:p>
        </p:txBody>
      </p:sp>
      <p:sp>
        <p:nvSpPr>
          <p:cNvPr id="3" name="Content Placeholder 2"/>
          <p:cNvSpPr>
            <a:spLocks noGrp="1"/>
          </p:cNvSpPr>
          <p:nvPr>
            <p:ph sz="quarter" idx="1"/>
          </p:nvPr>
        </p:nvSpPr>
        <p:spPr>
          <a:xfrm>
            <a:off x="381000" y="1828800"/>
            <a:ext cx="8385048" cy="4572000"/>
          </a:xfrm>
        </p:spPr>
        <p:txBody>
          <a:bodyPr>
            <a:normAutofit fontScale="92500" lnSpcReduction="10000"/>
          </a:bodyPr>
          <a:lstStyle/>
          <a:p>
            <a:r>
              <a:rPr lang="en-GB" i="1" dirty="0" err="1" smtClean="0"/>
              <a:t>Comus</a:t>
            </a:r>
            <a:r>
              <a:rPr lang="en-GB" i="1" dirty="0" smtClean="0"/>
              <a:t> </a:t>
            </a:r>
            <a:r>
              <a:rPr lang="en-GB" dirty="0" smtClean="0"/>
              <a:t>as visionary or utopian</a:t>
            </a:r>
          </a:p>
          <a:p>
            <a:r>
              <a:rPr lang="en-GB" i="1" dirty="0" err="1" smtClean="0"/>
              <a:t>Comus</a:t>
            </a:r>
            <a:r>
              <a:rPr lang="en-GB" dirty="0" smtClean="0"/>
              <a:t> as political</a:t>
            </a:r>
          </a:p>
          <a:p>
            <a:pPr lvl="1"/>
            <a:r>
              <a:rPr lang="en-GB" dirty="0" smtClean="0"/>
              <a:t>The ambiguity of Milton’s relationship with court culture – his vacillation over the courtliness of the masque genre and its aristocratic audience </a:t>
            </a:r>
          </a:p>
          <a:p>
            <a:pPr lvl="1"/>
            <a:r>
              <a:rPr lang="en-GB" dirty="0" smtClean="0"/>
              <a:t>Can we distinguish Milton’s masque from more traditional courtly masques? </a:t>
            </a:r>
          </a:p>
          <a:p>
            <a:r>
              <a:rPr lang="en-GB" dirty="0" smtClean="0"/>
              <a:t>In relation to Milton’s protestant thinking; his </a:t>
            </a:r>
            <a:r>
              <a:rPr lang="en-GB" dirty="0" err="1" smtClean="0"/>
              <a:t>Spensarian</a:t>
            </a:r>
            <a:r>
              <a:rPr lang="en-GB" dirty="0" smtClean="0"/>
              <a:t> inheritance </a:t>
            </a:r>
          </a:p>
          <a:p>
            <a:pPr lvl="1"/>
            <a:r>
              <a:rPr lang="en-GB" dirty="0" smtClean="0"/>
              <a:t>In relation to Milton’s ideas about chastity, and how he distinguishes between innocence and virtue</a:t>
            </a:r>
          </a:p>
          <a:p>
            <a:endParaRPr lang="en-GB" dirty="0" smtClean="0"/>
          </a:p>
          <a:p>
            <a:endParaRPr lang="en-GB" dirty="0" smtClean="0"/>
          </a:p>
          <a:p>
            <a:endParaRPr lang="en-GB" dirty="0" smtClean="0"/>
          </a:p>
          <a:p>
            <a:endParaRPr lang="en-GB" dirty="0" smtClean="0"/>
          </a:p>
          <a:p>
            <a:pPr>
              <a:buNone/>
            </a:pP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smtClean="0"/>
              <a:t>A Masque at Ludlow / </a:t>
            </a:r>
            <a:r>
              <a:rPr lang="en-GB" i="1" dirty="0" err="1" smtClean="0"/>
              <a:t>Comus</a:t>
            </a:r>
            <a:endParaRPr lang="en-GB" i="1" dirty="0"/>
          </a:p>
        </p:txBody>
      </p:sp>
      <p:sp>
        <p:nvSpPr>
          <p:cNvPr id="3" name="Content Placeholder 2"/>
          <p:cNvSpPr>
            <a:spLocks noGrp="1"/>
          </p:cNvSpPr>
          <p:nvPr>
            <p:ph sz="quarter" idx="1"/>
          </p:nvPr>
        </p:nvSpPr>
        <p:spPr>
          <a:xfrm>
            <a:off x="152400" y="1600200"/>
            <a:ext cx="8839200" cy="5257800"/>
          </a:xfrm>
        </p:spPr>
        <p:txBody>
          <a:bodyPr>
            <a:normAutofit fontScale="77500" lnSpcReduction="20000"/>
          </a:bodyPr>
          <a:lstStyle/>
          <a:p>
            <a:pPr algn="just">
              <a:lnSpc>
                <a:spcPct val="120000"/>
              </a:lnSpc>
              <a:spcBef>
                <a:spcPts val="0"/>
              </a:spcBef>
            </a:pPr>
            <a:r>
              <a:rPr lang="en-GB" dirty="0" smtClean="0"/>
              <a:t>1637 title page: ‘Presented a Ludlow Castle 1643: on </a:t>
            </a:r>
            <a:r>
              <a:rPr lang="en-GB" dirty="0" err="1" smtClean="0"/>
              <a:t>Michaelmas</a:t>
            </a:r>
            <a:r>
              <a:rPr lang="en-GB" dirty="0" smtClean="0"/>
              <a:t> Night, before the Right Honourable John, Earl of Bridgewater, Viscount </a:t>
            </a:r>
            <a:r>
              <a:rPr lang="en-GB" dirty="0" err="1" smtClean="0"/>
              <a:t>Brackley</a:t>
            </a:r>
            <a:r>
              <a:rPr lang="en-GB" dirty="0" smtClean="0"/>
              <a:t>, Lord President of Wales, and One of His Majesty’s Most Honourable “Privy Council”</a:t>
            </a:r>
          </a:p>
          <a:p>
            <a:pPr algn="just">
              <a:lnSpc>
                <a:spcPct val="120000"/>
              </a:lnSpc>
              <a:spcBef>
                <a:spcPts val="0"/>
              </a:spcBef>
            </a:pPr>
            <a:endParaRPr lang="en-GB" sz="900" dirty="0" smtClean="0"/>
          </a:p>
          <a:p>
            <a:pPr algn="just">
              <a:lnSpc>
                <a:spcPct val="120000"/>
              </a:lnSpc>
              <a:spcBef>
                <a:spcPts val="0"/>
              </a:spcBef>
            </a:pPr>
            <a:r>
              <a:rPr lang="en-GB" dirty="0" err="1" smtClean="0"/>
              <a:t>Michaelmas</a:t>
            </a:r>
            <a:r>
              <a:rPr lang="en-GB" dirty="0" smtClean="0"/>
              <a:t>: the feast of St Michael and All Angels, 29</a:t>
            </a:r>
            <a:r>
              <a:rPr lang="en-GB" baseline="30000" dirty="0" smtClean="0"/>
              <a:t>th</a:t>
            </a:r>
            <a:r>
              <a:rPr lang="en-GB" dirty="0" smtClean="0"/>
              <a:t> September – </a:t>
            </a:r>
          </a:p>
          <a:p>
            <a:pPr algn="just">
              <a:lnSpc>
                <a:spcPct val="120000"/>
              </a:lnSpc>
              <a:spcBef>
                <a:spcPts val="0"/>
              </a:spcBef>
            </a:pPr>
            <a:endParaRPr lang="en-GB" sz="1100" dirty="0" smtClean="0"/>
          </a:p>
          <a:p>
            <a:pPr algn="just">
              <a:lnSpc>
                <a:spcPct val="120000"/>
              </a:lnSpc>
              <a:spcBef>
                <a:spcPts val="0"/>
              </a:spcBef>
              <a:buNone/>
            </a:pPr>
            <a:r>
              <a:rPr lang="en-GB" dirty="0" smtClean="0"/>
              <a:t>	‘</a:t>
            </a:r>
            <a:r>
              <a:rPr lang="en-GB" dirty="0" err="1" smtClean="0"/>
              <a:t>Michaelmas</a:t>
            </a:r>
            <a:r>
              <a:rPr lang="en-GB" dirty="0" smtClean="0"/>
              <a:t> was traditionally the date on which newly elected or appointed officials took office, and this particular </a:t>
            </a:r>
            <a:r>
              <a:rPr lang="en-GB" dirty="0" err="1" smtClean="0"/>
              <a:t>Michaelmas</a:t>
            </a:r>
            <a:r>
              <a:rPr lang="en-GB" dirty="0" smtClean="0"/>
              <a:t> was the night of the Earl of Bridgewater’s formal installation as Lord Lieutenant of Wales and the border counties’ (Leah, in Corns 2001, 233) and President of the Council in the Marches of Wales.</a:t>
            </a:r>
          </a:p>
          <a:p>
            <a:pPr algn="just">
              <a:lnSpc>
                <a:spcPct val="120000"/>
              </a:lnSpc>
              <a:spcBef>
                <a:spcPts val="0"/>
              </a:spcBef>
            </a:pPr>
            <a:endParaRPr lang="en-GB" sz="1100" dirty="0" smtClean="0"/>
          </a:p>
          <a:p>
            <a:pPr algn="just">
              <a:lnSpc>
                <a:spcPct val="120000"/>
              </a:lnSpc>
              <a:spcBef>
                <a:spcPts val="0"/>
              </a:spcBef>
              <a:buNone/>
            </a:pPr>
            <a:r>
              <a:rPr lang="en-GB" dirty="0" smtClean="0"/>
              <a:t>	As Lord Lieutenant of Wales Sir John was ‘charged with keeping order and presiding over the council, an important court of law that had been granted special jurisdiction over ‘unlawful games’, adultery and other sexual offences.’ (ibid, 234)</a:t>
            </a:r>
          </a:p>
          <a:p>
            <a:pPr>
              <a:lnSpc>
                <a:spcPct val="120000"/>
              </a:lnSpc>
              <a:spcBef>
                <a:spcPts val="0"/>
              </a:spcBef>
            </a:pPr>
            <a:endParaRPr lang="en-GB" dirty="0" smtClean="0"/>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err="1" smtClean="0"/>
              <a:t>Comus</a:t>
            </a:r>
            <a:endParaRPr lang="en-GB" dirty="0"/>
          </a:p>
        </p:txBody>
      </p:sp>
      <p:sp>
        <p:nvSpPr>
          <p:cNvPr id="3" name="Content Placeholder 2"/>
          <p:cNvSpPr>
            <a:spLocks noGrp="1"/>
          </p:cNvSpPr>
          <p:nvPr>
            <p:ph sz="quarter" idx="1"/>
          </p:nvPr>
        </p:nvSpPr>
        <p:spPr>
          <a:xfrm>
            <a:off x="381000" y="1676400"/>
            <a:ext cx="8534400" cy="4953000"/>
          </a:xfrm>
        </p:spPr>
        <p:txBody>
          <a:bodyPr>
            <a:normAutofit fontScale="85000" lnSpcReduction="20000"/>
          </a:bodyPr>
          <a:lstStyle/>
          <a:p>
            <a:pPr>
              <a:lnSpc>
                <a:spcPct val="110000"/>
              </a:lnSpc>
              <a:spcBef>
                <a:spcPts val="0"/>
              </a:spcBef>
            </a:pPr>
            <a:r>
              <a:rPr lang="en-GB" dirty="0" smtClean="0"/>
              <a:t>The genre of the masque – a courtly genre</a:t>
            </a:r>
          </a:p>
          <a:p>
            <a:pPr>
              <a:lnSpc>
                <a:spcPct val="110000"/>
              </a:lnSpc>
              <a:spcBef>
                <a:spcPts val="0"/>
              </a:spcBef>
            </a:pPr>
            <a:endParaRPr lang="en-GB" sz="900" dirty="0" smtClean="0"/>
          </a:p>
          <a:p>
            <a:pPr>
              <a:lnSpc>
                <a:spcPct val="110000"/>
              </a:lnSpc>
              <a:spcBef>
                <a:spcPts val="0"/>
              </a:spcBef>
            </a:pPr>
            <a:r>
              <a:rPr lang="en-GB" dirty="0" smtClean="0"/>
              <a:t>Highly popular in the reign of James I</a:t>
            </a:r>
          </a:p>
          <a:p>
            <a:pPr>
              <a:lnSpc>
                <a:spcPct val="110000"/>
              </a:lnSpc>
              <a:spcBef>
                <a:spcPts val="0"/>
              </a:spcBef>
            </a:pPr>
            <a:endParaRPr lang="en-GB" sz="900" dirty="0" smtClean="0"/>
          </a:p>
          <a:p>
            <a:pPr>
              <a:lnSpc>
                <a:spcPct val="110000"/>
              </a:lnSpc>
              <a:spcBef>
                <a:spcPts val="0"/>
              </a:spcBef>
            </a:pPr>
            <a:r>
              <a:rPr lang="en-GB" dirty="0" smtClean="0"/>
              <a:t>Why do we find Milton – a Protestant / Puritan, parliamentarian, later to become staunch opponent of the king and defender of regicide – writing in a courtly genre? Ambition to move in court circles? (cf. Spenser, Sidney)</a:t>
            </a:r>
          </a:p>
          <a:p>
            <a:pPr>
              <a:lnSpc>
                <a:spcPct val="110000"/>
              </a:lnSpc>
              <a:spcBef>
                <a:spcPts val="0"/>
              </a:spcBef>
            </a:pPr>
            <a:endParaRPr lang="en-GB" sz="900" dirty="0" smtClean="0"/>
          </a:p>
          <a:p>
            <a:pPr>
              <a:lnSpc>
                <a:spcPct val="110000"/>
              </a:lnSpc>
              <a:spcBef>
                <a:spcPts val="0"/>
              </a:spcBef>
            </a:pPr>
            <a:r>
              <a:rPr lang="en-GB" dirty="0" smtClean="0"/>
              <a:t>But – the </a:t>
            </a:r>
            <a:r>
              <a:rPr lang="en-GB" dirty="0" err="1" smtClean="0"/>
              <a:t>Egertons</a:t>
            </a:r>
            <a:r>
              <a:rPr lang="en-GB" dirty="0" smtClean="0"/>
              <a:t>, especially the countess and her daughters, had Puritan leanings and were patrons of the </a:t>
            </a:r>
            <a:r>
              <a:rPr lang="en-GB" dirty="0" err="1" smtClean="0"/>
              <a:t>Spensarian</a:t>
            </a:r>
            <a:r>
              <a:rPr lang="en-GB" dirty="0" smtClean="0"/>
              <a:t> line of poets</a:t>
            </a:r>
          </a:p>
          <a:p>
            <a:pPr>
              <a:lnSpc>
                <a:spcPct val="110000"/>
              </a:lnSpc>
              <a:spcBef>
                <a:spcPts val="0"/>
              </a:spcBef>
            </a:pPr>
            <a:endParaRPr lang="en-GB" sz="900" dirty="0" smtClean="0"/>
          </a:p>
          <a:p>
            <a:pPr>
              <a:lnSpc>
                <a:spcPct val="110000"/>
              </a:lnSpc>
              <a:spcBef>
                <a:spcPts val="0"/>
              </a:spcBef>
            </a:pPr>
            <a:r>
              <a:rPr lang="en-GB" dirty="0" smtClean="0"/>
              <a:t>Milton’s version of a masque </a:t>
            </a:r>
          </a:p>
          <a:p>
            <a:pPr lvl="1">
              <a:lnSpc>
                <a:spcPct val="110000"/>
              </a:lnSpc>
              <a:spcBef>
                <a:spcPts val="0"/>
              </a:spcBef>
            </a:pPr>
            <a:r>
              <a:rPr lang="en-GB" i="1" dirty="0" err="1" smtClean="0"/>
              <a:t>Comus</a:t>
            </a:r>
            <a:r>
              <a:rPr lang="en-GB" dirty="0" smtClean="0"/>
              <a:t> – not lavish but frugal</a:t>
            </a:r>
          </a:p>
          <a:p>
            <a:pPr lvl="1">
              <a:lnSpc>
                <a:spcPct val="110000"/>
              </a:lnSpc>
              <a:spcBef>
                <a:spcPts val="0"/>
              </a:spcBef>
            </a:pPr>
            <a:r>
              <a:rPr lang="en-GB" dirty="0" smtClean="0"/>
              <a:t>Having more dialogue than was usual for a masque</a:t>
            </a:r>
          </a:p>
          <a:p>
            <a:endParaRPr lang="en-GB" dirty="0" smtClean="0"/>
          </a:p>
          <a:p>
            <a:endParaRPr lang="en-GB" dirty="0" smtClean="0"/>
          </a:p>
          <a:p>
            <a:endParaRPr lang="en-GB" dirty="0" smtClean="0"/>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err="1" smtClean="0"/>
              <a:t>Comus</a:t>
            </a:r>
            <a:endParaRPr lang="en-GB" dirty="0"/>
          </a:p>
        </p:txBody>
      </p:sp>
      <p:sp>
        <p:nvSpPr>
          <p:cNvPr id="3" name="Content Placeholder 2"/>
          <p:cNvSpPr>
            <a:spLocks noGrp="1"/>
          </p:cNvSpPr>
          <p:nvPr>
            <p:ph sz="quarter" idx="1"/>
          </p:nvPr>
        </p:nvSpPr>
        <p:spPr>
          <a:xfrm>
            <a:off x="609600" y="1600200"/>
            <a:ext cx="8153400" cy="4800600"/>
          </a:xfrm>
        </p:spPr>
        <p:txBody>
          <a:bodyPr>
            <a:normAutofit fontScale="85000" lnSpcReduction="10000"/>
          </a:bodyPr>
          <a:lstStyle/>
          <a:p>
            <a:pPr>
              <a:lnSpc>
                <a:spcPct val="120000"/>
              </a:lnSpc>
              <a:spcBef>
                <a:spcPts val="0"/>
              </a:spcBef>
            </a:pPr>
            <a:r>
              <a:rPr lang="en-GB" dirty="0" smtClean="0"/>
              <a:t>The spread of Puritanism</a:t>
            </a:r>
          </a:p>
          <a:p>
            <a:pPr>
              <a:lnSpc>
                <a:spcPct val="120000"/>
              </a:lnSpc>
              <a:spcBef>
                <a:spcPts val="0"/>
              </a:spcBef>
            </a:pPr>
            <a:endParaRPr lang="en-GB" sz="900" dirty="0" smtClean="0"/>
          </a:p>
          <a:p>
            <a:pPr lvl="1">
              <a:lnSpc>
                <a:spcPct val="120000"/>
              </a:lnSpc>
              <a:spcBef>
                <a:spcPts val="0"/>
              </a:spcBef>
            </a:pPr>
            <a:r>
              <a:rPr lang="en-GB" dirty="0" smtClean="0"/>
              <a:t>From its hotspots such as London, and rural industrial areas such as Essex, Somerset and the West Riding of Yorkshire, to the residually Catholic areas such as parts of the north, Wales and the south west. </a:t>
            </a:r>
          </a:p>
          <a:p>
            <a:pPr>
              <a:lnSpc>
                <a:spcPct val="120000"/>
              </a:lnSpc>
              <a:spcBef>
                <a:spcPts val="0"/>
              </a:spcBef>
            </a:pPr>
            <a:endParaRPr lang="en-GB" sz="900" dirty="0" smtClean="0"/>
          </a:p>
          <a:p>
            <a:pPr>
              <a:lnSpc>
                <a:spcPct val="120000"/>
              </a:lnSpc>
              <a:spcBef>
                <a:spcPts val="0"/>
              </a:spcBef>
            </a:pPr>
            <a:r>
              <a:rPr lang="en-GB" dirty="0" smtClean="0"/>
              <a:t>The 1630s were also a time when some of the sixteenth century Protestant reforms were being steadily undone by the Archbishop of Canterbury, William Laud. </a:t>
            </a:r>
          </a:p>
          <a:p>
            <a:pPr>
              <a:lnSpc>
                <a:spcPct val="120000"/>
              </a:lnSpc>
              <a:spcBef>
                <a:spcPts val="0"/>
              </a:spcBef>
            </a:pPr>
            <a:endParaRPr lang="en-GB" sz="900" dirty="0" smtClean="0"/>
          </a:p>
          <a:p>
            <a:pPr>
              <a:lnSpc>
                <a:spcPct val="120000"/>
              </a:lnSpc>
              <a:spcBef>
                <a:spcPts val="0"/>
              </a:spcBef>
            </a:pPr>
            <a:r>
              <a:rPr lang="en-GB" dirty="0" smtClean="0"/>
              <a:t>Sir John </a:t>
            </a:r>
            <a:r>
              <a:rPr lang="en-GB" dirty="0" err="1" smtClean="0"/>
              <a:t>Egerton</a:t>
            </a:r>
            <a:r>
              <a:rPr lang="en-GB" dirty="0" smtClean="0"/>
              <a:t> – the installation of a Puritan legal authority on the border with rebellious Welsh Catholicism? </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err="1" smtClean="0"/>
              <a:t>Comus</a:t>
            </a:r>
            <a:endParaRPr lang="en-GB" dirty="0"/>
          </a:p>
        </p:txBody>
      </p:sp>
      <p:sp>
        <p:nvSpPr>
          <p:cNvPr id="3" name="Content Placeholder 2"/>
          <p:cNvSpPr>
            <a:spLocks noGrp="1"/>
          </p:cNvSpPr>
          <p:nvPr>
            <p:ph sz="quarter" idx="1"/>
          </p:nvPr>
        </p:nvSpPr>
        <p:spPr>
          <a:xfrm>
            <a:off x="228600" y="1524000"/>
            <a:ext cx="8537448" cy="5334000"/>
          </a:xfrm>
        </p:spPr>
        <p:txBody>
          <a:bodyPr>
            <a:normAutofit fontScale="85000" lnSpcReduction="20000"/>
          </a:bodyPr>
          <a:lstStyle/>
          <a:p>
            <a:pPr algn="just">
              <a:lnSpc>
                <a:spcPct val="120000"/>
              </a:lnSpc>
              <a:spcBef>
                <a:spcPts val="0"/>
              </a:spcBef>
            </a:pPr>
            <a:r>
              <a:rPr lang="en-GB" dirty="0" smtClean="0"/>
              <a:t>Participation of the children of Earl and Countess of Bridgewater in the play: </a:t>
            </a:r>
          </a:p>
          <a:p>
            <a:pPr lvl="1" algn="just">
              <a:lnSpc>
                <a:spcPct val="120000"/>
              </a:lnSpc>
              <a:spcBef>
                <a:spcPts val="0"/>
              </a:spcBef>
            </a:pPr>
            <a:r>
              <a:rPr lang="en-GB" dirty="0" smtClean="0"/>
              <a:t> Lady Alice- the Lady,</a:t>
            </a:r>
          </a:p>
          <a:p>
            <a:pPr lvl="1" algn="just">
              <a:lnSpc>
                <a:spcPct val="120000"/>
              </a:lnSpc>
              <a:spcBef>
                <a:spcPts val="0"/>
              </a:spcBef>
            </a:pPr>
            <a:r>
              <a:rPr lang="en-GB" dirty="0" smtClean="0"/>
              <a:t>Lord (John) </a:t>
            </a:r>
            <a:r>
              <a:rPr lang="en-GB" dirty="0" err="1" smtClean="0"/>
              <a:t>Brackley</a:t>
            </a:r>
            <a:r>
              <a:rPr lang="en-GB" dirty="0" smtClean="0"/>
              <a:t> - Elder Brother</a:t>
            </a:r>
          </a:p>
          <a:p>
            <a:pPr lvl="1" algn="just">
              <a:lnSpc>
                <a:spcPct val="120000"/>
              </a:lnSpc>
              <a:spcBef>
                <a:spcPts val="0"/>
              </a:spcBef>
            </a:pPr>
            <a:r>
              <a:rPr lang="en-GB" dirty="0" smtClean="0"/>
              <a:t>Thomas </a:t>
            </a:r>
            <a:r>
              <a:rPr lang="en-GB" dirty="0" err="1" smtClean="0"/>
              <a:t>Egerton</a:t>
            </a:r>
            <a:r>
              <a:rPr lang="en-GB" dirty="0" smtClean="0"/>
              <a:t>  - Younger Brother in the play.</a:t>
            </a:r>
          </a:p>
          <a:p>
            <a:pPr algn="just">
              <a:lnSpc>
                <a:spcPct val="120000"/>
              </a:lnSpc>
              <a:spcBef>
                <a:spcPts val="0"/>
              </a:spcBef>
            </a:pPr>
            <a:endParaRPr lang="en-GB" sz="900" dirty="0" smtClean="0"/>
          </a:p>
          <a:p>
            <a:pPr algn="just">
              <a:lnSpc>
                <a:spcPct val="120000"/>
              </a:lnSpc>
              <a:spcBef>
                <a:spcPts val="0"/>
              </a:spcBef>
            </a:pPr>
            <a:r>
              <a:rPr lang="en-GB" dirty="0" smtClean="0"/>
              <a:t>Henry </a:t>
            </a:r>
            <a:r>
              <a:rPr lang="en-GB" dirty="0" err="1" smtClean="0"/>
              <a:t>Lawes</a:t>
            </a:r>
            <a:r>
              <a:rPr lang="en-GB" dirty="0" smtClean="0"/>
              <a:t> – the children’s music tutor – set the </a:t>
            </a:r>
            <a:r>
              <a:rPr lang="en-GB" i="1" dirty="0" err="1" smtClean="0"/>
              <a:t>Comus</a:t>
            </a:r>
            <a:r>
              <a:rPr lang="en-GB" dirty="0" smtClean="0"/>
              <a:t> songs, and designed and managed the production</a:t>
            </a:r>
          </a:p>
          <a:p>
            <a:pPr algn="just">
              <a:lnSpc>
                <a:spcPct val="120000"/>
              </a:lnSpc>
              <a:spcBef>
                <a:spcPts val="0"/>
              </a:spcBef>
            </a:pPr>
            <a:endParaRPr lang="en-GB" sz="900" dirty="0" smtClean="0"/>
          </a:p>
          <a:p>
            <a:pPr algn="just">
              <a:lnSpc>
                <a:spcPct val="120000"/>
              </a:lnSpc>
              <a:spcBef>
                <a:spcPts val="0"/>
              </a:spcBef>
            </a:pPr>
            <a:r>
              <a:rPr lang="en-GB" dirty="0" smtClean="0"/>
              <a:t>The ‘story’ of </a:t>
            </a:r>
            <a:r>
              <a:rPr lang="en-GB" i="1" dirty="0" err="1" smtClean="0"/>
              <a:t>Comus</a:t>
            </a:r>
            <a:r>
              <a:rPr lang="en-GB" dirty="0" smtClean="0"/>
              <a:t> – the children are placed in victory over </a:t>
            </a:r>
            <a:r>
              <a:rPr lang="en-GB" dirty="0" err="1" smtClean="0"/>
              <a:t>intemperence</a:t>
            </a:r>
            <a:r>
              <a:rPr lang="en-GB" dirty="0" smtClean="0"/>
              <a:t> and </a:t>
            </a:r>
            <a:r>
              <a:rPr lang="en-GB" dirty="0" err="1" smtClean="0"/>
              <a:t>inchastity</a:t>
            </a:r>
            <a:r>
              <a:rPr lang="en-GB" dirty="0" smtClean="0"/>
              <a:t> </a:t>
            </a:r>
          </a:p>
          <a:p>
            <a:pPr algn="just">
              <a:lnSpc>
                <a:spcPct val="120000"/>
              </a:lnSpc>
              <a:spcBef>
                <a:spcPts val="0"/>
              </a:spcBef>
            </a:pPr>
            <a:endParaRPr lang="en-GB" sz="1000" dirty="0" smtClean="0"/>
          </a:p>
          <a:p>
            <a:pPr algn="just">
              <a:lnSpc>
                <a:spcPct val="120000"/>
              </a:lnSpc>
              <a:spcBef>
                <a:spcPts val="0"/>
              </a:spcBef>
            </a:pPr>
            <a:r>
              <a:rPr lang="en-GB" dirty="0" smtClean="0"/>
              <a:t>John </a:t>
            </a:r>
            <a:r>
              <a:rPr lang="en-GB" dirty="0" err="1" smtClean="0"/>
              <a:t>Egerton</a:t>
            </a:r>
            <a:r>
              <a:rPr lang="en-GB" dirty="0" smtClean="0"/>
              <a:t>, the younger brother in </a:t>
            </a:r>
            <a:r>
              <a:rPr lang="en-GB" i="1" dirty="0" err="1" smtClean="0"/>
              <a:t>Comus</a:t>
            </a:r>
            <a:r>
              <a:rPr lang="en-GB" dirty="0" smtClean="0"/>
              <a:t>, later became a strong Royalist, and subsequently wrote on his copy of Milton’s </a:t>
            </a:r>
            <a:r>
              <a:rPr lang="en-GB" i="1" dirty="0" err="1" smtClean="0"/>
              <a:t>Defensio</a:t>
            </a:r>
            <a:r>
              <a:rPr lang="en-GB" dirty="0" smtClean="0"/>
              <a:t>, “The book is  most deserving of burning, the author  the gallows”’ (Leah, in Corns 2001, 239)</a:t>
            </a:r>
          </a:p>
          <a:p>
            <a:pPr>
              <a:lnSpc>
                <a:spcPct val="120000"/>
              </a:lnSpc>
              <a:spcBef>
                <a:spcPts val="0"/>
              </a:spcBef>
            </a:pPr>
            <a:endParaRPr lang="en-GB" sz="900" dirty="0" smtClean="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i="1" dirty="0" err="1" smtClean="0"/>
              <a:t>Comus</a:t>
            </a:r>
            <a:r>
              <a:rPr lang="en-GB" i="1" dirty="0" smtClean="0"/>
              <a:t/>
            </a:r>
            <a:br>
              <a:rPr lang="en-GB" i="1" dirty="0" smtClean="0"/>
            </a:br>
            <a:r>
              <a:rPr lang="en-GB" sz="3600" dirty="0" smtClean="0"/>
              <a:t>and the </a:t>
            </a:r>
            <a:r>
              <a:rPr lang="en-GB" sz="3600" dirty="0" err="1" smtClean="0"/>
              <a:t>Castlehaven</a:t>
            </a:r>
            <a:r>
              <a:rPr lang="en-GB" sz="3600" dirty="0" smtClean="0"/>
              <a:t> Scandal of 1631</a:t>
            </a:r>
            <a:endParaRPr lang="en-GB" dirty="0"/>
          </a:p>
        </p:txBody>
      </p:sp>
      <p:sp>
        <p:nvSpPr>
          <p:cNvPr id="3" name="Content Placeholder 2"/>
          <p:cNvSpPr>
            <a:spLocks noGrp="1"/>
          </p:cNvSpPr>
          <p:nvPr>
            <p:ph sz="quarter" idx="1"/>
          </p:nvPr>
        </p:nvSpPr>
        <p:spPr>
          <a:xfrm>
            <a:off x="152400" y="1676400"/>
            <a:ext cx="8613648" cy="4953000"/>
          </a:xfrm>
        </p:spPr>
        <p:txBody>
          <a:bodyPr>
            <a:normAutofit fontScale="92500" lnSpcReduction="20000"/>
          </a:bodyPr>
          <a:lstStyle/>
          <a:p>
            <a:pPr algn="just">
              <a:lnSpc>
                <a:spcPct val="110000"/>
              </a:lnSpc>
              <a:spcBef>
                <a:spcPts val="0"/>
              </a:spcBef>
              <a:buNone/>
            </a:pPr>
            <a:r>
              <a:rPr lang="en-GB" dirty="0" smtClean="0"/>
              <a:t>	‘One of the features of </a:t>
            </a:r>
            <a:r>
              <a:rPr lang="en-GB" dirty="0" err="1" smtClean="0"/>
              <a:t>Michaelmas</a:t>
            </a:r>
            <a:r>
              <a:rPr lang="en-GB" dirty="0" smtClean="0"/>
              <a:t>, which marked the beginning of the autumn new term, was a period of ‘misrule’ during which legal and other governmental hierarchies were briefly flouted and turned upside down; Kidderminster, for example, which was a scant thirty miles from Ludlow, celebrated a ‘lawless hour’ in honour of the holiday.’ (Leah 2001, 233-4)</a:t>
            </a:r>
          </a:p>
          <a:p>
            <a:pPr algn="just">
              <a:lnSpc>
                <a:spcPct val="110000"/>
              </a:lnSpc>
              <a:spcBef>
                <a:spcPts val="0"/>
              </a:spcBef>
            </a:pPr>
            <a:endParaRPr lang="en-GB" sz="900" dirty="0" smtClean="0"/>
          </a:p>
          <a:p>
            <a:pPr algn="just">
              <a:lnSpc>
                <a:spcPct val="110000"/>
              </a:lnSpc>
              <a:spcBef>
                <a:spcPts val="0"/>
              </a:spcBef>
              <a:buNone/>
            </a:pPr>
            <a:r>
              <a:rPr lang="en-GB" dirty="0" smtClean="0"/>
              <a:t>	Is this ‘festive misrule’ reflected in the masque ‘through the person of </a:t>
            </a:r>
            <a:r>
              <a:rPr lang="en-GB" dirty="0" err="1" smtClean="0"/>
              <a:t>Comus</a:t>
            </a:r>
            <a:r>
              <a:rPr lang="en-GB" dirty="0" smtClean="0"/>
              <a:t>, the foul enchanter who dances a ‘wavering </a:t>
            </a:r>
            <a:r>
              <a:rPr lang="en-GB" dirty="0" err="1" smtClean="0"/>
              <a:t>morris</a:t>
            </a:r>
            <a:r>
              <a:rPr lang="en-GB" dirty="0" smtClean="0"/>
              <a:t>’ (line 116) and carouses in the dark forest outside Ludlow with his cohort or humans made beasts as a result of his powerful magic’ (ibid) ? </a:t>
            </a:r>
          </a:p>
          <a:p>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i="1" dirty="0" err="1" smtClean="0"/>
              <a:t>Comus</a:t>
            </a:r>
            <a:r>
              <a:rPr lang="en-GB" dirty="0" smtClean="0"/>
              <a:t> </a:t>
            </a:r>
            <a:br>
              <a:rPr lang="en-GB" dirty="0" smtClean="0"/>
            </a:br>
            <a:r>
              <a:rPr lang="en-GB" sz="3600" dirty="0" smtClean="0"/>
              <a:t>and the </a:t>
            </a:r>
            <a:r>
              <a:rPr lang="en-GB" sz="3600" dirty="0" err="1" smtClean="0"/>
              <a:t>Castlehaven</a:t>
            </a:r>
            <a:r>
              <a:rPr lang="en-GB" sz="3600" dirty="0" smtClean="0"/>
              <a:t> Scandal of 1631</a:t>
            </a:r>
            <a:endParaRPr lang="en-GB" dirty="0"/>
          </a:p>
        </p:txBody>
      </p:sp>
      <p:sp>
        <p:nvSpPr>
          <p:cNvPr id="3" name="Content Placeholder 2"/>
          <p:cNvSpPr>
            <a:spLocks noGrp="1"/>
          </p:cNvSpPr>
          <p:nvPr>
            <p:ph sz="quarter" idx="1"/>
          </p:nvPr>
        </p:nvSpPr>
        <p:spPr>
          <a:xfrm>
            <a:off x="228600" y="1600200"/>
            <a:ext cx="8610600" cy="5257800"/>
          </a:xfrm>
        </p:spPr>
        <p:txBody>
          <a:bodyPr>
            <a:normAutofit fontScale="85000" lnSpcReduction="20000"/>
          </a:bodyPr>
          <a:lstStyle/>
          <a:p>
            <a:pPr algn="just">
              <a:lnSpc>
                <a:spcPct val="110000"/>
              </a:lnSpc>
              <a:spcBef>
                <a:spcPts val="0"/>
              </a:spcBef>
            </a:pPr>
            <a:r>
              <a:rPr lang="en-GB" dirty="0" smtClean="0"/>
              <a:t>As early as 1960 scholars note an ‘expiatory’ quality in </a:t>
            </a:r>
            <a:r>
              <a:rPr lang="en-GB" i="1" dirty="0" err="1" smtClean="0"/>
              <a:t>Comus</a:t>
            </a:r>
            <a:r>
              <a:rPr lang="en-GB" dirty="0" smtClean="0"/>
              <a:t> </a:t>
            </a:r>
          </a:p>
          <a:p>
            <a:pPr algn="just">
              <a:lnSpc>
                <a:spcPct val="110000"/>
              </a:lnSpc>
              <a:spcBef>
                <a:spcPts val="0"/>
              </a:spcBef>
            </a:pPr>
            <a:endParaRPr lang="en-GB" sz="900" dirty="0" smtClean="0"/>
          </a:p>
          <a:p>
            <a:pPr algn="just">
              <a:lnSpc>
                <a:spcPct val="110000"/>
              </a:lnSpc>
              <a:spcBef>
                <a:spcPts val="0"/>
              </a:spcBef>
            </a:pPr>
            <a:r>
              <a:rPr lang="en-GB" dirty="0" smtClean="0"/>
              <a:t>‘In 1971, Barbara Breasted set the world of </a:t>
            </a:r>
            <a:r>
              <a:rPr lang="en-GB" dirty="0" err="1" smtClean="0"/>
              <a:t>Miltonists</a:t>
            </a:r>
            <a:r>
              <a:rPr lang="en-GB" dirty="0" smtClean="0"/>
              <a:t> abuzz by providing an answer in her ‘</a:t>
            </a:r>
            <a:r>
              <a:rPr lang="en-GB" i="1" dirty="0" err="1" smtClean="0"/>
              <a:t>Comus</a:t>
            </a:r>
            <a:r>
              <a:rPr lang="en-GB" i="1" dirty="0" smtClean="0"/>
              <a:t> </a:t>
            </a:r>
            <a:r>
              <a:rPr lang="en-GB" dirty="0" smtClean="0"/>
              <a:t>and the </a:t>
            </a:r>
            <a:r>
              <a:rPr lang="en-GB" dirty="0" err="1" smtClean="0"/>
              <a:t>Castlehaven</a:t>
            </a:r>
            <a:r>
              <a:rPr lang="en-GB" dirty="0" smtClean="0"/>
              <a:t> Scandal’, which argued that Milton’s artistic choices, and even some of the likely cuts for performance, were deeply influenced by a family scandal of three years before’ (Leah 2001, 234)</a:t>
            </a:r>
          </a:p>
          <a:p>
            <a:pPr algn="just">
              <a:lnSpc>
                <a:spcPct val="110000"/>
              </a:lnSpc>
              <a:spcBef>
                <a:spcPts val="0"/>
              </a:spcBef>
            </a:pPr>
            <a:endParaRPr lang="en-GB" sz="900" dirty="0" smtClean="0"/>
          </a:p>
          <a:p>
            <a:pPr algn="just">
              <a:lnSpc>
                <a:spcPct val="110000"/>
              </a:lnSpc>
              <a:spcBef>
                <a:spcPts val="0"/>
              </a:spcBef>
            </a:pPr>
            <a:r>
              <a:rPr lang="en-GB" dirty="0" smtClean="0"/>
              <a:t>In 1631 the Countess of Bridgewater’s brother-in-law, second Earl of </a:t>
            </a:r>
            <a:r>
              <a:rPr lang="en-GB" dirty="0" err="1" smtClean="0"/>
              <a:t>Castlehaven</a:t>
            </a:r>
            <a:r>
              <a:rPr lang="en-GB" dirty="0" smtClean="0"/>
              <a:t>, was beheaded for the crimes of sadism and sodomy; reputedly a Roman Catholic.</a:t>
            </a:r>
          </a:p>
          <a:p>
            <a:pPr algn="just">
              <a:lnSpc>
                <a:spcPct val="110000"/>
              </a:lnSpc>
              <a:spcBef>
                <a:spcPts val="0"/>
              </a:spcBef>
            </a:pPr>
            <a:endParaRPr lang="en-GB" sz="1000" dirty="0" smtClean="0"/>
          </a:p>
          <a:p>
            <a:pPr algn="just">
              <a:lnSpc>
                <a:spcPct val="110000"/>
              </a:lnSpc>
              <a:spcBef>
                <a:spcPts val="0"/>
              </a:spcBef>
            </a:pPr>
            <a:r>
              <a:rPr lang="en-GB" dirty="0" smtClean="0"/>
              <a:t>This may have reinforced the ideological complex in which Puritan legal authority was deemed necessary on the border with rebellious and licentious Catholicism </a:t>
            </a:r>
          </a:p>
          <a:p>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i="1" dirty="0" err="1" smtClean="0"/>
              <a:t>Comus</a:t>
            </a:r>
            <a:r>
              <a:rPr lang="en-GB" dirty="0" smtClean="0"/>
              <a:t> </a:t>
            </a:r>
            <a:br>
              <a:rPr lang="en-GB" dirty="0" smtClean="0"/>
            </a:br>
            <a:r>
              <a:rPr lang="en-GB" sz="3600" dirty="0" smtClean="0"/>
              <a:t>and the </a:t>
            </a:r>
            <a:r>
              <a:rPr lang="en-GB" sz="3600" dirty="0" err="1" smtClean="0"/>
              <a:t>Castlehaven</a:t>
            </a:r>
            <a:r>
              <a:rPr lang="en-GB" sz="3600" dirty="0" smtClean="0"/>
              <a:t> Scandal of 1631</a:t>
            </a:r>
            <a:endParaRPr lang="en-GB" dirty="0"/>
          </a:p>
        </p:txBody>
      </p:sp>
      <p:sp>
        <p:nvSpPr>
          <p:cNvPr id="3" name="Content Placeholder 2"/>
          <p:cNvSpPr>
            <a:spLocks noGrp="1"/>
          </p:cNvSpPr>
          <p:nvPr>
            <p:ph sz="quarter" idx="1"/>
          </p:nvPr>
        </p:nvSpPr>
        <p:spPr>
          <a:xfrm>
            <a:off x="304800" y="1600200"/>
            <a:ext cx="8610600" cy="5105400"/>
          </a:xfrm>
        </p:spPr>
        <p:txBody>
          <a:bodyPr>
            <a:normAutofit fontScale="85000" lnSpcReduction="20000"/>
          </a:bodyPr>
          <a:lstStyle/>
          <a:p>
            <a:pPr algn="just">
              <a:lnSpc>
                <a:spcPct val="120000"/>
              </a:lnSpc>
              <a:spcBef>
                <a:spcPts val="0"/>
              </a:spcBef>
            </a:pPr>
            <a:r>
              <a:rPr lang="en-GB" dirty="0" err="1" smtClean="0"/>
              <a:t>Castlehaven’s</a:t>
            </a:r>
            <a:r>
              <a:rPr lang="en-GB" dirty="0" smtClean="0"/>
              <a:t> alleged crimes: </a:t>
            </a:r>
          </a:p>
          <a:p>
            <a:pPr algn="just">
              <a:lnSpc>
                <a:spcPct val="120000"/>
              </a:lnSpc>
              <a:spcBef>
                <a:spcPts val="0"/>
              </a:spcBef>
            </a:pPr>
            <a:endParaRPr lang="en-GB" sz="900" dirty="0" smtClean="0"/>
          </a:p>
          <a:p>
            <a:pPr lvl="1" algn="just">
              <a:lnSpc>
                <a:spcPct val="120000"/>
              </a:lnSpc>
              <a:spcBef>
                <a:spcPts val="0"/>
              </a:spcBef>
            </a:pPr>
            <a:r>
              <a:rPr lang="en-GB" dirty="0" smtClean="0"/>
              <a:t>Sodomy (as committed on his male servants)</a:t>
            </a:r>
          </a:p>
          <a:p>
            <a:pPr algn="just">
              <a:lnSpc>
                <a:spcPct val="120000"/>
              </a:lnSpc>
              <a:spcBef>
                <a:spcPts val="0"/>
              </a:spcBef>
            </a:pPr>
            <a:endParaRPr lang="en-GB" sz="900" dirty="0" smtClean="0"/>
          </a:p>
          <a:p>
            <a:pPr lvl="1" algn="just">
              <a:lnSpc>
                <a:spcPct val="120000"/>
              </a:lnSpc>
              <a:spcBef>
                <a:spcPts val="0"/>
              </a:spcBef>
            </a:pPr>
            <a:r>
              <a:rPr lang="en-GB" dirty="0" smtClean="0"/>
              <a:t>Aiding servants to rape his own wife, Anne Stanley </a:t>
            </a:r>
            <a:r>
              <a:rPr lang="en-GB" dirty="0" err="1" smtClean="0"/>
              <a:t>Brydges</a:t>
            </a:r>
            <a:r>
              <a:rPr lang="en-GB" dirty="0" smtClean="0"/>
              <a:t>, Lady </a:t>
            </a:r>
            <a:r>
              <a:rPr lang="en-GB" dirty="0" err="1" smtClean="0"/>
              <a:t>Chandos</a:t>
            </a:r>
            <a:r>
              <a:rPr lang="en-GB" dirty="0" smtClean="0"/>
              <a:t>, the Countess of Bridgewater’s sister, eldest of three daughters of the fifth earl of Derby and his wife, the Dowager Countess of Derby</a:t>
            </a:r>
          </a:p>
          <a:p>
            <a:pPr algn="just">
              <a:lnSpc>
                <a:spcPct val="120000"/>
              </a:lnSpc>
              <a:spcBef>
                <a:spcPts val="0"/>
              </a:spcBef>
            </a:pPr>
            <a:endParaRPr lang="en-GB" sz="900" dirty="0" smtClean="0"/>
          </a:p>
          <a:p>
            <a:pPr lvl="1" algn="just">
              <a:lnSpc>
                <a:spcPct val="120000"/>
              </a:lnSpc>
              <a:spcBef>
                <a:spcPts val="0"/>
              </a:spcBef>
            </a:pPr>
            <a:r>
              <a:rPr lang="en-GB" dirty="0" smtClean="0"/>
              <a:t>Pollution (‘prostitution’) of his daughter-in-law Elizabeth </a:t>
            </a:r>
            <a:r>
              <a:rPr lang="en-GB" dirty="0" err="1" smtClean="0"/>
              <a:t>Brydges</a:t>
            </a:r>
            <a:r>
              <a:rPr lang="en-GB" dirty="0" smtClean="0"/>
              <a:t>, who was married to his son and heir Laud </a:t>
            </a:r>
            <a:r>
              <a:rPr lang="en-GB" dirty="0" err="1" smtClean="0"/>
              <a:t>Audley</a:t>
            </a:r>
            <a:r>
              <a:rPr lang="en-GB" dirty="0" smtClean="0"/>
              <a:t> and living in the same house, and who was fifteen years old at the time of </a:t>
            </a:r>
            <a:r>
              <a:rPr lang="en-GB" dirty="0" err="1" smtClean="0"/>
              <a:t>Castlehaven’s</a:t>
            </a:r>
            <a:r>
              <a:rPr lang="en-GB" dirty="0" smtClean="0"/>
              <a:t> trial </a:t>
            </a:r>
          </a:p>
          <a:p>
            <a:pPr lvl="1" algn="just">
              <a:lnSpc>
                <a:spcPct val="120000"/>
              </a:lnSpc>
              <a:spcBef>
                <a:spcPts val="0"/>
              </a:spcBef>
            </a:pPr>
            <a:endParaRPr lang="en-GB" sz="900" dirty="0" smtClean="0"/>
          </a:p>
          <a:p>
            <a:pPr algn="just">
              <a:lnSpc>
                <a:spcPct val="120000"/>
              </a:lnSpc>
              <a:spcBef>
                <a:spcPts val="0"/>
              </a:spcBef>
            </a:pPr>
            <a:r>
              <a:rPr lang="en-GB" dirty="0" smtClean="0"/>
              <a:t>So, was </a:t>
            </a:r>
            <a:r>
              <a:rPr lang="en-GB" i="1" dirty="0" err="1" smtClean="0"/>
              <a:t>Comus</a:t>
            </a:r>
            <a:r>
              <a:rPr lang="en-GB" dirty="0" smtClean="0"/>
              <a:t> intended partly as a purification ritual?</a:t>
            </a:r>
          </a:p>
          <a:p>
            <a:pPr algn="just">
              <a:lnSpc>
                <a:spcPct val="120000"/>
              </a:lnSpc>
              <a:spcBef>
                <a:spcPts val="0"/>
              </a:spcBef>
            </a:pPr>
            <a:endParaRPr lang="en-GB" sz="1000" dirty="0" smtClean="0"/>
          </a:p>
          <a:p>
            <a:pPr algn="just">
              <a:lnSpc>
                <a:spcPct val="120000"/>
              </a:lnSpc>
              <a:spcBef>
                <a:spcPts val="0"/>
              </a:spcBef>
            </a:pPr>
            <a:r>
              <a:rPr lang="en-GB" dirty="0" smtClean="0"/>
              <a:t>How important  do you think this scandal to the masque?</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err="1" smtClean="0"/>
              <a:t>Comus</a:t>
            </a:r>
            <a:endParaRPr lang="en-GB" dirty="0"/>
          </a:p>
        </p:txBody>
      </p:sp>
      <p:sp>
        <p:nvSpPr>
          <p:cNvPr id="3" name="Content Placeholder 2"/>
          <p:cNvSpPr>
            <a:spLocks noGrp="1"/>
          </p:cNvSpPr>
          <p:nvPr>
            <p:ph sz="quarter" idx="1"/>
          </p:nvPr>
        </p:nvSpPr>
        <p:spPr>
          <a:xfrm>
            <a:off x="381000" y="1905000"/>
            <a:ext cx="8385048" cy="4648200"/>
          </a:xfrm>
        </p:spPr>
        <p:txBody>
          <a:bodyPr>
            <a:normAutofit fontScale="92500" lnSpcReduction="20000"/>
          </a:bodyPr>
          <a:lstStyle/>
          <a:p>
            <a:pPr algn="just">
              <a:lnSpc>
                <a:spcPct val="110000"/>
              </a:lnSpc>
              <a:spcBef>
                <a:spcPts val="0"/>
              </a:spcBef>
            </a:pPr>
            <a:r>
              <a:rPr lang="en-GB" dirty="0" smtClean="0"/>
              <a:t>The daughter Alice, aged 15, plays the Lady who is lost in a wild wood and then captured by a lascivious enchanter,</a:t>
            </a:r>
            <a:r>
              <a:rPr lang="en-GB" i="1" dirty="0" smtClean="0"/>
              <a:t> </a:t>
            </a:r>
            <a:r>
              <a:rPr lang="en-GB" i="1" dirty="0" err="1" smtClean="0"/>
              <a:t>Comus</a:t>
            </a:r>
            <a:endParaRPr lang="en-GB" i="1" dirty="0" smtClean="0"/>
          </a:p>
          <a:p>
            <a:pPr algn="just">
              <a:lnSpc>
                <a:spcPct val="110000"/>
              </a:lnSpc>
              <a:spcBef>
                <a:spcPts val="0"/>
              </a:spcBef>
            </a:pPr>
            <a:endParaRPr lang="en-GB" sz="900" dirty="0" smtClean="0"/>
          </a:p>
          <a:p>
            <a:pPr algn="just">
              <a:lnSpc>
                <a:spcPct val="110000"/>
              </a:lnSpc>
              <a:spcBef>
                <a:spcPts val="0"/>
              </a:spcBef>
            </a:pPr>
            <a:r>
              <a:rPr lang="en-GB" dirty="0" smtClean="0"/>
              <a:t>In Milton’s Divorce Tracts (next week) we find a defence of himself against suspicion of sexual license – how far does the Lady’s emphasis on chastity and virginity speak for Milton? </a:t>
            </a:r>
          </a:p>
          <a:p>
            <a:pPr algn="just">
              <a:lnSpc>
                <a:spcPct val="110000"/>
              </a:lnSpc>
              <a:spcBef>
                <a:spcPts val="0"/>
              </a:spcBef>
            </a:pPr>
            <a:endParaRPr lang="en-GB" sz="900" dirty="0" smtClean="0"/>
          </a:p>
          <a:p>
            <a:pPr algn="just">
              <a:lnSpc>
                <a:spcPct val="110000"/>
              </a:lnSpc>
              <a:spcBef>
                <a:spcPts val="0"/>
              </a:spcBef>
            </a:pPr>
            <a:r>
              <a:rPr lang="en-GB" dirty="0" smtClean="0"/>
              <a:t>NB Milton was commissioned to write this masque and would have been given the theme (the trial of chastity and resistance to temptation), or at least he would have worked it out in consultation with the family and </a:t>
            </a:r>
            <a:r>
              <a:rPr lang="en-GB" dirty="0" err="1" smtClean="0"/>
              <a:t>Lawes</a:t>
            </a:r>
            <a:r>
              <a:rPr lang="en-GB" dirty="0" smtClean="0"/>
              <a:t>.</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i="1" dirty="0" err="1" smtClean="0"/>
              <a:t>Comus</a:t>
            </a:r>
            <a:r>
              <a:rPr lang="en-GB" i="1" dirty="0" smtClean="0"/>
              <a:t/>
            </a:r>
            <a:br>
              <a:rPr lang="en-GB" i="1" dirty="0" smtClean="0"/>
            </a:br>
            <a:r>
              <a:rPr lang="en-GB" sz="3600" dirty="0" smtClean="0"/>
              <a:t>the genre of the masque</a:t>
            </a:r>
            <a:endParaRPr lang="en-GB" dirty="0"/>
          </a:p>
        </p:txBody>
      </p:sp>
      <p:sp>
        <p:nvSpPr>
          <p:cNvPr id="3" name="Content Placeholder 2"/>
          <p:cNvSpPr>
            <a:spLocks noGrp="1"/>
          </p:cNvSpPr>
          <p:nvPr>
            <p:ph sz="quarter" idx="1"/>
          </p:nvPr>
        </p:nvSpPr>
        <p:spPr>
          <a:xfrm>
            <a:off x="457200" y="1600200"/>
            <a:ext cx="8308848" cy="4953000"/>
          </a:xfrm>
        </p:spPr>
        <p:txBody>
          <a:bodyPr>
            <a:normAutofit fontScale="92500" lnSpcReduction="20000"/>
          </a:bodyPr>
          <a:lstStyle/>
          <a:p>
            <a:pPr algn="just"/>
            <a:r>
              <a:rPr lang="en-GB" dirty="0" smtClean="0"/>
              <a:t>Originated in the revels that took place just prior to Lent in the middle ages, the carnival (</a:t>
            </a:r>
            <a:r>
              <a:rPr lang="en-GB" i="1" dirty="0" smtClean="0"/>
              <a:t>Carne vale </a:t>
            </a:r>
            <a:r>
              <a:rPr lang="en-GB" dirty="0" smtClean="0"/>
              <a:t>= farewell to the flesh, the last spree before the abstinence of Lent)</a:t>
            </a:r>
          </a:p>
          <a:p>
            <a:pPr lvl="1" algn="just"/>
            <a:r>
              <a:rPr lang="en-GB" dirty="0" smtClean="0"/>
              <a:t>A ritual dance – usually mimed the battle between self-restraint (Lent) and sensual release as symbolised by the Lord of Misrule</a:t>
            </a:r>
          </a:p>
          <a:p>
            <a:pPr algn="just"/>
            <a:r>
              <a:rPr lang="en-GB" dirty="0" smtClean="0"/>
              <a:t>Ritualised and sophisticated into courtly masquerade balls </a:t>
            </a:r>
          </a:p>
          <a:p>
            <a:pPr algn="just"/>
            <a:r>
              <a:rPr lang="en-GB" dirty="0" smtClean="0"/>
              <a:t>The </a:t>
            </a:r>
            <a:r>
              <a:rPr lang="en-GB" i="1" dirty="0" smtClean="0"/>
              <a:t>antimasque</a:t>
            </a:r>
            <a:r>
              <a:rPr lang="en-GB" dirty="0" smtClean="0"/>
              <a:t> –forces of rebellion and disorder reconciled to the ordered whole or banished, culminating in a dance which symbolically contrasted order and disorder, in which virtues and vices would be reconciled and harmonised. </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err="1" smtClean="0"/>
              <a:t>Comus</a:t>
            </a:r>
            <a:endParaRPr lang="en-GB" i="1" dirty="0"/>
          </a:p>
        </p:txBody>
      </p:sp>
      <p:sp>
        <p:nvSpPr>
          <p:cNvPr id="3" name="Content Placeholder 2"/>
          <p:cNvSpPr>
            <a:spLocks noGrp="1"/>
          </p:cNvSpPr>
          <p:nvPr>
            <p:ph sz="quarter" idx="1"/>
          </p:nvPr>
        </p:nvSpPr>
        <p:spPr>
          <a:xfrm>
            <a:off x="304800" y="1600200"/>
            <a:ext cx="8382000" cy="5029200"/>
          </a:xfrm>
        </p:spPr>
        <p:txBody>
          <a:bodyPr>
            <a:normAutofit fontScale="92500" lnSpcReduction="10000"/>
          </a:bodyPr>
          <a:lstStyle/>
          <a:p>
            <a:pPr algn="just">
              <a:lnSpc>
                <a:spcPct val="110000"/>
              </a:lnSpc>
              <a:spcBef>
                <a:spcPts val="0"/>
              </a:spcBef>
              <a:buNone/>
            </a:pPr>
            <a:r>
              <a:rPr lang="en-GB" dirty="0" smtClean="0"/>
              <a:t>	‘Since one of the basic demands of drama (as opposed to allegory) is precisely that it represents a dialectic clash of wills, in which argument and action can change the protagonists, we can see in what a curious position this places </a:t>
            </a:r>
            <a:r>
              <a:rPr lang="en-GB" dirty="0" err="1" smtClean="0"/>
              <a:t>Comus</a:t>
            </a:r>
            <a:r>
              <a:rPr lang="en-GB" dirty="0" smtClean="0"/>
              <a:t>. For although its overall structure remains allegorical (we’re never really in doubt as to what will happen to  the Lady, The Attendant Spirit is always nearby), in its most powerful scene we are presented with more than a token contrast of vice and virtue: we are involved in a debate which prompts the disturbing questions posed by the play.’		 		</a:t>
            </a:r>
            <a:r>
              <a:rPr lang="en-GB" sz="2600" dirty="0" smtClean="0"/>
              <a:t>(Mendes, in Broadbent et al, 1989, 96)</a:t>
            </a:r>
            <a:r>
              <a:rPr lang="en-GB" dirty="0" smtClean="0"/>
              <a:t>	</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err="1" smtClean="0"/>
              <a:t>Comus</a:t>
            </a:r>
            <a:endParaRPr lang="en-GB" dirty="0"/>
          </a:p>
        </p:txBody>
      </p:sp>
      <p:sp>
        <p:nvSpPr>
          <p:cNvPr id="3" name="Content Placeholder 2"/>
          <p:cNvSpPr>
            <a:spLocks noGrp="1"/>
          </p:cNvSpPr>
          <p:nvPr>
            <p:ph sz="quarter" idx="1"/>
          </p:nvPr>
        </p:nvSpPr>
        <p:spPr>
          <a:xfrm>
            <a:off x="381000" y="1752600"/>
            <a:ext cx="8385048" cy="4876800"/>
          </a:xfrm>
        </p:spPr>
        <p:txBody>
          <a:bodyPr>
            <a:normAutofit fontScale="77500" lnSpcReduction="20000"/>
          </a:bodyPr>
          <a:lstStyle/>
          <a:p>
            <a:pPr>
              <a:lnSpc>
                <a:spcPct val="120000"/>
              </a:lnSpc>
              <a:spcBef>
                <a:spcPts val="0"/>
              </a:spcBef>
            </a:pPr>
            <a:r>
              <a:rPr lang="en-GB" dirty="0" smtClean="0"/>
              <a:t>To what extent is nature and its pleasures dangerous? </a:t>
            </a:r>
          </a:p>
          <a:p>
            <a:pPr>
              <a:lnSpc>
                <a:spcPct val="120000"/>
              </a:lnSpc>
              <a:spcBef>
                <a:spcPts val="0"/>
              </a:spcBef>
            </a:pPr>
            <a:r>
              <a:rPr lang="en-GB" dirty="0" smtClean="0"/>
              <a:t>Can aesthetic pleasure be reconciled with ethical virtue, sex and marriage with chastity and self negation?</a:t>
            </a:r>
          </a:p>
          <a:p>
            <a:pPr>
              <a:lnSpc>
                <a:spcPct val="120000"/>
              </a:lnSpc>
              <a:spcBef>
                <a:spcPts val="0"/>
              </a:spcBef>
            </a:pPr>
            <a:r>
              <a:rPr lang="en-GB" dirty="0" smtClean="0"/>
              <a:t>Milton and the necessity of trial and temptation to test the strength of virtue (cf. </a:t>
            </a:r>
            <a:r>
              <a:rPr lang="en-GB" i="1" dirty="0" smtClean="0"/>
              <a:t>Nativity Ode</a:t>
            </a:r>
            <a:r>
              <a:rPr lang="en-GB" dirty="0" smtClean="0"/>
              <a:t>)</a:t>
            </a:r>
          </a:p>
          <a:p>
            <a:pPr>
              <a:lnSpc>
                <a:spcPct val="120000"/>
              </a:lnSpc>
              <a:spcBef>
                <a:spcPts val="0"/>
              </a:spcBef>
            </a:pPr>
            <a:r>
              <a:rPr lang="en-GB" dirty="0" smtClean="0"/>
              <a:t>Milton was to write ten years later in </a:t>
            </a:r>
            <a:r>
              <a:rPr lang="en-GB" i="1" dirty="0" err="1" smtClean="0"/>
              <a:t>Areopagitica</a:t>
            </a:r>
            <a:r>
              <a:rPr lang="en-GB" dirty="0" smtClean="0"/>
              <a:t> ‘what purifies us is trial, and trial is by what is contrary’.</a:t>
            </a:r>
          </a:p>
          <a:p>
            <a:pPr>
              <a:lnSpc>
                <a:spcPct val="120000"/>
              </a:lnSpc>
              <a:spcBef>
                <a:spcPts val="0"/>
              </a:spcBef>
            </a:pPr>
            <a:r>
              <a:rPr lang="en-GB" dirty="0" smtClean="0"/>
              <a:t>Conceptions of nature</a:t>
            </a:r>
          </a:p>
          <a:p>
            <a:pPr>
              <a:lnSpc>
                <a:spcPct val="120000"/>
              </a:lnSpc>
              <a:spcBef>
                <a:spcPts val="0"/>
              </a:spcBef>
            </a:pPr>
            <a:r>
              <a:rPr lang="en-GB" dirty="0" smtClean="0"/>
              <a:t>For pastoral – myths of Eden, the Golden Age, harmony and nature’s bounty </a:t>
            </a:r>
          </a:p>
          <a:p>
            <a:pPr>
              <a:lnSpc>
                <a:spcPct val="120000"/>
              </a:lnSpc>
              <a:spcBef>
                <a:spcPts val="0"/>
              </a:spcBef>
            </a:pPr>
            <a:r>
              <a:rPr lang="en-GB" dirty="0" smtClean="0"/>
              <a:t>Milton as humanist, who wants to celebrate Nature as Creation, vs. Milton the puritan, for whom Nature and all that is natural in human beings, including appetite, was fallen and consequently corrupt?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err="1" smtClean="0"/>
              <a:t>Comus</a:t>
            </a:r>
            <a:r>
              <a:rPr lang="en-GB" dirty="0" smtClean="0"/>
              <a:t> and court culture </a:t>
            </a:r>
            <a:endParaRPr lang="en-GB" dirty="0"/>
          </a:p>
        </p:txBody>
      </p:sp>
      <p:sp>
        <p:nvSpPr>
          <p:cNvPr id="3" name="Content Placeholder 2"/>
          <p:cNvSpPr>
            <a:spLocks noGrp="1"/>
          </p:cNvSpPr>
          <p:nvPr>
            <p:ph sz="quarter" idx="1"/>
          </p:nvPr>
        </p:nvSpPr>
        <p:spPr>
          <a:xfrm>
            <a:off x="228600" y="1752600"/>
            <a:ext cx="8686800" cy="4419600"/>
          </a:xfrm>
        </p:spPr>
        <p:txBody>
          <a:bodyPr>
            <a:normAutofit fontScale="77500" lnSpcReduction="20000"/>
          </a:bodyPr>
          <a:lstStyle/>
          <a:p>
            <a:pPr algn="just">
              <a:lnSpc>
                <a:spcPct val="110000"/>
              </a:lnSpc>
              <a:spcBef>
                <a:spcPts val="0"/>
              </a:spcBef>
            </a:pPr>
            <a:r>
              <a:rPr lang="en-GB" dirty="0" smtClean="0"/>
              <a:t>Is Milton’s </a:t>
            </a:r>
            <a:r>
              <a:rPr lang="en-GB" i="1" dirty="0" err="1" smtClean="0"/>
              <a:t>Comus</a:t>
            </a:r>
            <a:r>
              <a:rPr lang="en-GB" dirty="0" smtClean="0"/>
              <a:t> an example of court culture entertainment? Or can we distinguish it in terms of Milton, as the poet he was developing into? </a:t>
            </a:r>
          </a:p>
          <a:p>
            <a:pPr algn="just">
              <a:lnSpc>
                <a:spcPct val="110000"/>
              </a:lnSpc>
              <a:spcBef>
                <a:spcPts val="0"/>
              </a:spcBef>
            </a:pPr>
            <a:endParaRPr lang="en-GB" sz="900" dirty="0" smtClean="0"/>
          </a:p>
          <a:p>
            <a:pPr algn="just">
              <a:lnSpc>
                <a:spcPct val="110000"/>
              </a:lnSpc>
              <a:spcBef>
                <a:spcPts val="0"/>
              </a:spcBef>
            </a:pPr>
            <a:r>
              <a:rPr lang="en-GB" dirty="0" err="1" smtClean="0"/>
              <a:t>Comus</a:t>
            </a:r>
            <a:r>
              <a:rPr lang="en-GB" dirty="0" smtClean="0"/>
              <a:t>, in the guise of a shepherd; the Lady remarks that courtesy (which was etymologically and traditionally an aristocratic and courtly virtue) ‘oft is sooner found in lowly sheds / With </a:t>
            </a:r>
            <a:r>
              <a:rPr lang="en-GB" dirty="0" err="1" smtClean="0"/>
              <a:t>smokey</a:t>
            </a:r>
            <a:r>
              <a:rPr lang="en-GB" dirty="0" smtClean="0"/>
              <a:t> rafters, than in </a:t>
            </a:r>
            <a:r>
              <a:rPr lang="en-GB" dirty="0" err="1" smtClean="0"/>
              <a:t>tap’stry</a:t>
            </a:r>
            <a:r>
              <a:rPr lang="en-GB" dirty="0" smtClean="0"/>
              <a:t> halls / And courts of princes, where it first was named, / And yet is most pretended’ (lines 322-5) </a:t>
            </a:r>
          </a:p>
          <a:p>
            <a:pPr algn="just">
              <a:lnSpc>
                <a:spcPct val="110000"/>
              </a:lnSpc>
              <a:spcBef>
                <a:spcPts val="0"/>
              </a:spcBef>
            </a:pPr>
            <a:endParaRPr lang="en-GB" sz="1000" dirty="0" smtClean="0"/>
          </a:p>
          <a:p>
            <a:pPr algn="just">
              <a:lnSpc>
                <a:spcPct val="110000"/>
              </a:lnSpc>
              <a:spcBef>
                <a:spcPts val="0"/>
              </a:spcBef>
            </a:pPr>
            <a:r>
              <a:rPr lang="en-GB" dirty="0" err="1" smtClean="0"/>
              <a:t>Comus</a:t>
            </a:r>
            <a:r>
              <a:rPr lang="en-GB" dirty="0" smtClean="0"/>
              <a:t> in his stately palace, set out with all manner of deliciousness that might suggest a Cavalier poet from Charles I’s court. He uses the same conventional arguments as they: ‘If you let slip time, like a neglected rose / It withers on the stalk with languished head’ (line 741)</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err="1" smtClean="0"/>
              <a:t>Comus</a:t>
            </a:r>
            <a:endParaRPr lang="en-GB" dirty="0"/>
          </a:p>
        </p:txBody>
      </p:sp>
      <p:sp>
        <p:nvSpPr>
          <p:cNvPr id="3" name="Content Placeholder 2"/>
          <p:cNvSpPr>
            <a:spLocks noGrp="1"/>
          </p:cNvSpPr>
          <p:nvPr>
            <p:ph sz="quarter" idx="1"/>
          </p:nvPr>
        </p:nvSpPr>
        <p:spPr>
          <a:xfrm>
            <a:off x="381000" y="1676400"/>
            <a:ext cx="8385048" cy="4800600"/>
          </a:xfrm>
        </p:spPr>
        <p:txBody>
          <a:bodyPr>
            <a:normAutofit/>
          </a:bodyPr>
          <a:lstStyle/>
          <a:p>
            <a:pPr>
              <a:spcBef>
                <a:spcPts val="0"/>
              </a:spcBef>
            </a:pPr>
            <a:r>
              <a:rPr lang="en-GB" dirty="0" smtClean="0"/>
              <a:t>The Lady’s re-appropriates ‘innocent nature’ from the riotous intemperance and self-centred acquisitiveness of </a:t>
            </a:r>
            <a:r>
              <a:rPr lang="en-GB" dirty="0" err="1" smtClean="0"/>
              <a:t>Comus</a:t>
            </a:r>
            <a:r>
              <a:rPr lang="en-GB" dirty="0" smtClean="0"/>
              <a:t> (read lines 761-78)</a:t>
            </a:r>
          </a:p>
          <a:p>
            <a:pPr>
              <a:spcBef>
                <a:spcPts val="0"/>
              </a:spcBef>
            </a:pPr>
            <a:endParaRPr lang="en-GB" sz="800" dirty="0" smtClean="0"/>
          </a:p>
          <a:p>
            <a:pPr>
              <a:spcBef>
                <a:spcPts val="0"/>
              </a:spcBef>
            </a:pPr>
            <a:r>
              <a:rPr lang="en-GB" dirty="0" smtClean="0"/>
              <a:t>The Elder Brother is calmly convinced that that his sister’s chastity is ‘clad in steel’ (lines 419-20), while the younger brother is afraid that she is lost (see lines 355-7 and 397-9)</a:t>
            </a:r>
          </a:p>
          <a:p>
            <a:pPr>
              <a:spcBef>
                <a:spcPts val="0"/>
              </a:spcBef>
            </a:pPr>
            <a:endParaRPr lang="en-GB" sz="900" dirty="0" smtClean="0"/>
          </a:p>
          <a:p>
            <a:pPr>
              <a:spcBef>
                <a:spcPts val="0"/>
              </a:spcBef>
            </a:pPr>
            <a:r>
              <a:rPr lang="en-GB" dirty="0" smtClean="0"/>
              <a:t>How can we understand the Lady’s virtue? </a:t>
            </a:r>
          </a:p>
          <a:p>
            <a:pPr lvl="1">
              <a:spcBef>
                <a:spcPts val="0"/>
              </a:spcBef>
            </a:pPr>
            <a:r>
              <a:rPr lang="en-GB" dirty="0" smtClean="0"/>
              <a:t>Her virginity and chastity? </a:t>
            </a:r>
          </a:p>
          <a:p>
            <a:pPr lvl="1">
              <a:spcBef>
                <a:spcPts val="0"/>
              </a:spcBef>
            </a:pPr>
            <a:r>
              <a:rPr lang="en-GB" dirty="0" smtClean="0"/>
              <a:t>Or her advocacy of a well-governed and wise appetite? </a:t>
            </a:r>
          </a:p>
          <a:p>
            <a:endParaRPr lang="en-GB" dirty="0" smtClean="0"/>
          </a:p>
          <a:p>
            <a:endParaRPr lang="en-GB" dirty="0" smtClean="0"/>
          </a:p>
          <a:p>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idx="1"/>
          </p:nvPr>
        </p:nvSpPr>
        <p:spPr/>
        <p:txBody>
          <a:bodyPr>
            <a:normAutofit fontScale="92500" lnSpcReduction="20000"/>
          </a:bodyPr>
          <a:lstStyle/>
          <a:p>
            <a:r>
              <a:rPr lang="en-GB" dirty="0" smtClean="0"/>
              <a:t>John Milton (1643)</a:t>
            </a:r>
          </a:p>
          <a:p>
            <a:endParaRPr lang="en-GB" dirty="0" smtClean="0"/>
          </a:p>
          <a:p>
            <a:r>
              <a:rPr lang="en-GB" dirty="0" smtClean="0"/>
              <a:t>Text available at The Milton Reading Room:</a:t>
            </a:r>
          </a:p>
          <a:p>
            <a:r>
              <a:rPr lang="en-GB" dirty="0" smtClean="0"/>
              <a:t>http://www.dartmouth.edu/-milton/reading_room/</a:t>
            </a:r>
            <a:endParaRPr lang="en-GB" dirty="0"/>
          </a:p>
        </p:txBody>
      </p:sp>
      <p:sp>
        <p:nvSpPr>
          <p:cNvPr id="4" name="Title 3"/>
          <p:cNvSpPr>
            <a:spLocks noGrp="1"/>
          </p:cNvSpPr>
          <p:nvPr>
            <p:ph type="title"/>
          </p:nvPr>
        </p:nvSpPr>
        <p:spPr/>
        <p:txBody>
          <a:bodyPr>
            <a:normAutofit/>
          </a:bodyPr>
          <a:lstStyle/>
          <a:p>
            <a:r>
              <a:rPr lang="en-GB" sz="3600" dirty="0" smtClean="0"/>
              <a:t>The Doctrine of Discipline and Divorce</a:t>
            </a:r>
            <a:endParaRPr lang="en-GB" sz="36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3600" i="1" dirty="0" smtClean="0"/>
              <a:t>The Doctrine of Discipline and Divorce</a:t>
            </a:r>
            <a:r>
              <a:rPr lang="en-GB" sz="3600" dirty="0" smtClean="0"/>
              <a:t/>
            </a:r>
            <a:br>
              <a:rPr lang="en-GB" sz="3600" dirty="0" smtClean="0"/>
            </a:br>
            <a:r>
              <a:rPr lang="en-GB" sz="2700" b="1" dirty="0" smtClean="0"/>
              <a:t>The regulation of printing</a:t>
            </a:r>
            <a:endParaRPr lang="en-GB" sz="3600" dirty="0"/>
          </a:p>
        </p:txBody>
      </p:sp>
      <p:sp>
        <p:nvSpPr>
          <p:cNvPr id="3" name="Content Placeholder 2"/>
          <p:cNvSpPr>
            <a:spLocks noGrp="1"/>
          </p:cNvSpPr>
          <p:nvPr>
            <p:ph sz="quarter" idx="1"/>
          </p:nvPr>
        </p:nvSpPr>
        <p:spPr>
          <a:xfrm>
            <a:off x="381000" y="1752600"/>
            <a:ext cx="8534400" cy="4800600"/>
          </a:xfrm>
        </p:spPr>
        <p:txBody>
          <a:bodyPr>
            <a:normAutofit fontScale="77500" lnSpcReduction="20000"/>
          </a:bodyPr>
          <a:lstStyle/>
          <a:p>
            <a:pPr algn="just">
              <a:lnSpc>
                <a:spcPct val="120000"/>
              </a:lnSpc>
              <a:spcBef>
                <a:spcPts val="0"/>
              </a:spcBef>
            </a:pPr>
            <a:endParaRPr lang="en-GB" sz="1000" dirty="0" smtClean="0"/>
          </a:p>
          <a:p>
            <a:pPr algn="just">
              <a:lnSpc>
                <a:spcPct val="120000"/>
              </a:lnSpc>
              <a:spcBef>
                <a:spcPts val="0"/>
              </a:spcBef>
            </a:pPr>
            <a:r>
              <a:rPr lang="en-GB" dirty="0" smtClean="0"/>
              <a:t>State mechanisms for regulating printing had collapsed from, 1641, leading to a huge increase in the printing of books and pamphlets</a:t>
            </a:r>
          </a:p>
          <a:p>
            <a:pPr algn="just">
              <a:lnSpc>
                <a:spcPct val="120000"/>
              </a:lnSpc>
              <a:spcBef>
                <a:spcPts val="0"/>
              </a:spcBef>
            </a:pPr>
            <a:endParaRPr lang="en-GB" sz="900" dirty="0" smtClean="0"/>
          </a:p>
          <a:p>
            <a:pPr algn="just">
              <a:lnSpc>
                <a:spcPct val="120000"/>
              </a:lnSpc>
              <a:spcBef>
                <a:spcPts val="0"/>
              </a:spcBef>
            </a:pPr>
            <a:r>
              <a:rPr lang="en-GB" dirty="0" smtClean="0"/>
              <a:t>A rise in popular radicalism led to an increasing conviction that popular reading material needed to be controlled by the state</a:t>
            </a:r>
          </a:p>
          <a:p>
            <a:pPr algn="just">
              <a:lnSpc>
                <a:spcPct val="120000"/>
              </a:lnSpc>
              <a:spcBef>
                <a:spcPts val="0"/>
              </a:spcBef>
            </a:pPr>
            <a:endParaRPr lang="en-GB" sz="900" dirty="0" smtClean="0"/>
          </a:p>
          <a:p>
            <a:pPr algn="just">
              <a:lnSpc>
                <a:spcPct val="120000"/>
              </a:lnSpc>
              <a:spcBef>
                <a:spcPts val="0"/>
              </a:spcBef>
            </a:pPr>
            <a:r>
              <a:rPr lang="en-GB" dirty="0" smtClean="0"/>
              <a:t>The English Church believed that the freedom to print works on religious topics led straight to heresy and schism</a:t>
            </a:r>
          </a:p>
          <a:p>
            <a:pPr algn="just">
              <a:lnSpc>
                <a:spcPct val="120000"/>
              </a:lnSpc>
              <a:spcBef>
                <a:spcPts val="0"/>
              </a:spcBef>
            </a:pPr>
            <a:endParaRPr lang="en-GB" sz="900" dirty="0" smtClean="0"/>
          </a:p>
          <a:p>
            <a:pPr algn="just">
              <a:lnSpc>
                <a:spcPct val="120000"/>
              </a:lnSpc>
              <a:spcBef>
                <a:spcPts val="0"/>
              </a:spcBef>
            </a:pPr>
            <a:r>
              <a:rPr lang="en-GB" dirty="0" smtClean="0"/>
              <a:t>Hence in 1643: Act of Parliament – </a:t>
            </a:r>
            <a:r>
              <a:rPr lang="en-GB" i="1" dirty="0" smtClean="0"/>
              <a:t>An Order ... Regulating Printing </a:t>
            </a:r>
            <a:r>
              <a:rPr lang="en-GB" dirty="0" smtClean="0"/>
              <a:t>dictated that books may only be printed if they had first been licensed</a:t>
            </a:r>
          </a:p>
          <a:p>
            <a:pPr algn="just">
              <a:lnSpc>
                <a:spcPct val="120000"/>
              </a:lnSpc>
              <a:spcBef>
                <a:spcPts val="0"/>
              </a:spcBef>
            </a:pPr>
            <a:endParaRPr lang="en-GB" sz="1000" dirty="0" smtClean="0"/>
          </a:p>
          <a:p>
            <a:pPr algn="just">
              <a:lnSpc>
                <a:spcPct val="120000"/>
              </a:lnSpc>
              <a:spcBef>
                <a:spcPts val="0"/>
              </a:spcBef>
            </a:pPr>
            <a:r>
              <a:rPr lang="en-GB" dirty="0" smtClean="0"/>
              <a:t>Numerous proclamations and decrees had specified that authors, printers and publishers should be identified on the title pages of all print publications – although this was never enforceable </a:t>
            </a:r>
          </a:p>
          <a:p>
            <a:endParaRPr lang="en-GB" dirty="0" smtClean="0"/>
          </a:p>
          <a:p>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i="1" dirty="0" smtClean="0"/>
              <a:t>The Doctrine of Discipline and Divorce</a:t>
            </a:r>
            <a:endParaRPr lang="en-GB" sz="3600" i="1" dirty="0"/>
          </a:p>
        </p:txBody>
      </p:sp>
      <p:sp>
        <p:nvSpPr>
          <p:cNvPr id="3" name="Content Placeholder 2"/>
          <p:cNvSpPr>
            <a:spLocks noGrp="1"/>
          </p:cNvSpPr>
          <p:nvPr>
            <p:ph sz="quarter" idx="1"/>
          </p:nvPr>
        </p:nvSpPr>
        <p:spPr>
          <a:xfrm>
            <a:off x="457200" y="1600200"/>
            <a:ext cx="8077200" cy="4876800"/>
          </a:xfrm>
        </p:spPr>
        <p:txBody>
          <a:bodyPr>
            <a:normAutofit/>
          </a:bodyPr>
          <a:lstStyle/>
          <a:p>
            <a:pPr algn="just"/>
            <a:r>
              <a:rPr lang="en-GB" dirty="0" smtClean="0"/>
              <a:t>First published in 1643</a:t>
            </a:r>
          </a:p>
          <a:p>
            <a:pPr algn="just"/>
            <a:r>
              <a:rPr lang="en-GB" dirty="0" smtClean="0"/>
              <a:t>Although refused license by an ecclesiastical licenser, John Bachelor, Milton went ahead with printing</a:t>
            </a:r>
          </a:p>
          <a:p>
            <a:pPr algn="just"/>
            <a:r>
              <a:rPr lang="en-GB" dirty="0" smtClean="0"/>
              <a:t>His name does not appear on the title page, although his preface is signed with his initials.</a:t>
            </a:r>
          </a:p>
          <a:p>
            <a:pPr algn="just"/>
            <a:r>
              <a:rPr lang="en-GB" dirty="0" smtClean="0"/>
              <a:t>It sold out in 6 months (probably 1000 copies) and was immediately reprinted.</a:t>
            </a:r>
          </a:p>
          <a:p>
            <a:pPr algn="just"/>
            <a:r>
              <a:rPr lang="en-GB" dirty="0" smtClean="0"/>
              <a:t>Another edition in 1644,then 3</a:t>
            </a:r>
            <a:r>
              <a:rPr lang="en-GB" baseline="30000" dirty="0" smtClean="0"/>
              <a:t>rd</a:t>
            </a:r>
            <a:r>
              <a:rPr lang="en-GB" dirty="0" smtClean="0"/>
              <a:t> and 4</a:t>
            </a:r>
            <a:r>
              <a:rPr lang="en-GB" baseline="30000" dirty="0" smtClean="0"/>
              <a:t>th</a:t>
            </a:r>
            <a:r>
              <a:rPr lang="en-GB" dirty="0" smtClean="0"/>
              <a:t> in 1645</a:t>
            </a:r>
          </a:p>
          <a:p>
            <a:endParaRPr lang="en-GB" dirty="0" smtClean="0"/>
          </a:p>
          <a:p>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i="1" dirty="0" smtClean="0"/>
              <a:t>The Doctrine of Discipline and Divorce</a:t>
            </a:r>
            <a:endParaRPr lang="en-GB" sz="3600" i="1" dirty="0"/>
          </a:p>
        </p:txBody>
      </p:sp>
      <p:sp>
        <p:nvSpPr>
          <p:cNvPr id="3" name="Content Placeholder 2"/>
          <p:cNvSpPr>
            <a:spLocks noGrp="1"/>
          </p:cNvSpPr>
          <p:nvPr>
            <p:ph sz="quarter" idx="1"/>
          </p:nvPr>
        </p:nvSpPr>
        <p:spPr>
          <a:xfrm>
            <a:off x="457200" y="1600200"/>
            <a:ext cx="8308848" cy="5257800"/>
          </a:xfrm>
        </p:spPr>
        <p:txBody>
          <a:bodyPr>
            <a:normAutofit fontScale="77500" lnSpcReduction="20000"/>
          </a:bodyPr>
          <a:lstStyle/>
          <a:p>
            <a:pPr algn="just">
              <a:lnSpc>
                <a:spcPct val="120000"/>
              </a:lnSpc>
              <a:spcBef>
                <a:spcPts val="0"/>
              </a:spcBef>
            </a:pPr>
            <a:r>
              <a:rPr lang="en-GB" dirty="0" smtClean="0"/>
              <a:t>Milton wrote other divorce tracts: </a:t>
            </a:r>
            <a:r>
              <a:rPr lang="en-GB" i="1" dirty="0" smtClean="0"/>
              <a:t>The Judgement of Martin </a:t>
            </a:r>
            <a:r>
              <a:rPr lang="en-GB" i="1" dirty="0" err="1" smtClean="0"/>
              <a:t>Bucer</a:t>
            </a:r>
            <a:r>
              <a:rPr lang="en-GB" i="1" dirty="0" smtClean="0"/>
              <a:t> </a:t>
            </a:r>
            <a:r>
              <a:rPr lang="en-GB" dirty="0" smtClean="0"/>
              <a:t>(1644 – which was licensed; addressed to parliament and signed by Milton with his full name, although not on the title page); </a:t>
            </a:r>
            <a:r>
              <a:rPr lang="en-GB" i="1" dirty="0" err="1" smtClean="0"/>
              <a:t>Colasterion</a:t>
            </a:r>
            <a:r>
              <a:rPr lang="en-GB" dirty="0" smtClean="0"/>
              <a:t> (1645) and </a:t>
            </a:r>
            <a:r>
              <a:rPr lang="en-GB" i="1" dirty="0" err="1" smtClean="0"/>
              <a:t>Tetrachordon</a:t>
            </a:r>
            <a:r>
              <a:rPr lang="en-GB" dirty="0" smtClean="0"/>
              <a:t> (1645)</a:t>
            </a:r>
          </a:p>
          <a:p>
            <a:pPr algn="just">
              <a:lnSpc>
                <a:spcPct val="120000"/>
              </a:lnSpc>
              <a:spcBef>
                <a:spcPts val="0"/>
              </a:spcBef>
            </a:pPr>
            <a:endParaRPr lang="en-GB" sz="1100" dirty="0" smtClean="0"/>
          </a:p>
          <a:p>
            <a:pPr algn="just">
              <a:lnSpc>
                <a:spcPct val="120000"/>
              </a:lnSpc>
              <a:spcBef>
                <a:spcPts val="0"/>
              </a:spcBef>
            </a:pPr>
            <a:r>
              <a:rPr lang="en-GB" dirty="0" smtClean="0"/>
              <a:t>Following the printing of </a:t>
            </a:r>
            <a:r>
              <a:rPr lang="en-GB" i="1" dirty="0" smtClean="0"/>
              <a:t>The Judgement of Martin </a:t>
            </a:r>
            <a:r>
              <a:rPr lang="en-GB" i="1" dirty="0" err="1" smtClean="0"/>
              <a:t>Bucer</a:t>
            </a:r>
            <a:r>
              <a:rPr lang="en-GB" i="1" dirty="0" smtClean="0"/>
              <a:t>, </a:t>
            </a:r>
            <a:r>
              <a:rPr lang="en-GB" dirty="0" smtClean="0"/>
              <a:t>which presented abridged translations of this great Protestant reformer’s works, both Milton’s divorce tracts were attacked in a sermon delivered before parliament by a member of Westminster Assembly, Herbert Palmer.</a:t>
            </a:r>
          </a:p>
          <a:p>
            <a:pPr algn="just">
              <a:lnSpc>
                <a:spcPct val="120000"/>
              </a:lnSpc>
              <a:spcBef>
                <a:spcPts val="0"/>
              </a:spcBef>
            </a:pPr>
            <a:endParaRPr lang="en-GB" sz="1100" dirty="0" smtClean="0"/>
          </a:p>
          <a:p>
            <a:pPr algn="just">
              <a:lnSpc>
                <a:spcPct val="120000"/>
              </a:lnSpc>
              <a:spcBef>
                <a:spcPts val="0"/>
              </a:spcBef>
            </a:pPr>
            <a:r>
              <a:rPr lang="en-GB" dirty="0" smtClean="0"/>
              <a:t>A fortnight later, a Stationers’ Company petition naming Milton as a violator of printing regulations was referred to the House of Commons Committee on Printing. A draft of new printing regulations went up to the House of Lords for approval, but nothing further seems to have come from this. </a:t>
            </a:r>
          </a:p>
          <a:p>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i="1" dirty="0" err="1" smtClean="0"/>
              <a:t>Areopagitica</a:t>
            </a:r>
            <a:r>
              <a:rPr lang="en-GB" sz="3600" dirty="0" smtClean="0"/>
              <a:t> </a:t>
            </a:r>
            <a:endParaRPr lang="en-GB" sz="3600" dirty="0"/>
          </a:p>
        </p:txBody>
      </p:sp>
      <p:sp>
        <p:nvSpPr>
          <p:cNvPr id="3" name="Content Placeholder 2"/>
          <p:cNvSpPr>
            <a:spLocks noGrp="1"/>
          </p:cNvSpPr>
          <p:nvPr>
            <p:ph sz="quarter" idx="1"/>
          </p:nvPr>
        </p:nvSpPr>
        <p:spPr>
          <a:xfrm>
            <a:off x="612648" y="1828800"/>
            <a:ext cx="8153400" cy="4572000"/>
          </a:xfrm>
        </p:spPr>
        <p:txBody>
          <a:bodyPr>
            <a:normAutofit fontScale="92500" lnSpcReduction="10000"/>
          </a:bodyPr>
          <a:lstStyle/>
          <a:p>
            <a:pPr algn="just"/>
            <a:r>
              <a:rPr lang="en-GB" dirty="0" smtClean="0"/>
              <a:t>In 1644 Milton’s </a:t>
            </a:r>
            <a:r>
              <a:rPr lang="en-GB" i="1" dirty="0" err="1" smtClean="0"/>
              <a:t>Areopagitica</a:t>
            </a:r>
            <a:r>
              <a:rPr lang="en-GB" dirty="0" smtClean="0"/>
              <a:t> attacked the </a:t>
            </a:r>
            <a:r>
              <a:rPr lang="en-GB" i="1" dirty="0" smtClean="0"/>
              <a:t>Order ... Regulating Printing</a:t>
            </a:r>
            <a:r>
              <a:rPr lang="en-GB" dirty="0" smtClean="0"/>
              <a:t>. </a:t>
            </a:r>
          </a:p>
          <a:p>
            <a:pPr algn="just"/>
            <a:endParaRPr lang="en-GB" sz="900" i="1" dirty="0" smtClean="0"/>
          </a:p>
          <a:p>
            <a:pPr algn="just"/>
            <a:r>
              <a:rPr lang="en-GB" i="1" dirty="0" err="1" smtClean="0"/>
              <a:t>Areopagitica</a:t>
            </a:r>
            <a:r>
              <a:rPr lang="en-GB" dirty="0" smtClean="0"/>
              <a:t> was unlicensed, but Milton’s name appears in italic capitals near the top of the title page.</a:t>
            </a:r>
          </a:p>
          <a:p>
            <a:pPr algn="just"/>
            <a:endParaRPr lang="en-GB" sz="900" dirty="0" smtClean="0"/>
          </a:p>
          <a:p>
            <a:pPr algn="just"/>
            <a:r>
              <a:rPr lang="en-GB" dirty="0" smtClean="0"/>
              <a:t>In December 1644, Milton was summoned to appear before the judges appointed by the House of Lords to investigate unlicensed printing. He was questioned, and then released after a few days and no further action seems to have been taken</a:t>
            </a:r>
          </a:p>
          <a:p>
            <a:pPr>
              <a:buNone/>
            </a:pPr>
            <a:r>
              <a:rPr lang="en-GB" dirty="0" smtClean="0"/>
              <a:t> </a:t>
            </a:r>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i="1" dirty="0" smtClean="0"/>
              <a:t>The Doctrine of Discipline and Divorce</a:t>
            </a:r>
            <a:endParaRPr lang="en-GB" sz="3600" i="1" dirty="0"/>
          </a:p>
        </p:txBody>
      </p:sp>
      <p:sp>
        <p:nvSpPr>
          <p:cNvPr id="3" name="Content Placeholder 2"/>
          <p:cNvSpPr>
            <a:spLocks noGrp="1"/>
          </p:cNvSpPr>
          <p:nvPr>
            <p:ph sz="quarter" idx="1"/>
          </p:nvPr>
        </p:nvSpPr>
        <p:spPr/>
        <p:txBody>
          <a:bodyPr>
            <a:normAutofit fontScale="92500" lnSpcReduction="10000"/>
          </a:bodyPr>
          <a:lstStyle/>
          <a:p>
            <a:pPr algn="ctr">
              <a:buNone/>
            </a:pPr>
            <a:r>
              <a:rPr lang="en-GB" b="1" dirty="0" smtClean="0"/>
              <a:t>Themes of </a:t>
            </a:r>
            <a:r>
              <a:rPr lang="en-GB" b="1" i="1" dirty="0" smtClean="0"/>
              <a:t>The Doctrine of Discipline and Divorce</a:t>
            </a:r>
          </a:p>
          <a:p>
            <a:endParaRPr lang="en-GB" sz="900" dirty="0" smtClean="0"/>
          </a:p>
          <a:p>
            <a:r>
              <a:rPr lang="en-GB" dirty="0" smtClean="0"/>
              <a:t>Human Liberty</a:t>
            </a:r>
          </a:p>
          <a:p>
            <a:pPr lvl="1"/>
            <a:r>
              <a:rPr lang="en-GB" dirty="0" smtClean="0"/>
              <a:t>Trial and Redemption (freedom of consciousness)</a:t>
            </a:r>
          </a:p>
          <a:p>
            <a:pPr lvl="1"/>
            <a:r>
              <a:rPr lang="en-GB" dirty="0" smtClean="0"/>
              <a:t>Legal reform</a:t>
            </a:r>
          </a:p>
          <a:p>
            <a:r>
              <a:rPr lang="en-GB" dirty="0" smtClean="0"/>
              <a:t>Temperance: </a:t>
            </a:r>
          </a:p>
          <a:p>
            <a:r>
              <a:rPr lang="en-GB" dirty="0" smtClean="0"/>
              <a:t>Free will and the relationship of the body and the soul in constitution of the person. </a:t>
            </a:r>
          </a:p>
          <a:p>
            <a:r>
              <a:rPr lang="en-GB" dirty="0" smtClean="0"/>
              <a:t>Humanism and Christianity: ‘desire arises out of Nature and  Nature and Charity should guide all our judgements’ (Mitchell, 2011)</a:t>
            </a:r>
          </a:p>
          <a:p>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i="1" dirty="0" smtClean="0"/>
              <a:t>The Doctrine of Discipline and Divorce</a:t>
            </a:r>
            <a:endParaRPr lang="en-GB" sz="3600" i="1" dirty="0"/>
          </a:p>
        </p:txBody>
      </p:sp>
      <p:sp>
        <p:nvSpPr>
          <p:cNvPr id="3" name="Content Placeholder 2"/>
          <p:cNvSpPr>
            <a:spLocks noGrp="1"/>
          </p:cNvSpPr>
          <p:nvPr>
            <p:ph sz="quarter" idx="1"/>
          </p:nvPr>
        </p:nvSpPr>
        <p:spPr>
          <a:xfrm>
            <a:off x="457200" y="1600200"/>
            <a:ext cx="8153400" cy="4953000"/>
          </a:xfrm>
        </p:spPr>
        <p:txBody>
          <a:bodyPr>
            <a:normAutofit fontScale="92500" lnSpcReduction="20000"/>
          </a:bodyPr>
          <a:lstStyle/>
          <a:p>
            <a:pPr algn="just">
              <a:lnSpc>
                <a:spcPct val="110000"/>
              </a:lnSpc>
              <a:spcBef>
                <a:spcPts val="0"/>
              </a:spcBef>
              <a:buNone/>
            </a:pPr>
            <a:r>
              <a:rPr lang="en-GB" dirty="0" smtClean="0"/>
              <a:t>	‘In seventeenth-century England, the legislation governing marriage was in limbo, thanks to the Reformation. Technically it was still governed by canon law, which decreed, since marriage was a sacrament, that there could be no divorce with right of remarriage ... undoing the chain completely. What was possible was legal separation ...: freedom to eat and sleep alone. The grounds, however, were narrow, being limited in England to adultery and cruelty. Canon Law permitted nullification on the grounds of prior cause unknown to one of the partners, such as consanguinity, a prior contract, impotence or female impenetrability.’  (Patterson 2001, 280)</a:t>
            </a:r>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3600" i="1" dirty="0" smtClean="0"/>
              <a:t>The Doctrine of Discipline and Divorce</a:t>
            </a:r>
            <a:r>
              <a:rPr lang="en-GB" sz="3600" dirty="0" smtClean="0"/>
              <a:t/>
            </a:r>
            <a:br>
              <a:rPr lang="en-GB" sz="3600" dirty="0" smtClean="0"/>
            </a:br>
            <a:r>
              <a:rPr lang="en-GB" sz="2700" b="1" dirty="0" smtClean="0"/>
              <a:t>The justification for canon law </a:t>
            </a:r>
            <a:endParaRPr lang="en-GB" sz="3600" b="1" dirty="0"/>
          </a:p>
        </p:txBody>
      </p:sp>
      <p:sp>
        <p:nvSpPr>
          <p:cNvPr id="3" name="Content Placeholder 2"/>
          <p:cNvSpPr>
            <a:spLocks noGrp="1"/>
          </p:cNvSpPr>
          <p:nvPr>
            <p:ph sz="quarter" idx="1"/>
          </p:nvPr>
        </p:nvSpPr>
        <p:spPr>
          <a:xfrm>
            <a:off x="533400" y="2133600"/>
            <a:ext cx="7848600" cy="3810000"/>
          </a:xfrm>
        </p:spPr>
        <p:txBody>
          <a:bodyPr>
            <a:normAutofit fontScale="85000" lnSpcReduction="20000"/>
          </a:bodyPr>
          <a:lstStyle/>
          <a:p>
            <a:pPr algn="just">
              <a:lnSpc>
                <a:spcPct val="120000"/>
              </a:lnSpc>
              <a:spcBef>
                <a:spcPts val="0"/>
              </a:spcBef>
              <a:buNone/>
            </a:pPr>
            <a:r>
              <a:rPr lang="en-GB" dirty="0" smtClean="0"/>
              <a:t>	Although the Old Testament Mosaic Law (Deuteronomy 24:1-2), which Milton discusses in Book 1, Chapter 1, of </a:t>
            </a:r>
            <a:r>
              <a:rPr lang="en-GB" i="1" dirty="0" smtClean="0"/>
              <a:t>The Doctrine of Discipline and Divorce</a:t>
            </a:r>
            <a:r>
              <a:rPr lang="en-GB" dirty="0" smtClean="0"/>
              <a:t>, had permitted divorce cases of ‘</a:t>
            </a:r>
            <a:r>
              <a:rPr lang="en-GB" i="1" dirty="0" smtClean="0"/>
              <a:t>some </a:t>
            </a:r>
            <a:r>
              <a:rPr lang="en-GB" i="1" dirty="0" err="1" smtClean="0"/>
              <a:t>uncleannesse</a:t>
            </a:r>
            <a:r>
              <a:rPr lang="en-GB" dirty="0" smtClean="0"/>
              <a:t>’, in the New Testament it seemed to most ecclesiastical commentators and authorities that Christ had forbidden divorce, except on grounds of ‘fornication’, which they interpreted as adultery. (Mitchell 2011)</a:t>
            </a:r>
          </a:p>
          <a:p>
            <a:pPr algn="just">
              <a:lnSpc>
                <a:spcPct val="120000"/>
              </a:lnSpc>
              <a:spcBef>
                <a:spcPts val="0"/>
              </a:spcBef>
            </a:pPr>
            <a:endParaRPr lang="en-GB" sz="1000" dirty="0" smtClean="0"/>
          </a:p>
          <a:p>
            <a:pPr algn="just">
              <a:lnSpc>
                <a:spcPct val="120000"/>
              </a:lnSpc>
              <a:spcBef>
                <a:spcPts val="0"/>
              </a:spcBef>
              <a:buNone/>
            </a:pPr>
            <a:r>
              <a:rPr lang="en-GB" dirty="0" smtClean="0"/>
              <a:t>	</a:t>
            </a:r>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3600" i="1" dirty="0" smtClean="0"/>
              <a:t>The Doctrine of Discipline and Divorce</a:t>
            </a:r>
            <a:br>
              <a:rPr lang="en-GB" sz="3600" i="1" dirty="0" smtClean="0"/>
            </a:br>
            <a:r>
              <a:rPr lang="en-GB" sz="2800" b="1" dirty="0" smtClean="0"/>
              <a:t>The justification for canon law </a:t>
            </a:r>
            <a:endParaRPr lang="en-GB" sz="3600" dirty="0"/>
          </a:p>
        </p:txBody>
      </p:sp>
      <p:sp>
        <p:nvSpPr>
          <p:cNvPr id="3" name="Content Placeholder 2"/>
          <p:cNvSpPr>
            <a:spLocks noGrp="1"/>
          </p:cNvSpPr>
          <p:nvPr>
            <p:ph sz="quarter" idx="1"/>
          </p:nvPr>
        </p:nvSpPr>
        <p:spPr>
          <a:xfrm>
            <a:off x="612648" y="1828800"/>
            <a:ext cx="7540752" cy="4419600"/>
          </a:xfrm>
        </p:spPr>
        <p:txBody>
          <a:bodyPr>
            <a:normAutofit fontScale="85000" lnSpcReduction="10000"/>
          </a:bodyPr>
          <a:lstStyle/>
          <a:p>
            <a:pPr algn="just">
              <a:lnSpc>
                <a:spcPct val="120000"/>
              </a:lnSpc>
              <a:spcBef>
                <a:spcPts val="0"/>
              </a:spcBef>
              <a:buNone/>
            </a:pPr>
            <a:r>
              <a:rPr lang="en-GB" dirty="0" smtClean="0"/>
              <a:t>	‘Milton proposes the right of divorce with remarriage for both parties, and not only on the grounds of adultery but on grounds of mental and emotional incompatibility without physical cause: ‘uncleanness’ &gt; ‘nakedness of ought, or any real nakedness’ (</a:t>
            </a:r>
            <a:r>
              <a:rPr lang="en-GB" dirty="0" err="1" smtClean="0"/>
              <a:t>Bk</a:t>
            </a:r>
            <a:r>
              <a:rPr lang="en-GB" dirty="0" smtClean="0"/>
              <a:t> 1, Ch. 1); ‘what greater nakedness or unfitness of mind then that which hinders over the solace and </a:t>
            </a:r>
            <a:r>
              <a:rPr lang="en-GB" dirty="0" err="1" smtClean="0"/>
              <a:t>peacefull</a:t>
            </a:r>
            <a:r>
              <a:rPr lang="en-GB" dirty="0" smtClean="0"/>
              <a:t> society of the married couple, and what hinders that more then the unfitness and </a:t>
            </a:r>
            <a:r>
              <a:rPr lang="en-GB" dirty="0" err="1" smtClean="0"/>
              <a:t>defectness</a:t>
            </a:r>
            <a:r>
              <a:rPr lang="en-GB" dirty="0" smtClean="0"/>
              <a:t> of an </a:t>
            </a:r>
            <a:r>
              <a:rPr lang="en-GB" dirty="0" err="1" smtClean="0"/>
              <a:t>unconjugal</a:t>
            </a:r>
            <a:r>
              <a:rPr lang="en-GB" dirty="0" smtClean="0"/>
              <a:t> mind.’  (ibid.)</a:t>
            </a:r>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i="1" dirty="0" smtClean="0"/>
              <a:t>The Doctrine of Discipline and Divorce</a:t>
            </a:r>
            <a:endParaRPr lang="en-GB" sz="3600" i="1" dirty="0"/>
          </a:p>
        </p:txBody>
      </p:sp>
      <p:sp>
        <p:nvSpPr>
          <p:cNvPr id="3" name="Content Placeholder 2"/>
          <p:cNvSpPr>
            <a:spLocks noGrp="1"/>
          </p:cNvSpPr>
          <p:nvPr>
            <p:ph sz="quarter" idx="1"/>
          </p:nvPr>
        </p:nvSpPr>
        <p:spPr>
          <a:xfrm>
            <a:off x="457200" y="1600200"/>
            <a:ext cx="8153400" cy="4953000"/>
          </a:xfrm>
        </p:spPr>
        <p:txBody>
          <a:bodyPr>
            <a:normAutofit fontScale="85000" lnSpcReduction="20000"/>
          </a:bodyPr>
          <a:lstStyle/>
          <a:p>
            <a:pPr algn="just">
              <a:lnSpc>
                <a:spcPct val="120000"/>
              </a:lnSpc>
              <a:spcBef>
                <a:spcPts val="0"/>
              </a:spcBef>
              <a:buNone/>
            </a:pPr>
            <a:r>
              <a:rPr lang="en-GB" dirty="0" smtClean="0"/>
              <a:t>	Europe in most Protestant states had legalised remarriage for the innocent party, denying that marriage was a ‘sacrament’; but in England, proposals for reform had been defeated in the House of Commons (1552), and under Elizabeth I and James I ‘the Anglican hierarchy had reinforced the position of canon law.’ (Patterson 2001, 280)</a:t>
            </a:r>
          </a:p>
          <a:p>
            <a:pPr algn="just">
              <a:lnSpc>
                <a:spcPct val="120000"/>
              </a:lnSpc>
              <a:spcBef>
                <a:spcPts val="0"/>
              </a:spcBef>
            </a:pPr>
            <a:endParaRPr lang="en-GB" sz="900" dirty="0" smtClean="0"/>
          </a:p>
          <a:p>
            <a:pPr algn="just">
              <a:lnSpc>
                <a:spcPct val="120000"/>
              </a:lnSpc>
              <a:spcBef>
                <a:spcPts val="0"/>
              </a:spcBef>
              <a:buNone/>
            </a:pPr>
            <a:r>
              <a:rPr lang="en-GB" dirty="0" smtClean="0"/>
              <a:t>	‘Yet privately puritan ministers ignored the canons and recognized remarriages of the innocent party in cases of adultery or desertion; so that a man, like Milton, who thought he needed his freedom could have taken this semi-official route to obtain it.’ (ibid)</a:t>
            </a:r>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3600" i="1" dirty="0" smtClean="0"/>
              <a:t>The Doctrine of Discipline and Divorce</a:t>
            </a:r>
            <a:r>
              <a:rPr lang="en-GB" sz="3600" dirty="0" smtClean="0"/>
              <a:t/>
            </a:r>
            <a:br>
              <a:rPr lang="en-GB" sz="3600" dirty="0" smtClean="0"/>
            </a:br>
            <a:r>
              <a:rPr lang="en-GB" sz="3100" dirty="0" smtClean="0"/>
              <a:t>Milton’s marriage to Mary Powell</a:t>
            </a:r>
            <a:endParaRPr lang="en-GB" sz="3600" dirty="0"/>
          </a:p>
        </p:txBody>
      </p:sp>
      <p:sp>
        <p:nvSpPr>
          <p:cNvPr id="3" name="Content Placeholder 2"/>
          <p:cNvSpPr>
            <a:spLocks noGrp="1"/>
          </p:cNvSpPr>
          <p:nvPr>
            <p:ph sz="quarter" idx="1"/>
          </p:nvPr>
        </p:nvSpPr>
        <p:spPr>
          <a:xfrm>
            <a:off x="381000" y="1828800"/>
            <a:ext cx="8385048" cy="4800600"/>
          </a:xfrm>
        </p:spPr>
        <p:txBody>
          <a:bodyPr>
            <a:normAutofit fontScale="77500" lnSpcReduction="20000"/>
          </a:bodyPr>
          <a:lstStyle/>
          <a:p>
            <a:pPr algn="just"/>
            <a:r>
              <a:rPr lang="en-GB" dirty="0" smtClean="0"/>
              <a:t>Mary Powell: eldest daughter of a Royalist family; aged seventeen.</a:t>
            </a:r>
          </a:p>
          <a:p>
            <a:pPr algn="just"/>
            <a:r>
              <a:rPr lang="en-GB" dirty="0" smtClean="0"/>
              <a:t>Milton’s nephew, Edward Phillips, in 1694 states:</a:t>
            </a:r>
          </a:p>
          <a:p>
            <a:pPr algn="just"/>
            <a:r>
              <a:rPr lang="en-GB" dirty="0" smtClean="0"/>
              <a:t>‘About Whitsuntide it was, or a little after, that he took a Journey into the Country; no body about him certainly knowing the Reason, or that it was any more than a Journey of Recreation: after a Month’s stay, home he returns a Married-man, that went out a Bachelor.’ (</a:t>
            </a:r>
            <a:r>
              <a:rPr lang="en-GB" dirty="0" err="1" smtClean="0"/>
              <a:t>Darbishire</a:t>
            </a:r>
            <a:r>
              <a:rPr lang="en-GB" dirty="0" smtClean="0"/>
              <a:t> 1932: 63)</a:t>
            </a:r>
          </a:p>
          <a:p>
            <a:pPr algn="just"/>
            <a:r>
              <a:rPr lang="en-GB" dirty="0" smtClean="0"/>
              <a:t>Following the marriage celebrations at Milton’s house in London, Mary Powell was granted ‘on condition of her return at the time appointed, </a:t>
            </a:r>
            <a:r>
              <a:rPr lang="en-GB" dirty="0" err="1" smtClean="0"/>
              <a:t>Michaelmas</a:t>
            </a:r>
            <a:r>
              <a:rPr lang="en-GB" dirty="0" smtClean="0"/>
              <a:t> or thereabout,’ to spend her summer with friends.</a:t>
            </a:r>
          </a:p>
          <a:p>
            <a:pPr algn="just"/>
            <a:r>
              <a:rPr lang="en-GB" dirty="0" smtClean="0"/>
              <a:t>She did not return when expected, and when a messenger was sent to her with a letter, she dismissed the messenger ‘with some sort of Contempt’ and did not reply.</a:t>
            </a:r>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i="1" dirty="0" smtClean="0"/>
              <a:t>The Doctrine of Discipline and Divorce</a:t>
            </a:r>
            <a:endParaRPr lang="en-GB" sz="3600" i="1" dirty="0"/>
          </a:p>
        </p:txBody>
      </p:sp>
      <p:sp>
        <p:nvSpPr>
          <p:cNvPr id="3" name="Content Placeholder 2"/>
          <p:cNvSpPr>
            <a:spLocks noGrp="1"/>
          </p:cNvSpPr>
          <p:nvPr>
            <p:ph sz="quarter" idx="1"/>
          </p:nvPr>
        </p:nvSpPr>
        <p:spPr>
          <a:xfrm>
            <a:off x="381000" y="1981200"/>
            <a:ext cx="8385048" cy="4648200"/>
          </a:xfrm>
        </p:spPr>
        <p:txBody>
          <a:bodyPr>
            <a:normAutofit fontScale="77500" lnSpcReduction="20000"/>
          </a:bodyPr>
          <a:lstStyle/>
          <a:p>
            <a:pPr algn="just">
              <a:lnSpc>
                <a:spcPct val="120000"/>
              </a:lnSpc>
              <a:spcBef>
                <a:spcPts val="0"/>
              </a:spcBef>
            </a:pPr>
            <a:r>
              <a:rPr lang="en-GB" dirty="0" smtClean="0"/>
              <a:t>‘Phillips speculated that the cause of Mary’s failure to return was in part political; the royalist </a:t>
            </a:r>
            <a:r>
              <a:rPr lang="en-GB" dirty="0" err="1" smtClean="0"/>
              <a:t>Powells</a:t>
            </a:r>
            <a:r>
              <a:rPr lang="en-GB" dirty="0" smtClean="0"/>
              <a:t>, with the King’s party established at Oxford, imagined that the Civil War would soon be ended in their favour, and the marriage would become ‘a blot in their Escutcheon’ </a:t>
            </a:r>
          </a:p>
          <a:p>
            <a:pPr algn="just">
              <a:lnSpc>
                <a:spcPct val="120000"/>
              </a:lnSpc>
              <a:spcBef>
                <a:spcPts val="0"/>
              </a:spcBef>
            </a:pPr>
            <a:endParaRPr lang="en-GB" sz="1200" dirty="0" smtClean="0"/>
          </a:p>
          <a:p>
            <a:pPr algn="just">
              <a:lnSpc>
                <a:spcPct val="120000"/>
              </a:lnSpc>
              <a:spcBef>
                <a:spcPts val="0"/>
              </a:spcBef>
            </a:pPr>
            <a:r>
              <a:rPr lang="en-GB" dirty="0" smtClean="0"/>
              <a:t>‘It so incensed our Author, that he thought it would be dishonourable ever to receive her again, after such a repulse; so that forthwith he prepared to Fortify himself with Arguments for such a Resolution, and accordingly wrote ... Treatises, by which he undertook to maintain, That it was against Reason, and ... Not </a:t>
            </a:r>
            <a:r>
              <a:rPr lang="en-GB" dirty="0" err="1" smtClean="0"/>
              <a:t>proveable</a:t>
            </a:r>
            <a:r>
              <a:rPr lang="en-GB" dirty="0" smtClean="0"/>
              <a:t> by scripture, for any Married Couple disagreeable in Humour and Temper, or having an aversion to each other, to be </a:t>
            </a:r>
            <a:r>
              <a:rPr lang="en-GB" dirty="0" err="1" smtClean="0"/>
              <a:t>forc’d</a:t>
            </a:r>
            <a:r>
              <a:rPr lang="en-GB" dirty="0" smtClean="0"/>
              <a:t> to live </a:t>
            </a:r>
            <a:r>
              <a:rPr lang="en-GB" dirty="0" err="1" smtClean="0"/>
              <a:t>yok’d</a:t>
            </a:r>
            <a:r>
              <a:rPr lang="en-GB" dirty="0" smtClean="0"/>
              <a:t> together all their Days.’</a:t>
            </a:r>
          </a:p>
          <a:p>
            <a:pPr>
              <a:lnSpc>
                <a:spcPct val="120000"/>
              </a:lnSpc>
              <a:spcBef>
                <a:spcPts val="0"/>
              </a:spcBef>
              <a:buNone/>
            </a:pPr>
            <a:r>
              <a:rPr lang="en-GB" dirty="0" smtClean="0"/>
              <a:t>			(</a:t>
            </a:r>
            <a:r>
              <a:rPr lang="en-GB" dirty="0" err="1" smtClean="0"/>
              <a:t>Darbishire</a:t>
            </a:r>
            <a:r>
              <a:rPr lang="en-GB" dirty="0" smtClean="0"/>
              <a:t> 1932, 65 sited in Patterson 2001, 281)</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i="1" dirty="0" smtClean="0"/>
              <a:t>The Doctrine of Discipline and Divorce</a:t>
            </a:r>
            <a:endParaRPr lang="en-GB" sz="3600" i="1" dirty="0"/>
          </a:p>
        </p:txBody>
      </p:sp>
      <p:sp>
        <p:nvSpPr>
          <p:cNvPr id="3" name="Content Placeholder 2"/>
          <p:cNvSpPr>
            <a:spLocks noGrp="1"/>
          </p:cNvSpPr>
          <p:nvPr>
            <p:ph sz="quarter" idx="1"/>
          </p:nvPr>
        </p:nvSpPr>
        <p:spPr>
          <a:xfrm>
            <a:off x="457200" y="1676400"/>
            <a:ext cx="8382000" cy="5029200"/>
          </a:xfrm>
        </p:spPr>
        <p:txBody>
          <a:bodyPr>
            <a:normAutofit fontScale="77500" lnSpcReduction="20000"/>
          </a:bodyPr>
          <a:lstStyle/>
          <a:p>
            <a:pPr algn="just">
              <a:lnSpc>
                <a:spcPct val="120000"/>
              </a:lnSpc>
              <a:spcBef>
                <a:spcPts val="0"/>
              </a:spcBef>
            </a:pPr>
            <a:r>
              <a:rPr lang="en-GB" dirty="0" smtClean="0"/>
              <a:t>In Book 1, Ch. 3, Milton refutes the argument that divorce would be unnecessary if people carefully considered the disposition of their prospective mates before wedlock: </a:t>
            </a:r>
          </a:p>
          <a:p>
            <a:pPr algn="just">
              <a:lnSpc>
                <a:spcPct val="120000"/>
              </a:lnSpc>
              <a:spcBef>
                <a:spcPts val="0"/>
              </a:spcBef>
            </a:pPr>
            <a:endParaRPr lang="en-GB" sz="1000" dirty="0" smtClean="0"/>
          </a:p>
          <a:p>
            <a:pPr algn="just">
              <a:lnSpc>
                <a:spcPct val="120000"/>
              </a:lnSpc>
              <a:spcBef>
                <a:spcPts val="0"/>
              </a:spcBef>
            </a:pPr>
            <a:r>
              <a:rPr lang="en-GB" dirty="0" smtClean="0"/>
              <a:t>‘it may yet befall a discreet man to be </a:t>
            </a:r>
            <a:r>
              <a:rPr lang="en-GB" dirty="0" err="1" smtClean="0"/>
              <a:t>mistak’n</a:t>
            </a:r>
            <a:r>
              <a:rPr lang="en-GB" dirty="0" smtClean="0"/>
              <a:t> in his choice: and we have plenty of examples. The </a:t>
            </a:r>
            <a:r>
              <a:rPr lang="en-GB" dirty="0" err="1" smtClean="0"/>
              <a:t>sombrest</a:t>
            </a:r>
            <a:r>
              <a:rPr lang="en-GB" dirty="0" smtClean="0"/>
              <a:t> and best </a:t>
            </a:r>
            <a:r>
              <a:rPr lang="en-GB" dirty="0" err="1" smtClean="0"/>
              <a:t>govern’d</a:t>
            </a:r>
            <a:r>
              <a:rPr lang="en-GB" dirty="0" smtClean="0"/>
              <a:t> men are least </a:t>
            </a:r>
            <a:r>
              <a:rPr lang="en-GB" dirty="0" err="1" smtClean="0"/>
              <a:t>practiz’d</a:t>
            </a:r>
            <a:r>
              <a:rPr lang="en-GB" dirty="0" smtClean="0"/>
              <a:t> I these affairs’; </a:t>
            </a:r>
          </a:p>
          <a:p>
            <a:pPr algn="just">
              <a:lnSpc>
                <a:spcPct val="120000"/>
              </a:lnSpc>
              <a:spcBef>
                <a:spcPts val="0"/>
              </a:spcBef>
            </a:pPr>
            <a:endParaRPr lang="en-GB" sz="1000" dirty="0" smtClean="0"/>
          </a:p>
          <a:p>
            <a:pPr algn="just">
              <a:lnSpc>
                <a:spcPct val="120000"/>
              </a:lnSpc>
              <a:spcBef>
                <a:spcPts val="0"/>
              </a:spcBef>
            </a:pPr>
            <a:r>
              <a:rPr lang="en-GB" dirty="0" smtClean="0"/>
              <a:t>‘it is not strange through many who have spent their youth </a:t>
            </a:r>
            <a:r>
              <a:rPr lang="en-GB" dirty="0" err="1" smtClean="0"/>
              <a:t>chastly</a:t>
            </a:r>
            <a:r>
              <a:rPr lang="en-GB" dirty="0" smtClean="0"/>
              <a:t>, are in some things not so quick-sighted; </a:t>
            </a:r>
          </a:p>
          <a:p>
            <a:pPr algn="just">
              <a:lnSpc>
                <a:spcPct val="120000"/>
              </a:lnSpc>
              <a:spcBef>
                <a:spcPts val="0"/>
              </a:spcBef>
            </a:pPr>
            <a:endParaRPr lang="en-GB" sz="900" dirty="0" smtClean="0"/>
          </a:p>
          <a:p>
            <a:pPr algn="just">
              <a:lnSpc>
                <a:spcPct val="120000"/>
              </a:lnSpc>
              <a:spcBef>
                <a:spcPts val="0"/>
              </a:spcBef>
            </a:pPr>
            <a:r>
              <a:rPr lang="en-GB" dirty="0" smtClean="0"/>
              <a:t>Canon Law in England perpetuates a situation which in practice favours those with looser morals, who, ‘by reason of their bold accustoming, prove most </a:t>
            </a:r>
            <a:r>
              <a:rPr lang="en-GB" dirty="0" err="1" smtClean="0"/>
              <a:t>successfull</a:t>
            </a:r>
            <a:r>
              <a:rPr lang="en-GB" dirty="0" smtClean="0"/>
              <a:t> in their matches, because their wild affections unsettling at will, have been as so many divorces to teach them experience.’</a:t>
            </a:r>
          </a:p>
          <a:p>
            <a:endParaRPr lang="en-GB" dirty="0" smtClean="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i="1" dirty="0" smtClean="0"/>
              <a:t>The Doctrine of Discipline and Divorce</a:t>
            </a:r>
            <a:endParaRPr lang="en-GB" sz="3600" i="1" dirty="0"/>
          </a:p>
        </p:txBody>
      </p:sp>
      <p:sp>
        <p:nvSpPr>
          <p:cNvPr id="3" name="Content Placeholder 2"/>
          <p:cNvSpPr>
            <a:spLocks noGrp="1"/>
          </p:cNvSpPr>
          <p:nvPr>
            <p:ph sz="quarter" idx="1"/>
          </p:nvPr>
        </p:nvSpPr>
        <p:spPr>
          <a:xfrm>
            <a:off x="381000" y="1600200"/>
            <a:ext cx="8385048" cy="5029200"/>
          </a:xfrm>
        </p:spPr>
        <p:txBody>
          <a:bodyPr>
            <a:normAutofit fontScale="77500" lnSpcReduction="20000"/>
          </a:bodyPr>
          <a:lstStyle/>
          <a:p>
            <a:pPr algn="just">
              <a:lnSpc>
                <a:spcPct val="120000"/>
              </a:lnSpc>
              <a:spcBef>
                <a:spcPts val="0"/>
              </a:spcBef>
              <a:buNone/>
            </a:pPr>
            <a:r>
              <a:rPr lang="en-GB" dirty="0" smtClean="0"/>
              <a:t>	‘Roughly speaking, [Milton] begins with an ill-concealed personal bitterness, moves towards formal high-mindedness by citing a vast chorus of authorities for his position, and ends with renewed personal bitterness, and coarseness – but now redirected to his ‘answerers’. More importantly, [...] Milton discovered for himself the principle of companionate marriage as Protestantism was still inventing it, and the engine of his discovery was humiliation and disappointment. That is to say, by finding Mary Milton wanting (and missing), he imagined in the hole she had made in his feelings what a good marriage might be. Consequently he could see for himself, and with acid clarity, what was wrong with a legal system that encouraged hypocrisy, stressed the dynastic and physical aspects of marriage over the psychological and sociable, and did not allow for second chances.’ 	(Patterson 2001, 282) </a:t>
            </a:r>
            <a:endParaRPr lang="en-GB"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i="1" dirty="0" smtClean="0"/>
              <a:t>The Doctrine of Discipline and Divorce</a:t>
            </a:r>
            <a:endParaRPr lang="en-GB" sz="3600" i="1" dirty="0"/>
          </a:p>
        </p:txBody>
      </p:sp>
      <p:sp>
        <p:nvSpPr>
          <p:cNvPr id="3" name="Content Placeholder 2"/>
          <p:cNvSpPr>
            <a:spLocks noGrp="1"/>
          </p:cNvSpPr>
          <p:nvPr>
            <p:ph sz="quarter" idx="1"/>
          </p:nvPr>
        </p:nvSpPr>
        <p:spPr>
          <a:xfrm>
            <a:off x="457200" y="1600200"/>
            <a:ext cx="8382000" cy="4724400"/>
          </a:xfrm>
        </p:spPr>
        <p:txBody>
          <a:bodyPr>
            <a:normAutofit fontScale="77500" lnSpcReduction="20000"/>
          </a:bodyPr>
          <a:lstStyle/>
          <a:p>
            <a:pPr algn="just">
              <a:buNone/>
            </a:pPr>
            <a:r>
              <a:rPr lang="en-GB" dirty="0" smtClean="0"/>
              <a:t>	Milton tries to persuade his readers of the high moral ground of his position: he is trying to preserve the morality and high state of marriage in arguing for divorce.</a:t>
            </a:r>
          </a:p>
          <a:p>
            <a:pPr algn="just"/>
            <a:endParaRPr lang="en-GB" sz="1000" dirty="0" smtClean="0"/>
          </a:p>
          <a:p>
            <a:pPr algn="just"/>
            <a:r>
              <a:rPr lang="en-GB" dirty="0" smtClean="0"/>
              <a:t>Preface to Book 1: ... God in the first ordaining of marriage, taught us to what end he did it, in words expressly implying the apt and </a:t>
            </a:r>
            <a:r>
              <a:rPr lang="en-GB" dirty="0" err="1" smtClean="0"/>
              <a:t>cheerfull</a:t>
            </a:r>
            <a:r>
              <a:rPr lang="en-GB" dirty="0" smtClean="0"/>
              <a:t> conversation of man with woman, to comfort and refresh him against the evil of solitary life, not mentioning the purpose of generation </a:t>
            </a:r>
            <a:r>
              <a:rPr lang="en-GB" dirty="0" err="1" smtClean="0"/>
              <a:t>til</a:t>
            </a:r>
            <a:r>
              <a:rPr lang="en-GB" dirty="0" smtClean="0"/>
              <a:t> afterwards, as being but a secondary end in dignity, though not in necessity; </a:t>
            </a:r>
          </a:p>
          <a:p>
            <a:pPr algn="just"/>
            <a:endParaRPr lang="en-GB" sz="1000" dirty="0" smtClean="0"/>
          </a:p>
          <a:p>
            <a:pPr algn="just"/>
            <a:r>
              <a:rPr lang="en-GB" dirty="0" smtClean="0"/>
              <a:t>Book 1 Chapter 2: ... Where the </a:t>
            </a:r>
            <a:r>
              <a:rPr lang="en-GB" dirty="0" err="1" smtClean="0"/>
              <a:t>minde</a:t>
            </a:r>
            <a:r>
              <a:rPr lang="en-GB" dirty="0" smtClean="0"/>
              <a:t> and person pleases aptly, there some </a:t>
            </a:r>
            <a:r>
              <a:rPr lang="en-GB" dirty="0" err="1" smtClean="0"/>
              <a:t>unaccomplishment</a:t>
            </a:r>
            <a:r>
              <a:rPr lang="en-GB" dirty="0" smtClean="0"/>
              <a:t> of the bodies delight may be better born with, then when the </a:t>
            </a:r>
            <a:r>
              <a:rPr lang="en-GB" dirty="0" err="1" smtClean="0"/>
              <a:t>minde</a:t>
            </a:r>
            <a:r>
              <a:rPr lang="en-GB" dirty="0" smtClean="0"/>
              <a:t> hangs off in an unclosing disproportion, through the body be as it ought; for there all </a:t>
            </a:r>
            <a:r>
              <a:rPr lang="en-GB" dirty="0" err="1" smtClean="0"/>
              <a:t>corporall</a:t>
            </a:r>
            <a:r>
              <a:rPr lang="en-GB" dirty="0" smtClean="0"/>
              <a:t> delight will soon become </a:t>
            </a:r>
            <a:r>
              <a:rPr lang="en-GB" dirty="0" err="1" smtClean="0"/>
              <a:t>unsavory</a:t>
            </a:r>
            <a:r>
              <a:rPr lang="en-GB" dirty="0" smtClean="0"/>
              <a:t> and contemptible. </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Bibliography</a:t>
            </a:r>
            <a:endParaRPr lang="en-GB" dirty="0"/>
          </a:p>
        </p:txBody>
      </p:sp>
      <p:sp>
        <p:nvSpPr>
          <p:cNvPr id="3" name="Content Placeholder 2"/>
          <p:cNvSpPr>
            <a:spLocks noGrp="1"/>
          </p:cNvSpPr>
          <p:nvPr>
            <p:ph sz="quarter" idx="1"/>
          </p:nvPr>
        </p:nvSpPr>
        <p:spPr/>
        <p:txBody>
          <a:bodyPr>
            <a:normAutofit/>
          </a:bodyPr>
          <a:lstStyle/>
          <a:p>
            <a:r>
              <a:rPr lang="en-GB" sz="2400" dirty="0" err="1" smtClean="0"/>
              <a:t>Cambell</a:t>
            </a:r>
            <a:r>
              <a:rPr lang="en-GB" sz="2400" dirty="0" smtClean="0"/>
              <a:t>, Gordon (ed.), </a:t>
            </a:r>
            <a:r>
              <a:rPr lang="en-GB" sz="2400" i="1" dirty="0" smtClean="0"/>
              <a:t>Complete English Poems, of Education, </a:t>
            </a:r>
            <a:r>
              <a:rPr lang="en-GB" sz="2400" i="1" dirty="0" err="1" smtClean="0"/>
              <a:t>Areopagitica</a:t>
            </a:r>
            <a:r>
              <a:rPr lang="en-GB" sz="2400" i="1" dirty="0" smtClean="0"/>
              <a:t>: John Milton</a:t>
            </a:r>
            <a:r>
              <a:rPr lang="en-GB" sz="2400" dirty="0" smtClean="0"/>
              <a:t>, Everyman’s Poetry (London: Dent, 1995)</a:t>
            </a:r>
          </a:p>
          <a:p>
            <a:r>
              <a:rPr lang="en-GB" sz="2400" dirty="0" err="1" smtClean="0"/>
              <a:t>Darbishire</a:t>
            </a:r>
            <a:r>
              <a:rPr lang="en-GB" sz="2400" dirty="0" smtClean="0"/>
              <a:t>, Helen (ed.) </a:t>
            </a:r>
            <a:r>
              <a:rPr lang="en-GB" sz="2400" i="1" dirty="0" smtClean="0"/>
              <a:t>The Early Lives of Milton </a:t>
            </a:r>
            <a:r>
              <a:rPr lang="en-GB" sz="2400" dirty="0" smtClean="0"/>
              <a:t>(London: Constable, 1932)</a:t>
            </a:r>
          </a:p>
          <a:p>
            <a:r>
              <a:rPr lang="en-GB" sz="2400" dirty="0" smtClean="0"/>
              <a:t>Leah, S. Marcus, ‘John Milton’s </a:t>
            </a:r>
            <a:r>
              <a:rPr lang="en-GB" sz="2400" i="1" dirty="0" err="1" smtClean="0"/>
              <a:t>Comus</a:t>
            </a:r>
            <a:r>
              <a:rPr lang="en-GB" sz="2400" dirty="0" smtClean="0"/>
              <a:t>’ in </a:t>
            </a:r>
            <a:r>
              <a:rPr lang="en-GB" sz="2400" i="1" dirty="0" smtClean="0"/>
              <a:t>A Companion to Milton</a:t>
            </a:r>
            <a:r>
              <a:rPr lang="en-GB" sz="2400" dirty="0" smtClean="0"/>
              <a:t>, edited by Thomas N. Corns (Oxford: Blackwell, 2001)</a:t>
            </a:r>
          </a:p>
          <a:p>
            <a:r>
              <a:rPr lang="en-GB" sz="2400" dirty="0" smtClean="0"/>
              <a:t>Patterson, Annabel, ‘Milton, Marriage and Divorce’ in </a:t>
            </a:r>
            <a:r>
              <a:rPr lang="en-GB" sz="2400" i="1" dirty="0" smtClean="0"/>
              <a:t>A Companion to Milton</a:t>
            </a:r>
            <a:r>
              <a:rPr lang="en-GB" sz="2400" dirty="0" smtClean="0"/>
              <a:t>, edited by Thomas N. Corns (Oxford: Blackwell, 2001)</a:t>
            </a:r>
          </a:p>
          <a:p>
            <a:endParaRPr lang="en-GB"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3046</TotalTime>
  <Words>2403</Words>
  <Application>Microsoft Office PowerPoint</Application>
  <PresentationFormat>On-screen Show (4:3)</PresentationFormat>
  <Paragraphs>204</Paragraphs>
  <Slides>31</Slides>
  <Notes>3</Notes>
  <HiddenSlides>0</HiddenSlides>
  <MMClips>0</MMClips>
  <ScaleCrop>false</ScaleCrop>
  <HeadingPairs>
    <vt:vector size="4" baseType="variant">
      <vt:variant>
        <vt:lpstr>Theme</vt:lpstr>
      </vt:variant>
      <vt:variant>
        <vt:i4>1</vt:i4>
      </vt:variant>
      <vt:variant>
        <vt:lpstr>Slide Titles</vt:lpstr>
      </vt:variant>
      <vt:variant>
        <vt:i4>31</vt:i4>
      </vt:variant>
    </vt:vector>
  </HeadingPairs>
  <TitlesOfParts>
    <vt:vector size="32" baseType="lpstr">
      <vt:lpstr>Median</vt:lpstr>
      <vt:lpstr>The Renaissance John MILton Comus Doctrine Of Discipline And Divorce </vt:lpstr>
      <vt:lpstr>Ideas for reading Comus:</vt:lpstr>
      <vt:lpstr>A Masque at Ludlow / Comus</vt:lpstr>
      <vt:lpstr>Comus</vt:lpstr>
      <vt:lpstr>Comus</vt:lpstr>
      <vt:lpstr>Comus</vt:lpstr>
      <vt:lpstr>Comus and the Castlehaven Scandal of 1631</vt:lpstr>
      <vt:lpstr>Comus  and the Castlehaven Scandal of 1631</vt:lpstr>
      <vt:lpstr>Comus  and the Castlehaven Scandal of 1631</vt:lpstr>
      <vt:lpstr>Comus</vt:lpstr>
      <vt:lpstr>Comus the genre of the masque</vt:lpstr>
      <vt:lpstr>Comus</vt:lpstr>
      <vt:lpstr>Comus</vt:lpstr>
      <vt:lpstr>Comus and court culture </vt:lpstr>
      <vt:lpstr>Comus</vt:lpstr>
      <vt:lpstr>The Doctrine of Discipline and Divorce</vt:lpstr>
      <vt:lpstr>The Doctrine of Discipline and Divorce The regulation of printing</vt:lpstr>
      <vt:lpstr>The Doctrine of Discipline and Divorce</vt:lpstr>
      <vt:lpstr>The Doctrine of Discipline and Divorce</vt:lpstr>
      <vt:lpstr>Areopagitica </vt:lpstr>
      <vt:lpstr>The Doctrine of Discipline and Divorce</vt:lpstr>
      <vt:lpstr>The Doctrine of Discipline and Divorce</vt:lpstr>
      <vt:lpstr>The Doctrine of Discipline and Divorce The justification for canon law </vt:lpstr>
      <vt:lpstr>The Doctrine of Discipline and Divorce The justification for canon law </vt:lpstr>
      <vt:lpstr>The Doctrine of Discipline and Divorce</vt:lpstr>
      <vt:lpstr>The Doctrine of Discipline and Divorce Milton’s marriage to Mary Powell</vt:lpstr>
      <vt:lpstr>The Doctrine of Discipline and Divorce</vt:lpstr>
      <vt:lpstr>The Doctrine of Discipline and Divorce</vt:lpstr>
      <vt:lpstr>The Doctrine of Discipline and Divorce</vt:lpstr>
      <vt:lpstr>The Doctrine of Discipline and Divorce</vt:lpstr>
      <vt:lpstr>Bibliography</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Renaissance</dc:title>
  <dc:creator>LOU</dc:creator>
  <cp:lastModifiedBy>sa020</cp:lastModifiedBy>
  <cp:revision>164</cp:revision>
  <dcterms:created xsi:type="dcterms:W3CDTF">2006-08-16T00:00:00Z</dcterms:created>
  <dcterms:modified xsi:type="dcterms:W3CDTF">2011-12-10T15:52:21Z</dcterms:modified>
</cp:coreProperties>
</file>