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8" y="2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Holley" userId="45123e1e-ac21-4ee3-b53e-8d97b4b34e1e" providerId="ADAL" clId="{1345411F-0EFE-4950-80D5-0C6D616A7E65}"/>
    <pc:docChg chg="custSel modSld sldOrd">
      <pc:chgData name="David Holley" userId="45123e1e-ac21-4ee3-b53e-8d97b4b34e1e" providerId="ADAL" clId="{1345411F-0EFE-4950-80D5-0C6D616A7E65}" dt="2023-10-18T08:35:10.029" v="43"/>
      <pc:docMkLst>
        <pc:docMk/>
      </pc:docMkLst>
      <pc:sldChg chg="ord">
        <pc:chgData name="David Holley" userId="45123e1e-ac21-4ee3-b53e-8d97b4b34e1e" providerId="ADAL" clId="{1345411F-0EFE-4950-80D5-0C6D616A7E65}" dt="2023-10-18T08:35:10.029" v="43"/>
        <pc:sldMkLst>
          <pc:docMk/>
          <pc:sldMk cId="578732284" sldId="260"/>
        </pc:sldMkLst>
      </pc:sldChg>
      <pc:sldChg chg="modSp mod">
        <pc:chgData name="David Holley" userId="45123e1e-ac21-4ee3-b53e-8d97b4b34e1e" providerId="ADAL" clId="{1345411F-0EFE-4950-80D5-0C6D616A7E65}" dt="2023-10-18T08:24:15.352" v="41" actId="20577"/>
        <pc:sldMkLst>
          <pc:docMk/>
          <pc:sldMk cId="1353079615" sldId="264"/>
        </pc:sldMkLst>
        <pc:spChg chg="mod">
          <ac:chgData name="David Holley" userId="45123e1e-ac21-4ee3-b53e-8d97b4b34e1e" providerId="ADAL" clId="{1345411F-0EFE-4950-80D5-0C6D616A7E65}" dt="2023-10-18T08:24:15.352" v="41" actId="20577"/>
          <ac:spMkLst>
            <pc:docMk/>
            <pc:sldMk cId="1353079615" sldId="264"/>
            <ac:spMk id="3" creationId="{5EAAD079-0215-235D-9179-62CA1C5A747C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18D2C-F6BD-4E4D-AF04-03E45D653C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815367-091E-5B34-503E-1CD8DA1548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D4C240-89E7-6B53-D9A6-5D4F4FD9C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9F976E-A9A4-5783-35B3-02A61A754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94D1A6-372B-154E-C834-D3869A89E4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438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F6E60-DBCD-FC6B-E73D-C1A3769AD6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974561-2FBA-B7A5-AA42-FC0804EB36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1431D4-BFCD-9A4C-82F1-990998C2A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69A031-657E-2348-1CCF-FC60916A5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BEDE5-B667-3C79-1EB5-CF5E3EDDD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72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36F39-2CC9-40CE-5F0B-BEF41D490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BA1584-6CBD-5B37-EED7-F859CC957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129768-2067-463D-F1BD-FF213FA4D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C6EBC9-9E31-DA4F-3D8A-68373E2D7E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ABE392-AB15-2230-6C98-59BCE039B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435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55753-43D2-4480-F3EB-DB77EB194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877FB3-7EF2-A514-3D87-3339055F78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8E412-7615-973C-4986-4101F8FBAD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0FD4DA-BAA0-5815-C254-0F13ED9B5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B51BD9-468D-37F0-5D54-2D77F0591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CA3355-7994-CD6D-30CF-603489A01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024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BD5DE-8A9E-F856-06B1-840542FE3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E39DFE-53B6-C2BA-4B11-81A12B40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AC2E55-5CA0-2B62-0C56-68BAEC2D2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33FEE25-FE6B-95FF-1442-D5642636E8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940809-BBB6-3B71-7B84-DE99C06227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BABD61-C86D-A9FB-4E4C-31CC2A3F8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D8CBF1-A847-50CB-872C-0B7FC8160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40244ED-FFFE-1CA8-4AD2-64BE28F6C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273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6FA184-9182-C910-F387-C03CB2AAA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B001-18B0-B8CE-4B42-7889827BD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084369-1515-07B0-B573-0CD18AD285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C73B40-85B0-7E4B-7ECC-7816C21B6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841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EEE7214-4B9E-E247-B6C1-D2EECACF7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90AB3F-119C-3906-05FB-16A890071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B754BC-111F-0175-4149-56B86D0CD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10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3E1BA-D311-D14E-7E10-12C20427E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29C79-25A2-396D-934C-C89527F4F0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F3FD29-56F8-6073-BA6B-764700A0B3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F1C10C-517C-189F-AEF8-E980CC40A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7BA618-ADE4-FAEF-9DCB-4BC5FCF8D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A47A35-3F91-352E-F610-FB5B9DD39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744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30ADB9-A8C8-9E8C-C066-C59A65C74A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ECC6A0-7D57-0F4E-990A-F0B3BB912A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73CECA-4482-8D28-5D58-D2F27AB930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3A976B-DA4D-A88E-01B6-EAF4A99E1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F3F482-E920-4179-0C84-A30690B68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9EE8F7-12EA-D227-1CEF-EE6995CB5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3369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D553C-0A72-CCD8-6D92-A2F4CBD7E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C10DB6-6B2D-DB74-A3E3-02DE33BDC7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67F1F8-4F3F-6EFA-6EAC-39EE15813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D18346-3D2D-F13A-74B3-58639F722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6FB21-6A8D-9065-5037-FD74DCAD6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633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6B2260C-8E07-8300-B64E-765A582A8A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ED42FE-6993-9DB7-240F-9F992733A1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C3406-8430-0D65-3938-128585EFB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E8EEF-E392-56EA-00CF-7CFE8053D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6A338B-EBD2-5B3A-A3EE-1E5D79D14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13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3489C0-D756-1695-E63B-CC5F5136F7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8333A6-71BC-1DC4-83A5-EDEF7B6B43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1EBC1-9F73-AE82-92CB-D648B2B76C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8B9477-127D-483F-94AB-D792209341E2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DFF1B2-9D44-F971-25E6-E592CFED93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E573C6-0BC2-A054-6CE0-AD7EFE6283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7D394-4A44-43A2-95B2-1D707194AA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27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personal/d_holley_uwtsd_ac_uk/Documents/Swansea/Exams%20Assessments/Systems%20Engineering/2023/2023_level_4_assignment_L6_cohort/ACDA4005_Sem1_CW_2023_24_HNC.docx?web=1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CCED5-088E-640C-272F-A08FC49815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Assignment.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02E9BF-AE11-C7B4-F759-702F002A37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7124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683F10-437A-8F68-227F-FA6EFB310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Hand in Date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9D41A-0942-B6A1-BE66-EAD745A5AF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3329" y="1786356"/>
            <a:ext cx="10515600" cy="4351338"/>
          </a:xfrm>
        </p:spPr>
        <p:txBody>
          <a:bodyPr/>
          <a:lstStyle/>
          <a:p>
            <a:r>
              <a:rPr lang="en-GB" dirty="0"/>
              <a:t>January 8</a:t>
            </a:r>
            <a:r>
              <a:rPr lang="en-GB" baseline="30000" dirty="0"/>
              <a:t>th</a:t>
            </a:r>
            <a:r>
              <a:rPr lang="en-GB" dirty="0"/>
              <a:t>! (SCM 7 days later)</a:t>
            </a:r>
          </a:p>
          <a:p>
            <a:pPr lvl="1"/>
            <a:r>
              <a:rPr lang="en-GB" dirty="0"/>
              <a:t>15:00</a:t>
            </a:r>
          </a:p>
          <a:p>
            <a:pPr lvl="1"/>
            <a:r>
              <a:rPr lang="en-GB" dirty="0"/>
              <a:t>Marked ready for pre-board on the 22</a:t>
            </a:r>
            <a:r>
              <a:rPr lang="en-GB" baseline="30000" dirty="0"/>
              <a:t>nd</a:t>
            </a:r>
            <a:endParaRPr lang="en-GB" dirty="0"/>
          </a:p>
          <a:p>
            <a:pPr lvl="1"/>
            <a:r>
              <a:rPr lang="en-GB" dirty="0"/>
              <a:t>Board on the 29</a:t>
            </a:r>
            <a:r>
              <a:rPr lang="en-GB" baseline="30000" dirty="0"/>
              <a:t>th</a:t>
            </a:r>
            <a:endParaRPr lang="en-GB" dirty="0"/>
          </a:p>
          <a:p>
            <a:pPr lvl="1"/>
            <a:endParaRPr lang="en-GB" dirty="0"/>
          </a:p>
          <a:p>
            <a:r>
              <a:rPr lang="en-GB" dirty="0"/>
              <a:t>12 Weeks! (Don’t leave it until the last minute!)</a:t>
            </a:r>
          </a:p>
          <a:p>
            <a:endParaRPr lang="en-GB" dirty="0"/>
          </a:p>
          <a:p>
            <a:r>
              <a:rPr lang="en-GB" dirty="0"/>
              <a:t>Start planning now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0721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A5616-5EFA-ADFA-3A16-7FA375F63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900" y="202440"/>
            <a:ext cx="10515600" cy="1325563"/>
          </a:xfrm>
        </p:spPr>
        <p:txBody>
          <a:bodyPr/>
          <a:lstStyle/>
          <a:p>
            <a:r>
              <a:rPr lang="en-GB" dirty="0"/>
              <a:t>Brief </a:t>
            </a:r>
            <a:r>
              <a:rPr lang="en-GB" dirty="0">
                <a:hlinkClick r:id="rId2"/>
              </a:rPr>
              <a:t>(Link to brief)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1B4D25-3491-0E25-691F-7E6E6DDB31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736" y="1267818"/>
            <a:ext cx="10933064" cy="5387742"/>
          </a:xfrm>
        </p:spPr>
        <p:txBody>
          <a:bodyPr>
            <a:normAutofit/>
          </a:bodyPr>
          <a:lstStyle/>
          <a:p>
            <a:pPr marL="228600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4000-word report, :- “Functionality and design in a household object</a:t>
            </a:r>
            <a:r>
              <a:rPr lang="en-GB" sz="1800" dirty="0">
                <a:latin typeface="Arial" panose="020B0604020202020204" pitchFamily="34" charset="0"/>
                <a:ea typeface="Times New Roman" panose="02020603050405020304" pitchFamily="18" charset="0"/>
              </a:rPr>
              <a:t>.”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During the module we will be developing a solution to the OME case study using a series of established Systems Engineering tools. The output from these tools will assist in solving some of the major design issues within the case study.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You are required to explain how the toolset could be used to design a better “Household device.”  Think of the kitchen, lounge, any “effort saving” or entertainment device you have. Think about the evolution of previous designs and, based on a functional study, suggest design improvements. 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Examples of past submissions are as follows:- 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lvl="1"/>
            <a:r>
              <a:rPr lang="en-US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Electric Toaster, Electric kettle, Coffee Machines, Pizza Cutter, Beds, Couch/sofa, Toilet, Gaming tables. 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85800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The following headlines may help the direction of the study:-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lvl="1"/>
            <a:r>
              <a:rPr lang="en-US" sz="1400" dirty="0">
                <a:latin typeface="Arial" panose="020B0604020202020204" pitchFamily="34" charset="0"/>
              </a:rPr>
              <a:t>Key customer requirements</a:t>
            </a:r>
            <a:endParaRPr lang="en-GB" sz="1400" dirty="0">
              <a:latin typeface="Arial" panose="020B0604020202020204" pitchFamily="34" charset="0"/>
            </a:endParaRPr>
          </a:p>
          <a:p>
            <a:pPr marL="1143000" lvl="1"/>
            <a:r>
              <a:rPr lang="en-GB" sz="1400" dirty="0">
                <a:latin typeface="Arial" panose="020B0604020202020204" pitchFamily="34" charset="0"/>
              </a:rPr>
              <a:t>Critical system functionality</a:t>
            </a:r>
          </a:p>
          <a:p>
            <a:pPr marL="1143000" lvl="1"/>
            <a:r>
              <a:rPr lang="en-GB" sz="1400" dirty="0">
                <a:latin typeface="Arial" panose="020B0604020202020204" pitchFamily="34" charset="0"/>
              </a:rPr>
              <a:t>Concept derivation and design choices</a:t>
            </a:r>
          </a:p>
          <a:p>
            <a:pPr marL="1143000" lvl="1"/>
            <a:r>
              <a:rPr lang="en-GB" sz="1400" dirty="0">
                <a:latin typeface="Arial" panose="020B0604020202020204" pitchFamily="34" charset="0"/>
              </a:rPr>
              <a:t>Potential failure modes</a:t>
            </a:r>
          </a:p>
          <a:p>
            <a:pPr marL="1143000" lvl="1"/>
            <a:r>
              <a:rPr lang="en-GB" sz="1400" dirty="0">
                <a:latin typeface="Arial" panose="020B0604020202020204" pitchFamily="34" charset="0"/>
              </a:rPr>
              <a:t>Critical design features </a:t>
            </a:r>
          </a:p>
          <a:p>
            <a:pPr marL="685800"/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You will be given the opportunity to use the toolset during the lesson time. The key requirement of the report is to demonstrate a working understanding of system design and show how the design of objects can be developed by using system thinking.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4475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04C87-FB86-A39A-F19A-31F94BD2F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Goals.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AB02C-EF91-B9B0-FE49-DEB0E1F526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0" lvl="1"/>
            <a:r>
              <a:rPr lang="en-US" sz="2800" dirty="0">
                <a:latin typeface="Arial" panose="020B0604020202020204" pitchFamily="34" charset="0"/>
              </a:rPr>
              <a:t>Key customer requirements</a:t>
            </a:r>
          </a:p>
          <a:p>
            <a:pPr marL="1600200" lvl="2"/>
            <a:r>
              <a:rPr lang="en-US" sz="2400" dirty="0">
                <a:latin typeface="Arial" panose="020B0604020202020204" pitchFamily="34" charset="0"/>
              </a:rPr>
              <a:t>Where we are now.</a:t>
            </a:r>
            <a:endParaRPr lang="en-GB" sz="2400" dirty="0">
              <a:latin typeface="Arial" panose="020B0604020202020204" pitchFamily="34" charset="0"/>
            </a:endParaRPr>
          </a:p>
          <a:p>
            <a:pPr marL="1143000" lvl="1"/>
            <a:r>
              <a:rPr lang="en-GB" sz="2800" dirty="0">
                <a:latin typeface="Arial" panose="020B0604020202020204" pitchFamily="34" charset="0"/>
              </a:rPr>
              <a:t>Critical system functionality</a:t>
            </a:r>
          </a:p>
          <a:p>
            <a:pPr marL="1600200" lvl="2"/>
            <a:r>
              <a:rPr lang="en-GB" sz="2400" dirty="0">
                <a:latin typeface="Arial" panose="020B0604020202020204" pitchFamily="34" charset="0"/>
              </a:rPr>
              <a:t>Where we will be after week 3</a:t>
            </a:r>
          </a:p>
          <a:p>
            <a:pPr marL="1143000" lvl="1"/>
            <a:r>
              <a:rPr lang="en-GB" sz="2800" dirty="0">
                <a:latin typeface="Arial" panose="020B0604020202020204" pitchFamily="34" charset="0"/>
              </a:rPr>
              <a:t>Concept derivation and design choices</a:t>
            </a:r>
          </a:p>
          <a:p>
            <a:pPr marL="1600200" lvl="2"/>
            <a:r>
              <a:rPr lang="en-GB" sz="2400" dirty="0">
                <a:latin typeface="Arial" panose="020B0604020202020204" pitchFamily="34" charset="0"/>
              </a:rPr>
              <a:t>Where we will be after week 3</a:t>
            </a:r>
          </a:p>
          <a:p>
            <a:pPr marL="1143000" lvl="1"/>
            <a:r>
              <a:rPr lang="en-GB" sz="2800" dirty="0">
                <a:latin typeface="Arial" panose="020B0604020202020204" pitchFamily="34" charset="0"/>
              </a:rPr>
              <a:t>Potential failure modes</a:t>
            </a:r>
          </a:p>
          <a:p>
            <a:pPr marL="1600200" lvl="2"/>
            <a:r>
              <a:rPr lang="en-GB" sz="2400" dirty="0">
                <a:latin typeface="Arial" panose="020B0604020202020204" pitchFamily="34" charset="0"/>
              </a:rPr>
              <a:t>Week 4</a:t>
            </a:r>
          </a:p>
          <a:p>
            <a:pPr marL="1143000" lvl="1"/>
            <a:r>
              <a:rPr lang="en-GB" sz="2800" dirty="0">
                <a:latin typeface="Arial" panose="020B0604020202020204" pitchFamily="34" charset="0"/>
              </a:rPr>
              <a:t>Critical design features </a:t>
            </a:r>
          </a:p>
          <a:p>
            <a:pPr marL="1600200" lvl="2"/>
            <a:r>
              <a:rPr lang="en-GB" sz="2400" dirty="0">
                <a:latin typeface="Arial" panose="020B0604020202020204" pitchFamily="34" charset="0"/>
              </a:rPr>
              <a:t>Week 4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85442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BB7A8-4738-EA2A-3C7F-9F93C5D06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Customer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AAD079-0215-235D-9179-62CA1C5A74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First two weeks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3627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2684C8-843A-56B7-751F-17B4FFC7F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Critical system functionality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0350D1-D350-F3B6-9570-2D9F12A68B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do we have to do well?</a:t>
            </a:r>
          </a:p>
          <a:p>
            <a:r>
              <a:rPr lang="en-GB" dirty="0"/>
              <a:t>To what level?</a:t>
            </a:r>
          </a:p>
          <a:p>
            <a:r>
              <a:rPr lang="en-GB" dirty="0"/>
              <a:t>How can we confirm it?</a:t>
            </a:r>
          </a:p>
          <a:p>
            <a:endParaRPr lang="en-GB" dirty="0"/>
          </a:p>
          <a:p>
            <a:r>
              <a:rPr lang="en-GB" dirty="0"/>
              <a:t>QFD1</a:t>
            </a:r>
          </a:p>
        </p:txBody>
      </p:sp>
    </p:spTree>
    <p:extLst>
      <p:ext uri="{BB962C8B-B14F-4D97-AF65-F5344CB8AC3E}">
        <p14:creationId xmlns:p14="http://schemas.microsoft.com/office/powerpoint/2010/main" val="5787322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7FD62-D548-E375-EDCA-45C808DA5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Concept Derivation and Design Choices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7E0F0-D90D-DCD3-6C7F-3EA2FE256C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Function means analysis </a:t>
            </a:r>
          </a:p>
          <a:p>
            <a:r>
              <a:rPr lang="en-GB" dirty="0"/>
              <a:t>Pugh Diagram (Multicriteria analysis)</a:t>
            </a:r>
          </a:p>
        </p:txBody>
      </p:sp>
    </p:spTree>
    <p:extLst>
      <p:ext uri="{BB962C8B-B14F-4D97-AF65-F5344CB8AC3E}">
        <p14:creationId xmlns:p14="http://schemas.microsoft.com/office/powerpoint/2010/main" val="1561245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BFE63-C19E-0254-4C34-4934ACF34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Potential Failure Modes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32CDD6-A43A-1660-E93D-AE611A8ED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are the potential failure modes?</a:t>
            </a:r>
          </a:p>
          <a:p>
            <a:r>
              <a:rPr lang="en-GB" dirty="0"/>
              <a:t>How has this impacted the design?</a:t>
            </a:r>
          </a:p>
          <a:p>
            <a:r>
              <a:rPr lang="en-GB" dirty="0"/>
              <a:t>What are you going to do about it?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PFMEA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3573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4DF01A-D1F7-8601-65E6-06C97FD4A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Critical Design Features.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AB0149-97D6-BEB3-D4C1-6D667EAD88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Which features are critical to performance?</a:t>
            </a:r>
          </a:p>
          <a:p>
            <a:r>
              <a:rPr lang="en-GB" dirty="0"/>
              <a:t>How susceptible are they to variance?</a:t>
            </a:r>
          </a:p>
          <a:p>
            <a:endParaRPr lang="en-GB" dirty="0"/>
          </a:p>
          <a:p>
            <a:r>
              <a:rPr lang="en-GB" dirty="0"/>
              <a:t>QFD2</a:t>
            </a:r>
          </a:p>
          <a:p>
            <a:r>
              <a:rPr lang="en-GB" dirty="0"/>
              <a:t>Parameter Diagrams</a:t>
            </a:r>
          </a:p>
          <a:p>
            <a:r>
              <a:rPr lang="en-GB" dirty="0"/>
              <a:t>What? Why? Tables.</a:t>
            </a:r>
          </a:p>
        </p:txBody>
      </p:sp>
    </p:spTree>
    <p:extLst>
      <p:ext uri="{BB962C8B-B14F-4D97-AF65-F5344CB8AC3E}">
        <p14:creationId xmlns:p14="http://schemas.microsoft.com/office/powerpoint/2010/main" val="4093684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BB7A8-4738-EA2A-3C7F-9F93C5D06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Customer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AAD079-0215-235D-9179-62CA1C5A74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178" y="1739044"/>
            <a:ext cx="10680622" cy="491980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First two weeks:-</a:t>
            </a:r>
          </a:p>
          <a:p>
            <a:pPr lvl="1"/>
            <a:r>
              <a:rPr lang="en-GB" dirty="0"/>
              <a:t>Introduction:-</a:t>
            </a:r>
          </a:p>
          <a:p>
            <a:pPr lvl="2"/>
            <a:r>
              <a:rPr lang="en-GB" dirty="0"/>
              <a:t>In systems engineering we look for purpose. (Operational Requirement.)</a:t>
            </a:r>
          </a:p>
          <a:p>
            <a:pPr lvl="2"/>
            <a:r>
              <a:rPr lang="en-GB" dirty="0"/>
              <a:t>Systems have context (Fleas and Ogres). Exam question.</a:t>
            </a:r>
          </a:p>
          <a:p>
            <a:pPr lvl="2"/>
            <a:r>
              <a:rPr lang="en-GB" dirty="0"/>
              <a:t>Non systems thinkers react to events. Systems thinkers look </a:t>
            </a:r>
            <a:r>
              <a:rPr lang="en-GB"/>
              <a:t>for patterns </a:t>
            </a:r>
            <a:r>
              <a:rPr lang="en-GB" dirty="0"/>
              <a:t>and structure.</a:t>
            </a:r>
          </a:p>
          <a:p>
            <a:pPr lvl="2"/>
            <a:r>
              <a:rPr lang="en-GB" dirty="0"/>
              <a:t>Variance (Chance Cause and Assignable Cause)</a:t>
            </a:r>
          </a:p>
          <a:p>
            <a:pPr lvl="1"/>
            <a:r>
              <a:rPr lang="en-GB" dirty="0"/>
              <a:t>Stake holder map</a:t>
            </a:r>
          </a:p>
          <a:p>
            <a:pPr lvl="2"/>
            <a:r>
              <a:rPr lang="en-GB" dirty="0"/>
              <a:t>Who are they? What are the data flows?</a:t>
            </a:r>
          </a:p>
          <a:p>
            <a:pPr lvl="1"/>
            <a:r>
              <a:rPr lang="en-GB" dirty="0"/>
              <a:t>Eliciting requirements</a:t>
            </a:r>
          </a:p>
          <a:p>
            <a:pPr lvl="2"/>
            <a:r>
              <a:rPr lang="en-GB" dirty="0"/>
              <a:t>Gemba visits, talking to the customer, putting yourself in their shoes, complaints.</a:t>
            </a:r>
          </a:p>
          <a:p>
            <a:pPr lvl="1"/>
            <a:r>
              <a:rPr lang="en-GB" dirty="0"/>
              <a:t>Use case. Functional Requirements.</a:t>
            </a:r>
          </a:p>
          <a:p>
            <a:pPr lvl="1"/>
            <a:r>
              <a:rPr lang="en-GB" dirty="0"/>
              <a:t>Writing Requirements</a:t>
            </a:r>
          </a:p>
          <a:p>
            <a:pPr lvl="2"/>
            <a:r>
              <a:rPr lang="en-GB" dirty="0"/>
              <a:t>Who? What? When?</a:t>
            </a:r>
          </a:p>
          <a:p>
            <a:pPr lvl="2"/>
            <a:r>
              <a:rPr lang="en-GB" dirty="0"/>
              <a:t>Must/Shall?</a:t>
            </a:r>
          </a:p>
          <a:p>
            <a:pPr lvl="2"/>
            <a:endParaRPr lang="en-GB" dirty="0"/>
          </a:p>
          <a:p>
            <a:pPr lvl="1"/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30796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507</Words>
  <Application>Microsoft Office PowerPoint</Application>
  <PresentationFormat>Widescreen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Office Theme</vt:lpstr>
      <vt:lpstr>Assignment.</vt:lpstr>
      <vt:lpstr>Hand in Date</vt:lpstr>
      <vt:lpstr>Brief (Link to brief)</vt:lpstr>
      <vt:lpstr>Goals.</vt:lpstr>
      <vt:lpstr>Key Customer Requirements</vt:lpstr>
      <vt:lpstr>Critical system functionality</vt:lpstr>
      <vt:lpstr>Concept Derivation and Design Choices</vt:lpstr>
      <vt:lpstr>Potential Failure Modes</vt:lpstr>
      <vt:lpstr>Critical Design Features.</vt:lpstr>
      <vt:lpstr>Key Customer Requirements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Assignment.</dc:title>
  <dc:creator>David Holley</dc:creator>
  <cp:lastModifiedBy>David Holley</cp:lastModifiedBy>
  <cp:revision>1</cp:revision>
  <dcterms:created xsi:type="dcterms:W3CDTF">2023-10-18T07:00:17Z</dcterms:created>
  <dcterms:modified xsi:type="dcterms:W3CDTF">2023-10-18T08:35:19Z</dcterms:modified>
</cp:coreProperties>
</file>