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2" r:id="rId5"/>
    <p:sldId id="263" r:id="rId6"/>
    <p:sldId id="258" r:id="rId7"/>
    <p:sldId id="264" r:id="rId8"/>
    <p:sldId id="265" r:id="rId9"/>
    <p:sldId id="266" r:id="rId10"/>
    <p:sldId id="259" r:id="rId11"/>
    <p:sldId id="260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4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 smtClean="0"/>
              <a:t>CLSK4011/5011/6011/7101 INTENSIVE GREEK I</a:t>
            </a:r>
            <a:endParaRPr lang="en-GB" sz="4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Introduction 2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89950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Vowels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Vowels have </a:t>
            </a:r>
          </a:p>
          <a:p>
            <a:pPr marL="0" indent="0">
              <a:buNone/>
            </a:pPr>
            <a:endParaRPr lang="en-GB" b="1" i="1" dirty="0" smtClean="0"/>
          </a:p>
          <a:p>
            <a:pPr marL="457200" indent="-457200">
              <a:buAutoNum type="arabicParenR"/>
            </a:pPr>
            <a:r>
              <a:rPr lang="en-GB" b="1" i="1" dirty="0" smtClean="0"/>
              <a:t>quantity</a:t>
            </a:r>
            <a:r>
              <a:rPr lang="en-GB" b="1" dirty="0" smtClean="0"/>
              <a:t> (the length of the vowel) </a:t>
            </a:r>
          </a:p>
          <a:p>
            <a:pPr marL="457200" indent="-457200">
              <a:buAutoNum type="arabicParenR"/>
            </a:pPr>
            <a:r>
              <a:rPr lang="en-GB" b="1" i="1" dirty="0" smtClean="0"/>
              <a:t>quality</a:t>
            </a:r>
            <a:r>
              <a:rPr lang="en-GB" b="1" dirty="0" smtClean="0"/>
              <a:t> (the sound of the vowel)</a:t>
            </a:r>
          </a:p>
          <a:p>
            <a:endParaRPr lang="en-GB" b="1" dirty="0"/>
          </a:p>
          <a:p>
            <a:r>
              <a:rPr lang="en-GB" b="1" dirty="0" smtClean="0"/>
              <a:t>Short vowels - </a:t>
            </a:r>
            <a:r>
              <a:rPr lang="el-GR" b="1" dirty="0"/>
              <a:t>α, ε, ι, ο, </a:t>
            </a:r>
            <a:r>
              <a:rPr lang="el-GR" b="1" dirty="0" smtClean="0"/>
              <a:t>υ</a:t>
            </a:r>
            <a:endParaRPr lang="en-GB" b="1" dirty="0" smtClean="0"/>
          </a:p>
          <a:p>
            <a:endParaRPr lang="en-GB" b="1" dirty="0"/>
          </a:p>
          <a:p>
            <a:r>
              <a:rPr lang="en-GB" b="1" dirty="0" smtClean="0"/>
              <a:t>Long vowels - </a:t>
            </a:r>
            <a:r>
              <a:rPr lang="el-GR" b="1" dirty="0"/>
              <a:t>ᾱ, η, ῑ, ω, </a:t>
            </a:r>
            <a:r>
              <a:rPr lang="el-GR" b="1" dirty="0" smtClean="0"/>
              <a:t>ῡ</a:t>
            </a:r>
            <a:r>
              <a:rPr lang="en-GB" b="1" dirty="0" smtClean="0"/>
              <a:t> 	(- = macron)</a:t>
            </a:r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008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Examples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l-GR" sz="3600" b="1" dirty="0"/>
              <a:t>Διόνῡσος</a:t>
            </a:r>
            <a:endParaRPr lang="en-GB" sz="3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2038350"/>
            <a:ext cx="3543300" cy="442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429000"/>
            <a:ext cx="3139758" cy="303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0216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Examples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sz="3600" b="1" dirty="0"/>
              <a:t>Ἥρᾱ</a:t>
            </a:r>
            <a:endParaRPr lang="en-GB" sz="36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609600"/>
            <a:ext cx="3009900" cy="601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2663031"/>
            <a:ext cx="2895600" cy="3966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49583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Examples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sz="3600" b="1" dirty="0"/>
              <a:t>Ἀφροδῑτη</a:t>
            </a:r>
            <a:endParaRPr lang="en-GB" sz="36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37" y="3276600"/>
            <a:ext cx="3167063" cy="3066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2914228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2684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Diphthongs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A diphthong is a single sound made from pronouncing two vowels together</a:t>
            </a:r>
          </a:p>
          <a:p>
            <a:endParaRPr lang="en-GB" b="1" dirty="0"/>
          </a:p>
          <a:p>
            <a:r>
              <a:rPr lang="en-GB" b="1" dirty="0" smtClean="0"/>
              <a:t>There are 8 diphthongs in Greek</a:t>
            </a:r>
          </a:p>
          <a:p>
            <a:endParaRPr lang="en-GB" b="1" dirty="0"/>
          </a:p>
          <a:p>
            <a:r>
              <a:rPr lang="el-GR" b="1" dirty="0"/>
              <a:t>αι, ει, οι, υι, αυ, ευ, ου, </a:t>
            </a:r>
            <a:r>
              <a:rPr lang="el-GR" b="1" dirty="0" smtClean="0"/>
              <a:t>ηυ</a:t>
            </a:r>
            <a:endParaRPr lang="en-GB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1984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Examples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sz="3600" b="1" dirty="0"/>
              <a:t>Ζεύς</a:t>
            </a:r>
            <a:endParaRPr lang="en-GB" sz="3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95599"/>
            <a:ext cx="4762500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799" y="752474"/>
            <a:ext cx="315277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4244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Examples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sz="3600" b="1" dirty="0"/>
              <a:t>Ποσειδῶν</a:t>
            </a:r>
            <a:endParaRPr lang="en-GB" sz="36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703968"/>
            <a:ext cx="2667000" cy="3696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7538" y="2703968"/>
            <a:ext cx="4497812" cy="3696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348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Examples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l-GR" sz="3600" b="1" dirty="0"/>
              <a:t>Ἥφαιστος</a:t>
            </a:r>
            <a:endParaRPr lang="en-GB" sz="36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514600"/>
            <a:ext cx="3200400" cy="4084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497125"/>
            <a:ext cx="3790589" cy="5102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9394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Iota Subscript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876800"/>
          </a:xfrm>
        </p:spPr>
        <p:txBody>
          <a:bodyPr/>
          <a:lstStyle/>
          <a:p>
            <a:r>
              <a:rPr lang="en-GB" b="1" dirty="0"/>
              <a:t>There were originally another </a:t>
            </a:r>
            <a:r>
              <a:rPr lang="en-GB" b="1" dirty="0" smtClean="0"/>
              <a:t>3 diphthongs </a:t>
            </a:r>
            <a:r>
              <a:rPr lang="en-GB" b="1" dirty="0"/>
              <a:t>in Attic </a:t>
            </a:r>
            <a:r>
              <a:rPr lang="en-GB" b="1" dirty="0" smtClean="0"/>
              <a:t>Greek - </a:t>
            </a:r>
            <a:endParaRPr lang="en-GB" b="1" dirty="0"/>
          </a:p>
          <a:p>
            <a:endParaRPr lang="en-GB" b="1" dirty="0"/>
          </a:p>
          <a:p>
            <a:r>
              <a:rPr lang="el-GR" b="1" dirty="0"/>
              <a:t>ᾱι, ηι, ωι</a:t>
            </a:r>
            <a:endParaRPr lang="en-GB" b="1" dirty="0"/>
          </a:p>
          <a:p>
            <a:endParaRPr lang="en-GB" b="1" dirty="0"/>
          </a:p>
          <a:p>
            <a:r>
              <a:rPr lang="en-GB" b="1" dirty="0"/>
              <a:t>However</a:t>
            </a:r>
            <a:r>
              <a:rPr lang="en-GB" b="1" dirty="0" smtClean="0"/>
              <a:t>…</a:t>
            </a:r>
          </a:p>
          <a:p>
            <a:endParaRPr lang="en-GB" b="1" dirty="0"/>
          </a:p>
          <a:p>
            <a:r>
              <a:rPr lang="el-GR" b="1" dirty="0" smtClean="0"/>
              <a:t>ᾳ</a:t>
            </a:r>
            <a:r>
              <a:rPr lang="el-GR" b="1" dirty="0"/>
              <a:t>, ῃ, </a:t>
            </a:r>
            <a:r>
              <a:rPr lang="el-GR" b="1" dirty="0" smtClean="0"/>
              <a:t>ῳ</a:t>
            </a:r>
            <a:endParaRPr lang="en-GB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56040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Iota Adscript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When one of these appears at the start of the word…</a:t>
            </a:r>
          </a:p>
          <a:p>
            <a:endParaRPr lang="en-GB" b="1" dirty="0"/>
          </a:p>
          <a:p>
            <a:r>
              <a:rPr lang="el-GR" b="1" dirty="0"/>
              <a:t>Αι, Ηι, Ωι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623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Breathings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876800"/>
          </a:xfrm>
        </p:spPr>
        <p:txBody>
          <a:bodyPr/>
          <a:lstStyle/>
          <a:p>
            <a:r>
              <a:rPr lang="en-GB" b="1" dirty="0" smtClean="0"/>
              <a:t>Whenever a vowel (or a diphthong) begins a word, it must be accompanied by either –</a:t>
            </a:r>
          </a:p>
          <a:p>
            <a:endParaRPr lang="en-GB" b="1" dirty="0"/>
          </a:p>
          <a:p>
            <a:r>
              <a:rPr lang="en-GB" b="1" dirty="0" smtClean="0"/>
              <a:t>1) A rough breathing ( </a:t>
            </a:r>
            <a:r>
              <a:rPr lang="el-GR" b="1" dirty="0" smtClean="0"/>
              <a:t>῾</a:t>
            </a:r>
            <a:r>
              <a:rPr lang="en-GB" b="1" dirty="0" smtClean="0"/>
              <a:t> ) (a ‘huh’ sound, written as H)</a:t>
            </a:r>
          </a:p>
          <a:p>
            <a:endParaRPr lang="en-GB" b="1" dirty="0" smtClean="0"/>
          </a:p>
          <a:p>
            <a:r>
              <a:rPr lang="en-GB" b="1" dirty="0"/>
              <a:t>o</a:t>
            </a:r>
            <a:r>
              <a:rPr lang="en-GB" b="1" dirty="0" smtClean="0"/>
              <a:t>r -</a:t>
            </a:r>
            <a:endParaRPr lang="en-GB" b="1" dirty="0"/>
          </a:p>
          <a:p>
            <a:endParaRPr lang="en-GB" b="1" dirty="0" smtClean="0"/>
          </a:p>
          <a:p>
            <a:r>
              <a:rPr lang="en-GB" b="1" dirty="0" smtClean="0"/>
              <a:t>2) A smooth breathing ( </a:t>
            </a:r>
            <a:r>
              <a:rPr lang="el-GR" b="1" dirty="0" smtClean="0"/>
              <a:t>᾽</a:t>
            </a:r>
            <a:r>
              <a:rPr lang="en-GB" b="1" dirty="0" smtClean="0"/>
              <a:t> ) (no sound, not written)</a:t>
            </a:r>
          </a:p>
          <a:p>
            <a:endParaRPr lang="en-GB" b="1" dirty="0"/>
          </a:p>
          <a:p>
            <a:r>
              <a:rPr lang="en-GB" b="1" dirty="0" smtClean="0"/>
              <a:t>[If a word begins with the consonant </a:t>
            </a:r>
            <a:r>
              <a:rPr lang="el-GR" b="1" dirty="0" smtClean="0"/>
              <a:t>Ρ</a:t>
            </a:r>
            <a:r>
              <a:rPr lang="en-GB" b="1" dirty="0" smtClean="0"/>
              <a:t>, ‘rho’, then it is written with a rough breathing too = </a:t>
            </a:r>
            <a:r>
              <a:rPr lang="el-GR" b="1" dirty="0"/>
              <a:t>Ῥ</a:t>
            </a:r>
            <a:r>
              <a:rPr lang="en-GB" b="1" dirty="0" smtClean="0"/>
              <a:t>]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516896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Rough Breathing Examples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sz="3600" b="1" dirty="0"/>
              <a:t>Ἕκτωρ</a:t>
            </a:r>
            <a:endParaRPr lang="en-GB" sz="36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952988"/>
            <a:ext cx="3971925" cy="4619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057" y="3123670"/>
            <a:ext cx="3733800" cy="3448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87443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Rough Breathing Examples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sz="3600" b="1" dirty="0"/>
              <a:t>Ἑλένη</a:t>
            </a:r>
            <a:endParaRPr lang="en-GB" sz="36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874520"/>
            <a:ext cx="3914775" cy="4697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3611880"/>
            <a:ext cx="2819400" cy="2960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58371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Smooth Breathing Examples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sz="3600" b="1" dirty="0"/>
              <a:t>Ἀθήνη</a:t>
            </a:r>
            <a:endParaRPr lang="en-GB" sz="36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124200"/>
            <a:ext cx="2266950" cy="336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623665"/>
            <a:ext cx="3905250" cy="4862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12096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Smooth Breathing Examples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sz="3600" b="1" dirty="0"/>
              <a:t>Ἀπόλλων</a:t>
            </a:r>
            <a:endParaRPr lang="en-GB" sz="3600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37" y="4038600"/>
            <a:ext cx="3240195" cy="234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2643187"/>
            <a:ext cx="4883013" cy="3743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90032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Punctuation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English full stop/period . = Greek .</a:t>
            </a:r>
          </a:p>
          <a:p>
            <a:endParaRPr lang="en-GB" b="1" dirty="0"/>
          </a:p>
          <a:p>
            <a:r>
              <a:rPr lang="en-GB" b="1" dirty="0" smtClean="0"/>
              <a:t>English comma , = Greek ,</a:t>
            </a:r>
          </a:p>
          <a:p>
            <a:endParaRPr lang="en-GB" b="1" dirty="0"/>
          </a:p>
          <a:p>
            <a:r>
              <a:rPr lang="en-GB" b="1" dirty="0" smtClean="0"/>
              <a:t>English semi-colon ; </a:t>
            </a:r>
            <a:r>
              <a:rPr lang="en-GB" b="1" dirty="0"/>
              <a:t>= Greek </a:t>
            </a:r>
            <a:r>
              <a:rPr lang="en-GB" b="1" dirty="0" smtClean="0"/>
              <a:t>·</a:t>
            </a:r>
          </a:p>
          <a:p>
            <a:endParaRPr lang="en-GB" b="1" dirty="0"/>
          </a:p>
          <a:p>
            <a:r>
              <a:rPr lang="en-GB" b="1" dirty="0" smtClean="0"/>
              <a:t>English colon : </a:t>
            </a:r>
            <a:r>
              <a:rPr lang="en-GB" b="1" dirty="0"/>
              <a:t>= Greek </a:t>
            </a:r>
            <a:r>
              <a:rPr lang="en-GB" b="1" dirty="0" smtClean="0"/>
              <a:t>·</a:t>
            </a:r>
          </a:p>
          <a:p>
            <a:endParaRPr lang="en-GB" b="1" dirty="0"/>
          </a:p>
          <a:p>
            <a:r>
              <a:rPr lang="en-GB" b="1" dirty="0" smtClean="0"/>
              <a:t>English question mark ? </a:t>
            </a:r>
            <a:r>
              <a:rPr lang="en-GB" b="1" dirty="0"/>
              <a:t>= Greek ;</a:t>
            </a:r>
          </a:p>
        </p:txBody>
      </p:sp>
    </p:spTree>
    <p:extLst>
      <p:ext uri="{BB962C8B-B14F-4D97-AF65-F5344CB8AC3E}">
        <p14:creationId xmlns:p14="http://schemas.microsoft.com/office/powerpoint/2010/main" val="38150582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Syllables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A Greek word has as many syllables as it has vowels and diphthongs.</a:t>
            </a:r>
          </a:p>
          <a:p>
            <a:endParaRPr lang="en-GB" b="1" dirty="0"/>
          </a:p>
          <a:p>
            <a:r>
              <a:rPr lang="en-GB" b="1" dirty="0" smtClean="0"/>
              <a:t>If there are two or more consonants in a row, the last consonant goes with the following syllable.</a:t>
            </a:r>
          </a:p>
          <a:p>
            <a:endParaRPr lang="en-GB" b="1" dirty="0"/>
          </a:p>
          <a:p>
            <a:r>
              <a:rPr lang="en-GB" b="1" dirty="0" smtClean="0"/>
              <a:t>If the combination of the two consonants is a mute followed by a liquid, the two consonants are kept together.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1935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Syllables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/>
          <a:lstStyle/>
          <a:p>
            <a:r>
              <a:rPr lang="en-GB" b="1" dirty="0" smtClean="0"/>
              <a:t>Last syllable = </a:t>
            </a:r>
            <a:r>
              <a:rPr lang="en-GB" b="1" dirty="0" err="1" smtClean="0"/>
              <a:t>ultima</a:t>
            </a:r>
            <a:r>
              <a:rPr lang="en-GB" b="1" dirty="0" smtClean="0"/>
              <a:t> (‘last’)</a:t>
            </a:r>
          </a:p>
          <a:p>
            <a:endParaRPr lang="en-GB" b="1" dirty="0"/>
          </a:p>
          <a:p>
            <a:r>
              <a:rPr lang="en-GB" b="1" dirty="0" smtClean="0"/>
              <a:t>Second to last syllable = penult (‘almost last’)</a:t>
            </a:r>
          </a:p>
          <a:p>
            <a:endParaRPr lang="en-GB" b="1" dirty="0"/>
          </a:p>
          <a:p>
            <a:r>
              <a:rPr lang="en-GB" b="1" dirty="0" smtClean="0"/>
              <a:t>Third to last syllable = antepenult (‘before almost last’)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828537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Assignment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COURSEWORK EXERCISE 1: </a:t>
            </a:r>
            <a:endParaRPr lang="en-GB" b="1" dirty="0" smtClean="0"/>
          </a:p>
          <a:p>
            <a:endParaRPr lang="en-GB" b="1" i="1" dirty="0"/>
          </a:p>
          <a:p>
            <a:r>
              <a:rPr lang="en-GB" b="1" i="1" dirty="0" smtClean="0"/>
              <a:t>LTRGP1</a:t>
            </a:r>
            <a:r>
              <a:rPr lang="en-GB" b="1" dirty="0" smtClean="0"/>
              <a:t> </a:t>
            </a:r>
            <a:r>
              <a:rPr lang="en-GB" b="1" dirty="0"/>
              <a:t>Workbook Drill 2 E, F.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873635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199</TotalTime>
  <Words>367</Words>
  <Application>Microsoft Office PowerPoint</Application>
  <PresentationFormat>On-screen Show (4:3)</PresentationFormat>
  <Paragraphs>88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Clarity</vt:lpstr>
      <vt:lpstr>CLSK4011/5011/6011/7101 INTENSIVE GREEK I</vt:lpstr>
      <vt:lpstr>Vowels</vt:lpstr>
      <vt:lpstr>Examples</vt:lpstr>
      <vt:lpstr>Examples</vt:lpstr>
      <vt:lpstr>Examples</vt:lpstr>
      <vt:lpstr>Diphthongs</vt:lpstr>
      <vt:lpstr>Examples</vt:lpstr>
      <vt:lpstr>Examples</vt:lpstr>
      <vt:lpstr>Examples</vt:lpstr>
      <vt:lpstr>Iota Subscript</vt:lpstr>
      <vt:lpstr>Iota Adscript</vt:lpstr>
      <vt:lpstr>Breathings</vt:lpstr>
      <vt:lpstr>Rough Breathing Examples</vt:lpstr>
      <vt:lpstr>Rough Breathing Examples</vt:lpstr>
      <vt:lpstr>Smooth Breathing Examples</vt:lpstr>
      <vt:lpstr>Smooth Breathing Examples</vt:lpstr>
      <vt:lpstr>Punctuation</vt:lpstr>
      <vt:lpstr>Syllables</vt:lpstr>
      <vt:lpstr>Syllables</vt:lpstr>
      <vt:lpstr>Assignment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CLSK4001/5001/6001/7001 Beginners’ Greek I</dc:title>
  <dc:creator>Jane Draycott</dc:creator>
  <cp:lastModifiedBy>Administrator</cp:lastModifiedBy>
  <cp:revision>22</cp:revision>
  <dcterms:created xsi:type="dcterms:W3CDTF">2006-08-16T00:00:00Z</dcterms:created>
  <dcterms:modified xsi:type="dcterms:W3CDTF">2015-09-30T10:26:38Z</dcterms:modified>
</cp:coreProperties>
</file>