
<file path=[Content_Types].xml><?xml version="1.0" encoding="utf-8"?>
<Types xmlns="http://schemas.openxmlformats.org/package/2006/content-types">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charts/chart5.xml" ContentType="application/vnd.openxmlformats-officedocument.drawingml.chart+xml"/>
  <Override PartName="/ppt/notesSlides/notesSlide7.xml" ContentType="application/vnd.openxmlformats-officedocument.presentationml.notesSlide+xml"/>
  <Override PartName="/ppt/charts/chart6.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7.xml" ContentType="application/vnd.openxmlformats-officedocument.drawingml.chart+xml"/>
  <Override PartName="/ppt/notesSlides/notesSlide10.xml" ContentType="application/vnd.openxmlformats-officedocument.presentationml.notesSlide+xml"/>
  <Override PartName="/ppt/charts/chart8.xml" ContentType="application/vnd.openxmlformats-officedocument.drawingml.chart+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7"/>
    <p:restoredTop sz="94610"/>
  </p:normalViewPr>
  <p:slideViewPr>
    <p:cSldViewPr snapToGrid="0" snapToObjects="1">
      <p:cViewPr varScale="1">
        <p:scale>
          <a:sx n="165" d="100"/>
          <a:sy n="165" d="100"/>
        </p:scale>
        <p:origin x="36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pieChart>
        <c:varyColors val="1"/>
        <c:ser>
          <c:idx val="0"/>
          <c:order val="0"/>
          <c:tx>
            <c:strRef>
              <c:f>Sheet1!$B$1</c:f>
              <c:strCache>
                <c:ptCount val="1"/>
                <c:pt idx="0">
                  <c:v>Age Groups</c:v>
                </c:pt>
              </c:strCache>
            </c:strRef>
          </c:tx>
          <c:spPr>
            <a:solidFill>
              <a:schemeClr val="accent1"/>
            </a:solidFill>
            <a:ln w="9525" cap="flat">
              <a:solidFill>
                <a:srgbClr val="F9F9F9"/>
              </a:solidFill>
              <a:prstDash val="solid"/>
              <a:round/>
            </a:ln>
            <a:effectLst/>
          </c:spPr>
          <c:dPt>
            <c:idx val="0"/>
            <c:bubble3D val="0"/>
            <c:spPr>
              <a:solidFill>
                <a:srgbClr val="2563A8"/>
              </a:solidFill>
              <a:effectLst/>
            </c:spPr>
            <c:extLst>
              <c:ext xmlns:c16="http://schemas.microsoft.com/office/drawing/2014/chart" uri="{C3380CC4-5D6E-409C-BE32-E72D297353CC}">
                <c16:uniqueId val="{00000001-6E56-F04D-AB4E-73F262E3EE9F}"/>
              </c:ext>
            </c:extLst>
          </c:dPt>
          <c:dPt>
            <c:idx val="1"/>
            <c:bubble3D val="0"/>
            <c:spPr>
              <a:solidFill>
                <a:srgbClr val="D97706"/>
              </a:solidFill>
              <a:effectLst/>
            </c:spPr>
            <c:extLst>
              <c:ext xmlns:c16="http://schemas.microsoft.com/office/drawing/2014/chart" uri="{C3380CC4-5D6E-409C-BE32-E72D297353CC}">
                <c16:uniqueId val="{00000003-6E56-F04D-AB4E-73F262E3EE9F}"/>
              </c:ext>
            </c:extLst>
          </c:dPt>
          <c:dPt>
            <c:idx val="2"/>
            <c:bubble3D val="0"/>
            <c:spPr>
              <a:solidFill>
                <a:srgbClr val="166534"/>
              </a:solidFill>
              <a:effectLst/>
            </c:spPr>
            <c:extLst>
              <c:ext xmlns:c16="http://schemas.microsoft.com/office/drawing/2014/chart" uri="{C3380CC4-5D6E-409C-BE32-E72D297353CC}">
                <c16:uniqueId val="{00000005-6E56-F04D-AB4E-73F262E3EE9F}"/>
              </c:ext>
            </c:extLst>
          </c:dPt>
          <c:dPt>
            <c:idx val="3"/>
            <c:bubble3D val="0"/>
            <c:spPr>
              <a:solidFill>
                <a:srgbClr val="6B21A8"/>
              </a:solidFill>
              <a:effectLst/>
            </c:spPr>
            <c:extLst>
              <c:ext xmlns:c16="http://schemas.microsoft.com/office/drawing/2014/chart" uri="{C3380CC4-5D6E-409C-BE32-E72D297353CC}">
                <c16:uniqueId val="{00000007-6E56-F04D-AB4E-73F262E3EE9F}"/>
              </c:ext>
            </c:extLst>
          </c:dPt>
          <c:dLbls>
            <c:dLbl>
              <c:idx val="0"/>
              <c:numFmt formatCode="0%" sourceLinked="0"/>
              <c:spPr/>
              <c:txPr>
                <a:bodyPr/>
                <a:lstStyle/>
                <a:p>
                  <a:pPr>
                    <a:defRPr sz="9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6E56-F04D-AB4E-73F262E3EE9F}"/>
                </c:ext>
              </c:extLst>
            </c:dLbl>
            <c:dLbl>
              <c:idx val="1"/>
              <c:numFmt formatCode="0%" sourceLinked="0"/>
              <c:spPr/>
              <c:txPr>
                <a:bodyPr/>
                <a:lstStyle/>
                <a:p>
                  <a:pPr>
                    <a:defRPr sz="9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6E56-F04D-AB4E-73F262E3EE9F}"/>
                </c:ext>
              </c:extLst>
            </c:dLbl>
            <c:dLbl>
              <c:idx val="2"/>
              <c:numFmt formatCode="0%" sourceLinked="0"/>
              <c:spPr/>
              <c:txPr>
                <a:bodyPr/>
                <a:lstStyle/>
                <a:p>
                  <a:pPr>
                    <a:defRPr sz="9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6E56-F04D-AB4E-73F262E3EE9F}"/>
                </c:ext>
              </c:extLst>
            </c:dLbl>
            <c:dLbl>
              <c:idx val="3"/>
              <c:numFmt formatCode="0%" sourceLinked="0"/>
              <c:spPr/>
              <c:txPr>
                <a:bodyPr/>
                <a:lstStyle/>
                <a:p>
                  <a:pPr>
                    <a:defRPr sz="9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6E56-F04D-AB4E-73F262E3EE9F}"/>
                </c:ext>
              </c:extLst>
            </c:dLbl>
            <c:numFmt formatCode="0%" sourceLinked="0"/>
            <c:spPr>
              <a:noFill/>
              <a:ln>
                <a:noFill/>
              </a:ln>
              <a:effectLst/>
            </c:spPr>
            <c:txPr>
              <a:bodyPr/>
              <a:lstStyle/>
              <a:p>
                <a:pPr>
                  <a:defRPr sz="1800" b="1" i="0" u="none" strike="noStrike">
                    <a:solidFill>
                      <a:srgbClr val="000000"/>
                    </a:solidFill>
                    <a:latin typeface="Arial"/>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16–25 (Gen Z)</c:v>
                </c:pt>
                <c:pt idx="1">
                  <c:v>26–40 (Millennials)</c:v>
                </c:pt>
                <c:pt idx="2">
                  <c:v>41–55 (Gen X)</c:v>
                </c:pt>
                <c:pt idx="3">
                  <c:v>56–60 (Boomers)</c:v>
                </c:pt>
              </c:strCache>
            </c:strRef>
          </c:cat>
          <c:val>
            <c:numRef>
              <c:f>Sheet1!$B$2:$B$5</c:f>
              <c:numCache>
                <c:formatCode>General</c:formatCode>
                <c:ptCount val="4"/>
                <c:pt idx="0">
                  <c:v>30</c:v>
                </c:pt>
                <c:pt idx="1">
                  <c:v>35</c:v>
                </c:pt>
                <c:pt idx="2">
                  <c:v>25</c:v>
                </c:pt>
                <c:pt idx="3">
                  <c:v>10</c:v>
                </c:pt>
              </c:numCache>
            </c:numRef>
          </c:val>
          <c:extLst>
            <c:ext xmlns:c16="http://schemas.microsoft.com/office/drawing/2014/chart" uri="{C3380CC4-5D6E-409C-BE32-E72D297353CC}">
              <c16:uniqueId val="{00000008-6E56-F04D-AB4E-73F262E3EE9F}"/>
            </c:ext>
          </c:extLst>
        </c:ser>
        <c:dLbls>
          <c:showLegendKey val="0"/>
          <c:showVal val="0"/>
          <c:showCatName val="0"/>
          <c:showSerName val="0"/>
          <c:showPercent val="0"/>
          <c:showBubbleSize val="0"/>
          <c:showLeaderLines val="0"/>
        </c:dLbls>
        <c:firstSliceAng val="0"/>
      </c:pieChart>
      <c:spPr>
        <a:noFill/>
        <a:ln>
          <a:noFill/>
        </a:ln>
        <a:effectLst/>
      </c:spPr>
    </c:plotArea>
    <c:legend>
      <c:legendPos val="b"/>
      <c:overlay val="0"/>
      <c:txPr>
        <a:bodyPr/>
        <a:lstStyle/>
        <a:p>
          <a:pPr>
            <a:defRPr sz="800"/>
          </a:pPr>
          <a:endParaRPr lang="en-US"/>
        </a:p>
      </c:txPr>
    </c:legend>
    <c:plotVisOnly val="1"/>
    <c:dispBlanksAs val="span"/>
    <c:showDLblsOverMax val="1"/>
  </c:chart>
  <c:spPr>
    <a:solidFill>
      <a:srgbClr val="FFFFFF"/>
    </a:solid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bar"/>
        <c:grouping val="clustered"/>
        <c:varyColors val="0"/>
        <c:ser>
          <c:idx val="0"/>
          <c:order val="0"/>
          <c:tx>
            <c:strRef>
              <c:f>Sheet1!$B$1</c:f>
              <c:strCache>
                <c:ptCount val="1"/>
                <c:pt idx="0">
                  <c:v>Complaints</c:v>
                </c:pt>
              </c:strCache>
            </c:strRef>
          </c:tx>
          <c:spPr>
            <a:solidFill>
              <a:srgbClr val="991B1B"/>
            </a:solidFill>
            <a:effectLst/>
          </c:spPr>
          <c:invertIfNegative val="0"/>
          <c:dLbls>
            <c:numFmt formatCode="#,##0" sourceLinked="0"/>
            <c:spPr>
              <a:noFill/>
              <a:ln>
                <a:noFill/>
              </a:ln>
              <a:effectLst/>
            </c:spPr>
            <c:txPr>
              <a:bodyPr/>
              <a:lstStyle/>
              <a:p>
                <a:pPr>
                  <a:defRPr sz="800" b="0" i="0" u="none" strike="noStrike">
                    <a:solidFill>
                      <a:srgbClr val="FFFFFF"/>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Under-cooked</c:v>
                </c:pt>
                <c:pt idx="1">
                  <c:v>Poor Packaging</c:v>
                </c:pt>
                <c:pt idx="2">
                  <c:v>Meat in Veg Meals</c:v>
                </c:pt>
                <c:pt idx="3">
                  <c:v>Hygiene Issues</c:v>
                </c:pt>
              </c:strCache>
            </c:strRef>
          </c:cat>
          <c:val>
            <c:numRef>
              <c:f>Sheet1!$B$2:$B$5</c:f>
              <c:numCache>
                <c:formatCode>General</c:formatCode>
                <c:ptCount val="4"/>
                <c:pt idx="0">
                  <c:v>40</c:v>
                </c:pt>
                <c:pt idx="1">
                  <c:v>25</c:v>
                </c:pt>
                <c:pt idx="2">
                  <c:v>20</c:v>
                </c:pt>
                <c:pt idx="3">
                  <c:v>15</c:v>
                </c:pt>
              </c:numCache>
            </c:numRef>
          </c:val>
          <c:extLst>
            <c:ext xmlns:c16="http://schemas.microsoft.com/office/drawing/2014/chart" uri="{C3380CC4-5D6E-409C-BE32-E72D297353CC}">
              <c16:uniqueId val="{00000000-C71C-6A4C-A103-185AA1A2E3BA}"/>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b"/>
        <c:majorGridlines>
          <c:spPr>
            <a:ln w="6350" cap="flat">
              <a:solidFill>
                <a:srgbClr val="E2E8F0"/>
              </a:solidFill>
              <a:prstDash val="solid"/>
              <a:round/>
            </a:ln>
          </c:spPr>
        </c:majorGridlines>
        <c:numFmt formatCode="General" sourceLinked="0"/>
        <c:majorTickMark val="out"/>
        <c:minorTickMark val="none"/>
        <c:tickLblPos val="low"/>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solidFill>
      <a:srgbClr val="FFFFFF"/>
    </a:solid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col"/>
        <c:grouping val="clustered"/>
        <c:varyColors val="0"/>
        <c:ser>
          <c:idx val="0"/>
          <c:order val="0"/>
          <c:tx>
            <c:strRef>
              <c:f>Sheet1!$B$1</c:f>
              <c:strCache>
                <c:ptCount val="1"/>
                <c:pt idx="0">
                  <c:v>Communication Degradation %</c:v>
                </c:pt>
              </c:strCache>
            </c:strRef>
          </c:tx>
          <c:spPr>
            <a:solidFill>
              <a:srgbClr val="2563A8"/>
            </a:solidFill>
            <a:effectLst/>
          </c:spPr>
          <c:invertIfNegative val="0"/>
          <c:dPt>
            <c:idx val="0"/>
            <c:invertIfNegative val="0"/>
            <c:bubble3D val="0"/>
            <c:extLst>
              <c:ext xmlns:c16="http://schemas.microsoft.com/office/drawing/2014/chart" uri="{C3380CC4-5D6E-409C-BE32-E72D297353CC}">
                <c16:uniqueId val="{00000001-12A0-7B48-9B7C-6A029AB24DC9}"/>
              </c:ext>
            </c:extLst>
          </c:dPt>
          <c:dPt>
            <c:idx val="1"/>
            <c:invertIfNegative val="0"/>
            <c:bubble3D val="0"/>
            <c:spPr>
              <a:solidFill>
                <a:srgbClr val="3B82C4"/>
              </a:solidFill>
              <a:effectLst/>
            </c:spPr>
            <c:extLst>
              <c:ext xmlns:c16="http://schemas.microsoft.com/office/drawing/2014/chart" uri="{C3380CC4-5D6E-409C-BE32-E72D297353CC}">
                <c16:uniqueId val="{00000003-12A0-7B48-9B7C-6A029AB24DC9}"/>
              </c:ext>
            </c:extLst>
          </c:dPt>
          <c:dPt>
            <c:idx val="2"/>
            <c:invertIfNegative val="0"/>
            <c:bubble3D val="0"/>
            <c:spPr>
              <a:solidFill>
                <a:srgbClr val="60A5FA"/>
              </a:solidFill>
              <a:effectLst/>
            </c:spPr>
            <c:extLst>
              <c:ext xmlns:c16="http://schemas.microsoft.com/office/drawing/2014/chart" uri="{C3380CC4-5D6E-409C-BE32-E72D297353CC}">
                <c16:uniqueId val="{00000005-12A0-7B48-9B7C-6A029AB24DC9}"/>
              </c:ext>
            </c:extLst>
          </c:dPt>
          <c:dPt>
            <c:idx val="3"/>
            <c:invertIfNegative val="0"/>
            <c:bubble3D val="0"/>
            <c:spPr>
              <a:solidFill>
                <a:srgbClr val="93C5FD"/>
              </a:solidFill>
              <a:effectLst/>
            </c:spPr>
            <c:extLst>
              <c:ext xmlns:c16="http://schemas.microsoft.com/office/drawing/2014/chart" uri="{C3380CC4-5D6E-409C-BE32-E72D297353CC}">
                <c16:uniqueId val="{00000007-12A0-7B48-9B7C-6A029AB24DC9}"/>
              </c:ext>
            </c:extLst>
          </c:dPt>
          <c:dLbls>
            <c:numFmt formatCode="#,##0" sourceLinked="0"/>
            <c:spPr>
              <a:noFill/>
              <a:ln>
                <a:noFill/>
              </a:ln>
              <a:effectLst/>
            </c:spPr>
            <c:txPr>
              <a:bodyPr/>
              <a:lstStyle/>
              <a:p>
                <a:pPr>
                  <a:defRPr sz="900" b="1" i="0" u="none" strike="noStrike">
                    <a:solidFill>
                      <a:srgbClr val="FFFFFF"/>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Verbal
Clarity</c:v>
                </c:pt>
                <c:pt idx="1">
                  <c:v>Instruction
Retention</c:v>
                </c:pt>
                <c:pt idx="2">
                  <c:v>Error
Prevention</c:v>
                </c:pt>
                <c:pt idx="3">
                  <c:v>Safety
Compliance</c:v>
                </c:pt>
              </c:strCache>
            </c:strRef>
          </c:cat>
          <c:val>
            <c:numRef>
              <c:f>Sheet1!$B$2:$B$5</c:f>
              <c:numCache>
                <c:formatCode>General</c:formatCode>
                <c:ptCount val="4"/>
                <c:pt idx="0">
                  <c:v>75</c:v>
                </c:pt>
                <c:pt idx="1">
                  <c:v>68</c:v>
                </c:pt>
                <c:pt idx="2">
                  <c:v>60</c:v>
                </c:pt>
                <c:pt idx="3">
                  <c:v>55</c:v>
                </c:pt>
              </c:numCache>
            </c:numRef>
          </c:val>
          <c:extLst>
            <c:ext xmlns:c16="http://schemas.microsoft.com/office/drawing/2014/chart" uri="{C3380CC4-5D6E-409C-BE32-E72D297353CC}">
              <c16:uniqueId val="{00000008-12A0-7B48-9B7C-6A029AB24DC9}"/>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2"/>
        <c:crosses val="autoZero"/>
        <c:auto val="1"/>
        <c:lblAlgn val="ctr"/>
        <c:lblOffset val="100"/>
        <c:noMultiLvlLbl val="1"/>
      </c:catAx>
      <c:valAx>
        <c:axId val="2094734552"/>
        <c:scaling>
          <c:orientation val="minMax"/>
          <c:max val="100"/>
        </c:scaling>
        <c:delete val="0"/>
        <c:axPos val="l"/>
        <c:majorGridlines>
          <c:spPr>
            <a:ln w="6350" cap="flat">
              <a:solidFill>
                <a:srgbClr val="E2E8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solidFill>
      <a:srgbClr val="FFFFFF"/>
    </a:solid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pieChart>
        <c:varyColors val="1"/>
        <c:ser>
          <c:idx val="0"/>
          <c:order val="0"/>
          <c:tx>
            <c:strRef>
              <c:f>Sheet1!$B$1</c:f>
              <c:strCache>
                <c:ptCount val="1"/>
                <c:pt idx="0">
                  <c:v>Comprehension</c:v>
                </c:pt>
              </c:strCache>
            </c:strRef>
          </c:tx>
          <c:spPr>
            <a:solidFill>
              <a:schemeClr val="accent1"/>
            </a:solidFill>
            <a:ln w="9525" cap="flat">
              <a:solidFill>
                <a:srgbClr val="F9F9F9"/>
              </a:solidFill>
              <a:prstDash val="solid"/>
              <a:round/>
            </a:ln>
            <a:effectLst/>
          </c:spPr>
          <c:dPt>
            <c:idx val="0"/>
            <c:bubble3D val="0"/>
            <c:spPr>
              <a:solidFill>
                <a:srgbClr val="166534"/>
              </a:solidFill>
              <a:effectLst/>
            </c:spPr>
            <c:extLst>
              <c:ext xmlns:c16="http://schemas.microsoft.com/office/drawing/2014/chart" uri="{C3380CC4-5D6E-409C-BE32-E72D297353CC}">
                <c16:uniqueId val="{00000001-EDCF-4E46-BCFA-974315C9C83A}"/>
              </c:ext>
            </c:extLst>
          </c:dPt>
          <c:dPt>
            <c:idx val="1"/>
            <c:bubble3D val="0"/>
            <c:spPr>
              <a:solidFill>
                <a:srgbClr val="0E7490"/>
              </a:solidFill>
              <a:effectLst/>
            </c:spPr>
            <c:extLst>
              <c:ext xmlns:c16="http://schemas.microsoft.com/office/drawing/2014/chart" uri="{C3380CC4-5D6E-409C-BE32-E72D297353CC}">
                <c16:uniqueId val="{00000003-EDCF-4E46-BCFA-974315C9C83A}"/>
              </c:ext>
            </c:extLst>
          </c:dPt>
          <c:dPt>
            <c:idx val="2"/>
            <c:bubble3D val="0"/>
            <c:spPr>
              <a:solidFill>
                <a:srgbClr val="D97706"/>
              </a:solidFill>
              <a:effectLst/>
            </c:spPr>
            <c:extLst>
              <c:ext xmlns:c16="http://schemas.microsoft.com/office/drawing/2014/chart" uri="{C3380CC4-5D6E-409C-BE32-E72D297353CC}">
                <c16:uniqueId val="{00000005-EDCF-4E46-BCFA-974315C9C83A}"/>
              </c:ext>
            </c:extLst>
          </c:dPt>
          <c:dPt>
            <c:idx val="3"/>
            <c:bubble3D val="0"/>
            <c:spPr>
              <a:solidFill>
                <a:srgbClr val="B91C1C"/>
              </a:solidFill>
              <a:effectLst/>
            </c:spPr>
            <c:extLst>
              <c:ext xmlns:c16="http://schemas.microsoft.com/office/drawing/2014/chart" uri="{C3380CC4-5D6E-409C-BE32-E72D297353CC}">
                <c16:uniqueId val="{00000007-EDCF-4E46-BCFA-974315C9C83A}"/>
              </c:ext>
            </c:extLst>
          </c:dPt>
          <c:dLbls>
            <c:dLbl>
              <c:idx val="0"/>
              <c:numFmt formatCode="0%" sourceLinked="0"/>
              <c:spPr/>
              <c:txPr>
                <a:bodyPr/>
                <a:lstStyle/>
                <a:p>
                  <a:pPr>
                    <a:defRPr sz="8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EDCF-4E46-BCFA-974315C9C83A}"/>
                </c:ext>
              </c:extLst>
            </c:dLbl>
            <c:dLbl>
              <c:idx val="1"/>
              <c:numFmt formatCode="0%" sourceLinked="0"/>
              <c:spPr/>
              <c:txPr>
                <a:bodyPr/>
                <a:lstStyle/>
                <a:p>
                  <a:pPr>
                    <a:defRPr sz="8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EDCF-4E46-BCFA-974315C9C83A}"/>
                </c:ext>
              </c:extLst>
            </c:dLbl>
            <c:dLbl>
              <c:idx val="2"/>
              <c:numFmt formatCode="0%" sourceLinked="0"/>
              <c:spPr/>
              <c:txPr>
                <a:bodyPr/>
                <a:lstStyle/>
                <a:p>
                  <a:pPr>
                    <a:defRPr sz="8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EDCF-4E46-BCFA-974315C9C83A}"/>
                </c:ext>
              </c:extLst>
            </c:dLbl>
            <c:dLbl>
              <c:idx val="3"/>
              <c:numFmt formatCode="0%" sourceLinked="0"/>
              <c:spPr/>
              <c:txPr>
                <a:bodyPr/>
                <a:lstStyle/>
                <a:p>
                  <a:pPr>
                    <a:defRPr sz="800" b="1" i="0" u="none" strike="noStrike">
                      <a:solidFill>
                        <a:srgbClr val="FFFFFF"/>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EDCF-4E46-BCFA-974315C9C83A}"/>
                </c:ext>
              </c:extLst>
            </c:dLbl>
            <c:numFmt formatCode="0%" sourceLinked="0"/>
            <c:spPr>
              <a:noFill/>
              <a:ln>
                <a:noFill/>
              </a:ln>
              <a:effectLst/>
            </c:spPr>
            <c:txPr>
              <a:bodyPr/>
              <a:lstStyle/>
              <a:p>
                <a:pPr>
                  <a:defRPr sz="1800" b="1" i="0" u="none" strike="noStrike">
                    <a:solidFill>
                      <a:srgbClr val="000000"/>
                    </a:solidFill>
                    <a:latin typeface="Arial"/>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Full English
Comprehension</c:v>
                </c:pt>
                <c:pt idx="1">
                  <c:v>Partial English</c:v>
                </c:pt>
                <c:pt idx="2">
                  <c:v>Minimal English</c:v>
                </c:pt>
                <c:pt idx="3">
                  <c:v>No English</c:v>
                </c:pt>
              </c:strCache>
            </c:strRef>
          </c:cat>
          <c:val>
            <c:numRef>
              <c:f>Sheet1!$B$2:$B$5</c:f>
              <c:numCache>
                <c:formatCode>General</c:formatCode>
                <c:ptCount val="4"/>
                <c:pt idx="0">
                  <c:v>10</c:v>
                </c:pt>
                <c:pt idx="1">
                  <c:v>25</c:v>
                </c:pt>
                <c:pt idx="2">
                  <c:v>40</c:v>
                </c:pt>
                <c:pt idx="3">
                  <c:v>25</c:v>
                </c:pt>
              </c:numCache>
            </c:numRef>
          </c:val>
          <c:extLst>
            <c:ext xmlns:c16="http://schemas.microsoft.com/office/drawing/2014/chart" uri="{C3380CC4-5D6E-409C-BE32-E72D297353CC}">
              <c16:uniqueId val="{00000008-EDCF-4E46-BCFA-974315C9C83A}"/>
            </c:ext>
          </c:extLst>
        </c:ser>
        <c:dLbls>
          <c:showLegendKey val="0"/>
          <c:showVal val="0"/>
          <c:showCatName val="0"/>
          <c:showSerName val="0"/>
          <c:showPercent val="0"/>
          <c:showBubbleSize val="0"/>
          <c:showLeaderLines val="0"/>
        </c:dLbls>
        <c:firstSliceAng val="0"/>
      </c:pieChart>
      <c:spPr>
        <a:noFill/>
        <a:ln>
          <a:noFill/>
        </a:ln>
        <a:effectLst/>
      </c:spPr>
    </c:plotArea>
    <c:legend>
      <c:legendPos val="r"/>
      <c:overlay val="0"/>
      <c:txPr>
        <a:bodyPr/>
        <a:lstStyle/>
        <a:p>
          <a:pPr>
            <a:defRPr sz="750"/>
          </a:pPr>
          <a:endParaRPr lang="en-US"/>
        </a:p>
      </c:txPr>
    </c:legend>
    <c:plotVisOnly val="1"/>
    <c:dispBlanksAs val="span"/>
    <c:showDLblsOverMax val="1"/>
  </c:chart>
  <c:spPr>
    <a:solidFill>
      <a:srgbClr val="FFFFFF"/>
    </a:solidFill>
    <a:ln>
      <a:noFill/>
    </a:ln>
    <a:effectLst/>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col"/>
        <c:grouping val="clustered"/>
        <c:varyColors val="0"/>
        <c:ser>
          <c:idx val="0"/>
          <c:order val="0"/>
          <c:tx>
            <c:strRef>
              <c:f>Sheet1!$B$1</c:f>
              <c:strCache>
                <c:ptCount val="1"/>
                <c:pt idx="0">
                  <c:v>Instruction Follow-Through</c:v>
                </c:pt>
              </c:strCache>
            </c:strRef>
          </c:tx>
          <c:spPr>
            <a:solidFill>
              <a:srgbClr val="D97706"/>
            </a:solidFill>
            <a:effectLst/>
          </c:spPr>
          <c:invertIfNegative val="0"/>
          <c:dLbls>
            <c:numFmt formatCode="#,##0" sourceLinked="0"/>
            <c:spPr>
              <a:noFill/>
              <a:ln>
                <a:noFill/>
              </a:ln>
              <a:effectLst/>
            </c:spPr>
            <c:txPr>
              <a:bodyPr/>
              <a:lstStyle/>
              <a:p>
                <a:pPr>
                  <a:defRPr sz="800" b="0" i="0" u="none" strike="noStrike">
                    <a:solidFill>
                      <a:srgbClr val="1E293B"/>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Silent/
Boomers</c:v>
                </c:pt>
                <c:pt idx="1">
                  <c:v>Gen X</c:v>
                </c:pt>
                <c:pt idx="2">
                  <c:v>Millennials</c:v>
                </c:pt>
                <c:pt idx="3">
                  <c:v>Gen Z</c:v>
                </c:pt>
              </c:strCache>
            </c:strRef>
          </c:cat>
          <c:val>
            <c:numRef>
              <c:f>Sheet1!$B$2:$B$5</c:f>
              <c:numCache>
                <c:formatCode>General</c:formatCode>
                <c:ptCount val="4"/>
                <c:pt idx="0">
                  <c:v>82</c:v>
                </c:pt>
                <c:pt idx="1">
                  <c:v>63</c:v>
                </c:pt>
                <c:pt idx="2">
                  <c:v>41</c:v>
                </c:pt>
                <c:pt idx="3">
                  <c:v>30</c:v>
                </c:pt>
              </c:numCache>
            </c:numRef>
          </c:val>
          <c:extLst>
            <c:ext xmlns:c16="http://schemas.microsoft.com/office/drawing/2014/chart" uri="{C3380CC4-5D6E-409C-BE32-E72D297353CC}">
              <c16:uniqueId val="{00000000-6FE2-264C-B482-056CCCB703D2}"/>
            </c:ext>
          </c:extLst>
        </c:ser>
        <c:ser>
          <c:idx val="1"/>
          <c:order val="1"/>
          <c:tx>
            <c:strRef>
              <c:f>Sheet1!$C$1</c:f>
              <c:strCache>
                <c:ptCount val="1"/>
                <c:pt idx="0">
                  <c:v>Engagement Level</c:v>
                </c:pt>
              </c:strCache>
            </c:strRef>
          </c:tx>
          <c:spPr>
            <a:solidFill>
              <a:srgbClr val="F59E0B"/>
            </a:solidFill>
            <a:effectLst/>
          </c:spPr>
          <c:invertIfNegative val="0"/>
          <c:dLbls>
            <c:numFmt formatCode="#,##0" sourceLinked="0"/>
            <c:spPr>
              <a:noFill/>
              <a:ln>
                <a:noFill/>
              </a:ln>
              <a:effectLst/>
            </c:spPr>
            <c:txPr>
              <a:bodyPr/>
              <a:lstStyle/>
              <a:p>
                <a:pPr>
                  <a:defRPr sz="800" b="0" i="0" u="none" strike="noStrike">
                    <a:solidFill>
                      <a:srgbClr val="1E293B"/>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Silent/
Boomers</c:v>
                </c:pt>
                <c:pt idx="1">
                  <c:v>Gen X</c:v>
                </c:pt>
                <c:pt idx="2">
                  <c:v>Millennials</c:v>
                </c:pt>
                <c:pt idx="3">
                  <c:v>Gen Z</c:v>
                </c:pt>
              </c:strCache>
            </c:strRef>
          </c:cat>
          <c:val>
            <c:numRef>
              <c:f>Sheet1!$C$2:$C$5</c:f>
              <c:numCache>
                <c:formatCode>General</c:formatCode>
                <c:ptCount val="4"/>
                <c:pt idx="0">
                  <c:v>75</c:v>
                </c:pt>
                <c:pt idx="1">
                  <c:v>60</c:v>
                </c:pt>
                <c:pt idx="2">
                  <c:v>45</c:v>
                </c:pt>
                <c:pt idx="3">
                  <c:v>35</c:v>
                </c:pt>
              </c:numCache>
            </c:numRef>
          </c:val>
          <c:extLst>
            <c:ext xmlns:c16="http://schemas.microsoft.com/office/drawing/2014/chart" uri="{C3380CC4-5D6E-409C-BE32-E72D297353CC}">
              <c16:uniqueId val="{00000001-6FE2-264C-B482-056CCCB703D2}"/>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2"/>
        <c:crosses val="autoZero"/>
        <c:auto val="1"/>
        <c:lblAlgn val="ctr"/>
        <c:lblOffset val="100"/>
        <c:noMultiLvlLbl val="1"/>
      </c:catAx>
      <c:valAx>
        <c:axId val="2094734552"/>
        <c:scaling>
          <c:orientation val="minMax"/>
          <c:max val="100"/>
        </c:scaling>
        <c:delete val="0"/>
        <c:axPos val="l"/>
        <c:majorGridlines>
          <c:spPr>
            <a:ln w="6350" cap="flat">
              <a:solidFill>
                <a:srgbClr val="E2E8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4"/>
        <c:crosses val="autoZero"/>
        <c:crossBetween val="between"/>
      </c:valAx>
      <c:spPr>
        <a:noFill/>
        <a:ln>
          <a:noFill/>
        </a:ln>
        <a:effectLst/>
      </c:spPr>
    </c:plotArea>
    <c:legend>
      <c:legendPos val="b"/>
      <c:overlay val="0"/>
      <c:txPr>
        <a:bodyPr/>
        <a:lstStyle/>
        <a:p>
          <a:pPr>
            <a:defRPr sz="800"/>
          </a:pPr>
          <a:endParaRPr lang="en-US"/>
        </a:p>
      </c:txPr>
    </c:legend>
    <c:plotVisOnly val="1"/>
    <c:dispBlanksAs val="span"/>
    <c:showDLblsOverMax val="1"/>
  </c:chart>
  <c:spPr>
    <a:solidFill>
      <a:srgbClr val="FFFFFF"/>
    </a:solidFill>
    <a:ln>
      <a:noFill/>
    </a:ln>
    <a:effectLst/>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bar"/>
        <c:grouping val="clustered"/>
        <c:varyColors val="0"/>
        <c:ser>
          <c:idx val="0"/>
          <c:order val="0"/>
          <c:tx>
            <c:strRef>
              <c:f>Sheet1!$B$1</c:f>
              <c:strCache>
                <c:ptCount val="1"/>
                <c:pt idx="0">
                  <c:v>UK (Gary)</c:v>
                </c:pt>
              </c:strCache>
            </c:strRef>
          </c:tx>
          <c:spPr>
            <a:solidFill>
              <a:srgbClr val="1A2744"/>
            </a:solidFill>
            <a:effectLst/>
          </c:spPr>
          <c:invertIfNegative val="0"/>
          <c:dLbls>
            <c:numFmt formatCode="#,##0" sourceLinked="0"/>
            <c:spPr>
              <a:noFill/>
              <a:ln>
                <a:noFill/>
              </a:ln>
              <a:effectLst/>
            </c:spPr>
            <c:txPr>
              <a:bodyPr/>
              <a:lstStyle/>
              <a:p>
                <a:pPr>
                  <a:defRPr sz="800" b="0" i="0" u="none" strike="noStrike">
                    <a:solidFill>
                      <a:srgbClr val="FFFFFF"/>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Power Distance</c:v>
                </c:pt>
                <c:pt idx="1">
                  <c:v>Individualism</c:v>
                </c:pt>
                <c:pt idx="2">
                  <c:v>Uncertainty Avoid.</c:v>
                </c:pt>
                <c:pt idx="3">
                  <c:v>Long-Term Orient.</c:v>
                </c:pt>
              </c:strCache>
            </c:strRef>
          </c:cat>
          <c:val>
            <c:numRef>
              <c:f>Sheet1!$B$2:$B$5</c:f>
              <c:numCache>
                <c:formatCode>General</c:formatCode>
                <c:ptCount val="4"/>
                <c:pt idx="0">
                  <c:v>35</c:v>
                </c:pt>
                <c:pt idx="1">
                  <c:v>89</c:v>
                </c:pt>
                <c:pt idx="2">
                  <c:v>35</c:v>
                </c:pt>
                <c:pt idx="3">
                  <c:v>51</c:v>
                </c:pt>
              </c:numCache>
            </c:numRef>
          </c:val>
          <c:extLst>
            <c:ext xmlns:c16="http://schemas.microsoft.com/office/drawing/2014/chart" uri="{C3380CC4-5D6E-409C-BE32-E72D297353CC}">
              <c16:uniqueId val="{00000000-CFF1-1448-B3FF-19FA5A64954A}"/>
            </c:ext>
          </c:extLst>
        </c:ser>
        <c:ser>
          <c:idx val="1"/>
          <c:order val="1"/>
          <c:tx>
            <c:strRef>
              <c:f>Sheet1!$C$1</c:f>
              <c:strCache>
                <c:ptCount val="1"/>
                <c:pt idx="0">
                  <c:v>Multi-Cultural
Workforce Avg</c:v>
                </c:pt>
              </c:strCache>
            </c:strRef>
          </c:tx>
          <c:spPr>
            <a:solidFill>
              <a:srgbClr val="166534"/>
            </a:solidFill>
            <a:effectLst/>
          </c:spPr>
          <c:invertIfNegative val="0"/>
          <c:dLbls>
            <c:numFmt formatCode="#,##0" sourceLinked="0"/>
            <c:spPr>
              <a:noFill/>
              <a:ln>
                <a:noFill/>
              </a:ln>
              <a:effectLst/>
            </c:spPr>
            <c:txPr>
              <a:bodyPr/>
              <a:lstStyle/>
              <a:p>
                <a:pPr>
                  <a:defRPr sz="800" b="0" i="0" u="none" strike="noStrike">
                    <a:solidFill>
                      <a:srgbClr val="FFFFFF"/>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Power Distance</c:v>
                </c:pt>
                <c:pt idx="1">
                  <c:v>Individualism</c:v>
                </c:pt>
                <c:pt idx="2">
                  <c:v>Uncertainty Avoid.</c:v>
                </c:pt>
                <c:pt idx="3">
                  <c:v>Long-Term Orient.</c:v>
                </c:pt>
              </c:strCache>
            </c:strRef>
          </c:cat>
          <c:val>
            <c:numRef>
              <c:f>Sheet1!$C$2:$C$5</c:f>
              <c:numCache>
                <c:formatCode>General</c:formatCode>
                <c:ptCount val="4"/>
                <c:pt idx="0">
                  <c:v>72</c:v>
                </c:pt>
                <c:pt idx="1">
                  <c:v>45</c:v>
                </c:pt>
                <c:pt idx="2">
                  <c:v>68</c:v>
                </c:pt>
                <c:pt idx="3">
                  <c:v>65</c:v>
                </c:pt>
              </c:numCache>
            </c:numRef>
          </c:val>
          <c:extLst>
            <c:ext xmlns:c16="http://schemas.microsoft.com/office/drawing/2014/chart" uri="{C3380CC4-5D6E-409C-BE32-E72D297353CC}">
              <c16:uniqueId val="{00000001-CFF1-1448-B3FF-19FA5A64954A}"/>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2"/>
        <c:crosses val="autoZero"/>
        <c:auto val="1"/>
        <c:lblAlgn val="ctr"/>
        <c:lblOffset val="100"/>
        <c:noMultiLvlLbl val="1"/>
      </c:catAx>
      <c:valAx>
        <c:axId val="2094734552"/>
        <c:scaling>
          <c:orientation val="minMax"/>
          <c:max val="100"/>
        </c:scaling>
        <c:delete val="0"/>
        <c:axPos val="b"/>
        <c:majorGridlines>
          <c:spPr>
            <a:ln w="6350" cap="flat">
              <a:solidFill>
                <a:srgbClr val="E2E8F0"/>
              </a:solidFill>
              <a:prstDash val="solid"/>
              <a:round/>
            </a:ln>
          </c:spPr>
        </c:majorGridlines>
        <c:numFmt formatCode="General" sourceLinked="0"/>
        <c:majorTickMark val="out"/>
        <c:minorTickMark val="none"/>
        <c:tickLblPos val="low"/>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4"/>
        <c:crosses val="autoZero"/>
        <c:crossBetween val="between"/>
      </c:valAx>
      <c:spPr>
        <a:noFill/>
        <a:ln>
          <a:noFill/>
        </a:ln>
        <a:effectLst/>
      </c:spPr>
    </c:plotArea>
    <c:legend>
      <c:legendPos val="b"/>
      <c:overlay val="0"/>
      <c:txPr>
        <a:bodyPr/>
        <a:lstStyle/>
        <a:p>
          <a:pPr>
            <a:defRPr sz="800"/>
          </a:pPr>
          <a:endParaRPr lang="en-US"/>
        </a:p>
      </c:txPr>
    </c:legend>
    <c:plotVisOnly val="1"/>
    <c:dispBlanksAs val="span"/>
    <c:showDLblsOverMax val="1"/>
  </c:chart>
  <c:spPr>
    <a:solidFill>
      <a:srgbClr val="FFFFFF"/>
    </a:solidFill>
    <a:ln>
      <a:noFill/>
    </a:ln>
    <a:effectLst/>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bar"/>
        <c:grouping val="clustered"/>
        <c:varyColors val="0"/>
        <c:ser>
          <c:idx val="0"/>
          <c:order val="0"/>
          <c:tx>
            <c:strRef>
              <c:f>Sheet1!$B$1</c:f>
              <c:strCache>
                <c:ptCount val="1"/>
                <c:pt idx="0">
                  <c:v>Impact (1–10)</c:v>
                </c:pt>
              </c:strCache>
            </c:strRef>
          </c:tx>
          <c:spPr>
            <a:solidFill>
              <a:srgbClr val="991B1B"/>
            </a:solidFill>
            <a:effectLst/>
          </c:spPr>
          <c:invertIfNegative val="0"/>
          <c:dLbls>
            <c:numFmt formatCode="#,##0" sourceLinked="0"/>
            <c:spPr>
              <a:noFill/>
              <a:ln>
                <a:noFill/>
              </a:ln>
              <a:effectLst/>
            </c:spPr>
            <c:txPr>
              <a:bodyPr/>
              <a:lstStyle/>
              <a:p>
                <a:pPr>
                  <a:defRPr sz="800" b="0" i="0" u="none" strike="noStrike">
                    <a:solidFill>
                      <a:srgbClr val="1E293B"/>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Multilingual Inductions</c:v>
                </c:pt>
                <c:pt idx="1">
                  <c:v>Cultural Training</c:v>
                </c:pt>
                <c:pt idx="2">
                  <c:v>EI Coaching</c:v>
                </c:pt>
                <c:pt idx="3">
                  <c:v>Acoustic Panels</c:v>
                </c:pt>
                <c:pt idx="4">
                  <c:v>Digital Formats</c:v>
                </c:pt>
              </c:strCache>
            </c:strRef>
          </c:cat>
          <c:val>
            <c:numRef>
              <c:f>Sheet1!$B$2:$B$6</c:f>
              <c:numCache>
                <c:formatCode>General</c:formatCode>
                <c:ptCount val="5"/>
                <c:pt idx="0">
                  <c:v>9</c:v>
                </c:pt>
                <c:pt idx="1">
                  <c:v>8</c:v>
                </c:pt>
                <c:pt idx="2">
                  <c:v>7</c:v>
                </c:pt>
                <c:pt idx="3">
                  <c:v>7</c:v>
                </c:pt>
                <c:pt idx="4">
                  <c:v>6</c:v>
                </c:pt>
              </c:numCache>
            </c:numRef>
          </c:val>
          <c:extLst>
            <c:ext xmlns:c16="http://schemas.microsoft.com/office/drawing/2014/chart" uri="{C3380CC4-5D6E-409C-BE32-E72D297353CC}">
              <c16:uniqueId val="{00000000-AA23-4A4B-AE08-BAD9F0FD8234}"/>
            </c:ext>
          </c:extLst>
        </c:ser>
        <c:ser>
          <c:idx val="1"/>
          <c:order val="1"/>
          <c:tx>
            <c:strRef>
              <c:f>Sheet1!$C$1</c:f>
              <c:strCache>
                <c:ptCount val="1"/>
                <c:pt idx="0">
                  <c:v>Ease of Implementation</c:v>
                </c:pt>
              </c:strCache>
            </c:strRef>
          </c:tx>
          <c:spPr>
            <a:solidFill>
              <a:srgbClr val="FCA5A5"/>
            </a:solidFill>
            <a:effectLst/>
          </c:spPr>
          <c:invertIfNegative val="0"/>
          <c:dLbls>
            <c:numFmt formatCode="#,##0" sourceLinked="0"/>
            <c:spPr>
              <a:noFill/>
              <a:ln>
                <a:noFill/>
              </a:ln>
              <a:effectLst/>
            </c:spPr>
            <c:txPr>
              <a:bodyPr/>
              <a:lstStyle/>
              <a:p>
                <a:pPr>
                  <a:defRPr sz="800" b="0" i="0" u="none" strike="noStrike">
                    <a:solidFill>
                      <a:srgbClr val="1E293B"/>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Multilingual Inductions</c:v>
                </c:pt>
                <c:pt idx="1">
                  <c:v>Cultural Training</c:v>
                </c:pt>
                <c:pt idx="2">
                  <c:v>EI Coaching</c:v>
                </c:pt>
                <c:pt idx="3">
                  <c:v>Acoustic Panels</c:v>
                </c:pt>
                <c:pt idx="4">
                  <c:v>Digital Formats</c:v>
                </c:pt>
              </c:strCache>
            </c:strRef>
          </c:cat>
          <c:val>
            <c:numRef>
              <c:f>Sheet1!$C$2:$C$6</c:f>
              <c:numCache>
                <c:formatCode>General</c:formatCode>
                <c:ptCount val="5"/>
                <c:pt idx="0">
                  <c:v>7</c:v>
                </c:pt>
                <c:pt idx="1">
                  <c:v>6</c:v>
                </c:pt>
                <c:pt idx="2">
                  <c:v>8</c:v>
                </c:pt>
                <c:pt idx="3">
                  <c:v>5</c:v>
                </c:pt>
                <c:pt idx="4">
                  <c:v>8</c:v>
                </c:pt>
              </c:numCache>
            </c:numRef>
          </c:val>
          <c:extLst>
            <c:ext xmlns:c16="http://schemas.microsoft.com/office/drawing/2014/chart" uri="{C3380CC4-5D6E-409C-BE32-E72D297353CC}">
              <c16:uniqueId val="{00000001-AA23-4A4B-AE08-BAD9F0FD8234}"/>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2"/>
        <c:crosses val="autoZero"/>
        <c:auto val="1"/>
        <c:lblAlgn val="ctr"/>
        <c:lblOffset val="100"/>
        <c:noMultiLvlLbl val="1"/>
      </c:catAx>
      <c:valAx>
        <c:axId val="2094734552"/>
        <c:scaling>
          <c:orientation val="minMax"/>
          <c:max val="10"/>
        </c:scaling>
        <c:delete val="0"/>
        <c:axPos val="b"/>
        <c:majorGridlines>
          <c:spPr>
            <a:ln w="6350" cap="flat">
              <a:solidFill>
                <a:srgbClr val="E2E8F0"/>
              </a:solidFill>
              <a:prstDash val="solid"/>
              <a:round/>
            </a:ln>
          </c:spPr>
        </c:majorGridlines>
        <c:numFmt formatCode="General" sourceLinked="0"/>
        <c:majorTickMark val="out"/>
        <c:minorTickMark val="none"/>
        <c:tickLblPos val="low"/>
        <c:spPr>
          <a:ln w="12700" cap="flat">
            <a:solidFill>
              <a:srgbClr val="888888"/>
            </a:solidFill>
            <a:prstDash val="solid"/>
            <a:round/>
          </a:ln>
        </c:spPr>
        <c:txPr>
          <a:bodyPr/>
          <a:lstStyle/>
          <a:p>
            <a:pPr>
              <a:defRPr sz="1200" b="0" i="0" u="none" strike="noStrike">
                <a:solidFill>
                  <a:srgbClr val="64748B"/>
                </a:solidFill>
                <a:latin typeface="Arial"/>
              </a:defRPr>
            </a:pPr>
            <a:endParaRPr lang="en-US"/>
          </a:p>
        </c:txPr>
        <c:crossAx val="2094734554"/>
        <c:crosses val="autoZero"/>
        <c:crossBetween val="between"/>
      </c:valAx>
      <c:spPr>
        <a:noFill/>
        <a:ln>
          <a:noFill/>
        </a:ln>
        <a:effectLst/>
      </c:spPr>
    </c:plotArea>
    <c:legend>
      <c:legendPos val="r"/>
      <c:overlay val="0"/>
      <c:txPr>
        <a:bodyPr/>
        <a:lstStyle/>
        <a:p>
          <a:pPr>
            <a:defRPr sz="800"/>
          </a:pPr>
          <a:endParaRPr lang="en-US"/>
        </a:p>
      </c:txPr>
    </c:legend>
    <c:plotVisOnly val="1"/>
    <c:dispBlanksAs val="span"/>
    <c:showDLblsOverMax val="1"/>
  </c:chart>
  <c:spPr>
    <a:solidFill>
      <a:srgbClr val="FFFFFF"/>
    </a:solidFill>
    <a:ln>
      <a:noFill/>
    </a:ln>
    <a:effectLst/>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autoTitleDeleted val="1"/>
    <c:plotArea>
      <c:layout/>
      <c:barChart>
        <c:barDir val="col"/>
        <c:grouping val="clustered"/>
        <c:varyColors val="0"/>
        <c:ser>
          <c:idx val="0"/>
          <c:order val="0"/>
          <c:tx>
            <c:strRef>
              <c:f>Sheet1!$B$1</c:f>
              <c:strCache>
                <c:ptCount val="1"/>
                <c:pt idx="0">
                  <c:v>Severity Score (1–10)</c:v>
                </c:pt>
              </c:strCache>
            </c:strRef>
          </c:tx>
          <c:spPr>
            <a:solidFill>
              <a:srgbClr val="2563A8"/>
            </a:solidFill>
            <a:effectLst/>
          </c:spPr>
          <c:invertIfNegative val="0"/>
          <c:dPt>
            <c:idx val="0"/>
            <c:invertIfNegative val="0"/>
            <c:bubble3D val="0"/>
            <c:extLst>
              <c:ext xmlns:c16="http://schemas.microsoft.com/office/drawing/2014/chart" uri="{C3380CC4-5D6E-409C-BE32-E72D297353CC}">
                <c16:uniqueId val="{00000001-8132-7A46-B249-4E29585A5F27}"/>
              </c:ext>
            </c:extLst>
          </c:dPt>
          <c:dPt>
            <c:idx val="1"/>
            <c:invertIfNegative val="0"/>
            <c:bubble3D val="0"/>
            <c:spPr>
              <a:solidFill>
                <a:srgbClr val="0E7490"/>
              </a:solidFill>
              <a:effectLst/>
            </c:spPr>
            <c:extLst>
              <c:ext xmlns:c16="http://schemas.microsoft.com/office/drawing/2014/chart" uri="{C3380CC4-5D6E-409C-BE32-E72D297353CC}">
                <c16:uniqueId val="{00000003-8132-7A46-B249-4E29585A5F27}"/>
              </c:ext>
            </c:extLst>
          </c:dPt>
          <c:dPt>
            <c:idx val="2"/>
            <c:invertIfNegative val="0"/>
            <c:bubble3D val="0"/>
            <c:spPr>
              <a:solidFill>
                <a:srgbClr val="D97706"/>
              </a:solidFill>
              <a:effectLst/>
            </c:spPr>
            <c:extLst>
              <c:ext xmlns:c16="http://schemas.microsoft.com/office/drawing/2014/chart" uri="{C3380CC4-5D6E-409C-BE32-E72D297353CC}">
                <c16:uniqueId val="{00000005-8132-7A46-B249-4E29585A5F27}"/>
              </c:ext>
            </c:extLst>
          </c:dPt>
          <c:dPt>
            <c:idx val="3"/>
            <c:invertIfNegative val="0"/>
            <c:bubble3D val="0"/>
            <c:spPr>
              <a:solidFill>
                <a:srgbClr val="166534"/>
              </a:solidFill>
              <a:effectLst/>
            </c:spPr>
            <c:extLst>
              <c:ext xmlns:c16="http://schemas.microsoft.com/office/drawing/2014/chart" uri="{C3380CC4-5D6E-409C-BE32-E72D297353CC}">
                <c16:uniqueId val="{00000007-8132-7A46-B249-4E29585A5F27}"/>
              </c:ext>
            </c:extLst>
          </c:dPt>
          <c:dPt>
            <c:idx val="4"/>
            <c:invertIfNegative val="0"/>
            <c:bubble3D val="0"/>
            <c:spPr>
              <a:solidFill>
                <a:srgbClr val="6B21A8"/>
              </a:solidFill>
              <a:effectLst/>
            </c:spPr>
            <c:extLst>
              <c:ext xmlns:c16="http://schemas.microsoft.com/office/drawing/2014/chart" uri="{C3380CC4-5D6E-409C-BE32-E72D297353CC}">
                <c16:uniqueId val="{00000009-8132-7A46-B249-4E29585A5F27}"/>
              </c:ext>
            </c:extLst>
          </c:dPt>
          <c:dLbls>
            <c:numFmt formatCode="#,##0" sourceLinked="0"/>
            <c:spPr>
              <a:noFill/>
              <a:ln>
                <a:noFill/>
              </a:ln>
              <a:effectLst/>
            </c:spPr>
            <c:txPr>
              <a:bodyPr/>
              <a:lstStyle/>
              <a:p>
                <a:pPr>
                  <a:defRPr sz="900" b="1" i="0" u="none" strike="noStrike">
                    <a:solidFill>
                      <a:srgbClr val="FFFFFF"/>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Environmental
Noise</c:v>
                </c:pt>
                <c:pt idx="1">
                  <c:v>Language &amp;
Comm.</c:v>
                </c:pt>
                <c:pt idx="2">
                  <c:v>Age /
Generational</c:v>
                </c:pt>
                <c:pt idx="3">
                  <c:v>Cultural</c:v>
                </c:pt>
                <c:pt idx="4">
                  <c:v>Emotional</c:v>
                </c:pt>
              </c:strCache>
            </c:strRef>
          </c:cat>
          <c:val>
            <c:numRef>
              <c:f>Sheet1!$B$2:$B$6</c:f>
              <c:numCache>
                <c:formatCode>General</c:formatCode>
                <c:ptCount val="5"/>
                <c:pt idx="0">
                  <c:v>7</c:v>
                </c:pt>
                <c:pt idx="1">
                  <c:v>9</c:v>
                </c:pt>
                <c:pt idx="2">
                  <c:v>7</c:v>
                </c:pt>
                <c:pt idx="3">
                  <c:v>8</c:v>
                </c:pt>
                <c:pt idx="4">
                  <c:v>8</c:v>
                </c:pt>
              </c:numCache>
            </c:numRef>
          </c:val>
          <c:extLst>
            <c:ext xmlns:c16="http://schemas.microsoft.com/office/drawing/2014/chart" uri="{C3380CC4-5D6E-409C-BE32-E72D297353CC}">
              <c16:uniqueId val="{0000000A-8132-7A46-B249-4E29585A5F27}"/>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A0C4FF"/>
                </a:solidFill>
                <a:latin typeface="Arial"/>
              </a:defRPr>
            </a:pPr>
            <a:endParaRPr lang="en-US"/>
          </a:p>
        </c:txPr>
        <c:crossAx val="2094734552"/>
        <c:crosses val="autoZero"/>
        <c:auto val="1"/>
        <c:lblAlgn val="ctr"/>
        <c:lblOffset val="100"/>
        <c:noMultiLvlLbl val="1"/>
      </c:catAx>
      <c:valAx>
        <c:axId val="2094734552"/>
        <c:scaling>
          <c:orientation val="minMax"/>
          <c:max val="10"/>
        </c:scaling>
        <c:delete val="0"/>
        <c:axPos val="l"/>
        <c:majorGridlines>
          <c:spPr>
            <a:ln w="6350" cap="flat">
              <a:solidFill>
                <a:srgbClr val="2E407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A0C4FF"/>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solidFill>
      <a:srgbClr val="1A2744"/>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158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our group presentation on Communication Barriers at Flight Foods Ltd. My name is Geovani Tatulescu and I am presenting alongside Mario Alberto Gheorghe and Fabiana Cirlan. This presentation forms 50% of our Effective Teamwork and Communication module (LCLM4003). Flight Foods Ltd is a medium-sized manufacturer of airline ready meals that has been losing market share due to persistent complaints from airline partners, including under-cooked food, poor packaging, and meat found in vegetarian meals (case study). A consultancy investigation identified severe and multi-layered communication breakdowns on the factory floor as the root driver of these quality failures. Over this presentation, we will identify five key communication barriers from the case study, link each to established theoretical frameworks — including Shannon and Weaver (1949), Berlo (1960), Hofstede (2001), Strauss and Howe (1991), and Goleman (1995) — and recommend practical, evidence-based solutions that management must implement urgently to reverse the company's decline.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provides contextual grounding for our analysis. Flight Foods Ltd employs 40 workers spanning four generational cohorts (case study), which is illustrated in the pie chart showing the estimated age distribution of the workforce. The bar chart on the right summarises the categories of airline complaints that prompted the consultancy investigation, with under-cooked food representing the most frequent issue followed by poor packaging and the particularly serious problem of meat found in vegetarian meals. These quality failures are not random — they are the direct consequence of the five communication barriers we will now analyse in detail. Gary, the floor manager, is qualified in Food Hygiene and Safety (case study), yet despite his technical competence, the communication breakdowns in his team are causing the company to haemorrhage business. Understanding why communication fails here requires us to examine environmental, linguistic, generational, cultural, and emotional factors simultaneously (Shannon &amp; Weaver, 1949; Berlo, 1960).</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maps our presentation structure. With three group members, we have divided the five barriers and recommendations as follows: Geovani will address the environmental noise barrier using Shannon and Weaver's (1949) Transmission Model, and the language, communication, and body language barrier using Berlo's (1960) SMCR model. Mario will cover the age and generational barrier informed by Strauss and Howe (1991), and the cultural barrier using Hofstede (2001) and Hall (1976). Fabiana will analyse the emotional barrier through Goleman's (1995) Emotional Intelligence framework and will deliver our recommendations and conclusion. Each section follows a consistent structure: identification of the barrier in the case study, theoretical contextualisation, and a practical recommendation for Gary and Flight Foods Ltd management. Our analysis is supported by peer-reviewed academic sources published between 1949 and 2001, all of which remain foundational texts in communication studies.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barrier is environmental noise. Shannon and Weaver's (1949) Transmission Model describes communication as a linear process: an Information Source encodes a Message, which is transmitted through a Channel to a Receiver, before reaching its Destination. Critically, the model introduces 'noise' — any disturbance corrupting the signal in the channel. In Flight Foods Ltd, the factory floor is densely packed with old, noisy machines described by Gary as 'clanking and banging' (case study). This constitutes severe physical noise that interrupts the channel between Gary and his workers. The bar chart illustrates how industrial noise levels can degrade verbal clarity by up to 75%, dramatically reducing instruction retention and safety compliance. Shannon and Weaver (1949) identify three problem levels: technical (the physical noise), semantic (misunderstanding), and effectiveness (failure to act correctly). Gary's workaround of wall signs partially addresses the technical problem but fails semantically, as signs are in English only (case study).</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 barrier is language, communication, and body language. Berlo's (1960) SMCR model expands Shannon and Weaver's linear framework by emphasising that effective communication depends on the communication skills, attitudes, knowledge, social system, and culture of both source and receiver. At Flight Foods Ltd, Gary (Source) possesses food hygiene knowledge but lacks multicultural communication competence. The pie chart illustrates the estimated comprehension gap: based on the case study description, the majority of workers have minimal or no practical English comprehension, making Gary's verbal instructions largely ineffective (Berlo, 1960). Furthermore, Mehrabian (1971) established that 55% of communication is conveyed non-verbally. Gary's body language — screaming 'Idiots!', pulling his own hair in frustration (case study) — constitutes highly negative non-verbal communication that is likely to instil fear and reduce workers' willingness to seek clarification. Effective body language by a manager should model confidence and approachability, not aggression (Berlo, 1960; Mehrabian, 1971).</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barrier is generational. Strauss and Howe (1991) established that each generational cohort develops distinct attitudes towards authority, communication, and workplace behaviour as a result of shared historical and cultural experiences. At Flight Foods Ltd, the workforce spans 16 to 60 years old, encompassing at least four generational groups. The bar chart illustrates how compliance and engagement decline significantly in younger generational cohorts when confronted with Gary's top-down, verbal communication style. Gary himself acknowledges this directly: 'the older ones seem to understand, but the problem seems to be with the younger ones' (case study). Zemke et al. (2000) found that Gen Z and Millennial workers respond poorly to authoritative, unidirectional communication, preferring visual, collaborative, and digitally mediated learning formats. Gary's approach — shouting instructions in a noisy environment and plastering English-only wall signs — is fundamentally mismatched with the communication preferences of his youngest workers, driving non-compliance and disengagement (Strauss &amp; Howe, 1991).</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fourth barrier is cultural. Hofstede (2001) identified key cultural dimensions that profoundly shape how individuals communicate and respond to authority in professional settings. The bar chart compares Hofstede's dimension scores for the UK — representing Gary's cultural background — with a multi-cultural workforce average representative of the five immigrant groups at Flight Foods Ltd (Hofstede, 2001). The stark contrast in power distance scores is particularly significant: while British workplace culture is relatively low in power distance, many immigrant cultures score much higher, meaning workers may be reluctant to question Gary's instructions even when they do not understand them — silently complying incorrectly rather than admitting confusion. Additionally, Hall's (1976) distinction between high-context and low-context cultures is crucial: high-context cultures rely on shared implicit understanding, whereas Gary's wall signs presuppose low-context, explicit English comprehension. The serious quality failure of meat being found in vegetarian meals likely reflects genuine cultural misunderstanding about dietary classification rather than deliberate non-compliance (Hofstede, 2001), highlighting the urgent need for culturally sensitive training.</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fifth barrier is emotional. Goleman (1995) defines Emotional Intelligence (EI) as the capacity to recognise, understand, and manage one's own emotions and those of others. EI comprises five domains: self-awareness, self-regulation, motivation, empathy, and social skills (Goleman, 1998). The progress bars on the left illustrate Gary's estimated EI level across each domain, based on direct evidence from the case study. His self-awareness is critically low: he arrives at a food manufacturing environment with grease stains under his fingernails, a dirty uniform covered in coffee and gravy smudges, and hair that violates the very hygiene standards he enforces (case study). His self-regulation collapses entirely when he screams 'Idiots!' at his workers upon discovering the spoiled chicken. The timeline on the right reconstructs Gary's Monday morning — beginning with sleep deprivation at 2 AM and culminating in an emotionally dysregulated outburst at 7 AM. Goleman (1995) warns that emotionally reactive leaders trigger fear responses in their teams, suppressing open communication and honest error-reporting. Gary's chronic stress — his description of the factory as a 'madhouse' — indicates institutional burnout that management have failed to address (Goleman, 1998).</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presents five evidence-based recommendations aligned to each communication barrier identified. The priority matrix at the bottom evaluates each solution by impact (how much it will improve communication) and ease of implementation (speed and cost of deployment). Multilingual inductions score highest on impact — this single intervention addresses language, cultural, and generational barriers simultaneously and should be the first priority (Berlo, 1960). Cross-cultural awareness training follows closely, with Hofstede (2001) and Hall (1976) providing a strong theoretical justification. Acoustic improvements to the factory environment are high-impact but require capital investment. EI coaching for Gary is highly feasible and easy to implement, with Goleman (1998) showing that EI can be developed through targeted training. Digital visual formats for younger workers are both easy to deploy and cost-effective (Strauss &amp; Howe, 1991). Crucially, these recommendations must be implemented as a coordinated package — addressing only one or two barriers will leave others unresolved and allow quality failures to continue.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Flight Foods Ltd is experiencing a communication crisis that is multi-layered, systemic, and urgently requires intervention. The severity chart on the left highlights that all five barriers score between 7 and 9 out of 10 in terms of their impact on operational communication — confirming that no single measure will be sufficient. Our analysis has drawn on five established theoretical frameworks: Shannon and Weaver's (1949) transmission model identified environmental noise as a primary channel disruption; Berlo's (1960) SMCR model revealed the mismatch between Gary's communication competence and his workers' language abilities; Strauss and Howe (1991) contextualised the generational disconnect; Hofstede (2001) and Hall (1976) illuminated the deep cultural misalignments; and Goleman's (1995, 1998) EI framework exposed Gary's emotional dysregulation. Critically, while Gary's personal conduct contributes to the problem, management's failure to provide pre-employment food hygiene training, multilingual resources, and supervisory support is the structural root cause. Thank you — we are happy to take questions.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final slide lists all ten academic sources cited throughout our presentation, formatted in Harvard referencing style as required by module LCLM4003. Our theoretical framework draws on foundational communication scholars: Shannon and Weaver (1949), whose mathematical transmission model remains a cornerstone of communication studies; Berlo (1960), whose SMCR model introduced sender and receiver competence as critical variables; and Schramm (1954), whose interactive model contributed the concept of feedback. Cultural analysis is underpinned by Hofstede (2001), whose cultural dimensions framework has been validated across 76 nations, and Hall (1976), who introduced the high-context versus low-context distinction. Generational analysis draws on Strauss and Howe (1991) and Zemke et al. (2000). Emotional intelligence theory is grounded in Goleman's (1995, 1998) landmark research. Non-verbal communication draws on Mehrabian's (1971) foundational 55-38-7 model. All sources are peer-reviewed academic texts available through the university library. We would like to thank our tutor for their guidance throughout this module. We are now happy to take any questions from the audience.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2744"/>
        </a:solidFill>
        <a:effectLst/>
      </p:bgPr>
    </p:bg>
    <p:spTree>
      <p:nvGrpSpPr>
        <p:cNvPr id="1" name=""/>
        <p:cNvGrpSpPr/>
        <p:nvPr/>
      </p:nvGrpSpPr>
      <p:grpSpPr>
        <a:xfrm>
          <a:off x="0" y="0"/>
          <a:ext cx="0" cy="0"/>
          <a:chOff x="0" y="0"/>
          <a:chExt cx="0" cy="0"/>
        </a:xfrm>
      </p:grpSpPr>
      <p:sp>
        <p:nvSpPr>
          <p:cNvPr id="2" name="Shape 0"/>
          <p:cNvSpPr/>
          <p:nvPr/>
        </p:nvSpPr>
        <p:spPr>
          <a:xfrm>
            <a:off x="0" y="0"/>
            <a:ext cx="2743200" cy="5143500"/>
          </a:xfrm>
          <a:prstGeom prst="rect">
            <a:avLst/>
          </a:prstGeom>
          <a:solidFill>
            <a:srgbClr val="0F172A"/>
          </a:solidFill>
          <a:ln/>
        </p:spPr>
        <p:txBody>
          <a:bodyPr/>
          <a:lstStyle/>
          <a:p>
            <a:endParaRPr lang="en-US"/>
          </a:p>
        </p:txBody>
      </p:sp>
      <p:sp>
        <p:nvSpPr>
          <p:cNvPr id="3" name="Shape 1"/>
          <p:cNvSpPr/>
          <p:nvPr/>
        </p:nvSpPr>
        <p:spPr>
          <a:xfrm>
            <a:off x="2743200" y="0"/>
            <a:ext cx="64008" cy="5143500"/>
          </a:xfrm>
          <a:prstGeom prst="rect">
            <a:avLst/>
          </a:prstGeom>
          <a:solidFill>
            <a:srgbClr val="D97706"/>
          </a:solidFill>
          <a:ln/>
        </p:spPr>
        <p:txBody>
          <a:bodyPr/>
          <a:lstStyle/>
          <a:p>
            <a:endParaRPr lang="en-US"/>
          </a:p>
        </p:txBody>
      </p:sp>
      <p:sp>
        <p:nvSpPr>
          <p:cNvPr id="4" name="Text 2"/>
          <p:cNvSpPr/>
          <p:nvPr/>
        </p:nvSpPr>
        <p:spPr>
          <a:xfrm>
            <a:off x="164592" y="274320"/>
            <a:ext cx="2377440" cy="256032"/>
          </a:xfrm>
          <a:prstGeom prst="rect">
            <a:avLst/>
          </a:prstGeom>
          <a:noFill/>
          <a:ln/>
        </p:spPr>
        <p:txBody>
          <a:bodyPr wrap="square" rtlCol="0" anchor="ctr"/>
          <a:lstStyle/>
          <a:p>
            <a:pPr marL="0" indent="0">
              <a:buNone/>
            </a:pPr>
            <a:r>
              <a:rPr lang="en-US" sz="800" b="1" kern="0" spc="200" dirty="0">
                <a:solidFill>
                  <a:srgbClr val="D97706"/>
                </a:solidFill>
              </a:rPr>
              <a:t>CERT HE BUSINESS SKILLS</a:t>
            </a:r>
            <a:endParaRPr lang="en-US" sz="800" dirty="0"/>
          </a:p>
        </p:txBody>
      </p:sp>
      <p:sp>
        <p:nvSpPr>
          <p:cNvPr id="5" name="Text 3"/>
          <p:cNvSpPr/>
          <p:nvPr/>
        </p:nvSpPr>
        <p:spPr>
          <a:xfrm>
            <a:off x="164592" y="566928"/>
            <a:ext cx="2377440" cy="219456"/>
          </a:xfrm>
          <a:prstGeom prst="rect">
            <a:avLst/>
          </a:prstGeom>
          <a:noFill/>
          <a:ln/>
        </p:spPr>
        <p:txBody>
          <a:bodyPr wrap="square" rtlCol="0" anchor="ctr"/>
          <a:lstStyle/>
          <a:p>
            <a:pPr marL="0" indent="0">
              <a:buNone/>
            </a:pPr>
            <a:r>
              <a:rPr lang="en-US" sz="750" i="1" dirty="0">
                <a:solidFill>
                  <a:srgbClr val="AABBCC"/>
                </a:solidFill>
              </a:rPr>
              <a:t>Effective Teamwork &amp; Communication</a:t>
            </a:r>
            <a:endParaRPr lang="en-US" sz="750" dirty="0"/>
          </a:p>
        </p:txBody>
      </p:sp>
      <p:sp>
        <p:nvSpPr>
          <p:cNvPr id="6" name="Text 4"/>
          <p:cNvSpPr/>
          <p:nvPr/>
        </p:nvSpPr>
        <p:spPr>
          <a:xfrm>
            <a:off x="164592" y="804672"/>
            <a:ext cx="2377440" cy="201168"/>
          </a:xfrm>
          <a:prstGeom prst="rect">
            <a:avLst/>
          </a:prstGeom>
          <a:noFill/>
          <a:ln/>
        </p:spPr>
        <p:txBody>
          <a:bodyPr wrap="square" rtlCol="0" anchor="ctr"/>
          <a:lstStyle/>
          <a:p>
            <a:pPr marL="0" indent="0">
              <a:buNone/>
            </a:pPr>
            <a:r>
              <a:rPr lang="en-US" sz="700" dirty="0">
                <a:solidFill>
                  <a:srgbClr val="7899BB"/>
                </a:solidFill>
              </a:rPr>
              <a:t>LCLM4003  |  50% Module Mark</a:t>
            </a:r>
            <a:endParaRPr lang="en-US" sz="700" dirty="0"/>
          </a:p>
        </p:txBody>
      </p:sp>
      <p:sp>
        <p:nvSpPr>
          <p:cNvPr id="7" name="Shape 5"/>
          <p:cNvSpPr/>
          <p:nvPr/>
        </p:nvSpPr>
        <p:spPr>
          <a:xfrm>
            <a:off x="256032" y="1143000"/>
            <a:ext cx="2194560" cy="1371600"/>
          </a:xfrm>
          <a:prstGeom prst="rect">
            <a:avLst/>
          </a:prstGeom>
          <a:solidFill>
            <a:srgbClr val="1E3A5F"/>
          </a:solidFill>
          <a:ln/>
          <a:effectLst>
            <a:outerShdw blurRad="101600" dist="25400" dir="8100000" algn="bl" rotWithShape="0">
              <a:srgbClr val="000000">
                <a:alpha val="9000"/>
              </a:srgbClr>
            </a:outerShdw>
          </a:effectLst>
        </p:spPr>
        <p:txBody>
          <a:bodyPr/>
          <a:lstStyle/>
          <a:p>
            <a:endParaRPr lang="en-US"/>
          </a:p>
        </p:txBody>
      </p:sp>
      <p:sp>
        <p:nvSpPr>
          <p:cNvPr id="8" name="Text 6"/>
          <p:cNvSpPr/>
          <p:nvPr/>
        </p:nvSpPr>
        <p:spPr>
          <a:xfrm>
            <a:off x="256032" y="1188720"/>
            <a:ext cx="2194560" cy="640080"/>
          </a:xfrm>
          <a:prstGeom prst="rect">
            <a:avLst/>
          </a:prstGeom>
          <a:noFill/>
          <a:ln/>
        </p:spPr>
        <p:txBody>
          <a:bodyPr wrap="square" rtlCol="0" anchor="ctr"/>
          <a:lstStyle/>
          <a:p>
            <a:pPr marL="0" indent="0" algn="ctr">
              <a:buNone/>
            </a:pPr>
            <a:r>
              <a:rPr lang="en-US" sz="3800" dirty="0">
                <a:solidFill>
                  <a:srgbClr val="D97706"/>
                </a:solidFill>
              </a:rPr>
              <a:t>✈</a:t>
            </a:r>
            <a:endParaRPr lang="en-US" sz="3800" dirty="0"/>
          </a:p>
        </p:txBody>
      </p:sp>
      <p:sp>
        <p:nvSpPr>
          <p:cNvPr id="9" name="Text 7"/>
          <p:cNvSpPr/>
          <p:nvPr/>
        </p:nvSpPr>
        <p:spPr>
          <a:xfrm>
            <a:off x="256032" y="1783080"/>
            <a:ext cx="2194560" cy="548640"/>
          </a:xfrm>
          <a:prstGeom prst="rect">
            <a:avLst/>
          </a:prstGeom>
          <a:noFill/>
          <a:ln/>
        </p:spPr>
        <p:txBody>
          <a:bodyPr wrap="square" rtlCol="0" anchor="ctr"/>
          <a:lstStyle/>
          <a:p>
            <a:pPr marL="0" indent="0" algn="ctr">
              <a:buNone/>
            </a:pPr>
            <a:r>
              <a:rPr lang="en-US" sz="1100" b="1" dirty="0">
                <a:solidFill>
                  <a:srgbClr val="FFFFFF"/>
                </a:solidFill>
              </a:rPr>
              <a:t>FLIGHT FOODS LTD</a:t>
            </a:r>
            <a:endParaRPr lang="en-US" sz="1100" dirty="0"/>
          </a:p>
        </p:txBody>
      </p:sp>
      <p:sp>
        <p:nvSpPr>
          <p:cNvPr id="10" name="Shape 8"/>
          <p:cNvSpPr/>
          <p:nvPr/>
        </p:nvSpPr>
        <p:spPr>
          <a:xfrm>
            <a:off x="164592" y="2743200"/>
            <a:ext cx="2377440" cy="2194560"/>
          </a:xfrm>
          <a:prstGeom prst="rect">
            <a:avLst/>
          </a:prstGeom>
          <a:solidFill>
            <a:srgbClr val="18293D"/>
          </a:solidFill>
          <a:ln/>
        </p:spPr>
        <p:txBody>
          <a:bodyPr/>
          <a:lstStyle/>
          <a:p>
            <a:endParaRPr lang="en-US"/>
          </a:p>
        </p:txBody>
      </p:sp>
      <p:sp>
        <p:nvSpPr>
          <p:cNvPr id="11" name="Text 9"/>
          <p:cNvSpPr/>
          <p:nvPr/>
        </p:nvSpPr>
        <p:spPr>
          <a:xfrm>
            <a:off x="256032" y="2834640"/>
            <a:ext cx="2194560" cy="256032"/>
          </a:xfrm>
          <a:prstGeom prst="rect">
            <a:avLst/>
          </a:prstGeom>
          <a:noFill/>
          <a:ln/>
        </p:spPr>
        <p:txBody>
          <a:bodyPr wrap="square" rtlCol="0" anchor="ctr"/>
          <a:lstStyle/>
          <a:p>
            <a:pPr marL="0" indent="0">
              <a:buNone/>
            </a:pPr>
            <a:r>
              <a:rPr lang="en-US" sz="750" b="1" kern="0" spc="200" dirty="0">
                <a:solidFill>
                  <a:srgbClr val="D97706"/>
                </a:solidFill>
              </a:rPr>
              <a:t>GROUP MEMBERS</a:t>
            </a:r>
            <a:endParaRPr lang="en-US" sz="750" dirty="0"/>
          </a:p>
        </p:txBody>
      </p:sp>
      <p:sp>
        <p:nvSpPr>
          <p:cNvPr id="12" name="Shape 10"/>
          <p:cNvSpPr/>
          <p:nvPr/>
        </p:nvSpPr>
        <p:spPr>
          <a:xfrm>
            <a:off x="201168" y="3182112"/>
            <a:ext cx="2286000" cy="475488"/>
          </a:xfrm>
          <a:prstGeom prst="rect">
            <a:avLst/>
          </a:prstGeom>
          <a:solidFill>
            <a:srgbClr val="243450"/>
          </a:solidFill>
          <a:ln/>
        </p:spPr>
        <p:txBody>
          <a:bodyPr/>
          <a:lstStyle/>
          <a:p>
            <a:endParaRPr lang="en-US"/>
          </a:p>
        </p:txBody>
      </p:sp>
      <p:sp>
        <p:nvSpPr>
          <p:cNvPr id="13" name="Text 11"/>
          <p:cNvSpPr/>
          <p:nvPr/>
        </p:nvSpPr>
        <p:spPr>
          <a:xfrm>
            <a:off x="292608" y="3218688"/>
            <a:ext cx="2103120" cy="219456"/>
          </a:xfrm>
          <a:prstGeom prst="rect">
            <a:avLst/>
          </a:prstGeom>
          <a:noFill/>
          <a:ln/>
        </p:spPr>
        <p:txBody>
          <a:bodyPr wrap="square" rtlCol="0" anchor="ctr"/>
          <a:lstStyle/>
          <a:p>
            <a:pPr marL="0" indent="0">
              <a:buNone/>
            </a:pPr>
            <a:r>
              <a:rPr lang="en-US" sz="1000" b="1" dirty="0">
                <a:solidFill>
                  <a:srgbClr val="FFFFFF"/>
                </a:solidFill>
              </a:rPr>
              <a:t>Geovani Tatulescu</a:t>
            </a:r>
            <a:endParaRPr lang="en-US" sz="1000" dirty="0"/>
          </a:p>
        </p:txBody>
      </p:sp>
      <p:sp>
        <p:nvSpPr>
          <p:cNvPr id="14" name="Text 12"/>
          <p:cNvSpPr/>
          <p:nvPr/>
        </p:nvSpPr>
        <p:spPr>
          <a:xfrm>
            <a:off x="292608" y="3429000"/>
            <a:ext cx="2103120" cy="182880"/>
          </a:xfrm>
          <a:prstGeom prst="rect">
            <a:avLst/>
          </a:prstGeom>
          <a:noFill/>
          <a:ln/>
        </p:spPr>
        <p:txBody>
          <a:bodyPr wrap="square" rtlCol="0" anchor="ctr"/>
          <a:lstStyle/>
          <a:p>
            <a:pPr marL="0" indent="0">
              <a:buNone/>
            </a:pPr>
            <a:r>
              <a:rPr lang="en-US" sz="850" dirty="0">
                <a:solidFill>
                  <a:srgbClr val="AABBCC"/>
                </a:solidFill>
              </a:rPr>
              <a:t>ID: 2515856</a:t>
            </a:r>
            <a:endParaRPr lang="en-US" sz="850" dirty="0"/>
          </a:p>
        </p:txBody>
      </p:sp>
      <p:sp>
        <p:nvSpPr>
          <p:cNvPr id="15" name="Shape 13"/>
          <p:cNvSpPr/>
          <p:nvPr/>
        </p:nvSpPr>
        <p:spPr>
          <a:xfrm>
            <a:off x="201168" y="3730752"/>
            <a:ext cx="2286000" cy="475488"/>
          </a:xfrm>
          <a:prstGeom prst="rect">
            <a:avLst/>
          </a:prstGeom>
          <a:solidFill>
            <a:srgbClr val="243450"/>
          </a:solidFill>
          <a:ln/>
        </p:spPr>
        <p:txBody>
          <a:bodyPr/>
          <a:lstStyle/>
          <a:p>
            <a:endParaRPr lang="en-US"/>
          </a:p>
        </p:txBody>
      </p:sp>
      <p:sp>
        <p:nvSpPr>
          <p:cNvPr id="16" name="Text 14"/>
          <p:cNvSpPr/>
          <p:nvPr/>
        </p:nvSpPr>
        <p:spPr>
          <a:xfrm>
            <a:off x="292608" y="3767328"/>
            <a:ext cx="2103120" cy="219456"/>
          </a:xfrm>
          <a:prstGeom prst="rect">
            <a:avLst/>
          </a:prstGeom>
          <a:noFill/>
          <a:ln/>
        </p:spPr>
        <p:txBody>
          <a:bodyPr wrap="square" rtlCol="0" anchor="ctr"/>
          <a:lstStyle/>
          <a:p>
            <a:pPr marL="0" indent="0">
              <a:buNone/>
            </a:pPr>
            <a:r>
              <a:rPr lang="en-US" sz="1000" b="1" dirty="0">
                <a:solidFill>
                  <a:srgbClr val="FFFFFF"/>
                </a:solidFill>
              </a:rPr>
              <a:t>Mario A. Gheorghe</a:t>
            </a:r>
            <a:endParaRPr lang="en-US" sz="1000" dirty="0"/>
          </a:p>
        </p:txBody>
      </p:sp>
      <p:sp>
        <p:nvSpPr>
          <p:cNvPr id="17" name="Text 15"/>
          <p:cNvSpPr/>
          <p:nvPr/>
        </p:nvSpPr>
        <p:spPr>
          <a:xfrm>
            <a:off x="292608" y="3977640"/>
            <a:ext cx="2103120" cy="182880"/>
          </a:xfrm>
          <a:prstGeom prst="rect">
            <a:avLst/>
          </a:prstGeom>
          <a:noFill/>
          <a:ln/>
        </p:spPr>
        <p:txBody>
          <a:bodyPr wrap="square" rtlCol="0" anchor="ctr"/>
          <a:lstStyle/>
          <a:p>
            <a:pPr marL="0" indent="0">
              <a:buNone/>
            </a:pPr>
            <a:r>
              <a:rPr lang="en-US" sz="850" dirty="0">
                <a:solidFill>
                  <a:srgbClr val="AABBCC"/>
                </a:solidFill>
              </a:rPr>
              <a:t>ID: 2510294</a:t>
            </a:r>
            <a:endParaRPr lang="en-US" sz="850" dirty="0"/>
          </a:p>
        </p:txBody>
      </p:sp>
      <p:sp>
        <p:nvSpPr>
          <p:cNvPr id="18" name="Shape 16"/>
          <p:cNvSpPr/>
          <p:nvPr/>
        </p:nvSpPr>
        <p:spPr>
          <a:xfrm>
            <a:off x="201168" y="4279392"/>
            <a:ext cx="2286000" cy="475488"/>
          </a:xfrm>
          <a:prstGeom prst="rect">
            <a:avLst/>
          </a:prstGeom>
          <a:solidFill>
            <a:srgbClr val="243450"/>
          </a:solidFill>
          <a:ln/>
        </p:spPr>
        <p:txBody>
          <a:bodyPr/>
          <a:lstStyle/>
          <a:p>
            <a:endParaRPr lang="en-US"/>
          </a:p>
        </p:txBody>
      </p:sp>
      <p:sp>
        <p:nvSpPr>
          <p:cNvPr id="19" name="Text 17"/>
          <p:cNvSpPr/>
          <p:nvPr/>
        </p:nvSpPr>
        <p:spPr>
          <a:xfrm>
            <a:off x="292608" y="4315968"/>
            <a:ext cx="2103120" cy="219456"/>
          </a:xfrm>
          <a:prstGeom prst="rect">
            <a:avLst/>
          </a:prstGeom>
          <a:noFill/>
          <a:ln/>
        </p:spPr>
        <p:txBody>
          <a:bodyPr wrap="square" rtlCol="0" anchor="ctr"/>
          <a:lstStyle/>
          <a:p>
            <a:pPr marL="0" indent="0">
              <a:buNone/>
            </a:pPr>
            <a:r>
              <a:rPr lang="en-US" sz="1000" b="1" dirty="0">
                <a:solidFill>
                  <a:srgbClr val="FFFFFF"/>
                </a:solidFill>
              </a:rPr>
              <a:t>Fabiana Cirlan</a:t>
            </a:r>
            <a:endParaRPr lang="en-US" sz="1000" dirty="0"/>
          </a:p>
        </p:txBody>
      </p:sp>
      <p:sp>
        <p:nvSpPr>
          <p:cNvPr id="20" name="Text 18"/>
          <p:cNvSpPr/>
          <p:nvPr/>
        </p:nvSpPr>
        <p:spPr>
          <a:xfrm>
            <a:off x="292608" y="4526280"/>
            <a:ext cx="2103120" cy="182880"/>
          </a:xfrm>
          <a:prstGeom prst="rect">
            <a:avLst/>
          </a:prstGeom>
          <a:noFill/>
          <a:ln/>
        </p:spPr>
        <p:txBody>
          <a:bodyPr wrap="square" rtlCol="0" anchor="ctr"/>
          <a:lstStyle/>
          <a:p>
            <a:pPr marL="0" indent="0">
              <a:buNone/>
            </a:pPr>
            <a:r>
              <a:rPr lang="en-US" sz="850" dirty="0">
                <a:solidFill>
                  <a:srgbClr val="AABBCC"/>
                </a:solidFill>
              </a:rPr>
              <a:t>ID: 2433721</a:t>
            </a:r>
            <a:endParaRPr lang="en-US" sz="850" dirty="0"/>
          </a:p>
        </p:txBody>
      </p:sp>
      <p:sp>
        <p:nvSpPr>
          <p:cNvPr id="21" name="Text 19"/>
          <p:cNvSpPr/>
          <p:nvPr/>
        </p:nvSpPr>
        <p:spPr>
          <a:xfrm>
            <a:off x="2999232" y="457200"/>
            <a:ext cx="5852160" cy="2926080"/>
          </a:xfrm>
          <a:prstGeom prst="rect">
            <a:avLst/>
          </a:prstGeom>
          <a:noFill/>
          <a:ln/>
        </p:spPr>
        <p:txBody>
          <a:bodyPr wrap="square" rtlCol="0" anchor="ctr"/>
          <a:lstStyle/>
          <a:p>
            <a:pPr marL="0" indent="0">
              <a:buNone/>
            </a:pPr>
            <a:r>
              <a:rPr lang="en-US" sz="3600" b="1" dirty="0">
                <a:solidFill>
                  <a:srgbClr val="FFFFFF"/>
                </a:solidFill>
              </a:rPr>
              <a:t>Communication</a:t>
            </a:r>
            <a:endParaRPr lang="en-US" sz="3600" dirty="0"/>
          </a:p>
          <a:p>
            <a:pPr marL="0" indent="0">
              <a:buNone/>
            </a:pPr>
            <a:r>
              <a:rPr lang="en-US" sz="3600" b="1" dirty="0">
                <a:solidFill>
                  <a:srgbClr val="FFFFFF"/>
                </a:solidFill>
              </a:rPr>
              <a:t>Barriers at</a:t>
            </a:r>
            <a:endParaRPr lang="en-US" sz="3600" dirty="0"/>
          </a:p>
          <a:p>
            <a:pPr marL="0" indent="0">
              <a:buNone/>
            </a:pPr>
            <a:r>
              <a:rPr lang="en-US" sz="3600" b="1" dirty="0">
                <a:solidFill>
                  <a:srgbClr val="FFFFFF"/>
                </a:solidFill>
              </a:rPr>
              <a:t>Flight Foods Ltd</a:t>
            </a:r>
            <a:endParaRPr lang="en-US" sz="3600" dirty="0"/>
          </a:p>
        </p:txBody>
      </p:sp>
      <p:sp>
        <p:nvSpPr>
          <p:cNvPr id="22" name="Shape 20"/>
          <p:cNvSpPr/>
          <p:nvPr/>
        </p:nvSpPr>
        <p:spPr>
          <a:xfrm>
            <a:off x="2999232" y="3520440"/>
            <a:ext cx="5760720" cy="0"/>
          </a:xfrm>
          <a:prstGeom prst="line">
            <a:avLst/>
          </a:prstGeom>
          <a:noFill/>
          <a:ln w="25400">
            <a:solidFill>
              <a:srgbClr val="D97706"/>
            </a:solidFill>
            <a:prstDash val="solid"/>
          </a:ln>
        </p:spPr>
        <p:txBody>
          <a:bodyPr/>
          <a:lstStyle/>
          <a:p>
            <a:endParaRPr lang="en-US"/>
          </a:p>
        </p:txBody>
      </p:sp>
      <p:sp>
        <p:nvSpPr>
          <p:cNvPr id="23" name="Text 21"/>
          <p:cNvSpPr/>
          <p:nvPr/>
        </p:nvSpPr>
        <p:spPr>
          <a:xfrm>
            <a:off x="2999232" y="3657600"/>
            <a:ext cx="5852160" cy="320040"/>
          </a:xfrm>
          <a:prstGeom prst="rect">
            <a:avLst/>
          </a:prstGeom>
          <a:noFill/>
          <a:ln/>
        </p:spPr>
        <p:txBody>
          <a:bodyPr wrap="square" rtlCol="0" anchor="ctr"/>
          <a:lstStyle/>
          <a:p>
            <a:pPr marL="0" indent="0">
              <a:buNone/>
            </a:pPr>
            <a:r>
              <a:rPr lang="en-US" sz="1000" i="1" dirty="0">
                <a:solidFill>
                  <a:srgbClr val="A0B8D8"/>
                </a:solidFill>
              </a:rPr>
              <a:t>A Case Study Analysis  •  Group Presentation  •  March 2026</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Company Overview: Flight Foods Ltd</a:t>
            </a:r>
            <a:endParaRPr lang="en-US" sz="2400" dirty="0"/>
          </a:p>
        </p:txBody>
      </p:sp>
      <p:sp>
        <p:nvSpPr>
          <p:cNvPr id="4" name="Shape 2"/>
          <p:cNvSpPr/>
          <p:nvPr/>
        </p:nvSpPr>
        <p:spPr>
          <a:xfrm>
            <a:off x="0" y="914400"/>
            <a:ext cx="9144000" cy="237744"/>
          </a:xfrm>
          <a:prstGeom prst="rect">
            <a:avLst/>
          </a:prstGeom>
          <a:solidFill>
            <a:srgbClr val="2563A8"/>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Setting the scene — the problem and the people</a:t>
            </a:r>
            <a:endParaRPr lang="en-US" sz="950" dirty="0"/>
          </a:p>
        </p:txBody>
      </p:sp>
      <p:sp>
        <p:nvSpPr>
          <p:cNvPr id="6" name="Shape 4"/>
          <p:cNvSpPr/>
          <p:nvPr/>
        </p:nvSpPr>
        <p:spPr>
          <a:xfrm>
            <a:off x="274320" y="1261872"/>
            <a:ext cx="4114800" cy="361188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74320" y="1261872"/>
            <a:ext cx="64008" cy="3611880"/>
          </a:xfrm>
          <a:prstGeom prst="rect">
            <a:avLst/>
          </a:prstGeom>
          <a:solidFill>
            <a:srgbClr val="2563A8"/>
          </a:solidFill>
          <a:ln/>
        </p:spPr>
        <p:txBody>
          <a:bodyPr/>
          <a:lstStyle/>
          <a:p>
            <a:endParaRPr lang="en-US"/>
          </a:p>
        </p:txBody>
      </p:sp>
      <p:sp>
        <p:nvSpPr>
          <p:cNvPr id="8" name="Text 6"/>
          <p:cNvSpPr/>
          <p:nvPr/>
        </p:nvSpPr>
        <p:spPr>
          <a:xfrm>
            <a:off x="457200" y="1353312"/>
            <a:ext cx="3749040" cy="320040"/>
          </a:xfrm>
          <a:prstGeom prst="rect">
            <a:avLst/>
          </a:prstGeom>
          <a:noFill/>
          <a:ln/>
        </p:spPr>
        <p:txBody>
          <a:bodyPr wrap="square" rtlCol="0" anchor="ctr"/>
          <a:lstStyle/>
          <a:p>
            <a:pPr marL="0" indent="0">
              <a:buNone/>
            </a:pPr>
            <a:r>
              <a:rPr lang="en-US" sz="1300" b="1" dirty="0">
                <a:solidFill>
                  <a:srgbClr val="1A2744"/>
                </a:solidFill>
              </a:rPr>
              <a:t>Key Facts</a:t>
            </a:r>
            <a:endParaRPr lang="en-US" sz="1300" dirty="0"/>
          </a:p>
        </p:txBody>
      </p:sp>
      <p:sp>
        <p:nvSpPr>
          <p:cNvPr id="9" name="Shape 7"/>
          <p:cNvSpPr/>
          <p:nvPr/>
        </p:nvSpPr>
        <p:spPr>
          <a:xfrm>
            <a:off x="411480" y="1737360"/>
            <a:ext cx="3840480" cy="457200"/>
          </a:xfrm>
          <a:prstGeom prst="rect">
            <a:avLst/>
          </a:prstGeom>
          <a:solidFill>
            <a:srgbClr val="EBF4FF"/>
          </a:solidFill>
          <a:ln/>
        </p:spPr>
        <p:txBody>
          <a:bodyPr/>
          <a:lstStyle/>
          <a:p>
            <a:endParaRPr lang="en-US"/>
          </a:p>
        </p:txBody>
      </p:sp>
      <p:sp>
        <p:nvSpPr>
          <p:cNvPr id="10" name="Text 8"/>
          <p:cNvSpPr/>
          <p:nvPr/>
        </p:nvSpPr>
        <p:spPr>
          <a:xfrm>
            <a:off x="502920" y="1773936"/>
            <a:ext cx="1417320" cy="365760"/>
          </a:xfrm>
          <a:prstGeom prst="rect">
            <a:avLst/>
          </a:prstGeom>
          <a:noFill/>
          <a:ln/>
        </p:spPr>
        <p:txBody>
          <a:bodyPr wrap="square" rtlCol="0" anchor="ctr"/>
          <a:lstStyle/>
          <a:p>
            <a:pPr marL="0" indent="0">
              <a:buNone/>
            </a:pPr>
            <a:r>
              <a:rPr lang="en-US" sz="900" b="1" dirty="0">
                <a:solidFill>
                  <a:srgbClr val="2563A8"/>
                </a:solidFill>
              </a:rPr>
              <a:t>🏭  Business Type</a:t>
            </a:r>
            <a:endParaRPr lang="en-US" sz="900" dirty="0"/>
          </a:p>
        </p:txBody>
      </p:sp>
      <p:sp>
        <p:nvSpPr>
          <p:cNvPr id="11" name="Text 9"/>
          <p:cNvSpPr/>
          <p:nvPr/>
        </p:nvSpPr>
        <p:spPr>
          <a:xfrm>
            <a:off x="1920240" y="1773936"/>
            <a:ext cx="2240280" cy="365760"/>
          </a:xfrm>
          <a:prstGeom prst="rect">
            <a:avLst/>
          </a:prstGeom>
          <a:noFill/>
          <a:ln/>
        </p:spPr>
        <p:txBody>
          <a:bodyPr wrap="square" rtlCol="0" anchor="ctr"/>
          <a:lstStyle/>
          <a:p>
            <a:pPr marL="0" indent="0">
              <a:buNone/>
            </a:pPr>
            <a:r>
              <a:rPr lang="en-US" sz="950" dirty="0">
                <a:solidFill>
                  <a:srgbClr val="1A2744"/>
                </a:solidFill>
              </a:rPr>
              <a:t>Ready meals manufacturer for airlines</a:t>
            </a:r>
            <a:endParaRPr lang="en-US" sz="950" dirty="0"/>
          </a:p>
        </p:txBody>
      </p:sp>
      <p:sp>
        <p:nvSpPr>
          <p:cNvPr id="12" name="Shape 10"/>
          <p:cNvSpPr/>
          <p:nvPr/>
        </p:nvSpPr>
        <p:spPr>
          <a:xfrm>
            <a:off x="411480" y="2249424"/>
            <a:ext cx="3840480" cy="457200"/>
          </a:xfrm>
          <a:prstGeom prst="rect">
            <a:avLst/>
          </a:prstGeom>
          <a:solidFill>
            <a:srgbClr val="FFFFFF"/>
          </a:solidFill>
          <a:ln/>
        </p:spPr>
        <p:txBody>
          <a:bodyPr/>
          <a:lstStyle/>
          <a:p>
            <a:endParaRPr lang="en-US"/>
          </a:p>
        </p:txBody>
      </p:sp>
      <p:sp>
        <p:nvSpPr>
          <p:cNvPr id="13" name="Text 11"/>
          <p:cNvSpPr/>
          <p:nvPr/>
        </p:nvSpPr>
        <p:spPr>
          <a:xfrm>
            <a:off x="502920" y="2286000"/>
            <a:ext cx="1417320" cy="365760"/>
          </a:xfrm>
          <a:prstGeom prst="rect">
            <a:avLst/>
          </a:prstGeom>
          <a:noFill/>
          <a:ln/>
        </p:spPr>
        <p:txBody>
          <a:bodyPr wrap="square" rtlCol="0" anchor="ctr"/>
          <a:lstStyle/>
          <a:p>
            <a:pPr marL="0" indent="0">
              <a:buNone/>
            </a:pPr>
            <a:r>
              <a:rPr lang="en-US" sz="900" b="1" dirty="0">
                <a:solidFill>
                  <a:srgbClr val="2563A8"/>
                </a:solidFill>
              </a:rPr>
              <a:t>👥  Workforce</a:t>
            </a:r>
            <a:endParaRPr lang="en-US" sz="900" dirty="0"/>
          </a:p>
        </p:txBody>
      </p:sp>
      <p:sp>
        <p:nvSpPr>
          <p:cNvPr id="14" name="Text 12"/>
          <p:cNvSpPr/>
          <p:nvPr/>
        </p:nvSpPr>
        <p:spPr>
          <a:xfrm>
            <a:off x="1920240" y="2286000"/>
            <a:ext cx="2240280" cy="365760"/>
          </a:xfrm>
          <a:prstGeom prst="rect">
            <a:avLst/>
          </a:prstGeom>
          <a:noFill/>
          <a:ln/>
        </p:spPr>
        <p:txBody>
          <a:bodyPr wrap="square" rtlCol="0" anchor="ctr"/>
          <a:lstStyle/>
          <a:p>
            <a:pPr marL="0" indent="0">
              <a:buNone/>
            </a:pPr>
            <a:r>
              <a:rPr lang="en-US" sz="950" dirty="0">
                <a:solidFill>
                  <a:srgbClr val="1A2744"/>
                </a:solidFill>
              </a:rPr>
              <a:t>40 workers, aged 16–60</a:t>
            </a:r>
            <a:endParaRPr lang="en-US" sz="950" dirty="0"/>
          </a:p>
        </p:txBody>
      </p:sp>
      <p:sp>
        <p:nvSpPr>
          <p:cNvPr id="15" name="Shape 13"/>
          <p:cNvSpPr/>
          <p:nvPr/>
        </p:nvSpPr>
        <p:spPr>
          <a:xfrm>
            <a:off x="411480" y="2761488"/>
            <a:ext cx="3840480" cy="457200"/>
          </a:xfrm>
          <a:prstGeom prst="rect">
            <a:avLst/>
          </a:prstGeom>
          <a:solidFill>
            <a:srgbClr val="EBF4FF"/>
          </a:solidFill>
          <a:ln/>
        </p:spPr>
        <p:txBody>
          <a:bodyPr/>
          <a:lstStyle/>
          <a:p>
            <a:endParaRPr lang="en-US"/>
          </a:p>
        </p:txBody>
      </p:sp>
      <p:sp>
        <p:nvSpPr>
          <p:cNvPr id="16" name="Text 14"/>
          <p:cNvSpPr/>
          <p:nvPr/>
        </p:nvSpPr>
        <p:spPr>
          <a:xfrm>
            <a:off x="502920" y="2798064"/>
            <a:ext cx="1417320" cy="365760"/>
          </a:xfrm>
          <a:prstGeom prst="rect">
            <a:avLst/>
          </a:prstGeom>
          <a:noFill/>
          <a:ln/>
        </p:spPr>
        <p:txBody>
          <a:bodyPr wrap="square" rtlCol="0" anchor="ctr"/>
          <a:lstStyle/>
          <a:p>
            <a:pPr marL="0" indent="0">
              <a:buNone/>
            </a:pPr>
            <a:r>
              <a:rPr lang="en-US" sz="900" b="1" dirty="0">
                <a:solidFill>
                  <a:srgbClr val="2563A8"/>
                </a:solidFill>
              </a:rPr>
              <a:t>🌍  Cultural Groups</a:t>
            </a:r>
            <a:endParaRPr lang="en-US" sz="900" dirty="0"/>
          </a:p>
        </p:txBody>
      </p:sp>
      <p:sp>
        <p:nvSpPr>
          <p:cNvPr id="17" name="Text 15"/>
          <p:cNvSpPr/>
          <p:nvPr/>
        </p:nvSpPr>
        <p:spPr>
          <a:xfrm>
            <a:off x="1920240" y="2798064"/>
            <a:ext cx="2240280" cy="365760"/>
          </a:xfrm>
          <a:prstGeom prst="rect">
            <a:avLst/>
          </a:prstGeom>
          <a:noFill/>
          <a:ln/>
        </p:spPr>
        <p:txBody>
          <a:bodyPr wrap="square" rtlCol="0" anchor="ctr"/>
          <a:lstStyle/>
          <a:p>
            <a:pPr marL="0" indent="0">
              <a:buNone/>
            </a:pPr>
            <a:r>
              <a:rPr lang="en-US" sz="950" dirty="0">
                <a:solidFill>
                  <a:srgbClr val="1A2744"/>
                </a:solidFill>
              </a:rPr>
              <a:t>5 distinct immigrant communities</a:t>
            </a:r>
            <a:endParaRPr lang="en-US" sz="950" dirty="0"/>
          </a:p>
        </p:txBody>
      </p:sp>
      <p:sp>
        <p:nvSpPr>
          <p:cNvPr id="18" name="Shape 16"/>
          <p:cNvSpPr/>
          <p:nvPr/>
        </p:nvSpPr>
        <p:spPr>
          <a:xfrm>
            <a:off x="411480" y="3273552"/>
            <a:ext cx="3840480" cy="457200"/>
          </a:xfrm>
          <a:prstGeom prst="rect">
            <a:avLst/>
          </a:prstGeom>
          <a:solidFill>
            <a:srgbClr val="FFFFFF"/>
          </a:solidFill>
          <a:ln/>
        </p:spPr>
        <p:txBody>
          <a:bodyPr/>
          <a:lstStyle/>
          <a:p>
            <a:endParaRPr lang="en-US"/>
          </a:p>
        </p:txBody>
      </p:sp>
      <p:sp>
        <p:nvSpPr>
          <p:cNvPr id="19" name="Text 17"/>
          <p:cNvSpPr/>
          <p:nvPr/>
        </p:nvSpPr>
        <p:spPr>
          <a:xfrm>
            <a:off x="502920" y="3310128"/>
            <a:ext cx="1417320" cy="365760"/>
          </a:xfrm>
          <a:prstGeom prst="rect">
            <a:avLst/>
          </a:prstGeom>
          <a:noFill/>
          <a:ln/>
        </p:spPr>
        <p:txBody>
          <a:bodyPr wrap="square" rtlCol="0" anchor="ctr"/>
          <a:lstStyle/>
          <a:p>
            <a:pPr marL="0" indent="0">
              <a:buNone/>
            </a:pPr>
            <a:r>
              <a:rPr lang="en-US" sz="900" b="1" dirty="0">
                <a:solidFill>
                  <a:srgbClr val="2563A8"/>
                </a:solidFill>
              </a:rPr>
              <a:t>⚠️  Core Problem</a:t>
            </a:r>
            <a:endParaRPr lang="en-US" sz="900" dirty="0"/>
          </a:p>
        </p:txBody>
      </p:sp>
      <p:sp>
        <p:nvSpPr>
          <p:cNvPr id="20" name="Text 18"/>
          <p:cNvSpPr/>
          <p:nvPr/>
        </p:nvSpPr>
        <p:spPr>
          <a:xfrm>
            <a:off x="1920240" y="3310128"/>
            <a:ext cx="2240280" cy="365760"/>
          </a:xfrm>
          <a:prstGeom prst="rect">
            <a:avLst/>
          </a:prstGeom>
          <a:noFill/>
          <a:ln/>
        </p:spPr>
        <p:txBody>
          <a:bodyPr wrap="square" rtlCol="0" anchor="ctr"/>
          <a:lstStyle/>
          <a:p>
            <a:pPr marL="0" indent="0">
              <a:buNone/>
            </a:pPr>
            <a:r>
              <a:rPr lang="en-US" sz="950" dirty="0">
                <a:solidFill>
                  <a:srgbClr val="1A2744"/>
                </a:solidFill>
              </a:rPr>
              <a:t>Losing market share due to food standard failures</a:t>
            </a:r>
            <a:endParaRPr lang="en-US" sz="950" dirty="0"/>
          </a:p>
        </p:txBody>
      </p:sp>
      <p:sp>
        <p:nvSpPr>
          <p:cNvPr id="21" name="Shape 19"/>
          <p:cNvSpPr/>
          <p:nvPr/>
        </p:nvSpPr>
        <p:spPr>
          <a:xfrm>
            <a:off x="411480" y="3785616"/>
            <a:ext cx="3840480" cy="457200"/>
          </a:xfrm>
          <a:prstGeom prst="rect">
            <a:avLst/>
          </a:prstGeom>
          <a:solidFill>
            <a:srgbClr val="EBF4FF"/>
          </a:solidFill>
          <a:ln/>
        </p:spPr>
        <p:txBody>
          <a:bodyPr/>
          <a:lstStyle/>
          <a:p>
            <a:endParaRPr lang="en-US"/>
          </a:p>
        </p:txBody>
      </p:sp>
      <p:sp>
        <p:nvSpPr>
          <p:cNvPr id="22" name="Text 20"/>
          <p:cNvSpPr/>
          <p:nvPr/>
        </p:nvSpPr>
        <p:spPr>
          <a:xfrm>
            <a:off x="502920" y="3822192"/>
            <a:ext cx="1417320" cy="365760"/>
          </a:xfrm>
          <a:prstGeom prst="rect">
            <a:avLst/>
          </a:prstGeom>
          <a:noFill/>
          <a:ln/>
        </p:spPr>
        <p:txBody>
          <a:bodyPr wrap="square" rtlCol="0" anchor="ctr"/>
          <a:lstStyle/>
          <a:p>
            <a:pPr marL="0" indent="0">
              <a:buNone/>
            </a:pPr>
            <a:r>
              <a:rPr lang="en-US" sz="900" b="1" dirty="0">
                <a:solidFill>
                  <a:srgbClr val="2563A8"/>
                </a:solidFill>
              </a:rPr>
              <a:t>🔊  Environment</a:t>
            </a:r>
            <a:endParaRPr lang="en-US" sz="900" dirty="0"/>
          </a:p>
        </p:txBody>
      </p:sp>
      <p:sp>
        <p:nvSpPr>
          <p:cNvPr id="23" name="Text 21"/>
          <p:cNvSpPr/>
          <p:nvPr/>
        </p:nvSpPr>
        <p:spPr>
          <a:xfrm>
            <a:off x="1920240" y="3822192"/>
            <a:ext cx="2240280" cy="365760"/>
          </a:xfrm>
          <a:prstGeom prst="rect">
            <a:avLst/>
          </a:prstGeom>
          <a:noFill/>
          <a:ln/>
        </p:spPr>
        <p:txBody>
          <a:bodyPr wrap="square" rtlCol="0" anchor="ctr"/>
          <a:lstStyle/>
          <a:p>
            <a:pPr marL="0" indent="0">
              <a:buNone/>
            </a:pPr>
            <a:r>
              <a:rPr lang="en-US" sz="950" dirty="0">
                <a:solidFill>
                  <a:srgbClr val="1A2744"/>
                </a:solidFill>
              </a:rPr>
              <a:t>Large factory, old noisy machinery</a:t>
            </a:r>
            <a:endParaRPr lang="en-US" sz="950" dirty="0"/>
          </a:p>
        </p:txBody>
      </p:sp>
      <p:sp>
        <p:nvSpPr>
          <p:cNvPr id="24" name="Shape 22"/>
          <p:cNvSpPr/>
          <p:nvPr/>
        </p:nvSpPr>
        <p:spPr>
          <a:xfrm>
            <a:off x="411480" y="4297680"/>
            <a:ext cx="3840480" cy="457200"/>
          </a:xfrm>
          <a:prstGeom prst="rect">
            <a:avLst/>
          </a:prstGeom>
          <a:solidFill>
            <a:srgbClr val="FFFFFF"/>
          </a:solidFill>
          <a:ln/>
        </p:spPr>
        <p:txBody>
          <a:bodyPr/>
          <a:lstStyle/>
          <a:p>
            <a:endParaRPr lang="en-US"/>
          </a:p>
        </p:txBody>
      </p:sp>
      <p:sp>
        <p:nvSpPr>
          <p:cNvPr id="25" name="Text 23"/>
          <p:cNvSpPr/>
          <p:nvPr/>
        </p:nvSpPr>
        <p:spPr>
          <a:xfrm>
            <a:off x="502920" y="4334256"/>
            <a:ext cx="1417320" cy="365760"/>
          </a:xfrm>
          <a:prstGeom prst="rect">
            <a:avLst/>
          </a:prstGeom>
          <a:noFill/>
          <a:ln/>
        </p:spPr>
        <p:txBody>
          <a:bodyPr wrap="square" rtlCol="0" anchor="ctr"/>
          <a:lstStyle/>
          <a:p>
            <a:pPr marL="0" indent="0">
              <a:buNone/>
            </a:pPr>
            <a:r>
              <a:rPr lang="en-US" sz="900" b="1" dirty="0">
                <a:solidFill>
                  <a:srgbClr val="2563A8"/>
                </a:solidFill>
              </a:rPr>
              <a:t>👷  Manager</a:t>
            </a:r>
            <a:endParaRPr lang="en-US" sz="900" dirty="0"/>
          </a:p>
        </p:txBody>
      </p:sp>
      <p:sp>
        <p:nvSpPr>
          <p:cNvPr id="26" name="Text 24"/>
          <p:cNvSpPr/>
          <p:nvPr/>
        </p:nvSpPr>
        <p:spPr>
          <a:xfrm>
            <a:off x="1920240" y="4334256"/>
            <a:ext cx="2240280" cy="365760"/>
          </a:xfrm>
          <a:prstGeom prst="rect">
            <a:avLst/>
          </a:prstGeom>
          <a:noFill/>
          <a:ln/>
        </p:spPr>
        <p:txBody>
          <a:bodyPr wrap="square" rtlCol="0" anchor="ctr"/>
          <a:lstStyle/>
          <a:p>
            <a:pPr marL="0" indent="0">
              <a:buNone/>
            </a:pPr>
            <a:r>
              <a:rPr lang="en-US" sz="950" dirty="0">
                <a:solidFill>
                  <a:srgbClr val="1A2744"/>
                </a:solidFill>
              </a:rPr>
              <a:t>Gary — English, qualified in Food Hygiene &amp; Safety</a:t>
            </a:r>
            <a:endParaRPr lang="en-US" sz="950" dirty="0"/>
          </a:p>
        </p:txBody>
      </p:sp>
      <p:sp>
        <p:nvSpPr>
          <p:cNvPr id="27" name="Text 25"/>
          <p:cNvSpPr/>
          <p:nvPr/>
        </p:nvSpPr>
        <p:spPr>
          <a:xfrm>
            <a:off x="4617720" y="1261872"/>
            <a:ext cx="4160520" cy="320040"/>
          </a:xfrm>
          <a:prstGeom prst="rect">
            <a:avLst/>
          </a:prstGeom>
          <a:noFill/>
          <a:ln/>
        </p:spPr>
        <p:txBody>
          <a:bodyPr wrap="square" rtlCol="0" anchor="ctr"/>
          <a:lstStyle/>
          <a:p>
            <a:pPr marL="0" indent="0">
              <a:buNone/>
            </a:pPr>
            <a:r>
              <a:rPr lang="en-US" sz="1200" b="1" dirty="0">
                <a:solidFill>
                  <a:srgbClr val="1A2744"/>
                </a:solidFill>
              </a:rPr>
              <a:t>Workforce Age Distribution</a:t>
            </a:r>
            <a:endParaRPr lang="en-US" sz="1200" dirty="0"/>
          </a:p>
        </p:txBody>
      </p:sp>
      <p:graphicFrame>
        <p:nvGraphicFramePr>
          <p:cNvPr id="28" name="Chart 0"/>
          <p:cNvGraphicFramePr/>
          <p:nvPr/>
        </p:nvGraphicFramePr>
        <p:xfrm>
          <a:off x="4572000" y="1572768"/>
          <a:ext cx="4297680" cy="219456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 26"/>
          <p:cNvSpPr/>
          <p:nvPr/>
        </p:nvSpPr>
        <p:spPr>
          <a:xfrm>
            <a:off x="4617720" y="3794760"/>
            <a:ext cx="4160520" cy="256032"/>
          </a:xfrm>
          <a:prstGeom prst="rect">
            <a:avLst/>
          </a:prstGeom>
          <a:noFill/>
          <a:ln/>
        </p:spPr>
        <p:txBody>
          <a:bodyPr wrap="square" rtlCol="0" anchor="ctr"/>
          <a:lstStyle/>
          <a:p>
            <a:pPr marL="0" indent="0">
              <a:buNone/>
            </a:pPr>
            <a:r>
              <a:rPr lang="en-US" sz="1000" b="1" dirty="0">
                <a:solidFill>
                  <a:srgbClr val="1A2744"/>
                </a:solidFill>
              </a:rPr>
              <a:t>Airline Complaint Types (illustrative)</a:t>
            </a:r>
            <a:endParaRPr lang="en-US" sz="1000" dirty="0"/>
          </a:p>
        </p:txBody>
      </p:sp>
      <p:graphicFrame>
        <p:nvGraphicFramePr>
          <p:cNvPr id="30" name="Chart 1"/>
          <p:cNvGraphicFramePr/>
          <p:nvPr/>
        </p:nvGraphicFramePr>
        <p:xfrm>
          <a:off x="4572000" y="4023360"/>
          <a:ext cx="4297680" cy="1005840"/>
        </p:xfrm>
        <a:graphic>
          <a:graphicData uri="http://schemas.openxmlformats.org/drawingml/2006/chart">
            <c:chart xmlns:c="http://schemas.openxmlformats.org/drawingml/2006/chart" xmlns:r="http://schemas.openxmlformats.org/officeDocument/2006/relationships" r:id="rId4"/>
          </a:graphicData>
        </a:graphic>
      </p:graphicFrame>
      <p:sp>
        <p:nvSpPr>
          <p:cNvPr id="31" name="Shape 27"/>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32" name="Text 28"/>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Case Study: Flight Foods Ltd (2026). Workforce data illustrative; complaint categories derived from case study narrative.</a:t>
            </a:r>
            <a:endParaRPr lang="en-US" sz="7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Presentation Overview</a:t>
            </a:r>
            <a:endParaRPr lang="en-US" sz="2400" dirty="0"/>
          </a:p>
        </p:txBody>
      </p:sp>
      <p:sp>
        <p:nvSpPr>
          <p:cNvPr id="4" name="Shape 2"/>
          <p:cNvSpPr/>
          <p:nvPr/>
        </p:nvSpPr>
        <p:spPr>
          <a:xfrm>
            <a:off x="0" y="914400"/>
            <a:ext cx="9144000" cy="237744"/>
          </a:xfrm>
          <a:prstGeom prst="rect">
            <a:avLst/>
          </a:prstGeom>
          <a:solidFill>
            <a:srgbClr val="2563A8"/>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Five barriers, three presenters, one solution framework</a:t>
            </a:r>
            <a:endParaRPr lang="en-US" sz="950" dirty="0"/>
          </a:p>
        </p:txBody>
      </p:sp>
      <p:sp>
        <p:nvSpPr>
          <p:cNvPr id="6" name="Shape 4"/>
          <p:cNvSpPr/>
          <p:nvPr/>
        </p:nvSpPr>
        <p:spPr>
          <a:xfrm>
            <a:off x="274320" y="1280160"/>
            <a:ext cx="420624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74320" y="1280160"/>
            <a:ext cx="64008" cy="960120"/>
          </a:xfrm>
          <a:prstGeom prst="rect">
            <a:avLst/>
          </a:prstGeom>
          <a:solidFill>
            <a:srgbClr val="2563A8"/>
          </a:solidFill>
          <a:ln/>
        </p:spPr>
        <p:txBody>
          <a:bodyPr/>
          <a:lstStyle/>
          <a:p>
            <a:endParaRPr lang="en-US"/>
          </a:p>
        </p:txBody>
      </p:sp>
      <p:sp>
        <p:nvSpPr>
          <p:cNvPr id="8" name="Shape 6"/>
          <p:cNvSpPr/>
          <p:nvPr/>
        </p:nvSpPr>
        <p:spPr>
          <a:xfrm>
            <a:off x="384048" y="1389888"/>
            <a:ext cx="384048" cy="384048"/>
          </a:xfrm>
          <a:prstGeom prst="rect">
            <a:avLst/>
          </a:prstGeom>
          <a:solidFill>
            <a:srgbClr val="2563A8"/>
          </a:solidFill>
          <a:ln/>
        </p:spPr>
        <p:txBody>
          <a:bodyPr/>
          <a:lstStyle/>
          <a:p>
            <a:endParaRPr lang="en-US"/>
          </a:p>
        </p:txBody>
      </p:sp>
      <p:sp>
        <p:nvSpPr>
          <p:cNvPr id="9" name="Text 7"/>
          <p:cNvSpPr/>
          <p:nvPr/>
        </p:nvSpPr>
        <p:spPr>
          <a:xfrm>
            <a:off x="384048" y="1389888"/>
            <a:ext cx="384048" cy="384048"/>
          </a:xfrm>
          <a:prstGeom prst="rect">
            <a:avLst/>
          </a:prstGeom>
          <a:noFill/>
          <a:ln/>
        </p:spPr>
        <p:txBody>
          <a:bodyPr wrap="square" rtlCol="0" anchor="ctr"/>
          <a:lstStyle/>
          <a:p>
            <a:pPr marL="0" indent="0" algn="ctr">
              <a:buNone/>
            </a:pPr>
            <a:r>
              <a:rPr lang="en-US" sz="1200" b="1" dirty="0">
                <a:solidFill>
                  <a:srgbClr val="FFFFFF"/>
                </a:solidFill>
              </a:rPr>
              <a:t>01</a:t>
            </a:r>
            <a:endParaRPr lang="en-US" sz="1200" dirty="0"/>
          </a:p>
        </p:txBody>
      </p:sp>
      <p:sp>
        <p:nvSpPr>
          <p:cNvPr id="10" name="Text 8"/>
          <p:cNvSpPr/>
          <p:nvPr/>
        </p:nvSpPr>
        <p:spPr>
          <a:xfrm>
            <a:off x="868680" y="1353312"/>
            <a:ext cx="3474720" cy="292608"/>
          </a:xfrm>
          <a:prstGeom prst="rect">
            <a:avLst/>
          </a:prstGeom>
          <a:noFill/>
          <a:ln/>
        </p:spPr>
        <p:txBody>
          <a:bodyPr wrap="square" rtlCol="0" anchor="ctr"/>
          <a:lstStyle/>
          <a:p>
            <a:pPr marL="0" indent="0">
              <a:buNone/>
            </a:pPr>
            <a:r>
              <a:rPr lang="en-US" sz="1100" b="1" dirty="0">
                <a:solidFill>
                  <a:srgbClr val="1A2744"/>
                </a:solidFill>
              </a:rPr>
              <a:t>Environmental Noise Barrier</a:t>
            </a:r>
            <a:endParaRPr lang="en-US" sz="1100" dirty="0"/>
          </a:p>
        </p:txBody>
      </p:sp>
      <p:sp>
        <p:nvSpPr>
          <p:cNvPr id="11" name="Text 9"/>
          <p:cNvSpPr/>
          <p:nvPr/>
        </p:nvSpPr>
        <p:spPr>
          <a:xfrm>
            <a:off x="868680" y="1664208"/>
            <a:ext cx="3474720" cy="201168"/>
          </a:xfrm>
          <a:prstGeom prst="rect">
            <a:avLst/>
          </a:prstGeom>
          <a:noFill/>
          <a:ln/>
        </p:spPr>
        <p:txBody>
          <a:bodyPr wrap="square" rtlCol="0" anchor="ctr"/>
          <a:lstStyle/>
          <a:p>
            <a:pPr marL="0" indent="0">
              <a:buNone/>
            </a:pPr>
            <a:r>
              <a:rPr lang="en-US" sz="850" i="1" dirty="0">
                <a:solidFill>
                  <a:srgbClr val="2563A8"/>
                </a:solidFill>
              </a:rPr>
              <a:t>Theory: Shannon &amp; Weaver (1949)</a:t>
            </a:r>
            <a:endParaRPr lang="en-US" sz="850" dirty="0"/>
          </a:p>
        </p:txBody>
      </p:sp>
      <p:sp>
        <p:nvSpPr>
          <p:cNvPr id="12" name="Text 10"/>
          <p:cNvSpPr/>
          <p:nvPr/>
        </p:nvSpPr>
        <p:spPr>
          <a:xfrm>
            <a:off x="868680" y="1883664"/>
            <a:ext cx="3474720" cy="201168"/>
          </a:xfrm>
          <a:prstGeom prst="rect">
            <a:avLst/>
          </a:prstGeom>
          <a:noFill/>
          <a:ln/>
        </p:spPr>
        <p:txBody>
          <a:bodyPr wrap="square" rtlCol="0" anchor="ctr"/>
          <a:lstStyle/>
          <a:p>
            <a:pPr marL="0" indent="0">
              <a:buNone/>
            </a:pPr>
            <a:r>
              <a:rPr lang="en-US" sz="850" dirty="0">
                <a:solidFill>
                  <a:srgbClr val="64748B"/>
                </a:solidFill>
              </a:rPr>
              <a:t>▸ Geovani Tatulescu</a:t>
            </a:r>
            <a:endParaRPr lang="en-US" sz="850" dirty="0"/>
          </a:p>
        </p:txBody>
      </p:sp>
      <p:sp>
        <p:nvSpPr>
          <p:cNvPr id="13" name="Shape 11"/>
          <p:cNvSpPr/>
          <p:nvPr/>
        </p:nvSpPr>
        <p:spPr>
          <a:xfrm>
            <a:off x="4709160" y="1280160"/>
            <a:ext cx="420624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14" name="Shape 12"/>
          <p:cNvSpPr/>
          <p:nvPr/>
        </p:nvSpPr>
        <p:spPr>
          <a:xfrm>
            <a:off x="4709160" y="1280160"/>
            <a:ext cx="64008" cy="960120"/>
          </a:xfrm>
          <a:prstGeom prst="rect">
            <a:avLst/>
          </a:prstGeom>
          <a:solidFill>
            <a:srgbClr val="0E7490"/>
          </a:solidFill>
          <a:ln/>
        </p:spPr>
        <p:txBody>
          <a:bodyPr/>
          <a:lstStyle/>
          <a:p>
            <a:endParaRPr lang="en-US"/>
          </a:p>
        </p:txBody>
      </p:sp>
      <p:sp>
        <p:nvSpPr>
          <p:cNvPr id="15" name="Shape 13"/>
          <p:cNvSpPr/>
          <p:nvPr/>
        </p:nvSpPr>
        <p:spPr>
          <a:xfrm>
            <a:off x="4818888" y="1389888"/>
            <a:ext cx="384048" cy="384048"/>
          </a:xfrm>
          <a:prstGeom prst="rect">
            <a:avLst/>
          </a:prstGeom>
          <a:solidFill>
            <a:srgbClr val="0E7490"/>
          </a:solidFill>
          <a:ln/>
        </p:spPr>
        <p:txBody>
          <a:bodyPr/>
          <a:lstStyle/>
          <a:p>
            <a:endParaRPr lang="en-US"/>
          </a:p>
        </p:txBody>
      </p:sp>
      <p:sp>
        <p:nvSpPr>
          <p:cNvPr id="16" name="Text 14"/>
          <p:cNvSpPr/>
          <p:nvPr/>
        </p:nvSpPr>
        <p:spPr>
          <a:xfrm>
            <a:off x="4818888" y="1389888"/>
            <a:ext cx="384048" cy="384048"/>
          </a:xfrm>
          <a:prstGeom prst="rect">
            <a:avLst/>
          </a:prstGeom>
          <a:noFill/>
          <a:ln/>
        </p:spPr>
        <p:txBody>
          <a:bodyPr wrap="square" rtlCol="0" anchor="ctr"/>
          <a:lstStyle/>
          <a:p>
            <a:pPr marL="0" indent="0" algn="ctr">
              <a:buNone/>
            </a:pPr>
            <a:r>
              <a:rPr lang="en-US" sz="1200" b="1" dirty="0">
                <a:solidFill>
                  <a:srgbClr val="FFFFFF"/>
                </a:solidFill>
              </a:rPr>
              <a:t>02</a:t>
            </a:r>
            <a:endParaRPr lang="en-US" sz="1200" dirty="0"/>
          </a:p>
        </p:txBody>
      </p:sp>
      <p:sp>
        <p:nvSpPr>
          <p:cNvPr id="17" name="Text 15"/>
          <p:cNvSpPr/>
          <p:nvPr/>
        </p:nvSpPr>
        <p:spPr>
          <a:xfrm>
            <a:off x="5303520" y="1353312"/>
            <a:ext cx="3474720" cy="292608"/>
          </a:xfrm>
          <a:prstGeom prst="rect">
            <a:avLst/>
          </a:prstGeom>
          <a:noFill/>
          <a:ln/>
        </p:spPr>
        <p:txBody>
          <a:bodyPr wrap="square" rtlCol="0" anchor="ctr"/>
          <a:lstStyle/>
          <a:p>
            <a:pPr marL="0" indent="0">
              <a:buNone/>
            </a:pPr>
            <a:r>
              <a:rPr lang="en-US" sz="1100" b="1" dirty="0">
                <a:solidFill>
                  <a:srgbClr val="1A2744"/>
                </a:solidFill>
              </a:rPr>
              <a:t>Language, Communication &amp; Body Language</a:t>
            </a:r>
            <a:endParaRPr lang="en-US" sz="1100" dirty="0"/>
          </a:p>
        </p:txBody>
      </p:sp>
      <p:sp>
        <p:nvSpPr>
          <p:cNvPr id="18" name="Text 16"/>
          <p:cNvSpPr/>
          <p:nvPr/>
        </p:nvSpPr>
        <p:spPr>
          <a:xfrm>
            <a:off x="5303520" y="1664208"/>
            <a:ext cx="3474720" cy="201168"/>
          </a:xfrm>
          <a:prstGeom prst="rect">
            <a:avLst/>
          </a:prstGeom>
          <a:noFill/>
          <a:ln/>
        </p:spPr>
        <p:txBody>
          <a:bodyPr wrap="square" rtlCol="0" anchor="ctr"/>
          <a:lstStyle/>
          <a:p>
            <a:pPr marL="0" indent="0">
              <a:buNone/>
            </a:pPr>
            <a:r>
              <a:rPr lang="en-US" sz="850" i="1" dirty="0">
                <a:solidFill>
                  <a:srgbClr val="0E7490"/>
                </a:solidFill>
              </a:rPr>
              <a:t>Theory: Berlo's SMCR Model (1960)</a:t>
            </a:r>
            <a:endParaRPr lang="en-US" sz="850" dirty="0"/>
          </a:p>
        </p:txBody>
      </p:sp>
      <p:sp>
        <p:nvSpPr>
          <p:cNvPr id="19" name="Text 17"/>
          <p:cNvSpPr/>
          <p:nvPr/>
        </p:nvSpPr>
        <p:spPr>
          <a:xfrm>
            <a:off x="5303520" y="1883664"/>
            <a:ext cx="3474720" cy="201168"/>
          </a:xfrm>
          <a:prstGeom prst="rect">
            <a:avLst/>
          </a:prstGeom>
          <a:noFill/>
          <a:ln/>
        </p:spPr>
        <p:txBody>
          <a:bodyPr wrap="square" rtlCol="0" anchor="ctr"/>
          <a:lstStyle/>
          <a:p>
            <a:pPr marL="0" indent="0">
              <a:buNone/>
            </a:pPr>
            <a:r>
              <a:rPr lang="en-US" sz="850" dirty="0">
                <a:solidFill>
                  <a:srgbClr val="64748B"/>
                </a:solidFill>
              </a:rPr>
              <a:t>▸ Geovani Tatulescu</a:t>
            </a:r>
            <a:endParaRPr lang="en-US" sz="850" dirty="0"/>
          </a:p>
        </p:txBody>
      </p:sp>
      <p:sp>
        <p:nvSpPr>
          <p:cNvPr id="20" name="Shape 18"/>
          <p:cNvSpPr/>
          <p:nvPr/>
        </p:nvSpPr>
        <p:spPr>
          <a:xfrm>
            <a:off x="274320" y="2359152"/>
            <a:ext cx="420624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21" name="Shape 19"/>
          <p:cNvSpPr/>
          <p:nvPr/>
        </p:nvSpPr>
        <p:spPr>
          <a:xfrm>
            <a:off x="274320" y="2359152"/>
            <a:ext cx="64008" cy="960120"/>
          </a:xfrm>
          <a:prstGeom prst="rect">
            <a:avLst/>
          </a:prstGeom>
          <a:solidFill>
            <a:srgbClr val="D97706"/>
          </a:solidFill>
          <a:ln/>
        </p:spPr>
        <p:txBody>
          <a:bodyPr/>
          <a:lstStyle/>
          <a:p>
            <a:endParaRPr lang="en-US"/>
          </a:p>
        </p:txBody>
      </p:sp>
      <p:sp>
        <p:nvSpPr>
          <p:cNvPr id="22" name="Shape 20"/>
          <p:cNvSpPr/>
          <p:nvPr/>
        </p:nvSpPr>
        <p:spPr>
          <a:xfrm>
            <a:off x="384048" y="2468880"/>
            <a:ext cx="384048" cy="384048"/>
          </a:xfrm>
          <a:prstGeom prst="rect">
            <a:avLst/>
          </a:prstGeom>
          <a:solidFill>
            <a:srgbClr val="D97706"/>
          </a:solidFill>
          <a:ln/>
        </p:spPr>
        <p:txBody>
          <a:bodyPr/>
          <a:lstStyle/>
          <a:p>
            <a:endParaRPr lang="en-US"/>
          </a:p>
        </p:txBody>
      </p:sp>
      <p:sp>
        <p:nvSpPr>
          <p:cNvPr id="23" name="Text 21"/>
          <p:cNvSpPr/>
          <p:nvPr/>
        </p:nvSpPr>
        <p:spPr>
          <a:xfrm>
            <a:off x="384048" y="2468880"/>
            <a:ext cx="384048" cy="384048"/>
          </a:xfrm>
          <a:prstGeom prst="rect">
            <a:avLst/>
          </a:prstGeom>
          <a:noFill/>
          <a:ln/>
        </p:spPr>
        <p:txBody>
          <a:bodyPr wrap="square" rtlCol="0" anchor="ctr"/>
          <a:lstStyle/>
          <a:p>
            <a:pPr marL="0" indent="0" algn="ctr">
              <a:buNone/>
            </a:pPr>
            <a:r>
              <a:rPr lang="en-US" sz="1200" b="1" dirty="0">
                <a:solidFill>
                  <a:srgbClr val="FFFFFF"/>
                </a:solidFill>
              </a:rPr>
              <a:t>03</a:t>
            </a:r>
            <a:endParaRPr lang="en-US" sz="1200" dirty="0"/>
          </a:p>
        </p:txBody>
      </p:sp>
      <p:sp>
        <p:nvSpPr>
          <p:cNvPr id="24" name="Text 22"/>
          <p:cNvSpPr/>
          <p:nvPr/>
        </p:nvSpPr>
        <p:spPr>
          <a:xfrm>
            <a:off x="868680" y="2432304"/>
            <a:ext cx="3474720" cy="292608"/>
          </a:xfrm>
          <a:prstGeom prst="rect">
            <a:avLst/>
          </a:prstGeom>
          <a:noFill/>
          <a:ln/>
        </p:spPr>
        <p:txBody>
          <a:bodyPr wrap="square" rtlCol="0" anchor="ctr"/>
          <a:lstStyle/>
          <a:p>
            <a:pPr marL="0" indent="0">
              <a:buNone/>
            </a:pPr>
            <a:r>
              <a:rPr lang="en-US" sz="1100" b="1" dirty="0">
                <a:solidFill>
                  <a:srgbClr val="1A2744"/>
                </a:solidFill>
              </a:rPr>
              <a:t>Age / Generational Barrier</a:t>
            </a:r>
            <a:endParaRPr lang="en-US" sz="1100" dirty="0"/>
          </a:p>
        </p:txBody>
      </p:sp>
      <p:sp>
        <p:nvSpPr>
          <p:cNvPr id="25" name="Text 23"/>
          <p:cNvSpPr/>
          <p:nvPr/>
        </p:nvSpPr>
        <p:spPr>
          <a:xfrm>
            <a:off x="868680" y="2743200"/>
            <a:ext cx="3474720" cy="201168"/>
          </a:xfrm>
          <a:prstGeom prst="rect">
            <a:avLst/>
          </a:prstGeom>
          <a:noFill/>
          <a:ln/>
        </p:spPr>
        <p:txBody>
          <a:bodyPr wrap="square" rtlCol="0" anchor="ctr"/>
          <a:lstStyle/>
          <a:p>
            <a:pPr marL="0" indent="0">
              <a:buNone/>
            </a:pPr>
            <a:r>
              <a:rPr lang="en-US" sz="850" i="1" dirty="0">
                <a:solidFill>
                  <a:srgbClr val="D97706"/>
                </a:solidFill>
              </a:rPr>
              <a:t>Theory: Strauss &amp; Howe (1991)</a:t>
            </a:r>
            <a:endParaRPr lang="en-US" sz="850" dirty="0"/>
          </a:p>
        </p:txBody>
      </p:sp>
      <p:sp>
        <p:nvSpPr>
          <p:cNvPr id="26" name="Text 24"/>
          <p:cNvSpPr/>
          <p:nvPr/>
        </p:nvSpPr>
        <p:spPr>
          <a:xfrm>
            <a:off x="868680" y="2962656"/>
            <a:ext cx="3474720" cy="201168"/>
          </a:xfrm>
          <a:prstGeom prst="rect">
            <a:avLst/>
          </a:prstGeom>
          <a:noFill/>
          <a:ln/>
        </p:spPr>
        <p:txBody>
          <a:bodyPr wrap="square" rtlCol="0" anchor="ctr"/>
          <a:lstStyle/>
          <a:p>
            <a:pPr marL="0" indent="0">
              <a:buNone/>
            </a:pPr>
            <a:r>
              <a:rPr lang="en-US" sz="850" dirty="0">
                <a:solidFill>
                  <a:srgbClr val="64748B"/>
                </a:solidFill>
              </a:rPr>
              <a:t>▸ Mario A. Gheorghe</a:t>
            </a:r>
            <a:endParaRPr lang="en-US" sz="850" dirty="0"/>
          </a:p>
        </p:txBody>
      </p:sp>
      <p:sp>
        <p:nvSpPr>
          <p:cNvPr id="27" name="Shape 25"/>
          <p:cNvSpPr/>
          <p:nvPr/>
        </p:nvSpPr>
        <p:spPr>
          <a:xfrm>
            <a:off x="4709160" y="2359152"/>
            <a:ext cx="420624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28" name="Shape 26"/>
          <p:cNvSpPr/>
          <p:nvPr/>
        </p:nvSpPr>
        <p:spPr>
          <a:xfrm>
            <a:off x="4709160" y="2359152"/>
            <a:ext cx="64008" cy="960120"/>
          </a:xfrm>
          <a:prstGeom prst="rect">
            <a:avLst/>
          </a:prstGeom>
          <a:solidFill>
            <a:srgbClr val="166534"/>
          </a:solidFill>
          <a:ln/>
        </p:spPr>
        <p:txBody>
          <a:bodyPr/>
          <a:lstStyle/>
          <a:p>
            <a:endParaRPr lang="en-US"/>
          </a:p>
        </p:txBody>
      </p:sp>
      <p:sp>
        <p:nvSpPr>
          <p:cNvPr id="29" name="Shape 27"/>
          <p:cNvSpPr/>
          <p:nvPr/>
        </p:nvSpPr>
        <p:spPr>
          <a:xfrm>
            <a:off x="4818888" y="2468880"/>
            <a:ext cx="384048" cy="384048"/>
          </a:xfrm>
          <a:prstGeom prst="rect">
            <a:avLst/>
          </a:prstGeom>
          <a:solidFill>
            <a:srgbClr val="166534"/>
          </a:solidFill>
          <a:ln/>
        </p:spPr>
        <p:txBody>
          <a:bodyPr/>
          <a:lstStyle/>
          <a:p>
            <a:endParaRPr lang="en-US"/>
          </a:p>
        </p:txBody>
      </p:sp>
      <p:sp>
        <p:nvSpPr>
          <p:cNvPr id="30" name="Text 28"/>
          <p:cNvSpPr/>
          <p:nvPr/>
        </p:nvSpPr>
        <p:spPr>
          <a:xfrm>
            <a:off x="4818888" y="2468880"/>
            <a:ext cx="384048" cy="384048"/>
          </a:xfrm>
          <a:prstGeom prst="rect">
            <a:avLst/>
          </a:prstGeom>
          <a:noFill/>
          <a:ln/>
        </p:spPr>
        <p:txBody>
          <a:bodyPr wrap="square" rtlCol="0" anchor="ctr"/>
          <a:lstStyle/>
          <a:p>
            <a:pPr marL="0" indent="0" algn="ctr">
              <a:buNone/>
            </a:pPr>
            <a:r>
              <a:rPr lang="en-US" sz="1200" b="1" dirty="0">
                <a:solidFill>
                  <a:srgbClr val="FFFFFF"/>
                </a:solidFill>
              </a:rPr>
              <a:t>04</a:t>
            </a:r>
            <a:endParaRPr lang="en-US" sz="1200" dirty="0"/>
          </a:p>
        </p:txBody>
      </p:sp>
      <p:sp>
        <p:nvSpPr>
          <p:cNvPr id="31" name="Text 29"/>
          <p:cNvSpPr/>
          <p:nvPr/>
        </p:nvSpPr>
        <p:spPr>
          <a:xfrm>
            <a:off x="5303520" y="2432304"/>
            <a:ext cx="3474720" cy="292608"/>
          </a:xfrm>
          <a:prstGeom prst="rect">
            <a:avLst/>
          </a:prstGeom>
          <a:noFill/>
          <a:ln/>
        </p:spPr>
        <p:txBody>
          <a:bodyPr wrap="square" rtlCol="0" anchor="ctr"/>
          <a:lstStyle/>
          <a:p>
            <a:pPr marL="0" indent="0">
              <a:buNone/>
            </a:pPr>
            <a:r>
              <a:rPr lang="en-US" sz="1100" b="1" dirty="0">
                <a:solidFill>
                  <a:srgbClr val="1A2744"/>
                </a:solidFill>
              </a:rPr>
              <a:t>Cultural Barrier</a:t>
            </a:r>
            <a:endParaRPr lang="en-US" sz="1100" dirty="0"/>
          </a:p>
        </p:txBody>
      </p:sp>
      <p:sp>
        <p:nvSpPr>
          <p:cNvPr id="32" name="Text 30"/>
          <p:cNvSpPr/>
          <p:nvPr/>
        </p:nvSpPr>
        <p:spPr>
          <a:xfrm>
            <a:off x="5303520" y="2743200"/>
            <a:ext cx="3474720" cy="201168"/>
          </a:xfrm>
          <a:prstGeom prst="rect">
            <a:avLst/>
          </a:prstGeom>
          <a:noFill/>
          <a:ln/>
        </p:spPr>
        <p:txBody>
          <a:bodyPr wrap="square" rtlCol="0" anchor="ctr"/>
          <a:lstStyle/>
          <a:p>
            <a:pPr marL="0" indent="0">
              <a:buNone/>
            </a:pPr>
            <a:r>
              <a:rPr lang="en-US" sz="850" i="1" dirty="0">
                <a:solidFill>
                  <a:srgbClr val="166534"/>
                </a:solidFill>
              </a:rPr>
              <a:t>Theory: Hofstede (2001) + Hall (1976)</a:t>
            </a:r>
            <a:endParaRPr lang="en-US" sz="850" dirty="0"/>
          </a:p>
        </p:txBody>
      </p:sp>
      <p:sp>
        <p:nvSpPr>
          <p:cNvPr id="33" name="Text 31"/>
          <p:cNvSpPr/>
          <p:nvPr/>
        </p:nvSpPr>
        <p:spPr>
          <a:xfrm>
            <a:off x="5303520" y="2962656"/>
            <a:ext cx="3474720" cy="201168"/>
          </a:xfrm>
          <a:prstGeom prst="rect">
            <a:avLst/>
          </a:prstGeom>
          <a:noFill/>
          <a:ln/>
        </p:spPr>
        <p:txBody>
          <a:bodyPr wrap="square" rtlCol="0" anchor="ctr"/>
          <a:lstStyle/>
          <a:p>
            <a:pPr marL="0" indent="0">
              <a:buNone/>
            </a:pPr>
            <a:r>
              <a:rPr lang="en-US" sz="850" dirty="0">
                <a:solidFill>
                  <a:srgbClr val="64748B"/>
                </a:solidFill>
              </a:rPr>
              <a:t>▸ Mario A. Gheorghe</a:t>
            </a:r>
            <a:endParaRPr lang="en-US" sz="850" dirty="0"/>
          </a:p>
        </p:txBody>
      </p:sp>
      <p:sp>
        <p:nvSpPr>
          <p:cNvPr id="34" name="Shape 32"/>
          <p:cNvSpPr/>
          <p:nvPr/>
        </p:nvSpPr>
        <p:spPr>
          <a:xfrm>
            <a:off x="274320" y="3438144"/>
            <a:ext cx="420624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35" name="Shape 33"/>
          <p:cNvSpPr/>
          <p:nvPr/>
        </p:nvSpPr>
        <p:spPr>
          <a:xfrm>
            <a:off x="274320" y="3438144"/>
            <a:ext cx="64008" cy="960120"/>
          </a:xfrm>
          <a:prstGeom prst="rect">
            <a:avLst/>
          </a:prstGeom>
          <a:solidFill>
            <a:srgbClr val="6B21A8"/>
          </a:solidFill>
          <a:ln/>
        </p:spPr>
        <p:txBody>
          <a:bodyPr/>
          <a:lstStyle/>
          <a:p>
            <a:endParaRPr lang="en-US"/>
          </a:p>
        </p:txBody>
      </p:sp>
      <p:sp>
        <p:nvSpPr>
          <p:cNvPr id="36" name="Shape 34"/>
          <p:cNvSpPr/>
          <p:nvPr/>
        </p:nvSpPr>
        <p:spPr>
          <a:xfrm>
            <a:off x="384048" y="3547872"/>
            <a:ext cx="384048" cy="384048"/>
          </a:xfrm>
          <a:prstGeom prst="rect">
            <a:avLst/>
          </a:prstGeom>
          <a:solidFill>
            <a:srgbClr val="6B21A8"/>
          </a:solidFill>
          <a:ln/>
        </p:spPr>
        <p:txBody>
          <a:bodyPr/>
          <a:lstStyle/>
          <a:p>
            <a:endParaRPr lang="en-US"/>
          </a:p>
        </p:txBody>
      </p:sp>
      <p:sp>
        <p:nvSpPr>
          <p:cNvPr id="37" name="Text 35"/>
          <p:cNvSpPr/>
          <p:nvPr/>
        </p:nvSpPr>
        <p:spPr>
          <a:xfrm>
            <a:off x="384048" y="3547872"/>
            <a:ext cx="384048" cy="384048"/>
          </a:xfrm>
          <a:prstGeom prst="rect">
            <a:avLst/>
          </a:prstGeom>
          <a:noFill/>
          <a:ln/>
        </p:spPr>
        <p:txBody>
          <a:bodyPr wrap="square" rtlCol="0" anchor="ctr"/>
          <a:lstStyle/>
          <a:p>
            <a:pPr marL="0" indent="0" algn="ctr">
              <a:buNone/>
            </a:pPr>
            <a:r>
              <a:rPr lang="en-US" sz="1200" b="1" dirty="0">
                <a:solidFill>
                  <a:srgbClr val="FFFFFF"/>
                </a:solidFill>
              </a:rPr>
              <a:t>05</a:t>
            </a:r>
            <a:endParaRPr lang="en-US" sz="1200" dirty="0"/>
          </a:p>
        </p:txBody>
      </p:sp>
      <p:sp>
        <p:nvSpPr>
          <p:cNvPr id="38" name="Text 36"/>
          <p:cNvSpPr/>
          <p:nvPr/>
        </p:nvSpPr>
        <p:spPr>
          <a:xfrm>
            <a:off x="868680" y="3511296"/>
            <a:ext cx="3474720" cy="292608"/>
          </a:xfrm>
          <a:prstGeom prst="rect">
            <a:avLst/>
          </a:prstGeom>
          <a:noFill/>
          <a:ln/>
        </p:spPr>
        <p:txBody>
          <a:bodyPr wrap="square" rtlCol="0" anchor="ctr"/>
          <a:lstStyle/>
          <a:p>
            <a:pPr marL="0" indent="0">
              <a:buNone/>
            </a:pPr>
            <a:r>
              <a:rPr lang="en-US" sz="1100" b="1" dirty="0">
                <a:solidFill>
                  <a:srgbClr val="1A2744"/>
                </a:solidFill>
              </a:rPr>
              <a:t>Emotional Barrier</a:t>
            </a:r>
            <a:endParaRPr lang="en-US" sz="1100" dirty="0"/>
          </a:p>
        </p:txBody>
      </p:sp>
      <p:sp>
        <p:nvSpPr>
          <p:cNvPr id="39" name="Text 37"/>
          <p:cNvSpPr/>
          <p:nvPr/>
        </p:nvSpPr>
        <p:spPr>
          <a:xfrm>
            <a:off x="868680" y="3822192"/>
            <a:ext cx="3474720" cy="201168"/>
          </a:xfrm>
          <a:prstGeom prst="rect">
            <a:avLst/>
          </a:prstGeom>
          <a:noFill/>
          <a:ln/>
        </p:spPr>
        <p:txBody>
          <a:bodyPr wrap="square" rtlCol="0" anchor="ctr"/>
          <a:lstStyle/>
          <a:p>
            <a:pPr marL="0" indent="0">
              <a:buNone/>
            </a:pPr>
            <a:r>
              <a:rPr lang="en-US" sz="850" i="1" dirty="0">
                <a:solidFill>
                  <a:srgbClr val="6B21A8"/>
                </a:solidFill>
              </a:rPr>
              <a:t>Theory: Goleman (1995) EI Framework</a:t>
            </a:r>
            <a:endParaRPr lang="en-US" sz="850" dirty="0"/>
          </a:p>
        </p:txBody>
      </p:sp>
      <p:sp>
        <p:nvSpPr>
          <p:cNvPr id="40" name="Text 38"/>
          <p:cNvSpPr/>
          <p:nvPr/>
        </p:nvSpPr>
        <p:spPr>
          <a:xfrm>
            <a:off x="868680" y="4041648"/>
            <a:ext cx="3474720" cy="201168"/>
          </a:xfrm>
          <a:prstGeom prst="rect">
            <a:avLst/>
          </a:prstGeom>
          <a:noFill/>
          <a:ln/>
        </p:spPr>
        <p:txBody>
          <a:bodyPr wrap="square" rtlCol="0" anchor="ctr"/>
          <a:lstStyle/>
          <a:p>
            <a:pPr marL="0" indent="0">
              <a:buNone/>
            </a:pPr>
            <a:r>
              <a:rPr lang="en-US" sz="850" dirty="0">
                <a:solidFill>
                  <a:srgbClr val="64748B"/>
                </a:solidFill>
              </a:rPr>
              <a:t>▸ Fabiana Cirlan</a:t>
            </a:r>
            <a:endParaRPr lang="en-US" sz="850" dirty="0"/>
          </a:p>
        </p:txBody>
      </p:sp>
      <p:sp>
        <p:nvSpPr>
          <p:cNvPr id="41" name="Shape 39"/>
          <p:cNvSpPr/>
          <p:nvPr/>
        </p:nvSpPr>
        <p:spPr>
          <a:xfrm>
            <a:off x="4709160" y="3438144"/>
            <a:ext cx="420624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42" name="Shape 40"/>
          <p:cNvSpPr/>
          <p:nvPr/>
        </p:nvSpPr>
        <p:spPr>
          <a:xfrm>
            <a:off x="4709160" y="3438144"/>
            <a:ext cx="64008" cy="960120"/>
          </a:xfrm>
          <a:prstGeom prst="rect">
            <a:avLst/>
          </a:prstGeom>
          <a:solidFill>
            <a:srgbClr val="991B1B"/>
          </a:solidFill>
          <a:ln/>
        </p:spPr>
        <p:txBody>
          <a:bodyPr/>
          <a:lstStyle/>
          <a:p>
            <a:endParaRPr lang="en-US"/>
          </a:p>
        </p:txBody>
      </p:sp>
      <p:sp>
        <p:nvSpPr>
          <p:cNvPr id="43" name="Shape 41"/>
          <p:cNvSpPr/>
          <p:nvPr/>
        </p:nvSpPr>
        <p:spPr>
          <a:xfrm>
            <a:off x="4818888" y="3547872"/>
            <a:ext cx="384048" cy="384048"/>
          </a:xfrm>
          <a:prstGeom prst="rect">
            <a:avLst/>
          </a:prstGeom>
          <a:solidFill>
            <a:srgbClr val="991B1B"/>
          </a:solidFill>
          <a:ln/>
        </p:spPr>
        <p:txBody>
          <a:bodyPr/>
          <a:lstStyle/>
          <a:p>
            <a:endParaRPr lang="en-US"/>
          </a:p>
        </p:txBody>
      </p:sp>
      <p:sp>
        <p:nvSpPr>
          <p:cNvPr id="44" name="Text 42"/>
          <p:cNvSpPr/>
          <p:nvPr/>
        </p:nvSpPr>
        <p:spPr>
          <a:xfrm>
            <a:off x="4818888" y="3547872"/>
            <a:ext cx="384048" cy="384048"/>
          </a:xfrm>
          <a:prstGeom prst="rect">
            <a:avLst/>
          </a:prstGeom>
          <a:noFill/>
          <a:ln/>
        </p:spPr>
        <p:txBody>
          <a:bodyPr wrap="square" rtlCol="0" anchor="ctr"/>
          <a:lstStyle/>
          <a:p>
            <a:pPr marL="0" indent="0" algn="ctr">
              <a:buNone/>
            </a:pPr>
            <a:r>
              <a:rPr lang="en-US" sz="1200" b="1" dirty="0">
                <a:solidFill>
                  <a:srgbClr val="FFFFFF"/>
                </a:solidFill>
              </a:rPr>
              <a:t>06</a:t>
            </a:r>
            <a:endParaRPr lang="en-US" sz="1200" dirty="0"/>
          </a:p>
        </p:txBody>
      </p:sp>
      <p:sp>
        <p:nvSpPr>
          <p:cNvPr id="45" name="Text 43"/>
          <p:cNvSpPr/>
          <p:nvPr/>
        </p:nvSpPr>
        <p:spPr>
          <a:xfrm>
            <a:off x="5303520" y="3511296"/>
            <a:ext cx="3474720" cy="292608"/>
          </a:xfrm>
          <a:prstGeom prst="rect">
            <a:avLst/>
          </a:prstGeom>
          <a:noFill/>
          <a:ln/>
        </p:spPr>
        <p:txBody>
          <a:bodyPr wrap="square" rtlCol="0" anchor="ctr"/>
          <a:lstStyle/>
          <a:p>
            <a:pPr marL="0" indent="0">
              <a:buNone/>
            </a:pPr>
            <a:r>
              <a:rPr lang="en-US" sz="1100" b="1" dirty="0">
                <a:solidFill>
                  <a:srgbClr val="1A2744"/>
                </a:solidFill>
              </a:rPr>
              <a:t>Recommendations &amp; Conclusion</a:t>
            </a:r>
            <a:endParaRPr lang="en-US" sz="1100" dirty="0"/>
          </a:p>
        </p:txBody>
      </p:sp>
      <p:sp>
        <p:nvSpPr>
          <p:cNvPr id="46" name="Text 44"/>
          <p:cNvSpPr/>
          <p:nvPr/>
        </p:nvSpPr>
        <p:spPr>
          <a:xfrm>
            <a:off x="5303520" y="3822192"/>
            <a:ext cx="3474720" cy="201168"/>
          </a:xfrm>
          <a:prstGeom prst="rect">
            <a:avLst/>
          </a:prstGeom>
          <a:noFill/>
          <a:ln/>
        </p:spPr>
        <p:txBody>
          <a:bodyPr wrap="square" rtlCol="0" anchor="ctr"/>
          <a:lstStyle/>
          <a:p>
            <a:pPr marL="0" indent="0">
              <a:buNone/>
            </a:pPr>
            <a:r>
              <a:rPr lang="en-US" sz="850" i="1" dirty="0">
                <a:solidFill>
                  <a:srgbClr val="991B1B"/>
                </a:solidFill>
              </a:rPr>
              <a:t>Theory: Evidence-based solutions + Q&amp;A</a:t>
            </a:r>
            <a:endParaRPr lang="en-US" sz="850" dirty="0"/>
          </a:p>
        </p:txBody>
      </p:sp>
      <p:sp>
        <p:nvSpPr>
          <p:cNvPr id="47" name="Text 45"/>
          <p:cNvSpPr/>
          <p:nvPr/>
        </p:nvSpPr>
        <p:spPr>
          <a:xfrm>
            <a:off x="5303520" y="4041648"/>
            <a:ext cx="3474720" cy="201168"/>
          </a:xfrm>
          <a:prstGeom prst="rect">
            <a:avLst/>
          </a:prstGeom>
          <a:noFill/>
          <a:ln/>
        </p:spPr>
        <p:txBody>
          <a:bodyPr wrap="square" rtlCol="0" anchor="ctr"/>
          <a:lstStyle/>
          <a:p>
            <a:pPr marL="0" indent="0">
              <a:buNone/>
            </a:pPr>
            <a:r>
              <a:rPr lang="en-US" sz="850" dirty="0">
                <a:solidFill>
                  <a:srgbClr val="64748B"/>
                </a:solidFill>
              </a:rPr>
              <a:t>▸ Fabiana Cirlan</a:t>
            </a:r>
            <a:endParaRPr lang="en-US" sz="850" dirty="0"/>
          </a:p>
        </p:txBody>
      </p:sp>
      <p:sp>
        <p:nvSpPr>
          <p:cNvPr id="48" name="Shape 46"/>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49" name="Text 47"/>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Theoretical frameworks: Shannon &amp; Weaver (1949); Berlo (1960); Strauss &amp; Howe (1991); Hofstede (2001); Hall (1976); Goleman (1995, 1998)</a:t>
            </a:r>
            <a:endParaRPr lang="en-US" sz="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Barrier 1: Environmental Noise</a:t>
            </a:r>
            <a:endParaRPr lang="en-US" sz="2400" dirty="0"/>
          </a:p>
        </p:txBody>
      </p:sp>
      <p:sp>
        <p:nvSpPr>
          <p:cNvPr id="4" name="Shape 2"/>
          <p:cNvSpPr/>
          <p:nvPr/>
        </p:nvSpPr>
        <p:spPr>
          <a:xfrm>
            <a:off x="0" y="914400"/>
            <a:ext cx="9144000" cy="237744"/>
          </a:xfrm>
          <a:prstGeom prst="rect">
            <a:avLst/>
          </a:prstGeom>
          <a:solidFill>
            <a:srgbClr val="2563A8"/>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Presenter: Geovani Tatulescu  |  Theory: Shannon &amp; Weaver (1949) Transmission Model</a:t>
            </a:r>
            <a:endParaRPr lang="en-US" sz="950" dirty="0"/>
          </a:p>
        </p:txBody>
      </p:sp>
      <p:sp>
        <p:nvSpPr>
          <p:cNvPr id="6" name="Shape 4"/>
          <p:cNvSpPr/>
          <p:nvPr/>
        </p:nvSpPr>
        <p:spPr>
          <a:xfrm>
            <a:off x="274320" y="1261872"/>
            <a:ext cx="8595360" cy="150876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74320" y="1261872"/>
            <a:ext cx="64008" cy="1508760"/>
          </a:xfrm>
          <a:prstGeom prst="rect">
            <a:avLst/>
          </a:prstGeom>
          <a:solidFill>
            <a:srgbClr val="2563A8"/>
          </a:solidFill>
          <a:ln/>
        </p:spPr>
        <p:txBody>
          <a:bodyPr/>
          <a:lstStyle/>
          <a:p>
            <a:endParaRPr lang="en-US"/>
          </a:p>
        </p:txBody>
      </p:sp>
      <p:sp>
        <p:nvSpPr>
          <p:cNvPr id="8" name="Text 6"/>
          <p:cNvSpPr/>
          <p:nvPr/>
        </p:nvSpPr>
        <p:spPr>
          <a:xfrm>
            <a:off x="457200" y="1335024"/>
            <a:ext cx="8229600" cy="274320"/>
          </a:xfrm>
          <a:prstGeom prst="rect">
            <a:avLst/>
          </a:prstGeom>
          <a:noFill/>
          <a:ln/>
        </p:spPr>
        <p:txBody>
          <a:bodyPr wrap="square" rtlCol="0" anchor="ctr"/>
          <a:lstStyle/>
          <a:p>
            <a:pPr marL="0" indent="0">
              <a:buNone/>
            </a:pPr>
            <a:r>
              <a:rPr lang="en-US" sz="1150" b="1" dirty="0">
                <a:solidFill>
                  <a:srgbClr val="1A2744"/>
                </a:solidFill>
              </a:rPr>
              <a:t>Shannon &amp; Weaver (1949) Transmission Model</a:t>
            </a:r>
            <a:endParaRPr lang="en-US" sz="1150" dirty="0"/>
          </a:p>
        </p:txBody>
      </p:sp>
      <p:sp>
        <p:nvSpPr>
          <p:cNvPr id="9" name="Shape 7"/>
          <p:cNvSpPr/>
          <p:nvPr/>
        </p:nvSpPr>
        <p:spPr>
          <a:xfrm>
            <a:off x="411480" y="1673352"/>
            <a:ext cx="1481328" cy="1005840"/>
          </a:xfrm>
          <a:prstGeom prst="rect">
            <a:avLst/>
          </a:prstGeom>
          <a:solidFill>
            <a:srgbClr val="2563A8"/>
          </a:solidFill>
          <a:ln/>
        </p:spPr>
        <p:txBody>
          <a:bodyPr/>
          <a:lstStyle/>
          <a:p>
            <a:endParaRPr lang="en-US"/>
          </a:p>
        </p:txBody>
      </p:sp>
      <p:sp>
        <p:nvSpPr>
          <p:cNvPr id="10" name="Text 8"/>
          <p:cNvSpPr/>
          <p:nvPr/>
        </p:nvSpPr>
        <p:spPr>
          <a:xfrm>
            <a:off x="411480" y="1673352"/>
            <a:ext cx="1481328" cy="1005840"/>
          </a:xfrm>
          <a:prstGeom prst="rect">
            <a:avLst/>
          </a:prstGeom>
          <a:noFill/>
          <a:ln/>
        </p:spPr>
        <p:txBody>
          <a:bodyPr wrap="square" rtlCol="0" anchor="ctr"/>
          <a:lstStyle/>
          <a:p>
            <a:pPr marL="0" indent="0" algn="ctr">
              <a:buNone/>
            </a:pPr>
            <a:r>
              <a:rPr lang="en-US" sz="850" dirty="0">
                <a:solidFill>
                  <a:srgbClr val="FFFFFF"/>
                </a:solidFill>
              </a:rPr>
              <a:t>Information</a:t>
            </a:r>
            <a:endParaRPr lang="en-US" sz="850" dirty="0"/>
          </a:p>
          <a:p>
            <a:pPr marL="0" indent="0" algn="ctr">
              <a:buNone/>
            </a:pPr>
            <a:r>
              <a:rPr lang="en-US" sz="850" dirty="0">
                <a:solidFill>
                  <a:srgbClr val="FFFFFF"/>
                </a:solidFill>
              </a:rPr>
              <a:t>Source</a:t>
            </a:r>
            <a:endParaRPr lang="en-US" sz="850" dirty="0"/>
          </a:p>
          <a:p>
            <a:pPr marL="0" indent="0" algn="ctr">
              <a:buNone/>
            </a:pPr>
            <a:r>
              <a:rPr lang="en-US" sz="850" dirty="0">
                <a:solidFill>
                  <a:srgbClr val="FFFFFF"/>
                </a:solidFill>
              </a:rPr>
              <a:t>(Gary)</a:t>
            </a:r>
            <a:endParaRPr lang="en-US" sz="850" dirty="0"/>
          </a:p>
        </p:txBody>
      </p:sp>
      <p:sp>
        <p:nvSpPr>
          <p:cNvPr id="11" name="Shape 9"/>
          <p:cNvSpPr/>
          <p:nvPr/>
        </p:nvSpPr>
        <p:spPr>
          <a:xfrm>
            <a:off x="1892808" y="2148840"/>
            <a:ext cx="192024" cy="0"/>
          </a:xfrm>
          <a:prstGeom prst="line">
            <a:avLst/>
          </a:prstGeom>
          <a:noFill/>
          <a:ln w="19050">
            <a:solidFill>
              <a:srgbClr val="64748B"/>
            </a:solidFill>
            <a:prstDash val="solid"/>
          </a:ln>
        </p:spPr>
        <p:txBody>
          <a:bodyPr/>
          <a:lstStyle/>
          <a:p>
            <a:endParaRPr lang="en-US"/>
          </a:p>
        </p:txBody>
      </p:sp>
      <p:sp>
        <p:nvSpPr>
          <p:cNvPr id="12" name="Text 10"/>
          <p:cNvSpPr/>
          <p:nvPr/>
        </p:nvSpPr>
        <p:spPr>
          <a:xfrm>
            <a:off x="1947672" y="2011680"/>
            <a:ext cx="137160" cy="201168"/>
          </a:xfrm>
          <a:prstGeom prst="rect">
            <a:avLst/>
          </a:prstGeom>
          <a:noFill/>
          <a:ln/>
        </p:spPr>
        <p:txBody>
          <a:bodyPr wrap="square" rtlCol="0" anchor="ctr"/>
          <a:lstStyle/>
          <a:p>
            <a:pPr marL="0" indent="0">
              <a:buNone/>
            </a:pPr>
            <a:r>
              <a:rPr lang="en-US" sz="800" dirty="0">
                <a:solidFill>
                  <a:srgbClr val="64748B"/>
                </a:solidFill>
              </a:rPr>
              <a:t>▶</a:t>
            </a:r>
            <a:endParaRPr lang="en-US" sz="800" dirty="0"/>
          </a:p>
        </p:txBody>
      </p:sp>
      <p:sp>
        <p:nvSpPr>
          <p:cNvPr id="13" name="Shape 11"/>
          <p:cNvSpPr/>
          <p:nvPr/>
        </p:nvSpPr>
        <p:spPr>
          <a:xfrm>
            <a:off x="2084832" y="1673352"/>
            <a:ext cx="1481328" cy="1005840"/>
          </a:xfrm>
          <a:prstGeom prst="rect">
            <a:avLst/>
          </a:prstGeom>
          <a:solidFill>
            <a:srgbClr val="3B82C4"/>
          </a:solidFill>
          <a:ln/>
        </p:spPr>
        <p:txBody>
          <a:bodyPr/>
          <a:lstStyle/>
          <a:p>
            <a:endParaRPr lang="en-US"/>
          </a:p>
        </p:txBody>
      </p:sp>
      <p:sp>
        <p:nvSpPr>
          <p:cNvPr id="14" name="Text 12"/>
          <p:cNvSpPr/>
          <p:nvPr/>
        </p:nvSpPr>
        <p:spPr>
          <a:xfrm>
            <a:off x="2084832" y="1673352"/>
            <a:ext cx="1481328" cy="1005840"/>
          </a:xfrm>
          <a:prstGeom prst="rect">
            <a:avLst/>
          </a:prstGeom>
          <a:noFill/>
          <a:ln/>
        </p:spPr>
        <p:txBody>
          <a:bodyPr wrap="square" rtlCol="0" anchor="ctr"/>
          <a:lstStyle/>
          <a:p>
            <a:pPr marL="0" indent="0" algn="ctr">
              <a:buNone/>
            </a:pPr>
            <a:r>
              <a:rPr lang="en-US" sz="850" dirty="0">
                <a:solidFill>
                  <a:srgbClr val="FFFFFF"/>
                </a:solidFill>
              </a:rPr>
              <a:t>Transmitter</a:t>
            </a:r>
            <a:endParaRPr lang="en-US" sz="850" dirty="0"/>
          </a:p>
          <a:p>
            <a:pPr marL="0" indent="0" algn="ctr">
              <a:buNone/>
            </a:pPr>
            <a:r>
              <a:rPr lang="en-US" sz="850" dirty="0">
                <a:solidFill>
                  <a:srgbClr val="FFFFFF"/>
                </a:solidFill>
              </a:rPr>
              <a:t>(Voice /</a:t>
            </a:r>
            <a:endParaRPr lang="en-US" sz="850" dirty="0"/>
          </a:p>
          <a:p>
            <a:pPr marL="0" indent="0" algn="ctr">
              <a:buNone/>
            </a:pPr>
            <a:r>
              <a:rPr lang="en-US" sz="850" dirty="0">
                <a:solidFill>
                  <a:srgbClr val="FFFFFF"/>
                </a:solidFill>
              </a:rPr>
              <a:t>Signs)</a:t>
            </a:r>
            <a:endParaRPr lang="en-US" sz="850" dirty="0"/>
          </a:p>
        </p:txBody>
      </p:sp>
      <p:sp>
        <p:nvSpPr>
          <p:cNvPr id="15" name="Shape 13"/>
          <p:cNvSpPr/>
          <p:nvPr/>
        </p:nvSpPr>
        <p:spPr>
          <a:xfrm>
            <a:off x="3566160" y="2148840"/>
            <a:ext cx="192024" cy="0"/>
          </a:xfrm>
          <a:prstGeom prst="line">
            <a:avLst/>
          </a:prstGeom>
          <a:noFill/>
          <a:ln w="19050">
            <a:solidFill>
              <a:srgbClr val="64748B"/>
            </a:solidFill>
            <a:prstDash val="solid"/>
          </a:ln>
        </p:spPr>
        <p:txBody>
          <a:bodyPr/>
          <a:lstStyle/>
          <a:p>
            <a:endParaRPr lang="en-US"/>
          </a:p>
        </p:txBody>
      </p:sp>
      <p:sp>
        <p:nvSpPr>
          <p:cNvPr id="16" name="Text 14"/>
          <p:cNvSpPr/>
          <p:nvPr/>
        </p:nvSpPr>
        <p:spPr>
          <a:xfrm>
            <a:off x="3621024" y="2011680"/>
            <a:ext cx="137160" cy="201168"/>
          </a:xfrm>
          <a:prstGeom prst="rect">
            <a:avLst/>
          </a:prstGeom>
          <a:noFill/>
          <a:ln/>
        </p:spPr>
        <p:txBody>
          <a:bodyPr wrap="square" rtlCol="0" anchor="ctr"/>
          <a:lstStyle/>
          <a:p>
            <a:pPr marL="0" indent="0">
              <a:buNone/>
            </a:pPr>
            <a:r>
              <a:rPr lang="en-US" sz="800" dirty="0">
                <a:solidFill>
                  <a:srgbClr val="64748B"/>
                </a:solidFill>
              </a:rPr>
              <a:t>▶</a:t>
            </a:r>
            <a:endParaRPr lang="en-US" sz="800" dirty="0"/>
          </a:p>
        </p:txBody>
      </p:sp>
      <p:sp>
        <p:nvSpPr>
          <p:cNvPr id="17" name="Shape 15"/>
          <p:cNvSpPr/>
          <p:nvPr/>
        </p:nvSpPr>
        <p:spPr>
          <a:xfrm>
            <a:off x="3758184" y="1673352"/>
            <a:ext cx="1481328" cy="1005840"/>
          </a:xfrm>
          <a:prstGeom prst="rect">
            <a:avLst/>
          </a:prstGeom>
          <a:solidFill>
            <a:srgbClr val="B91C1C"/>
          </a:solidFill>
          <a:ln/>
        </p:spPr>
        <p:txBody>
          <a:bodyPr/>
          <a:lstStyle/>
          <a:p>
            <a:endParaRPr lang="en-US"/>
          </a:p>
        </p:txBody>
      </p:sp>
      <p:sp>
        <p:nvSpPr>
          <p:cNvPr id="18" name="Text 16"/>
          <p:cNvSpPr/>
          <p:nvPr/>
        </p:nvSpPr>
        <p:spPr>
          <a:xfrm>
            <a:off x="3758184" y="1673352"/>
            <a:ext cx="1481328" cy="1005840"/>
          </a:xfrm>
          <a:prstGeom prst="rect">
            <a:avLst/>
          </a:prstGeom>
          <a:noFill/>
          <a:ln/>
        </p:spPr>
        <p:txBody>
          <a:bodyPr wrap="square" rtlCol="0" anchor="ctr"/>
          <a:lstStyle/>
          <a:p>
            <a:pPr marL="0" indent="0" algn="ctr">
              <a:buNone/>
            </a:pPr>
            <a:r>
              <a:rPr lang="en-US" sz="850" b="1" dirty="0">
                <a:solidFill>
                  <a:srgbClr val="FFFFFF"/>
                </a:solidFill>
              </a:rPr>
              <a:t>🔇 NOISE</a:t>
            </a:r>
            <a:endParaRPr lang="en-US" sz="850" dirty="0"/>
          </a:p>
          <a:p>
            <a:pPr marL="0" indent="0" algn="ctr">
              <a:buNone/>
            </a:pPr>
            <a:r>
              <a:rPr lang="en-US" sz="850" b="1" dirty="0">
                <a:solidFill>
                  <a:srgbClr val="FFFFFF"/>
                </a:solidFill>
              </a:rPr>
              <a:t>Machinery</a:t>
            </a:r>
            <a:endParaRPr lang="en-US" sz="850" dirty="0"/>
          </a:p>
          <a:p>
            <a:pPr marL="0" indent="0" algn="ctr">
              <a:buNone/>
            </a:pPr>
            <a:r>
              <a:rPr lang="en-US" sz="850" b="1" dirty="0">
                <a:solidFill>
                  <a:srgbClr val="FFFFFF"/>
                </a:solidFill>
              </a:rPr>
              <a:t>Clanking</a:t>
            </a:r>
            <a:endParaRPr lang="en-US" sz="850" dirty="0"/>
          </a:p>
        </p:txBody>
      </p:sp>
      <p:sp>
        <p:nvSpPr>
          <p:cNvPr id="19" name="Shape 17"/>
          <p:cNvSpPr/>
          <p:nvPr/>
        </p:nvSpPr>
        <p:spPr>
          <a:xfrm>
            <a:off x="5239512" y="2148840"/>
            <a:ext cx="192024" cy="0"/>
          </a:xfrm>
          <a:prstGeom prst="line">
            <a:avLst/>
          </a:prstGeom>
          <a:noFill/>
          <a:ln w="19050">
            <a:solidFill>
              <a:srgbClr val="64748B"/>
            </a:solidFill>
            <a:prstDash val="solid"/>
          </a:ln>
        </p:spPr>
        <p:txBody>
          <a:bodyPr/>
          <a:lstStyle/>
          <a:p>
            <a:endParaRPr lang="en-US"/>
          </a:p>
        </p:txBody>
      </p:sp>
      <p:sp>
        <p:nvSpPr>
          <p:cNvPr id="20" name="Text 18"/>
          <p:cNvSpPr/>
          <p:nvPr/>
        </p:nvSpPr>
        <p:spPr>
          <a:xfrm>
            <a:off x="5294376" y="2011680"/>
            <a:ext cx="137160" cy="201168"/>
          </a:xfrm>
          <a:prstGeom prst="rect">
            <a:avLst/>
          </a:prstGeom>
          <a:noFill/>
          <a:ln/>
        </p:spPr>
        <p:txBody>
          <a:bodyPr wrap="square" rtlCol="0" anchor="ctr"/>
          <a:lstStyle/>
          <a:p>
            <a:pPr marL="0" indent="0">
              <a:buNone/>
            </a:pPr>
            <a:r>
              <a:rPr lang="en-US" sz="800" dirty="0">
                <a:solidFill>
                  <a:srgbClr val="64748B"/>
                </a:solidFill>
              </a:rPr>
              <a:t>▶</a:t>
            </a:r>
            <a:endParaRPr lang="en-US" sz="800" dirty="0"/>
          </a:p>
        </p:txBody>
      </p:sp>
      <p:sp>
        <p:nvSpPr>
          <p:cNvPr id="21" name="Shape 19"/>
          <p:cNvSpPr/>
          <p:nvPr/>
        </p:nvSpPr>
        <p:spPr>
          <a:xfrm>
            <a:off x="5431536" y="1673352"/>
            <a:ext cx="1481328" cy="1005840"/>
          </a:xfrm>
          <a:prstGeom prst="rect">
            <a:avLst/>
          </a:prstGeom>
          <a:solidFill>
            <a:srgbClr val="0E7490"/>
          </a:solidFill>
          <a:ln/>
        </p:spPr>
        <p:txBody>
          <a:bodyPr/>
          <a:lstStyle/>
          <a:p>
            <a:endParaRPr lang="en-US"/>
          </a:p>
        </p:txBody>
      </p:sp>
      <p:sp>
        <p:nvSpPr>
          <p:cNvPr id="22" name="Text 20"/>
          <p:cNvSpPr/>
          <p:nvPr/>
        </p:nvSpPr>
        <p:spPr>
          <a:xfrm>
            <a:off x="5431536" y="1673352"/>
            <a:ext cx="1481328" cy="1005840"/>
          </a:xfrm>
          <a:prstGeom prst="rect">
            <a:avLst/>
          </a:prstGeom>
          <a:noFill/>
          <a:ln/>
        </p:spPr>
        <p:txBody>
          <a:bodyPr wrap="square" rtlCol="0" anchor="ctr"/>
          <a:lstStyle/>
          <a:p>
            <a:pPr marL="0" indent="0" algn="ctr">
              <a:buNone/>
            </a:pPr>
            <a:r>
              <a:rPr lang="en-US" sz="850" dirty="0">
                <a:solidFill>
                  <a:srgbClr val="FFFFFF"/>
                </a:solidFill>
              </a:rPr>
              <a:t>Receiver</a:t>
            </a:r>
            <a:endParaRPr lang="en-US" sz="850" dirty="0"/>
          </a:p>
          <a:p>
            <a:pPr marL="0" indent="0" algn="ctr">
              <a:buNone/>
            </a:pPr>
            <a:r>
              <a:rPr lang="en-US" sz="850" dirty="0">
                <a:solidFill>
                  <a:srgbClr val="FFFFFF"/>
                </a:solidFill>
              </a:rPr>
              <a:t>(Workers'</a:t>
            </a:r>
            <a:endParaRPr lang="en-US" sz="850" dirty="0"/>
          </a:p>
          <a:p>
            <a:pPr marL="0" indent="0" algn="ctr">
              <a:buNone/>
            </a:pPr>
            <a:r>
              <a:rPr lang="en-US" sz="850" dirty="0">
                <a:solidFill>
                  <a:srgbClr val="FFFFFF"/>
                </a:solidFill>
              </a:rPr>
              <a:t>Ears)</a:t>
            </a:r>
            <a:endParaRPr lang="en-US" sz="850" dirty="0"/>
          </a:p>
        </p:txBody>
      </p:sp>
      <p:sp>
        <p:nvSpPr>
          <p:cNvPr id="23" name="Shape 21"/>
          <p:cNvSpPr/>
          <p:nvPr/>
        </p:nvSpPr>
        <p:spPr>
          <a:xfrm>
            <a:off x="6912864" y="2148840"/>
            <a:ext cx="192024" cy="0"/>
          </a:xfrm>
          <a:prstGeom prst="line">
            <a:avLst/>
          </a:prstGeom>
          <a:noFill/>
          <a:ln w="19050">
            <a:solidFill>
              <a:srgbClr val="64748B"/>
            </a:solidFill>
            <a:prstDash val="solid"/>
          </a:ln>
        </p:spPr>
        <p:txBody>
          <a:bodyPr/>
          <a:lstStyle/>
          <a:p>
            <a:endParaRPr lang="en-US"/>
          </a:p>
        </p:txBody>
      </p:sp>
      <p:sp>
        <p:nvSpPr>
          <p:cNvPr id="24" name="Text 22"/>
          <p:cNvSpPr/>
          <p:nvPr/>
        </p:nvSpPr>
        <p:spPr>
          <a:xfrm>
            <a:off x="6967728" y="2011680"/>
            <a:ext cx="137160" cy="201168"/>
          </a:xfrm>
          <a:prstGeom prst="rect">
            <a:avLst/>
          </a:prstGeom>
          <a:noFill/>
          <a:ln/>
        </p:spPr>
        <p:txBody>
          <a:bodyPr wrap="square" rtlCol="0" anchor="ctr"/>
          <a:lstStyle/>
          <a:p>
            <a:pPr marL="0" indent="0">
              <a:buNone/>
            </a:pPr>
            <a:r>
              <a:rPr lang="en-US" sz="800" dirty="0">
                <a:solidFill>
                  <a:srgbClr val="64748B"/>
                </a:solidFill>
              </a:rPr>
              <a:t>▶</a:t>
            </a:r>
            <a:endParaRPr lang="en-US" sz="800" dirty="0"/>
          </a:p>
        </p:txBody>
      </p:sp>
      <p:sp>
        <p:nvSpPr>
          <p:cNvPr id="25" name="Shape 23"/>
          <p:cNvSpPr/>
          <p:nvPr/>
        </p:nvSpPr>
        <p:spPr>
          <a:xfrm>
            <a:off x="7104888" y="1673352"/>
            <a:ext cx="1481328" cy="1005840"/>
          </a:xfrm>
          <a:prstGeom prst="rect">
            <a:avLst/>
          </a:prstGeom>
          <a:solidFill>
            <a:srgbClr val="166534"/>
          </a:solidFill>
          <a:ln/>
        </p:spPr>
        <p:txBody>
          <a:bodyPr/>
          <a:lstStyle/>
          <a:p>
            <a:endParaRPr lang="en-US"/>
          </a:p>
        </p:txBody>
      </p:sp>
      <p:sp>
        <p:nvSpPr>
          <p:cNvPr id="26" name="Text 24"/>
          <p:cNvSpPr/>
          <p:nvPr/>
        </p:nvSpPr>
        <p:spPr>
          <a:xfrm>
            <a:off x="7104888" y="1673352"/>
            <a:ext cx="1481328" cy="1005840"/>
          </a:xfrm>
          <a:prstGeom prst="rect">
            <a:avLst/>
          </a:prstGeom>
          <a:noFill/>
          <a:ln/>
        </p:spPr>
        <p:txBody>
          <a:bodyPr wrap="square" rtlCol="0" anchor="ctr"/>
          <a:lstStyle/>
          <a:p>
            <a:pPr marL="0" indent="0" algn="ctr">
              <a:buNone/>
            </a:pPr>
            <a:r>
              <a:rPr lang="en-US" sz="850" dirty="0">
                <a:solidFill>
                  <a:srgbClr val="FFFFFF"/>
                </a:solidFill>
              </a:rPr>
              <a:t>Destination</a:t>
            </a:r>
            <a:endParaRPr lang="en-US" sz="850" dirty="0"/>
          </a:p>
          <a:p>
            <a:pPr marL="0" indent="0" algn="ctr">
              <a:buNone/>
            </a:pPr>
            <a:r>
              <a:rPr lang="en-US" sz="850" dirty="0">
                <a:solidFill>
                  <a:srgbClr val="FFFFFF"/>
                </a:solidFill>
              </a:rPr>
              <a:t>(Safe Food</a:t>
            </a:r>
            <a:endParaRPr lang="en-US" sz="850" dirty="0"/>
          </a:p>
          <a:p>
            <a:pPr marL="0" indent="0" algn="ctr">
              <a:buNone/>
            </a:pPr>
            <a:r>
              <a:rPr lang="en-US" sz="850" dirty="0">
                <a:solidFill>
                  <a:srgbClr val="FFFFFF"/>
                </a:solidFill>
              </a:rPr>
              <a:t>Production)</a:t>
            </a:r>
            <a:endParaRPr lang="en-US" sz="850" dirty="0"/>
          </a:p>
        </p:txBody>
      </p:sp>
      <p:sp>
        <p:nvSpPr>
          <p:cNvPr id="27" name="Shape 25"/>
          <p:cNvSpPr/>
          <p:nvPr/>
        </p:nvSpPr>
        <p:spPr>
          <a:xfrm>
            <a:off x="274320" y="2926080"/>
            <a:ext cx="4114800" cy="169164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28" name="Shape 26"/>
          <p:cNvSpPr/>
          <p:nvPr/>
        </p:nvSpPr>
        <p:spPr>
          <a:xfrm>
            <a:off x="274320" y="2926080"/>
            <a:ext cx="64008" cy="1691640"/>
          </a:xfrm>
          <a:prstGeom prst="rect">
            <a:avLst/>
          </a:prstGeom>
          <a:solidFill>
            <a:srgbClr val="2563A8"/>
          </a:solidFill>
          <a:ln/>
        </p:spPr>
        <p:txBody>
          <a:bodyPr/>
          <a:lstStyle/>
          <a:p>
            <a:endParaRPr lang="en-US"/>
          </a:p>
        </p:txBody>
      </p:sp>
      <p:sp>
        <p:nvSpPr>
          <p:cNvPr id="29" name="Text 27"/>
          <p:cNvSpPr/>
          <p:nvPr/>
        </p:nvSpPr>
        <p:spPr>
          <a:xfrm>
            <a:off x="457200" y="2999232"/>
            <a:ext cx="3749040" cy="274320"/>
          </a:xfrm>
          <a:prstGeom prst="rect">
            <a:avLst/>
          </a:prstGeom>
          <a:noFill/>
          <a:ln/>
        </p:spPr>
        <p:txBody>
          <a:bodyPr wrap="square" rtlCol="0" anchor="ctr"/>
          <a:lstStyle/>
          <a:p>
            <a:pPr marL="0" indent="0">
              <a:buNone/>
            </a:pPr>
            <a:r>
              <a:rPr lang="en-US" sz="1100" b="1" dirty="0">
                <a:solidFill>
                  <a:srgbClr val="1A2744"/>
                </a:solidFill>
              </a:rPr>
              <a:t>Evidence from Case Study</a:t>
            </a:r>
            <a:endParaRPr lang="en-US" sz="1100" dirty="0"/>
          </a:p>
        </p:txBody>
      </p:sp>
      <p:sp>
        <p:nvSpPr>
          <p:cNvPr id="30" name="Text 28"/>
          <p:cNvSpPr/>
          <p:nvPr/>
        </p:nvSpPr>
        <p:spPr>
          <a:xfrm>
            <a:off x="457200" y="3328416"/>
            <a:ext cx="3749040" cy="274320"/>
          </a:xfrm>
          <a:prstGeom prst="rect">
            <a:avLst/>
          </a:prstGeom>
          <a:noFill/>
          <a:ln/>
        </p:spPr>
        <p:txBody>
          <a:bodyPr wrap="square" rtlCol="0" anchor="ctr"/>
          <a:lstStyle/>
          <a:p>
            <a:pPr marL="0" indent="0">
              <a:buNone/>
            </a:pPr>
            <a:r>
              <a:rPr lang="en-US" sz="950" b="1" dirty="0">
                <a:solidFill>
                  <a:srgbClr val="2563A8"/>
                </a:solidFill>
              </a:rPr>
              <a:t>▸  </a:t>
            </a:r>
            <a:r>
              <a:rPr lang="en-US" sz="950" dirty="0">
                <a:solidFill>
                  <a:srgbClr val="1A2744"/>
                </a:solidFill>
              </a:rPr>
              <a:t>Factory floor packed with old, noisy machines (case study)</a:t>
            </a:r>
            <a:endParaRPr lang="en-US" sz="950" dirty="0"/>
          </a:p>
        </p:txBody>
      </p:sp>
      <p:sp>
        <p:nvSpPr>
          <p:cNvPr id="31" name="Text 29"/>
          <p:cNvSpPr/>
          <p:nvPr/>
        </p:nvSpPr>
        <p:spPr>
          <a:xfrm>
            <a:off x="457200" y="3630168"/>
            <a:ext cx="3749040" cy="274320"/>
          </a:xfrm>
          <a:prstGeom prst="rect">
            <a:avLst/>
          </a:prstGeom>
          <a:noFill/>
          <a:ln/>
        </p:spPr>
        <p:txBody>
          <a:bodyPr wrap="square" rtlCol="0" anchor="ctr"/>
          <a:lstStyle/>
          <a:p>
            <a:pPr marL="0" indent="0">
              <a:buNone/>
            </a:pPr>
            <a:r>
              <a:rPr lang="en-US" sz="950" b="1" dirty="0">
                <a:solidFill>
                  <a:srgbClr val="2563A8"/>
                </a:solidFill>
              </a:rPr>
              <a:t>▸  </a:t>
            </a:r>
            <a:r>
              <a:rPr lang="en-US" sz="950" dirty="0">
                <a:solidFill>
                  <a:srgbClr val="1A2744"/>
                </a:solidFill>
              </a:rPr>
              <a:t>Machines described as 'clanking and banging' — Gary points to floor</a:t>
            </a:r>
            <a:endParaRPr lang="en-US" sz="950" dirty="0"/>
          </a:p>
        </p:txBody>
      </p:sp>
      <p:sp>
        <p:nvSpPr>
          <p:cNvPr id="32" name="Text 30"/>
          <p:cNvSpPr/>
          <p:nvPr/>
        </p:nvSpPr>
        <p:spPr>
          <a:xfrm>
            <a:off x="457200" y="3931920"/>
            <a:ext cx="3749040" cy="274320"/>
          </a:xfrm>
          <a:prstGeom prst="rect">
            <a:avLst/>
          </a:prstGeom>
          <a:noFill/>
          <a:ln/>
        </p:spPr>
        <p:txBody>
          <a:bodyPr wrap="square" rtlCol="0" anchor="ctr"/>
          <a:lstStyle/>
          <a:p>
            <a:pPr marL="0" indent="0">
              <a:buNone/>
            </a:pPr>
            <a:r>
              <a:rPr lang="en-US" sz="950" b="1" dirty="0">
                <a:solidFill>
                  <a:srgbClr val="2563A8"/>
                </a:solidFill>
              </a:rPr>
              <a:t>▸  </a:t>
            </a:r>
            <a:r>
              <a:rPr lang="en-US" sz="950" dirty="0">
                <a:solidFill>
                  <a:srgbClr val="1A2744"/>
                </a:solidFill>
              </a:rPr>
              <a:t>Workers cannot reliably hear verbal instructions</a:t>
            </a:r>
            <a:endParaRPr lang="en-US" sz="950" dirty="0"/>
          </a:p>
        </p:txBody>
      </p:sp>
      <p:sp>
        <p:nvSpPr>
          <p:cNvPr id="33" name="Text 31"/>
          <p:cNvSpPr/>
          <p:nvPr/>
        </p:nvSpPr>
        <p:spPr>
          <a:xfrm>
            <a:off x="457200" y="4233672"/>
            <a:ext cx="3749040" cy="274320"/>
          </a:xfrm>
          <a:prstGeom prst="rect">
            <a:avLst/>
          </a:prstGeom>
          <a:noFill/>
          <a:ln/>
        </p:spPr>
        <p:txBody>
          <a:bodyPr wrap="square" rtlCol="0" anchor="ctr"/>
          <a:lstStyle/>
          <a:p>
            <a:pPr marL="0" indent="0">
              <a:buNone/>
            </a:pPr>
            <a:r>
              <a:rPr lang="en-US" sz="950" b="1" dirty="0">
                <a:solidFill>
                  <a:srgbClr val="2563A8"/>
                </a:solidFill>
              </a:rPr>
              <a:t>▸  </a:t>
            </a:r>
            <a:r>
              <a:rPr lang="en-US" sz="950" dirty="0">
                <a:solidFill>
                  <a:srgbClr val="1A2744"/>
                </a:solidFill>
              </a:rPr>
              <a:t>Wall signs used as workaround — English only</a:t>
            </a:r>
            <a:endParaRPr lang="en-US" sz="950" dirty="0"/>
          </a:p>
        </p:txBody>
      </p:sp>
      <p:sp>
        <p:nvSpPr>
          <p:cNvPr id="34" name="Text 32"/>
          <p:cNvSpPr/>
          <p:nvPr/>
        </p:nvSpPr>
        <p:spPr>
          <a:xfrm>
            <a:off x="4572000" y="2944368"/>
            <a:ext cx="4297680" cy="256032"/>
          </a:xfrm>
          <a:prstGeom prst="rect">
            <a:avLst/>
          </a:prstGeom>
          <a:noFill/>
          <a:ln/>
        </p:spPr>
        <p:txBody>
          <a:bodyPr wrap="square" rtlCol="0" anchor="ctr"/>
          <a:lstStyle/>
          <a:p>
            <a:pPr marL="0" indent="0">
              <a:buNone/>
            </a:pPr>
            <a:r>
              <a:rPr lang="en-US" sz="1000" b="1" dirty="0">
                <a:solidFill>
                  <a:srgbClr val="1A2744"/>
                </a:solidFill>
              </a:rPr>
              <a:t>Impact of Noise on Communication (% degradation)</a:t>
            </a:r>
            <a:endParaRPr lang="en-US" sz="1000" dirty="0"/>
          </a:p>
        </p:txBody>
      </p:sp>
      <p:graphicFrame>
        <p:nvGraphicFramePr>
          <p:cNvPr id="35" name="Chart 0"/>
          <p:cNvGraphicFramePr/>
          <p:nvPr/>
        </p:nvGraphicFramePr>
        <p:xfrm>
          <a:off x="4526280" y="3200400"/>
          <a:ext cx="4343400" cy="1508760"/>
        </p:xfrm>
        <a:graphic>
          <a:graphicData uri="http://schemas.openxmlformats.org/drawingml/2006/chart">
            <c:chart xmlns:c="http://schemas.openxmlformats.org/drawingml/2006/chart" xmlns:r="http://schemas.openxmlformats.org/officeDocument/2006/relationships" r:id="rId3"/>
          </a:graphicData>
        </a:graphic>
      </p:graphicFrame>
      <p:sp>
        <p:nvSpPr>
          <p:cNvPr id="36" name="Shape 33"/>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37" name="Text 34"/>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Shannon, C.E. &amp; Weaver, W. (1949). The Mathematical Theory of Communication. University of Illinois Press.  |  Chart data illustrative, based on industrial noise research principles.</a:t>
            </a:r>
            <a:endParaRPr lang="en-US" sz="7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Barrier 2: Language, Communication &amp; Body Language</a:t>
            </a:r>
            <a:endParaRPr lang="en-US" sz="2400" dirty="0"/>
          </a:p>
        </p:txBody>
      </p:sp>
      <p:sp>
        <p:nvSpPr>
          <p:cNvPr id="4" name="Shape 2"/>
          <p:cNvSpPr/>
          <p:nvPr/>
        </p:nvSpPr>
        <p:spPr>
          <a:xfrm>
            <a:off x="0" y="914400"/>
            <a:ext cx="9144000" cy="237744"/>
          </a:xfrm>
          <a:prstGeom prst="rect">
            <a:avLst/>
          </a:prstGeom>
          <a:solidFill>
            <a:srgbClr val="0E7490"/>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Presenter: Geovani Tatulescu  |  Theory: Berlo's SMCR Model (1960)</a:t>
            </a:r>
            <a:endParaRPr lang="en-US" sz="950" dirty="0"/>
          </a:p>
        </p:txBody>
      </p:sp>
      <p:sp>
        <p:nvSpPr>
          <p:cNvPr id="6" name="Shape 4"/>
          <p:cNvSpPr/>
          <p:nvPr/>
        </p:nvSpPr>
        <p:spPr>
          <a:xfrm>
            <a:off x="274320" y="1261872"/>
            <a:ext cx="1920240" cy="1828800"/>
          </a:xfrm>
          <a:prstGeom prst="rect">
            <a:avLst/>
          </a:prstGeom>
          <a:solidFill>
            <a:srgbClr val="1A2744"/>
          </a:solidFill>
          <a:ln/>
        </p:spPr>
        <p:txBody>
          <a:bodyPr/>
          <a:lstStyle/>
          <a:p>
            <a:endParaRPr lang="en-US"/>
          </a:p>
        </p:txBody>
      </p:sp>
      <p:sp>
        <p:nvSpPr>
          <p:cNvPr id="7" name="Text 5"/>
          <p:cNvSpPr/>
          <p:nvPr/>
        </p:nvSpPr>
        <p:spPr>
          <a:xfrm>
            <a:off x="274320" y="1298448"/>
            <a:ext cx="1920240" cy="594360"/>
          </a:xfrm>
          <a:prstGeom prst="rect">
            <a:avLst/>
          </a:prstGeom>
          <a:noFill/>
          <a:ln/>
        </p:spPr>
        <p:txBody>
          <a:bodyPr wrap="square" rtlCol="0" anchor="ctr"/>
          <a:lstStyle/>
          <a:p>
            <a:pPr marL="0" indent="0" algn="ctr">
              <a:buNone/>
            </a:pPr>
            <a:r>
              <a:rPr lang="en-US" sz="3400" b="1" dirty="0">
                <a:solidFill>
                  <a:srgbClr val="FFFFFF"/>
                </a:solidFill>
              </a:rPr>
              <a:t>S</a:t>
            </a:r>
            <a:endParaRPr lang="en-US" sz="3400" dirty="0"/>
          </a:p>
        </p:txBody>
      </p:sp>
      <p:sp>
        <p:nvSpPr>
          <p:cNvPr id="8" name="Text 6"/>
          <p:cNvSpPr/>
          <p:nvPr/>
        </p:nvSpPr>
        <p:spPr>
          <a:xfrm>
            <a:off x="274320" y="1847088"/>
            <a:ext cx="1920240" cy="274320"/>
          </a:xfrm>
          <a:prstGeom prst="rect">
            <a:avLst/>
          </a:prstGeom>
          <a:noFill/>
          <a:ln/>
        </p:spPr>
        <p:txBody>
          <a:bodyPr wrap="square" rtlCol="0" anchor="ctr"/>
          <a:lstStyle/>
          <a:p>
            <a:pPr marL="0" indent="0" algn="ctr">
              <a:buNone/>
            </a:pPr>
            <a:r>
              <a:rPr lang="en-US" sz="1200" b="1" dirty="0">
                <a:solidFill>
                  <a:srgbClr val="FFFFFF"/>
                </a:solidFill>
              </a:rPr>
              <a:t>Source</a:t>
            </a:r>
            <a:endParaRPr lang="en-US" sz="1200" dirty="0"/>
          </a:p>
        </p:txBody>
      </p:sp>
      <p:sp>
        <p:nvSpPr>
          <p:cNvPr id="9" name="Text 7"/>
          <p:cNvSpPr/>
          <p:nvPr/>
        </p:nvSpPr>
        <p:spPr>
          <a:xfrm>
            <a:off x="347472" y="2157984"/>
            <a:ext cx="1773936" cy="868680"/>
          </a:xfrm>
          <a:prstGeom prst="rect">
            <a:avLst/>
          </a:prstGeom>
          <a:noFill/>
          <a:ln/>
        </p:spPr>
        <p:txBody>
          <a:bodyPr wrap="square" rtlCol="0" anchor="t"/>
          <a:lstStyle/>
          <a:p>
            <a:pPr marL="0" indent="0" algn="ctr">
              <a:buNone/>
            </a:pPr>
            <a:r>
              <a:rPr lang="en-US" sz="850" dirty="0">
                <a:solidFill>
                  <a:srgbClr val="E8F4FF"/>
                </a:solidFill>
              </a:rPr>
              <a:t>Gary — English</a:t>
            </a:r>
            <a:endParaRPr lang="en-US" sz="850" dirty="0"/>
          </a:p>
          <a:p>
            <a:pPr marL="0" indent="0" algn="ctr">
              <a:buNone/>
            </a:pPr>
            <a:r>
              <a:rPr lang="en-US" sz="850" dirty="0">
                <a:solidFill>
                  <a:srgbClr val="E8F4FF"/>
                </a:solidFill>
              </a:rPr>
              <a:t>London East End</a:t>
            </a:r>
            <a:endParaRPr lang="en-US" sz="850" dirty="0"/>
          </a:p>
          <a:p>
            <a:pPr marL="0" indent="0" algn="ctr">
              <a:buNone/>
            </a:pPr>
            <a:r>
              <a:rPr lang="en-US" sz="850" dirty="0">
                <a:solidFill>
                  <a:srgbClr val="E8F4FF"/>
                </a:solidFill>
              </a:rPr>
              <a:t>Dialect + limited</a:t>
            </a:r>
            <a:endParaRPr lang="en-US" sz="850" dirty="0"/>
          </a:p>
          <a:p>
            <a:pPr marL="0" indent="0" algn="ctr">
              <a:buNone/>
            </a:pPr>
            <a:r>
              <a:rPr lang="en-US" sz="850" dirty="0">
                <a:solidFill>
                  <a:srgbClr val="E8F4FF"/>
                </a:solidFill>
              </a:rPr>
              <a:t>multicultural skills</a:t>
            </a:r>
            <a:endParaRPr lang="en-US" sz="850" dirty="0"/>
          </a:p>
        </p:txBody>
      </p:sp>
      <p:sp>
        <p:nvSpPr>
          <p:cNvPr id="10" name="Text 8"/>
          <p:cNvSpPr/>
          <p:nvPr/>
        </p:nvSpPr>
        <p:spPr>
          <a:xfrm>
            <a:off x="2194560" y="2011680"/>
            <a:ext cx="228600" cy="365760"/>
          </a:xfrm>
          <a:prstGeom prst="rect">
            <a:avLst/>
          </a:prstGeom>
          <a:noFill/>
          <a:ln/>
        </p:spPr>
        <p:txBody>
          <a:bodyPr wrap="square" rtlCol="0" anchor="ctr"/>
          <a:lstStyle/>
          <a:p>
            <a:pPr marL="0" indent="0" algn="ctr">
              <a:buNone/>
            </a:pPr>
            <a:r>
              <a:rPr lang="en-US" sz="1400" dirty="0">
                <a:solidFill>
                  <a:srgbClr val="64748B"/>
                </a:solidFill>
              </a:rPr>
              <a:t>→</a:t>
            </a:r>
            <a:endParaRPr lang="en-US" sz="1400" dirty="0"/>
          </a:p>
        </p:txBody>
      </p:sp>
      <p:sp>
        <p:nvSpPr>
          <p:cNvPr id="11" name="Shape 9"/>
          <p:cNvSpPr/>
          <p:nvPr/>
        </p:nvSpPr>
        <p:spPr>
          <a:xfrm>
            <a:off x="2423160" y="1261872"/>
            <a:ext cx="1920240" cy="1828800"/>
          </a:xfrm>
          <a:prstGeom prst="rect">
            <a:avLst/>
          </a:prstGeom>
          <a:solidFill>
            <a:srgbClr val="0E7490"/>
          </a:solidFill>
          <a:ln/>
        </p:spPr>
        <p:txBody>
          <a:bodyPr/>
          <a:lstStyle/>
          <a:p>
            <a:endParaRPr lang="en-US"/>
          </a:p>
        </p:txBody>
      </p:sp>
      <p:sp>
        <p:nvSpPr>
          <p:cNvPr id="12" name="Text 10"/>
          <p:cNvSpPr/>
          <p:nvPr/>
        </p:nvSpPr>
        <p:spPr>
          <a:xfrm>
            <a:off x="2423160" y="1298448"/>
            <a:ext cx="1920240" cy="594360"/>
          </a:xfrm>
          <a:prstGeom prst="rect">
            <a:avLst/>
          </a:prstGeom>
          <a:noFill/>
          <a:ln/>
        </p:spPr>
        <p:txBody>
          <a:bodyPr wrap="square" rtlCol="0" anchor="ctr"/>
          <a:lstStyle/>
          <a:p>
            <a:pPr marL="0" indent="0" algn="ctr">
              <a:buNone/>
            </a:pPr>
            <a:r>
              <a:rPr lang="en-US" sz="3400" b="1" dirty="0">
                <a:solidFill>
                  <a:srgbClr val="FFFFFF"/>
                </a:solidFill>
              </a:rPr>
              <a:t>M</a:t>
            </a:r>
            <a:endParaRPr lang="en-US" sz="3400" dirty="0"/>
          </a:p>
        </p:txBody>
      </p:sp>
      <p:sp>
        <p:nvSpPr>
          <p:cNvPr id="13" name="Text 11"/>
          <p:cNvSpPr/>
          <p:nvPr/>
        </p:nvSpPr>
        <p:spPr>
          <a:xfrm>
            <a:off x="2423160" y="1847088"/>
            <a:ext cx="1920240" cy="274320"/>
          </a:xfrm>
          <a:prstGeom prst="rect">
            <a:avLst/>
          </a:prstGeom>
          <a:noFill/>
          <a:ln/>
        </p:spPr>
        <p:txBody>
          <a:bodyPr wrap="square" rtlCol="0" anchor="ctr"/>
          <a:lstStyle/>
          <a:p>
            <a:pPr marL="0" indent="0" algn="ctr">
              <a:buNone/>
            </a:pPr>
            <a:r>
              <a:rPr lang="en-US" sz="1200" b="1" dirty="0">
                <a:solidFill>
                  <a:srgbClr val="FFFFFF"/>
                </a:solidFill>
              </a:rPr>
              <a:t>Message</a:t>
            </a:r>
            <a:endParaRPr lang="en-US" sz="1200" dirty="0"/>
          </a:p>
        </p:txBody>
      </p:sp>
      <p:sp>
        <p:nvSpPr>
          <p:cNvPr id="14" name="Text 12"/>
          <p:cNvSpPr/>
          <p:nvPr/>
        </p:nvSpPr>
        <p:spPr>
          <a:xfrm>
            <a:off x="2496312" y="2157984"/>
            <a:ext cx="1773936" cy="868680"/>
          </a:xfrm>
          <a:prstGeom prst="rect">
            <a:avLst/>
          </a:prstGeom>
          <a:noFill/>
          <a:ln/>
        </p:spPr>
        <p:txBody>
          <a:bodyPr wrap="square" rtlCol="0" anchor="t"/>
          <a:lstStyle/>
          <a:p>
            <a:pPr marL="0" indent="0" algn="ctr">
              <a:buNone/>
            </a:pPr>
            <a:r>
              <a:rPr lang="en-US" sz="850" dirty="0">
                <a:solidFill>
                  <a:srgbClr val="E8F4FF"/>
                </a:solidFill>
              </a:rPr>
              <a:t>Hygiene instructions</a:t>
            </a:r>
            <a:endParaRPr lang="en-US" sz="850" dirty="0"/>
          </a:p>
          <a:p>
            <a:pPr marL="0" indent="0" algn="ctr">
              <a:buNone/>
            </a:pPr>
            <a:r>
              <a:rPr lang="en-US" sz="850" dirty="0">
                <a:solidFill>
                  <a:srgbClr val="E8F4FF"/>
                </a:solidFill>
              </a:rPr>
              <a:t>Verbal commands</a:t>
            </a:r>
            <a:endParaRPr lang="en-US" sz="850" dirty="0"/>
          </a:p>
          <a:p>
            <a:pPr marL="0" indent="0" algn="ctr">
              <a:buNone/>
            </a:pPr>
            <a:r>
              <a:rPr lang="en-US" sz="850" dirty="0">
                <a:solidFill>
                  <a:srgbClr val="E8F4FF"/>
                </a:solidFill>
              </a:rPr>
              <a:t>Wall signs</a:t>
            </a:r>
            <a:endParaRPr lang="en-US" sz="850" dirty="0"/>
          </a:p>
          <a:p>
            <a:pPr marL="0" indent="0" algn="ctr">
              <a:buNone/>
            </a:pPr>
            <a:r>
              <a:rPr lang="en-US" sz="850" dirty="0">
                <a:solidFill>
                  <a:srgbClr val="E8F4FF"/>
                </a:solidFill>
              </a:rPr>
              <a:t>(English only)</a:t>
            </a:r>
            <a:endParaRPr lang="en-US" sz="850" dirty="0"/>
          </a:p>
        </p:txBody>
      </p:sp>
      <p:sp>
        <p:nvSpPr>
          <p:cNvPr id="15" name="Text 13"/>
          <p:cNvSpPr/>
          <p:nvPr/>
        </p:nvSpPr>
        <p:spPr>
          <a:xfrm>
            <a:off x="4343400" y="2011680"/>
            <a:ext cx="228600" cy="365760"/>
          </a:xfrm>
          <a:prstGeom prst="rect">
            <a:avLst/>
          </a:prstGeom>
          <a:noFill/>
          <a:ln/>
        </p:spPr>
        <p:txBody>
          <a:bodyPr wrap="square" rtlCol="0" anchor="ctr"/>
          <a:lstStyle/>
          <a:p>
            <a:pPr marL="0" indent="0" algn="ctr">
              <a:buNone/>
            </a:pPr>
            <a:r>
              <a:rPr lang="en-US" sz="1400" dirty="0">
                <a:solidFill>
                  <a:srgbClr val="64748B"/>
                </a:solidFill>
              </a:rPr>
              <a:t>→</a:t>
            </a:r>
            <a:endParaRPr lang="en-US" sz="1400" dirty="0"/>
          </a:p>
        </p:txBody>
      </p:sp>
      <p:sp>
        <p:nvSpPr>
          <p:cNvPr id="16" name="Shape 14"/>
          <p:cNvSpPr/>
          <p:nvPr/>
        </p:nvSpPr>
        <p:spPr>
          <a:xfrm>
            <a:off x="4572000" y="1261872"/>
            <a:ext cx="1920240" cy="1828800"/>
          </a:xfrm>
          <a:prstGeom prst="rect">
            <a:avLst/>
          </a:prstGeom>
          <a:solidFill>
            <a:srgbClr val="D97706"/>
          </a:solidFill>
          <a:ln/>
        </p:spPr>
        <p:txBody>
          <a:bodyPr/>
          <a:lstStyle/>
          <a:p>
            <a:endParaRPr lang="en-US"/>
          </a:p>
        </p:txBody>
      </p:sp>
      <p:sp>
        <p:nvSpPr>
          <p:cNvPr id="17" name="Text 15"/>
          <p:cNvSpPr/>
          <p:nvPr/>
        </p:nvSpPr>
        <p:spPr>
          <a:xfrm>
            <a:off x="4572000" y="1298448"/>
            <a:ext cx="1920240" cy="594360"/>
          </a:xfrm>
          <a:prstGeom prst="rect">
            <a:avLst/>
          </a:prstGeom>
          <a:noFill/>
          <a:ln/>
        </p:spPr>
        <p:txBody>
          <a:bodyPr wrap="square" rtlCol="0" anchor="ctr"/>
          <a:lstStyle/>
          <a:p>
            <a:pPr marL="0" indent="0" algn="ctr">
              <a:buNone/>
            </a:pPr>
            <a:r>
              <a:rPr lang="en-US" sz="3400" b="1" dirty="0">
                <a:solidFill>
                  <a:srgbClr val="FFFFFF"/>
                </a:solidFill>
              </a:rPr>
              <a:t>C</a:t>
            </a:r>
            <a:endParaRPr lang="en-US" sz="3400" dirty="0"/>
          </a:p>
        </p:txBody>
      </p:sp>
      <p:sp>
        <p:nvSpPr>
          <p:cNvPr id="18" name="Text 16"/>
          <p:cNvSpPr/>
          <p:nvPr/>
        </p:nvSpPr>
        <p:spPr>
          <a:xfrm>
            <a:off x="4572000" y="1847088"/>
            <a:ext cx="1920240" cy="274320"/>
          </a:xfrm>
          <a:prstGeom prst="rect">
            <a:avLst/>
          </a:prstGeom>
          <a:noFill/>
          <a:ln/>
        </p:spPr>
        <p:txBody>
          <a:bodyPr wrap="square" rtlCol="0" anchor="ctr"/>
          <a:lstStyle/>
          <a:p>
            <a:pPr marL="0" indent="0" algn="ctr">
              <a:buNone/>
            </a:pPr>
            <a:r>
              <a:rPr lang="en-US" sz="1200" b="1" dirty="0">
                <a:solidFill>
                  <a:srgbClr val="FFFFFF"/>
                </a:solidFill>
              </a:rPr>
              <a:t>Channel</a:t>
            </a:r>
            <a:endParaRPr lang="en-US" sz="1200" dirty="0"/>
          </a:p>
        </p:txBody>
      </p:sp>
      <p:sp>
        <p:nvSpPr>
          <p:cNvPr id="19" name="Text 17"/>
          <p:cNvSpPr/>
          <p:nvPr/>
        </p:nvSpPr>
        <p:spPr>
          <a:xfrm>
            <a:off x="4645152" y="2157984"/>
            <a:ext cx="1773936" cy="868680"/>
          </a:xfrm>
          <a:prstGeom prst="rect">
            <a:avLst/>
          </a:prstGeom>
          <a:noFill/>
          <a:ln/>
        </p:spPr>
        <p:txBody>
          <a:bodyPr wrap="square" rtlCol="0" anchor="t"/>
          <a:lstStyle/>
          <a:p>
            <a:pPr marL="0" indent="0" algn="ctr">
              <a:buNone/>
            </a:pPr>
            <a:r>
              <a:rPr lang="en-US" sz="850" dirty="0">
                <a:solidFill>
                  <a:srgbClr val="E8F4FF"/>
                </a:solidFill>
              </a:rPr>
              <a:t>Shouting over noise</a:t>
            </a:r>
            <a:endParaRPr lang="en-US" sz="850" dirty="0"/>
          </a:p>
          <a:p>
            <a:pPr marL="0" indent="0" algn="ctr">
              <a:buNone/>
            </a:pPr>
            <a:r>
              <a:rPr lang="en-US" sz="850" dirty="0">
                <a:solidFill>
                  <a:srgbClr val="E8F4FF"/>
                </a:solidFill>
              </a:rPr>
              <a:t>Pointing gestures</a:t>
            </a:r>
            <a:endParaRPr lang="en-US" sz="850" dirty="0"/>
          </a:p>
          <a:p>
            <a:pPr marL="0" indent="0" algn="ctr">
              <a:buNone/>
            </a:pPr>
            <a:r>
              <a:rPr lang="en-US" sz="850" dirty="0">
                <a:solidFill>
                  <a:srgbClr val="E8F4FF"/>
                </a:solidFill>
              </a:rPr>
              <a:t>Wall signage</a:t>
            </a:r>
            <a:endParaRPr lang="en-US" sz="850" dirty="0"/>
          </a:p>
          <a:p>
            <a:pPr marL="0" indent="0" algn="ctr">
              <a:buNone/>
            </a:pPr>
            <a:r>
              <a:rPr lang="en-US" sz="850" dirty="0">
                <a:solidFill>
                  <a:srgbClr val="E8F4FF"/>
                </a:solidFill>
              </a:rPr>
              <a:t>Body language</a:t>
            </a:r>
            <a:endParaRPr lang="en-US" sz="850" dirty="0"/>
          </a:p>
        </p:txBody>
      </p:sp>
      <p:sp>
        <p:nvSpPr>
          <p:cNvPr id="20" name="Text 18"/>
          <p:cNvSpPr/>
          <p:nvPr/>
        </p:nvSpPr>
        <p:spPr>
          <a:xfrm>
            <a:off x="6492240" y="2011680"/>
            <a:ext cx="228600" cy="365760"/>
          </a:xfrm>
          <a:prstGeom prst="rect">
            <a:avLst/>
          </a:prstGeom>
          <a:noFill/>
          <a:ln/>
        </p:spPr>
        <p:txBody>
          <a:bodyPr wrap="square" rtlCol="0" anchor="ctr"/>
          <a:lstStyle/>
          <a:p>
            <a:pPr marL="0" indent="0" algn="ctr">
              <a:buNone/>
            </a:pPr>
            <a:r>
              <a:rPr lang="en-US" sz="1400" dirty="0">
                <a:solidFill>
                  <a:srgbClr val="64748B"/>
                </a:solidFill>
              </a:rPr>
              <a:t>→</a:t>
            </a:r>
            <a:endParaRPr lang="en-US" sz="1400" dirty="0"/>
          </a:p>
        </p:txBody>
      </p:sp>
      <p:sp>
        <p:nvSpPr>
          <p:cNvPr id="21" name="Shape 19"/>
          <p:cNvSpPr/>
          <p:nvPr/>
        </p:nvSpPr>
        <p:spPr>
          <a:xfrm>
            <a:off x="6720840" y="1261872"/>
            <a:ext cx="1920240" cy="1828800"/>
          </a:xfrm>
          <a:prstGeom prst="rect">
            <a:avLst/>
          </a:prstGeom>
          <a:solidFill>
            <a:srgbClr val="991B1B"/>
          </a:solidFill>
          <a:ln/>
        </p:spPr>
        <p:txBody>
          <a:bodyPr/>
          <a:lstStyle/>
          <a:p>
            <a:endParaRPr lang="en-US"/>
          </a:p>
        </p:txBody>
      </p:sp>
      <p:sp>
        <p:nvSpPr>
          <p:cNvPr id="22" name="Text 20"/>
          <p:cNvSpPr/>
          <p:nvPr/>
        </p:nvSpPr>
        <p:spPr>
          <a:xfrm>
            <a:off x="6720840" y="1298448"/>
            <a:ext cx="1920240" cy="594360"/>
          </a:xfrm>
          <a:prstGeom prst="rect">
            <a:avLst/>
          </a:prstGeom>
          <a:noFill/>
          <a:ln/>
        </p:spPr>
        <p:txBody>
          <a:bodyPr wrap="square" rtlCol="0" anchor="ctr"/>
          <a:lstStyle/>
          <a:p>
            <a:pPr marL="0" indent="0" algn="ctr">
              <a:buNone/>
            </a:pPr>
            <a:r>
              <a:rPr lang="en-US" sz="3400" b="1" dirty="0">
                <a:solidFill>
                  <a:srgbClr val="FFFFFF"/>
                </a:solidFill>
              </a:rPr>
              <a:t>R</a:t>
            </a:r>
            <a:endParaRPr lang="en-US" sz="3400" dirty="0"/>
          </a:p>
        </p:txBody>
      </p:sp>
      <p:sp>
        <p:nvSpPr>
          <p:cNvPr id="23" name="Text 21"/>
          <p:cNvSpPr/>
          <p:nvPr/>
        </p:nvSpPr>
        <p:spPr>
          <a:xfrm>
            <a:off x="6720840" y="1847088"/>
            <a:ext cx="1920240" cy="274320"/>
          </a:xfrm>
          <a:prstGeom prst="rect">
            <a:avLst/>
          </a:prstGeom>
          <a:noFill/>
          <a:ln/>
        </p:spPr>
        <p:txBody>
          <a:bodyPr wrap="square" rtlCol="0" anchor="ctr"/>
          <a:lstStyle/>
          <a:p>
            <a:pPr marL="0" indent="0" algn="ctr">
              <a:buNone/>
            </a:pPr>
            <a:r>
              <a:rPr lang="en-US" sz="1200" b="1" dirty="0">
                <a:solidFill>
                  <a:srgbClr val="FFFFFF"/>
                </a:solidFill>
              </a:rPr>
              <a:t>Receiver</a:t>
            </a:r>
            <a:endParaRPr lang="en-US" sz="1200" dirty="0"/>
          </a:p>
        </p:txBody>
      </p:sp>
      <p:sp>
        <p:nvSpPr>
          <p:cNvPr id="24" name="Text 22"/>
          <p:cNvSpPr/>
          <p:nvPr/>
        </p:nvSpPr>
        <p:spPr>
          <a:xfrm>
            <a:off x="6793992" y="2157984"/>
            <a:ext cx="1773936" cy="868680"/>
          </a:xfrm>
          <a:prstGeom prst="rect">
            <a:avLst/>
          </a:prstGeom>
          <a:noFill/>
          <a:ln/>
        </p:spPr>
        <p:txBody>
          <a:bodyPr wrap="square" rtlCol="0" anchor="t"/>
          <a:lstStyle/>
          <a:p>
            <a:pPr marL="0" indent="0" algn="ctr">
              <a:buNone/>
            </a:pPr>
            <a:r>
              <a:rPr lang="en-US" sz="850" dirty="0">
                <a:solidFill>
                  <a:srgbClr val="E8F4FF"/>
                </a:solidFill>
              </a:rPr>
              <a:t>40 workers</a:t>
            </a:r>
            <a:endParaRPr lang="en-US" sz="850" dirty="0"/>
          </a:p>
          <a:p>
            <a:pPr marL="0" indent="0" algn="ctr">
              <a:buNone/>
            </a:pPr>
            <a:r>
              <a:rPr lang="en-US" sz="850" dirty="0">
                <a:solidFill>
                  <a:srgbClr val="E8F4FF"/>
                </a:solidFill>
              </a:rPr>
              <a:t>5 language groups</a:t>
            </a:r>
            <a:endParaRPr lang="en-US" sz="850" dirty="0"/>
          </a:p>
          <a:p>
            <a:pPr marL="0" indent="0" algn="ctr">
              <a:buNone/>
            </a:pPr>
            <a:r>
              <a:rPr lang="en-US" sz="850" dirty="0">
                <a:solidFill>
                  <a:srgbClr val="E8F4FF"/>
                </a:solidFill>
              </a:rPr>
              <a:t>Limited English</a:t>
            </a:r>
            <a:endParaRPr lang="en-US" sz="850" dirty="0"/>
          </a:p>
          <a:p>
            <a:pPr marL="0" indent="0" algn="ctr">
              <a:buNone/>
            </a:pPr>
            <a:r>
              <a:rPr lang="en-US" sz="850" dirty="0">
                <a:solidFill>
                  <a:srgbClr val="E8F4FF"/>
                </a:solidFill>
              </a:rPr>
              <a:t>Poor comprehension</a:t>
            </a:r>
            <a:endParaRPr lang="en-US" sz="850" dirty="0"/>
          </a:p>
        </p:txBody>
      </p:sp>
      <p:sp>
        <p:nvSpPr>
          <p:cNvPr id="25" name="Text 23"/>
          <p:cNvSpPr/>
          <p:nvPr/>
        </p:nvSpPr>
        <p:spPr>
          <a:xfrm>
            <a:off x="274320" y="3246120"/>
            <a:ext cx="4297680" cy="256032"/>
          </a:xfrm>
          <a:prstGeom prst="rect">
            <a:avLst/>
          </a:prstGeom>
          <a:noFill/>
          <a:ln/>
        </p:spPr>
        <p:txBody>
          <a:bodyPr wrap="square" rtlCol="0" anchor="ctr"/>
          <a:lstStyle/>
          <a:p>
            <a:pPr marL="0" indent="0">
              <a:buNone/>
            </a:pPr>
            <a:r>
              <a:rPr lang="en-US" sz="1000" b="1" dirty="0">
                <a:solidFill>
                  <a:srgbClr val="1A2744"/>
                </a:solidFill>
              </a:rPr>
              <a:t>Language Comprehension Gap (estimated)</a:t>
            </a:r>
            <a:endParaRPr lang="en-US" sz="1000" dirty="0"/>
          </a:p>
        </p:txBody>
      </p:sp>
      <p:graphicFrame>
        <p:nvGraphicFramePr>
          <p:cNvPr id="26" name="Chart 0"/>
          <p:cNvGraphicFramePr/>
          <p:nvPr/>
        </p:nvGraphicFramePr>
        <p:xfrm>
          <a:off x="274320" y="3474720"/>
          <a:ext cx="4114800" cy="1463040"/>
        </p:xfrm>
        <a:graphic>
          <a:graphicData uri="http://schemas.openxmlformats.org/drawingml/2006/chart">
            <c:chart xmlns:c="http://schemas.openxmlformats.org/drawingml/2006/chart" xmlns:r="http://schemas.openxmlformats.org/officeDocument/2006/relationships" r:id="rId3"/>
          </a:graphicData>
        </a:graphic>
      </p:graphicFrame>
      <p:sp>
        <p:nvSpPr>
          <p:cNvPr id="27" name="Shape 24"/>
          <p:cNvSpPr/>
          <p:nvPr/>
        </p:nvSpPr>
        <p:spPr>
          <a:xfrm>
            <a:off x="4572000" y="3246120"/>
            <a:ext cx="4297680" cy="169164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28" name="Shape 25"/>
          <p:cNvSpPr/>
          <p:nvPr/>
        </p:nvSpPr>
        <p:spPr>
          <a:xfrm>
            <a:off x="4572000" y="3246120"/>
            <a:ext cx="64008" cy="1691640"/>
          </a:xfrm>
          <a:prstGeom prst="rect">
            <a:avLst/>
          </a:prstGeom>
          <a:solidFill>
            <a:srgbClr val="B91C1C"/>
          </a:solidFill>
          <a:ln/>
        </p:spPr>
        <p:txBody>
          <a:bodyPr/>
          <a:lstStyle/>
          <a:p>
            <a:endParaRPr lang="en-US"/>
          </a:p>
        </p:txBody>
      </p:sp>
      <p:sp>
        <p:nvSpPr>
          <p:cNvPr id="29" name="Text 26"/>
          <p:cNvSpPr/>
          <p:nvPr/>
        </p:nvSpPr>
        <p:spPr>
          <a:xfrm>
            <a:off x="4754880" y="3319272"/>
            <a:ext cx="3931920" cy="274320"/>
          </a:xfrm>
          <a:prstGeom prst="rect">
            <a:avLst/>
          </a:prstGeom>
          <a:noFill/>
          <a:ln/>
        </p:spPr>
        <p:txBody>
          <a:bodyPr wrap="square" rtlCol="0" anchor="ctr"/>
          <a:lstStyle/>
          <a:p>
            <a:pPr marL="0" indent="0">
              <a:buNone/>
            </a:pPr>
            <a:r>
              <a:rPr lang="en-US" sz="1000" b="1" dirty="0">
                <a:solidFill>
                  <a:srgbClr val="1A2744"/>
                </a:solidFill>
              </a:rPr>
              <a:t>Body Language Failure (Mehrabian, 1971)</a:t>
            </a:r>
            <a:endParaRPr lang="en-US" sz="1000" dirty="0"/>
          </a:p>
        </p:txBody>
      </p:sp>
      <p:sp>
        <p:nvSpPr>
          <p:cNvPr id="30" name="Text 27"/>
          <p:cNvSpPr/>
          <p:nvPr/>
        </p:nvSpPr>
        <p:spPr>
          <a:xfrm>
            <a:off x="4754880" y="3657600"/>
            <a:ext cx="3931920" cy="219456"/>
          </a:xfrm>
          <a:prstGeom prst="rect">
            <a:avLst/>
          </a:prstGeom>
          <a:noFill/>
          <a:ln/>
        </p:spPr>
        <p:txBody>
          <a:bodyPr wrap="square" rtlCol="0" anchor="ctr"/>
          <a:lstStyle/>
          <a:p>
            <a:pPr marL="0" indent="0">
              <a:buNone/>
            </a:pPr>
            <a:r>
              <a:rPr lang="en-US" sz="900" b="1" dirty="0">
                <a:solidFill>
                  <a:srgbClr val="B91C1C"/>
                </a:solidFill>
              </a:rPr>
              <a:t>▸  </a:t>
            </a:r>
            <a:r>
              <a:rPr lang="en-US" sz="900" dirty="0">
                <a:solidFill>
                  <a:srgbClr val="1A2744"/>
                </a:solidFill>
              </a:rPr>
              <a:t>55% of communication is non-verbal (Mehrabian, 1971)</a:t>
            </a:r>
            <a:endParaRPr lang="en-US" sz="900" dirty="0"/>
          </a:p>
        </p:txBody>
      </p:sp>
      <p:sp>
        <p:nvSpPr>
          <p:cNvPr id="31" name="Text 28"/>
          <p:cNvSpPr/>
          <p:nvPr/>
        </p:nvSpPr>
        <p:spPr>
          <a:xfrm>
            <a:off x="4754880" y="3904488"/>
            <a:ext cx="3931920" cy="219456"/>
          </a:xfrm>
          <a:prstGeom prst="rect">
            <a:avLst/>
          </a:prstGeom>
          <a:noFill/>
          <a:ln/>
        </p:spPr>
        <p:txBody>
          <a:bodyPr wrap="square" rtlCol="0" anchor="ctr"/>
          <a:lstStyle/>
          <a:p>
            <a:pPr marL="0" indent="0">
              <a:buNone/>
            </a:pPr>
            <a:r>
              <a:rPr lang="en-US" sz="900" b="1" dirty="0">
                <a:solidFill>
                  <a:srgbClr val="B91C1C"/>
                </a:solidFill>
              </a:rPr>
              <a:t>▸  </a:t>
            </a:r>
            <a:r>
              <a:rPr lang="en-US" sz="900" dirty="0">
                <a:solidFill>
                  <a:srgbClr val="1A2744"/>
                </a:solidFill>
              </a:rPr>
              <a:t>Gary screams 'Idiots!' — aggressive, demoralising gesture</a:t>
            </a:r>
            <a:endParaRPr lang="en-US" sz="900" dirty="0"/>
          </a:p>
        </p:txBody>
      </p:sp>
      <p:sp>
        <p:nvSpPr>
          <p:cNvPr id="32" name="Text 29"/>
          <p:cNvSpPr/>
          <p:nvPr/>
        </p:nvSpPr>
        <p:spPr>
          <a:xfrm>
            <a:off x="4754880" y="4151376"/>
            <a:ext cx="3931920" cy="219456"/>
          </a:xfrm>
          <a:prstGeom prst="rect">
            <a:avLst/>
          </a:prstGeom>
          <a:noFill/>
          <a:ln/>
        </p:spPr>
        <p:txBody>
          <a:bodyPr wrap="square" rtlCol="0" anchor="ctr"/>
          <a:lstStyle/>
          <a:p>
            <a:pPr marL="0" indent="0">
              <a:buNone/>
            </a:pPr>
            <a:r>
              <a:rPr lang="en-US" sz="900" b="1" dirty="0">
                <a:solidFill>
                  <a:srgbClr val="B91C1C"/>
                </a:solidFill>
              </a:rPr>
              <a:t>▸  </a:t>
            </a:r>
            <a:r>
              <a:rPr lang="en-US" sz="900" dirty="0">
                <a:solidFill>
                  <a:srgbClr val="1A2744"/>
                </a:solidFill>
              </a:rPr>
              <a:t>Pulling own hair signals frustration, not leadership</a:t>
            </a:r>
            <a:endParaRPr lang="en-US" sz="900" dirty="0"/>
          </a:p>
        </p:txBody>
      </p:sp>
      <p:sp>
        <p:nvSpPr>
          <p:cNvPr id="33" name="Text 30"/>
          <p:cNvSpPr/>
          <p:nvPr/>
        </p:nvSpPr>
        <p:spPr>
          <a:xfrm>
            <a:off x="4754880" y="4398264"/>
            <a:ext cx="3931920" cy="219456"/>
          </a:xfrm>
          <a:prstGeom prst="rect">
            <a:avLst/>
          </a:prstGeom>
          <a:noFill/>
          <a:ln/>
        </p:spPr>
        <p:txBody>
          <a:bodyPr wrap="square" rtlCol="0" anchor="ctr"/>
          <a:lstStyle/>
          <a:p>
            <a:pPr marL="0" indent="0">
              <a:buNone/>
            </a:pPr>
            <a:r>
              <a:rPr lang="en-US" sz="900" b="1" dirty="0">
                <a:solidFill>
                  <a:srgbClr val="B91C1C"/>
                </a:solidFill>
              </a:rPr>
              <a:t>▸  </a:t>
            </a:r>
            <a:r>
              <a:rPr lang="en-US" sz="900" dirty="0">
                <a:solidFill>
                  <a:srgbClr val="1A2744"/>
                </a:solidFill>
              </a:rPr>
              <a:t>Creates fear response — workers disengage and stop asking for help</a:t>
            </a:r>
            <a:endParaRPr lang="en-US" sz="900" dirty="0"/>
          </a:p>
        </p:txBody>
      </p:sp>
      <p:sp>
        <p:nvSpPr>
          <p:cNvPr id="34" name="Text 31"/>
          <p:cNvSpPr/>
          <p:nvPr/>
        </p:nvSpPr>
        <p:spPr>
          <a:xfrm>
            <a:off x="4754880" y="4645152"/>
            <a:ext cx="3931920" cy="219456"/>
          </a:xfrm>
          <a:prstGeom prst="rect">
            <a:avLst/>
          </a:prstGeom>
          <a:noFill/>
          <a:ln/>
        </p:spPr>
        <p:txBody>
          <a:bodyPr wrap="square" rtlCol="0" anchor="ctr"/>
          <a:lstStyle/>
          <a:p>
            <a:pPr marL="0" indent="0">
              <a:buNone/>
            </a:pPr>
            <a:r>
              <a:rPr lang="en-US" sz="900" b="1" dirty="0">
                <a:solidFill>
                  <a:srgbClr val="B91C1C"/>
                </a:solidFill>
              </a:rPr>
              <a:t>▸  </a:t>
            </a:r>
            <a:r>
              <a:rPr lang="en-US" sz="900" dirty="0">
                <a:solidFill>
                  <a:srgbClr val="1A2744"/>
                </a:solidFill>
              </a:rPr>
              <a:t>No positive non-verbal cues (encouragement, demonstration) visible</a:t>
            </a:r>
            <a:endParaRPr lang="en-US" sz="900" dirty="0"/>
          </a:p>
        </p:txBody>
      </p:sp>
      <p:sp>
        <p:nvSpPr>
          <p:cNvPr id="35" name="Shape 32"/>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36" name="Text 33"/>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Berlo, D.K. (1960). The Process of Communication. Holt, Rinehart &amp; Winston.  |  Mehrabian, A. (1971). Silent Messages. Wadsworth.  |  Chart data illustrative.</a:t>
            </a:r>
            <a:endParaRPr lang="en-US" sz="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Barrier 3: Age / Generational Barrier</a:t>
            </a:r>
            <a:endParaRPr lang="en-US" sz="2400" dirty="0"/>
          </a:p>
        </p:txBody>
      </p:sp>
      <p:sp>
        <p:nvSpPr>
          <p:cNvPr id="4" name="Shape 2"/>
          <p:cNvSpPr/>
          <p:nvPr/>
        </p:nvSpPr>
        <p:spPr>
          <a:xfrm>
            <a:off x="0" y="914400"/>
            <a:ext cx="9144000" cy="237744"/>
          </a:xfrm>
          <a:prstGeom prst="rect">
            <a:avLst/>
          </a:prstGeom>
          <a:solidFill>
            <a:srgbClr val="D97706"/>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Presenter: Mario Alberto Gheorghe  |  Theory: Strauss &amp; Howe (1991) Generational Theory</a:t>
            </a:r>
            <a:endParaRPr lang="en-US" sz="950" dirty="0"/>
          </a:p>
        </p:txBody>
      </p:sp>
      <p:sp>
        <p:nvSpPr>
          <p:cNvPr id="6" name="Shape 4"/>
          <p:cNvSpPr/>
          <p:nvPr/>
        </p:nvSpPr>
        <p:spPr>
          <a:xfrm>
            <a:off x="274320" y="1261872"/>
            <a:ext cx="4114800" cy="361188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74320" y="1261872"/>
            <a:ext cx="64008" cy="3611880"/>
          </a:xfrm>
          <a:prstGeom prst="rect">
            <a:avLst/>
          </a:prstGeom>
          <a:solidFill>
            <a:srgbClr val="D97706"/>
          </a:solidFill>
          <a:ln/>
        </p:spPr>
        <p:txBody>
          <a:bodyPr/>
          <a:lstStyle/>
          <a:p>
            <a:endParaRPr lang="en-US"/>
          </a:p>
        </p:txBody>
      </p:sp>
      <p:sp>
        <p:nvSpPr>
          <p:cNvPr id="8" name="Text 6"/>
          <p:cNvSpPr/>
          <p:nvPr/>
        </p:nvSpPr>
        <p:spPr>
          <a:xfrm>
            <a:off x="457200" y="1335024"/>
            <a:ext cx="3749040" cy="292608"/>
          </a:xfrm>
          <a:prstGeom prst="rect">
            <a:avLst/>
          </a:prstGeom>
          <a:noFill/>
          <a:ln/>
        </p:spPr>
        <p:txBody>
          <a:bodyPr wrap="square" rtlCol="0" anchor="ctr"/>
          <a:lstStyle/>
          <a:p>
            <a:pPr marL="0" indent="0">
              <a:buNone/>
            </a:pPr>
            <a:r>
              <a:rPr lang="en-US" sz="1150" b="1" dirty="0">
                <a:solidFill>
                  <a:srgbClr val="1A2744"/>
                </a:solidFill>
              </a:rPr>
              <a:t>Generational Communication Profiles</a:t>
            </a:r>
            <a:endParaRPr lang="en-US" sz="1150" dirty="0"/>
          </a:p>
        </p:txBody>
      </p:sp>
      <p:sp>
        <p:nvSpPr>
          <p:cNvPr id="9" name="Shape 7"/>
          <p:cNvSpPr/>
          <p:nvPr/>
        </p:nvSpPr>
        <p:spPr>
          <a:xfrm>
            <a:off x="411480" y="1719072"/>
            <a:ext cx="3840480" cy="713232"/>
          </a:xfrm>
          <a:prstGeom prst="rect">
            <a:avLst/>
          </a:prstGeom>
          <a:solidFill>
            <a:srgbClr val="FEF3C7"/>
          </a:solidFill>
          <a:ln/>
        </p:spPr>
        <p:txBody>
          <a:bodyPr/>
          <a:lstStyle/>
          <a:p>
            <a:endParaRPr lang="en-US"/>
          </a:p>
        </p:txBody>
      </p:sp>
      <p:sp>
        <p:nvSpPr>
          <p:cNvPr id="10" name="Text 8"/>
          <p:cNvSpPr/>
          <p:nvPr/>
        </p:nvSpPr>
        <p:spPr>
          <a:xfrm>
            <a:off x="502920" y="1755648"/>
            <a:ext cx="1828800" cy="256032"/>
          </a:xfrm>
          <a:prstGeom prst="rect">
            <a:avLst/>
          </a:prstGeom>
          <a:noFill/>
          <a:ln/>
        </p:spPr>
        <p:txBody>
          <a:bodyPr wrap="square" rtlCol="0" anchor="ctr"/>
          <a:lstStyle/>
          <a:p>
            <a:pPr marL="0" indent="0">
              <a:buNone/>
            </a:pPr>
            <a:r>
              <a:rPr lang="en-US" sz="950" b="1" dirty="0">
                <a:solidFill>
                  <a:srgbClr val="1A2744"/>
                </a:solidFill>
              </a:rPr>
              <a:t>👴 Silent / Boomers (56–60)</a:t>
            </a:r>
            <a:endParaRPr lang="en-US" sz="950" dirty="0"/>
          </a:p>
        </p:txBody>
      </p:sp>
      <p:sp>
        <p:nvSpPr>
          <p:cNvPr id="11" name="Text 9"/>
          <p:cNvSpPr/>
          <p:nvPr/>
        </p:nvSpPr>
        <p:spPr>
          <a:xfrm>
            <a:off x="502920" y="2029968"/>
            <a:ext cx="1828800" cy="347472"/>
          </a:xfrm>
          <a:prstGeom prst="rect">
            <a:avLst/>
          </a:prstGeom>
          <a:noFill/>
          <a:ln/>
        </p:spPr>
        <p:txBody>
          <a:bodyPr wrap="square" rtlCol="0" anchor="ctr"/>
          <a:lstStyle/>
          <a:p>
            <a:pPr marL="0" indent="0">
              <a:buNone/>
            </a:pPr>
            <a:r>
              <a:rPr lang="en-US" sz="850" dirty="0">
                <a:solidFill>
                  <a:srgbClr val="64748B"/>
                </a:solidFill>
              </a:rPr>
              <a:t>Formal, hierarchical,</a:t>
            </a:r>
            <a:endParaRPr lang="en-US" sz="850" dirty="0"/>
          </a:p>
          <a:p>
            <a:pPr marL="0" indent="0">
              <a:buNone/>
            </a:pPr>
            <a:r>
              <a:rPr lang="en-US" sz="850" dirty="0">
                <a:solidFill>
                  <a:srgbClr val="64748B"/>
                </a:solidFill>
              </a:rPr>
              <a:t>respect authority</a:t>
            </a:r>
            <a:endParaRPr lang="en-US" sz="850" dirty="0"/>
          </a:p>
        </p:txBody>
      </p:sp>
      <p:sp>
        <p:nvSpPr>
          <p:cNvPr id="12" name="Shape 10"/>
          <p:cNvSpPr/>
          <p:nvPr/>
        </p:nvSpPr>
        <p:spPr>
          <a:xfrm>
            <a:off x="2395728" y="1856232"/>
            <a:ext cx="1737360" cy="420624"/>
          </a:xfrm>
          <a:prstGeom prst="rect">
            <a:avLst/>
          </a:prstGeom>
          <a:solidFill>
            <a:srgbClr val="166534"/>
          </a:solidFill>
          <a:ln/>
        </p:spPr>
        <p:txBody>
          <a:bodyPr/>
          <a:lstStyle/>
          <a:p>
            <a:endParaRPr lang="en-US"/>
          </a:p>
        </p:txBody>
      </p:sp>
      <p:sp>
        <p:nvSpPr>
          <p:cNvPr id="13" name="Text 11"/>
          <p:cNvSpPr/>
          <p:nvPr/>
        </p:nvSpPr>
        <p:spPr>
          <a:xfrm>
            <a:off x="2395728" y="1856232"/>
            <a:ext cx="1737360" cy="420624"/>
          </a:xfrm>
          <a:prstGeom prst="rect">
            <a:avLst/>
          </a:prstGeom>
          <a:noFill/>
          <a:ln/>
        </p:spPr>
        <p:txBody>
          <a:bodyPr wrap="square" rtlCol="0" anchor="ctr"/>
          <a:lstStyle/>
          <a:p>
            <a:pPr marL="0" indent="0" algn="ctr">
              <a:buNone/>
            </a:pPr>
            <a:r>
              <a:rPr lang="en-US" sz="850" b="1" dirty="0">
                <a:solidFill>
                  <a:srgbClr val="FFFFFF"/>
                </a:solidFill>
              </a:rPr>
              <a:t>✔ Responds to Gary</a:t>
            </a:r>
            <a:endParaRPr lang="en-US" sz="850" dirty="0"/>
          </a:p>
        </p:txBody>
      </p:sp>
      <p:sp>
        <p:nvSpPr>
          <p:cNvPr id="14" name="Shape 12"/>
          <p:cNvSpPr/>
          <p:nvPr/>
        </p:nvSpPr>
        <p:spPr>
          <a:xfrm>
            <a:off x="411480" y="2505456"/>
            <a:ext cx="3840480" cy="713232"/>
          </a:xfrm>
          <a:prstGeom prst="rect">
            <a:avLst/>
          </a:prstGeom>
          <a:solidFill>
            <a:srgbClr val="FFFFFF"/>
          </a:solidFill>
          <a:ln/>
        </p:spPr>
        <p:txBody>
          <a:bodyPr/>
          <a:lstStyle/>
          <a:p>
            <a:endParaRPr lang="en-US"/>
          </a:p>
        </p:txBody>
      </p:sp>
      <p:sp>
        <p:nvSpPr>
          <p:cNvPr id="15" name="Text 13"/>
          <p:cNvSpPr/>
          <p:nvPr/>
        </p:nvSpPr>
        <p:spPr>
          <a:xfrm>
            <a:off x="502920" y="2542032"/>
            <a:ext cx="1828800" cy="256032"/>
          </a:xfrm>
          <a:prstGeom prst="rect">
            <a:avLst/>
          </a:prstGeom>
          <a:noFill/>
          <a:ln/>
        </p:spPr>
        <p:txBody>
          <a:bodyPr wrap="square" rtlCol="0" anchor="ctr"/>
          <a:lstStyle/>
          <a:p>
            <a:pPr marL="0" indent="0">
              <a:buNone/>
            </a:pPr>
            <a:r>
              <a:rPr lang="en-US" sz="950" b="1" dirty="0">
                <a:solidFill>
                  <a:srgbClr val="1A2744"/>
                </a:solidFill>
              </a:rPr>
              <a:t>🧑 Generation X (41–55)</a:t>
            </a:r>
            <a:endParaRPr lang="en-US" sz="950" dirty="0"/>
          </a:p>
        </p:txBody>
      </p:sp>
      <p:sp>
        <p:nvSpPr>
          <p:cNvPr id="16" name="Text 14"/>
          <p:cNvSpPr/>
          <p:nvPr/>
        </p:nvSpPr>
        <p:spPr>
          <a:xfrm>
            <a:off x="502920" y="2816352"/>
            <a:ext cx="1828800" cy="347472"/>
          </a:xfrm>
          <a:prstGeom prst="rect">
            <a:avLst/>
          </a:prstGeom>
          <a:noFill/>
          <a:ln/>
        </p:spPr>
        <p:txBody>
          <a:bodyPr wrap="square" rtlCol="0" anchor="ctr"/>
          <a:lstStyle/>
          <a:p>
            <a:pPr marL="0" indent="0">
              <a:buNone/>
            </a:pPr>
            <a:r>
              <a:rPr lang="en-US" sz="850" dirty="0">
                <a:solidFill>
                  <a:srgbClr val="64748B"/>
                </a:solidFill>
              </a:rPr>
              <a:t>Pragmatic, prefer</a:t>
            </a:r>
            <a:endParaRPr lang="en-US" sz="850" dirty="0"/>
          </a:p>
          <a:p>
            <a:pPr marL="0" indent="0">
              <a:buNone/>
            </a:pPr>
            <a:r>
              <a:rPr lang="en-US" sz="850" dirty="0">
                <a:solidFill>
                  <a:srgbClr val="64748B"/>
                </a:solidFill>
              </a:rPr>
              <a:t>written clear rules</a:t>
            </a:r>
            <a:endParaRPr lang="en-US" sz="850" dirty="0"/>
          </a:p>
        </p:txBody>
      </p:sp>
      <p:sp>
        <p:nvSpPr>
          <p:cNvPr id="17" name="Shape 15"/>
          <p:cNvSpPr/>
          <p:nvPr/>
        </p:nvSpPr>
        <p:spPr>
          <a:xfrm>
            <a:off x="2395728" y="2642616"/>
            <a:ext cx="1737360" cy="420624"/>
          </a:xfrm>
          <a:prstGeom prst="rect">
            <a:avLst/>
          </a:prstGeom>
          <a:solidFill>
            <a:srgbClr val="D97706"/>
          </a:solidFill>
          <a:ln/>
        </p:spPr>
        <p:txBody>
          <a:bodyPr/>
          <a:lstStyle/>
          <a:p>
            <a:endParaRPr lang="en-US"/>
          </a:p>
        </p:txBody>
      </p:sp>
      <p:sp>
        <p:nvSpPr>
          <p:cNvPr id="18" name="Text 16"/>
          <p:cNvSpPr/>
          <p:nvPr/>
        </p:nvSpPr>
        <p:spPr>
          <a:xfrm>
            <a:off x="2395728" y="2642616"/>
            <a:ext cx="1737360" cy="420624"/>
          </a:xfrm>
          <a:prstGeom prst="rect">
            <a:avLst/>
          </a:prstGeom>
          <a:noFill/>
          <a:ln/>
        </p:spPr>
        <p:txBody>
          <a:bodyPr wrap="square" rtlCol="0" anchor="ctr"/>
          <a:lstStyle/>
          <a:p>
            <a:pPr marL="0" indent="0" algn="ctr">
              <a:buNone/>
            </a:pPr>
            <a:r>
              <a:rPr lang="en-US" sz="850" b="1" dirty="0">
                <a:solidFill>
                  <a:srgbClr val="FFFFFF"/>
                </a:solidFill>
              </a:rPr>
              <a:t>~ Partial compliance</a:t>
            </a:r>
            <a:endParaRPr lang="en-US" sz="850" dirty="0"/>
          </a:p>
        </p:txBody>
      </p:sp>
      <p:sp>
        <p:nvSpPr>
          <p:cNvPr id="19" name="Shape 17"/>
          <p:cNvSpPr/>
          <p:nvPr/>
        </p:nvSpPr>
        <p:spPr>
          <a:xfrm>
            <a:off x="411480" y="3291840"/>
            <a:ext cx="3840480" cy="713232"/>
          </a:xfrm>
          <a:prstGeom prst="rect">
            <a:avLst/>
          </a:prstGeom>
          <a:solidFill>
            <a:srgbClr val="FEF3C7"/>
          </a:solidFill>
          <a:ln/>
        </p:spPr>
        <p:txBody>
          <a:bodyPr/>
          <a:lstStyle/>
          <a:p>
            <a:endParaRPr lang="en-US"/>
          </a:p>
        </p:txBody>
      </p:sp>
      <p:sp>
        <p:nvSpPr>
          <p:cNvPr id="20" name="Text 18"/>
          <p:cNvSpPr/>
          <p:nvPr/>
        </p:nvSpPr>
        <p:spPr>
          <a:xfrm>
            <a:off x="502920" y="3328416"/>
            <a:ext cx="1828800" cy="256032"/>
          </a:xfrm>
          <a:prstGeom prst="rect">
            <a:avLst/>
          </a:prstGeom>
          <a:noFill/>
          <a:ln/>
        </p:spPr>
        <p:txBody>
          <a:bodyPr wrap="square" rtlCol="0" anchor="ctr"/>
          <a:lstStyle/>
          <a:p>
            <a:pPr marL="0" indent="0">
              <a:buNone/>
            </a:pPr>
            <a:r>
              <a:rPr lang="en-US" sz="950" b="1" dirty="0">
                <a:solidFill>
                  <a:srgbClr val="1A2744"/>
                </a:solidFill>
              </a:rPr>
              <a:t>👦 Millennials (26–40)</a:t>
            </a:r>
            <a:endParaRPr lang="en-US" sz="950" dirty="0"/>
          </a:p>
        </p:txBody>
      </p:sp>
      <p:sp>
        <p:nvSpPr>
          <p:cNvPr id="21" name="Text 19"/>
          <p:cNvSpPr/>
          <p:nvPr/>
        </p:nvSpPr>
        <p:spPr>
          <a:xfrm>
            <a:off x="502920" y="3602736"/>
            <a:ext cx="1828800" cy="347472"/>
          </a:xfrm>
          <a:prstGeom prst="rect">
            <a:avLst/>
          </a:prstGeom>
          <a:noFill/>
          <a:ln/>
        </p:spPr>
        <p:txBody>
          <a:bodyPr wrap="square" rtlCol="0" anchor="ctr"/>
          <a:lstStyle/>
          <a:p>
            <a:pPr marL="0" indent="0">
              <a:buNone/>
            </a:pPr>
            <a:r>
              <a:rPr lang="en-US" sz="850" dirty="0">
                <a:solidFill>
                  <a:srgbClr val="64748B"/>
                </a:solidFill>
              </a:rPr>
              <a:t>Collaborative,</a:t>
            </a:r>
            <a:endParaRPr lang="en-US" sz="850" dirty="0"/>
          </a:p>
          <a:p>
            <a:pPr marL="0" indent="0">
              <a:buNone/>
            </a:pPr>
            <a:r>
              <a:rPr lang="en-US" sz="850" dirty="0">
                <a:solidFill>
                  <a:srgbClr val="64748B"/>
                </a:solidFill>
              </a:rPr>
              <a:t>challenges authority</a:t>
            </a:r>
            <a:endParaRPr lang="en-US" sz="850" dirty="0"/>
          </a:p>
        </p:txBody>
      </p:sp>
      <p:sp>
        <p:nvSpPr>
          <p:cNvPr id="22" name="Shape 20"/>
          <p:cNvSpPr/>
          <p:nvPr/>
        </p:nvSpPr>
        <p:spPr>
          <a:xfrm>
            <a:off x="2395728" y="3429000"/>
            <a:ext cx="1737360" cy="420624"/>
          </a:xfrm>
          <a:prstGeom prst="rect">
            <a:avLst/>
          </a:prstGeom>
          <a:solidFill>
            <a:srgbClr val="991B1B"/>
          </a:solidFill>
          <a:ln/>
        </p:spPr>
        <p:txBody>
          <a:bodyPr/>
          <a:lstStyle/>
          <a:p>
            <a:endParaRPr lang="en-US"/>
          </a:p>
        </p:txBody>
      </p:sp>
      <p:sp>
        <p:nvSpPr>
          <p:cNvPr id="23" name="Text 21"/>
          <p:cNvSpPr/>
          <p:nvPr/>
        </p:nvSpPr>
        <p:spPr>
          <a:xfrm>
            <a:off x="2395728" y="3429000"/>
            <a:ext cx="1737360" cy="420624"/>
          </a:xfrm>
          <a:prstGeom prst="rect">
            <a:avLst/>
          </a:prstGeom>
          <a:noFill/>
          <a:ln/>
        </p:spPr>
        <p:txBody>
          <a:bodyPr wrap="square" rtlCol="0" anchor="ctr"/>
          <a:lstStyle/>
          <a:p>
            <a:pPr marL="0" indent="0" algn="ctr">
              <a:buNone/>
            </a:pPr>
            <a:r>
              <a:rPr lang="en-US" sz="850" b="1" dirty="0">
                <a:solidFill>
                  <a:srgbClr val="FFFFFF"/>
                </a:solidFill>
              </a:rPr>
              <a:t>✘ Conflict with Gary</a:t>
            </a:r>
            <a:endParaRPr lang="en-US" sz="850" dirty="0"/>
          </a:p>
        </p:txBody>
      </p:sp>
      <p:sp>
        <p:nvSpPr>
          <p:cNvPr id="24" name="Shape 22"/>
          <p:cNvSpPr/>
          <p:nvPr/>
        </p:nvSpPr>
        <p:spPr>
          <a:xfrm>
            <a:off x="411480" y="4078224"/>
            <a:ext cx="3840480" cy="713232"/>
          </a:xfrm>
          <a:prstGeom prst="rect">
            <a:avLst/>
          </a:prstGeom>
          <a:solidFill>
            <a:srgbClr val="FFFFFF"/>
          </a:solidFill>
          <a:ln/>
        </p:spPr>
        <p:txBody>
          <a:bodyPr/>
          <a:lstStyle/>
          <a:p>
            <a:endParaRPr lang="en-US"/>
          </a:p>
        </p:txBody>
      </p:sp>
      <p:sp>
        <p:nvSpPr>
          <p:cNvPr id="25" name="Text 23"/>
          <p:cNvSpPr/>
          <p:nvPr/>
        </p:nvSpPr>
        <p:spPr>
          <a:xfrm>
            <a:off x="502920" y="4114800"/>
            <a:ext cx="1828800" cy="256032"/>
          </a:xfrm>
          <a:prstGeom prst="rect">
            <a:avLst/>
          </a:prstGeom>
          <a:noFill/>
          <a:ln/>
        </p:spPr>
        <p:txBody>
          <a:bodyPr wrap="square" rtlCol="0" anchor="ctr"/>
          <a:lstStyle/>
          <a:p>
            <a:pPr marL="0" indent="0">
              <a:buNone/>
            </a:pPr>
            <a:r>
              <a:rPr lang="en-US" sz="950" b="1" dirty="0">
                <a:solidFill>
                  <a:srgbClr val="1A2744"/>
                </a:solidFill>
              </a:rPr>
              <a:t>🧑‍💻 Gen Z (16–25)</a:t>
            </a:r>
            <a:endParaRPr lang="en-US" sz="950" dirty="0"/>
          </a:p>
        </p:txBody>
      </p:sp>
      <p:sp>
        <p:nvSpPr>
          <p:cNvPr id="26" name="Text 24"/>
          <p:cNvSpPr/>
          <p:nvPr/>
        </p:nvSpPr>
        <p:spPr>
          <a:xfrm>
            <a:off x="502920" y="4389120"/>
            <a:ext cx="1828800" cy="347472"/>
          </a:xfrm>
          <a:prstGeom prst="rect">
            <a:avLst/>
          </a:prstGeom>
          <a:noFill/>
          <a:ln/>
        </p:spPr>
        <p:txBody>
          <a:bodyPr wrap="square" rtlCol="0" anchor="ctr"/>
          <a:lstStyle/>
          <a:p>
            <a:pPr marL="0" indent="0">
              <a:buNone/>
            </a:pPr>
            <a:r>
              <a:rPr lang="en-US" sz="850" dirty="0">
                <a:solidFill>
                  <a:srgbClr val="64748B"/>
                </a:solidFill>
              </a:rPr>
              <a:t>Digital, informal,</a:t>
            </a:r>
            <a:endParaRPr lang="en-US" sz="850" dirty="0"/>
          </a:p>
          <a:p>
            <a:pPr marL="0" indent="0">
              <a:buNone/>
            </a:pPr>
            <a:r>
              <a:rPr lang="en-US" sz="850" dirty="0">
                <a:solidFill>
                  <a:srgbClr val="64748B"/>
                </a:solidFill>
              </a:rPr>
              <a:t>visual learners</a:t>
            </a:r>
            <a:endParaRPr lang="en-US" sz="850" dirty="0"/>
          </a:p>
        </p:txBody>
      </p:sp>
      <p:sp>
        <p:nvSpPr>
          <p:cNvPr id="27" name="Shape 25"/>
          <p:cNvSpPr/>
          <p:nvPr/>
        </p:nvSpPr>
        <p:spPr>
          <a:xfrm>
            <a:off x="2395728" y="4215384"/>
            <a:ext cx="1737360" cy="420624"/>
          </a:xfrm>
          <a:prstGeom prst="rect">
            <a:avLst/>
          </a:prstGeom>
          <a:solidFill>
            <a:srgbClr val="991B1B"/>
          </a:solidFill>
          <a:ln/>
        </p:spPr>
        <p:txBody>
          <a:bodyPr/>
          <a:lstStyle/>
          <a:p>
            <a:endParaRPr lang="en-US"/>
          </a:p>
        </p:txBody>
      </p:sp>
      <p:sp>
        <p:nvSpPr>
          <p:cNvPr id="28" name="Text 26"/>
          <p:cNvSpPr/>
          <p:nvPr/>
        </p:nvSpPr>
        <p:spPr>
          <a:xfrm>
            <a:off x="2395728" y="4215384"/>
            <a:ext cx="1737360" cy="420624"/>
          </a:xfrm>
          <a:prstGeom prst="rect">
            <a:avLst/>
          </a:prstGeom>
          <a:noFill/>
          <a:ln/>
        </p:spPr>
        <p:txBody>
          <a:bodyPr wrap="square" rtlCol="0" anchor="ctr"/>
          <a:lstStyle/>
          <a:p>
            <a:pPr marL="0" indent="0" algn="ctr">
              <a:buNone/>
            </a:pPr>
            <a:r>
              <a:rPr lang="en-US" sz="850" b="1" dirty="0">
                <a:solidFill>
                  <a:srgbClr val="FFFFFF"/>
                </a:solidFill>
              </a:rPr>
              <a:t>✘ Disengaged</a:t>
            </a:r>
            <a:endParaRPr lang="en-US" sz="850" dirty="0"/>
          </a:p>
        </p:txBody>
      </p:sp>
      <p:sp>
        <p:nvSpPr>
          <p:cNvPr id="29" name="Text 27"/>
          <p:cNvSpPr/>
          <p:nvPr/>
        </p:nvSpPr>
        <p:spPr>
          <a:xfrm>
            <a:off x="4572000" y="1261872"/>
            <a:ext cx="4297680" cy="292608"/>
          </a:xfrm>
          <a:prstGeom prst="rect">
            <a:avLst/>
          </a:prstGeom>
          <a:noFill/>
          <a:ln/>
        </p:spPr>
        <p:txBody>
          <a:bodyPr wrap="square" rtlCol="0" anchor="ctr"/>
          <a:lstStyle/>
          <a:p>
            <a:pPr marL="0" indent="0">
              <a:buNone/>
            </a:pPr>
            <a:r>
              <a:rPr lang="en-US" sz="1000" b="1" dirty="0">
                <a:solidFill>
                  <a:srgbClr val="1A2744"/>
                </a:solidFill>
              </a:rPr>
              <a:t>Estimated Compliance Rate by Generation (%)</a:t>
            </a:r>
            <a:endParaRPr lang="en-US" sz="1000" dirty="0"/>
          </a:p>
        </p:txBody>
      </p:sp>
      <p:graphicFrame>
        <p:nvGraphicFramePr>
          <p:cNvPr id="30" name="Chart 0"/>
          <p:cNvGraphicFramePr/>
          <p:nvPr/>
        </p:nvGraphicFramePr>
        <p:xfrm>
          <a:off x="4526280" y="1572768"/>
          <a:ext cx="4343400" cy="2011680"/>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8"/>
          <p:cNvSpPr/>
          <p:nvPr/>
        </p:nvSpPr>
        <p:spPr>
          <a:xfrm>
            <a:off x="4526280" y="3703320"/>
            <a:ext cx="4343400" cy="1170432"/>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32" name="Shape 29"/>
          <p:cNvSpPr/>
          <p:nvPr/>
        </p:nvSpPr>
        <p:spPr>
          <a:xfrm>
            <a:off x="4526280" y="3703320"/>
            <a:ext cx="64008" cy="1170432"/>
          </a:xfrm>
          <a:prstGeom prst="rect">
            <a:avLst/>
          </a:prstGeom>
          <a:solidFill>
            <a:srgbClr val="D97706"/>
          </a:solidFill>
          <a:ln/>
        </p:spPr>
        <p:txBody>
          <a:bodyPr/>
          <a:lstStyle/>
          <a:p>
            <a:endParaRPr lang="en-US"/>
          </a:p>
        </p:txBody>
      </p:sp>
      <p:sp>
        <p:nvSpPr>
          <p:cNvPr id="33" name="Text 30"/>
          <p:cNvSpPr/>
          <p:nvPr/>
        </p:nvSpPr>
        <p:spPr>
          <a:xfrm>
            <a:off x="4709160" y="3776472"/>
            <a:ext cx="3977640" cy="256032"/>
          </a:xfrm>
          <a:prstGeom prst="rect">
            <a:avLst/>
          </a:prstGeom>
          <a:noFill/>
          <a:ln/>
        </p:spPr>
        <p:txBody>
          <a:bodyPr wrap="square" rtlCol="0" anchor="ctr"/>
          <a:lstStyle/>
          <a:p>
            <a:pPr marL="0" indent="0">
              <a:buNone/>
            </a:pPr>
            <a:r>
              <a:rPr lang="en-US" sz="1000" b="1" dirty="0">
                <a:solidFill>
                  <a:srgbClr val="1A2744"/>
                </a:solidFill>
              </a:rPr>
              <a:t>Case Study Evidence</a:t>
            </a:r>
            <a:endParaRPr lang="en-US" sz="1000" dirty="0"/>
          </a:p>
        </p:txBody>
      </p:sp>
      <p:sp>
        <p:nvSpPr>
          <p:cNvPr id="34" name="Text 31"/>
          <p:cNvSpPr/>
          <p:nvPr/>
        </p:nvSpPr>
        <p:spPr>
          <a:xfrm>
            <a:off x="4709160" y="4096512"/>
            <a:ext cx="3977640" cy="310896"/>
          </a:xfrm>
          <a:prstGeom prst="rect">
            <a:avLst/>
          </a:prstGeom>
          <a:noFill/>
          <a:ln/>
        </p:spPr>
        <p:txBody>
          <a:bodyPr wrap="square" rtlCol="0" anchor="ctr"/>
          <a:lstStyle/>
          <a:p>
            <a:pPr marL="0" indent="0">
              <a:buNone/>
            </a:pPr>
            <a:r>
              <a:rPr lang="en-US" sz="900" b="1" dirty="0">
                <a:solidFill>
                  <a:srgbClr val="D97706"/>
                </a:solidFill>
              </a:rPr>
              <a:t>▸  </a:t>
            </a:r>
            <a:r>
              <a:rPr lang="en-US" sz="900" dirty="0">
                <a:solidFill>
                  <a:srgbClr val="1A2744"/>
                </a:solidFill>
              </a:rPr>
              <a:t>Gary: 'The older ones seem to understand, but the problem seems to be with the younger ones' (case study)</a:t>
            </a:r>
            <a:endParaRPr lang="en-US" sz="900" dirty="0"/>
          </a:p>
        </p:txBody>
      </p:sp>
      <p:sp>
        <p:nvSpPr>
          <p:cNvPr id="35" name="Text 32"/>
          <p:cNvSpPr/>
          <p:nvPr/>
        </p:nvSpPr>
        <p:spPr>
          <a:xfrm>
            <a:off x="4709160" y="4443984"/>
            <a:ext cx="3977640" cy="310896"/>
          </a:xfrm>
          <a:prstGeom prst="rect">
            <a:avLst/>
          </a:prstGeom>
          <a:noFill/>
          <a:ln/>
        </p:spPr>
        <p:txBody>
          <a:bodyPr wrap="square" rtlCol="0" anchor="ctr"/>
          <a:lstStyle/>
          <a:p>
            <a:pPr marL="0" indent="0">
              <a:buNone/>
            </a:pPr>
            <a:r>
              <a:rPr lang="en-US" sz="900" b="1" dirty="0">
                <a:solidFill>
                  <a:srgbClr val="D97706"/>
                </a:solidFill>
              </a:rPr>
              <a:t>▸  </a:t>
            </a:r>
            <a:r>
              <a:rPr lang="en-US" sz="900" dirty="0">
                <a:solidFill>
                  <a:srgbClr val="1A2744"/>
                </a:solidFill>
              </a:rPr>
              <a:t>No differentiated communication strategies for different age groups — one-size-fits-all approach fails</a:t>
            </a:r>
            <a:endParaRPr lang="en-US" sz="900" dirty="0"/>
          </a:p>
        </p:txBody>
      </p:sp>
      <p:sp>
        <p:nvSpPr>
          <p:cNvPr id="36" name="Shape 33"/>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37" name="Text 34"/>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Strauss, W. &amp; Howe, N. (1991). Generations: The History of America's Future. Morrow.  |  Zemke, R. et al. (2000). Generations at Work. AMACOM.  |  Chart data illustrative.</a:t>
            </a:r>
            <a:endParaRPr lang="en-US" sz="7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Barrier 4: Cultural Barrier</a:t>
            </a:r>
            <a:endParaRPr lang="en-US" sz="2400" dirty="0"/>
          </a:p>
        </p:txBody>
      </p:sp>
      <p:sp>
        <p:nvSpPr>
          <p:cNvPr id="4" name="Shape 2"/>
          <p:cNvSpPr/>
          <p:nvPr/>
        </p:nvSpPr>
        <p:spPr>
          <a:xfrm>
            <a:off x="0" y="914400"/>
            <a:ext cx="9144000" cy="237744"/>
          </a:xfrm>
          <a:prstGeom prst="rect">
            <a:avLst/>
          </a:prstGeom>
          <a:solidFill>
            <a:srgbClr val="166534"/>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Presenter: Mario Alberto Gheorghe  |  Theory: Hofstede (2001) + Hall (1976)</a:t>
            </a:r>
            <a:endParaRPr lang="en-US" sz="950" dirty="0"/>
          </a:p>
        </p:txBody>
      </p:sp>
      <p:sp>
        <p:nvSpPr>
          <p:cNvPr id="6" name="Shape 4"/>
          <p:cNvSpPr/>
          <p:nvPr/>
        </p:nvSpPr>
        <p:spPr>
          <a:xfrm>
            <a:off x="274320" y="1261872"/>
            <a:ext cx="4114800" cy="361188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74320" y="1261872"/>
            <a:ext cx="64008" cy="3611880"/>
          </a:xfrm>
          <a:prstGeom prst="rect">
            <a:avLst/>
          </a:prstGeom>
          <a:solidFill>
            <a:srgbClr val="166534"/>
          </a:solidFill>
          <a:ln/>
        </p:spPr>
        <p:txBody>
          <a:bodyPr/>
          <a:lstStyle/>
          <a:p>
            <a:endParaRPr lang="en-US"/>
          </a:p>
        </p:txBody>
      </p:sp>
      <p:sp>
        <p:nvSpPr>
          <p:cNvPr id="8" name="Text 6"/>
          <p:cNvSpPr/>
          <p:nvPr/>
        </p:nvSpPr>
        <p:spPr>
          <a:xfrm>
            <a:off x="457200" y="1335024"/>
            <a:ext cx="3749040" cy="292608"/>
          </a:xfrm>
          <a:prstGeom prst="rect">
            <a:avLst/>
          </a:prstGeom>
          <a:noFill/>
          <a:ln/>
        </p:spPr>
        <p:txBody>
          <a:bodyPr wrap="square" rtlCol="0" anchor="ctr"/>
          <a:lstStyle/>
          <a:p>
            <a:pPr marL="0" indent="0">
              <a:buNone/>
            </a:pPr>
            <a:r>
              <a:rPr lang="en-US" sz="1100" b="1" dirty="0">
                <a:solidFill>
                  <a:srgbClr val="1A2744"/>
                </a:solidFill>
              </a:rPr>
              <a:t>Hofstede's (2001) Cultural Dimensions</a:t>
            </a:r>
            <a:endParaRPr lang="en-US" sz="1100" dirty="0"/>
          </a:p>
        </p:txBody>
      </p:sp>
      <p:sp>
        <p:nvSpPr>
          <p:cNvPr id="9" name="Shape 7"/>
          <p:cNvSpPr/>
          <p:nvPr/>
        </p:nvSpPr>
        <p:spPr>
          <a:xfrm>
            <a:off x="411480" y="1719072"/>
            <a:ext cx="3840480" cy="731520"/>
          </a:xfrm>
          <a:prstGeom prst="rect">
            <a:avLst/>
          </a:prstGeom>
          <a:solidFill>
            <a:srgbClr val="DCFCE7"/>
          </a:solidFill>
          <a:ln/>
        </p:spPr>
        <p:txBody>
          <a:bodyPr/>
          <a:lstStyle/>
          <a:p>
            <a:endParaRPr lang="en-US"/>
          </a:p>
        </p:txBody>
      </p:sp>
      <p:sp>
        <p:nvSpPr>
          <p:cNvPr id="10" name="Text 8"/>
          <p:cNvSpPr/>
          <p:nvPr/>
        </p:nvSpPr>
        <p:spPr>
          <a:xfrm>
            <a:off x="502920" y="1764792"/>
            <a:ext cx="1371600" cy="640080"/>
          </a:xfrm>
          <a:prstGeom prst="rect">
            <a:avLst/>
          </a:prstGeom>
          <a:noFill/>
          <a:ln/>
        </p:spPr>
        <p:txBody>
          <a:bodyPr wrap="square" rtlCol="0" anchor="ctr"/>
          <a:lstStyle/>
          <a:p>
            <a:pPr marL="0" indent="0">
              <a:buNone/>
            </a:pPr>
            <a:r>
              <a:rPr lang="en-US" sz="900" b="1" dirty="0">
                <a:solidFill>
                  <a:srgbClr val="166534"/>
                </a:solidFill>
              </a:rPr>
              <a:t>Power Distance</a:t>
            </a:r>
            <a:endParaRPr lang="en-US" sz="900" dirty="0"/>
          </a:p>
        </p:txBody>
      </p:sp>
      <p:sp>
        <p:nvSpPr>
          <p:cNvPr id="11" name="Text 9"/>
          <p:cNvSpPr/>
          <p:nvPr/>
        </p:nvSpPr>
        <p:spPr>
          <a:xfrm>
            <a:off x="1920240" y="1764792"/>
            <a:ext cx="2194560" cy="640080"/>
          </a:xfrm>
          <a:prstGeom prst="rect">
            <a:avLst/>
          </a:prstGeom>
          <a:noFill/>
          <a:ln/>
        </p:spPr>
        <p:txBody>
          <a:bodyPr wrap="square" rtlCol="0" anchor="ctr"/>
          <a:lstStyle/>
          <a:p>
            <a:pPr marL="0" indent="0">
              <a:buNone/>
            </a:pPr>
            <a:r>
              <a:rPr lang="en-US" sz="850" dirty="0">
                <a:solidFill>
                  <a:srgbClr val="1A2744"/>
                </a:solidFill>
              </a:rPr>
              <a:t>Workers from high-PD cultures may not question Gary's instructions even when confused</a:t>
            </a:r>
            <a:endParaRPr lang="en-US" sz="850" dirty="0"/>
          </a:p>
        </p:txBody>
      </p:sp>
      <p:sp>
        <p:nvSpPr>
          <p:cNvPr id="12" name="Shape 10"/>
          <p:cNvSpPr/>
          <p:nvPr/>
        </p:nvSpPr>
        <p:spPr>
          <a:xfrm>
            <a:off x="411480" y="2523744"/>
            <a:ext cx="3840480" cy="731520"/>
          </a:xfrm>
          <a:prstGeom prst="rect">
            <a:avLst/>
          </a:prstGeom>
          <a:solidFill>
            <a:srgbClr val="FFFFFF"/>
          </a:solidFill>
          <a:ln/>
        </p:spPr>
        <p:txBody>
          <a:bodyPr/>
          <a:lstStyle/>
          <a:p>
            <a:endParaRPr lang="en-US"/>
          </a:p>
        </p:txBody>
      </p:sp>
      <p:sp>
        <p:nvSpPr>
          <p:cNvPr id="13" name="Text 11"/>
          <p:cNvSpPr/>
          <p:nvPr/>
        </p:nvSpPr>
        <p:spPr>
          <a:xfrm>
            <a:off x="502920" y="2569464"/>
            <a:ext cx="1371600" cy="640080"/>
          </a:xfrm>
          <a:prstGeom prst="rect">
            <a:avLst/>
          </a:prstGeom>
          <a:noFill/>
          <a:ln/>
        </p:spPr>
        <p:txBody>
          <a:bodyPr wrap="square" rtlCol="0" anchor="ctr"/>
          <a:lstStyle/>
          <a:p>
            <a:pPr marL="0" indent="0">
              <a:buNone/>
            </a:pPr>
            <a:r>
              <a:rPr lang="en-US" sz="900" b="1" dirty="0">
                <a:solidFill>
                  <a:srgbClr val="166534"/>
                </a:solidFill>
              </a:rPr>
              <a:t>Individualism vs</a:t>
            </a:r>
            <a:endParaRPr lang="en-US" sz="900" dirty="0"/>
          </a:p>
          <a:p>
            <a:pPr marL="0" indent="0">
              <a:buNone/>
            </a:pPr>
            <a:r>
              <a:rPr lang="en-US" sz="900" b="1" dirty="0">
                <a:solidFill>
                  <a:srgbClr val="166534"/>
                </a:solidFill>
              </a:rPr>
              <a:t>Collectivism</a:t>
            </a:r>
            <a:endParaRPr lang="en-US" sz="900" dirty="0"/>
          </a:p>
        </p:txBody>
      </p:sp>
      <p:sp>
        <p:nvSpPr>
          <p:cNvPr id="14" name="Text 12"/>
          <p:cNvSpPr/>
          <p:nvPr/>
        </p:nvSpPr>
        <p:spPr>
          <a:xfrm>
            <a:off x="1920240" y="2569464"/>
            <a:ext cx="2194560" cy="640080"/>
          </a:xfrm>
          <a:prstGeom prst="rect">
            <a:avLst/>
          </a:prstGeom>
          <a:noFill/>
          <a:ln/>
        </p:spPr>
        <p:txBody>
          <a:bodyPr wrap="square" rtlCol="0" anchor="ctr"/>
          <a:lstStyle/>
          <a:p>
            <a:pPr marL="0" indent="0">
              <a:buNone/>
            </a:pPr>
            <a:r>
              <a:rPr lang="en-US" sz="850" dirty="0">
                <a:solidFill>
                  <a:srgbClr val="1A2744"/>
                </a:solidFill>
              </a:rPr>
              <a:t>Collectivist workers may prioritise group loyalties over managerial directives</a:t>
            </a:r>
            <a:endParaRPr lang="en-US" sz="850" dirty="0"/>
          </a:p>
        </p:txBody>
      </p:sp>
      <p:sp>
        <p:nvSpPr>
          <p:cNvPr id="15" name="Shape 13"/>
          <p:cNvSpPr/>
          <p:nvPr/>
        </p:nvSpPr>
        <p:spPr>
          <a:xfrm>
            <a:off x="411480" y="3328416"/>
            <a:ext cx="3840480" cy="731520"/>
          </a:xfrm>
          <a:prstGeom prst="rect">
            <a:avLst/>
          </a:prstGeom>
          <a:solidFill>
            <a:srgbClr val="DCFCE7"/>
          </a:solidFill>
          <a:ln/>
        </p:spPr>
        <p:txBody>
          <a:bodyPr/>
          <a:lstStyle/>
          <a:p>
            <a:endParaRPr lang="en-US"/>
          </a:p>
        </p:txBody>
      </p:sp>
      <p:sp>
        <p:nvSpPr>
          <p:cNvPr id="16" name="Text 14"/>
          <p:cNvSpPr/>
          <p:nvPr/>
        </p:nvSpPr>
        <p:spPr>
          <a:xfrm>
            <a:off x="502920" y="3374136"/>
            <a:ext cx="1371600" cy="640080"/>
          </a:xfrm>
          <a:prstGeom prst="rect">
            <a:avLst/>
          </a:prstGeom>
          <a:noFill/>
          <a:ln/>
        </p:spPr>
        <p:txBody>
          <a:bodyPr wrap="square" rtlCol="0" anchor="ctr"/>
          <a:lstStyle/>
          <a:p>
            <a:pPr marL="0" indent="0">
              <a:buNone/>
            </a:pPr>
            <a:r>
              <a:rPr lang="en-US" sz="900" b="1" dirty="0">
                <a:solidFill>
                  <a:srgbClr val="166534"/>
                </a:solidFill>
              </a:rPr>
              <a:t>Uncertainty</a:t>
            </a:r>
            <a:endParaRPr lang="en-US" sz="900" dirty="0"/>
          </a:p>
          <a:p>
            <a:pPr marL="0" indent="0">
              <a:buNone/>
            </a:pPr>
            <a:r>
              <a:rPr lang="en-US" sz="900" b="1" dirty="0">
                <a:solidFill>
                  <a:srgbClr val="166534"/>
                </a:solidFill>
              </a:rPr>
              <a:t>Avoidance</a:t>
            </a:r>
            <a:endParaRPr lang="en-US" sz="900" dirty="0"/>
          </a:p>
        </p:txBody>
      </p:sp>
      <p:sp>
        <p:nvSpPr>
          <p:cNvPr id="17" name="Text 15"/>
          <p:cNvSpPr/>
          <p:nvPr/>
        </p:nvSpPr>
        <p:spPr>
          <a:xfrm>
            <a:off x="1920240" y="3374136"/>
            <a:ext cx="2194560" cy="640080"/>
          </a:xfrm>
          <a:prstGeom prst="rect">
            <a:avLst/>
          </a:prstGeom>
          <a:noFill/>
          <a:ln/>
        </p:spPr>
        <p:txBody>
          <a:bodyPr wrap="square" rtlCol="0" anchor="ctr"/>
          <a:lstStyle/>
          <a:p>
            <a:pPr marL="0" indent="0">
              <a:buNone/>
            </a:pPr>
            <a:r>
              <a:rPr lang="en-US" sz="850" dirty="0">
                <a:solidFill>
                  <a:srgbClr val="1A2744"/>
                </a:solidFill>
              </a:rPr>
              <a:t>High-UA workers may not ask for clarification, increasing error risk</a:t>
            </a:r>
            <a:endParaRPr lang="en-US" sz="850" dirty="0"/>
          </a:p>
        </p:txBody>
      </p:sp>
      <p:sp>
        <p:nvSpPr>
          <p:cNvPr id="18" name="Shape 16"/>
          <p:cNvSpPr/>
          <p:nvPr/>
        </p:nvSpPr>
        <p:spPr>
          <a:xfrm>
            <a:off x="411480" y="4133088"/>
            <a:ext cx="3840480" cy="731520"/>
          </a:xfrm>
          <a:prstGeom prst="rect">
            <a:avLst/>
          </a:prstGeom>
          <a:solidFill>
            <a:srgbClr val="FFFFFF"/>
          </a:solidFill>
          <a:ln/>
        </p:spPr>
        <p:txBody>
          <a:bodyPr/>
          <a:lstStyle/>
          <a:p>
            <a:endParaRPr lang="en-US"/>
          </a:p>
        </p:txBody>
      </p:sp>
      <p:sp>
        <p:nvSpPr>
          <p:cNvPr id="19" name="Text 17"/>
          <p:cNvSpPr/>
          <p:nvPr/>
        </p:nvSpPr>
        <p:spPr>
          <a:xfrm>
            <a:off x="502920" y="4178808"/>
            <a:ext cx="1371600" cy="640080"/>
          </a:xfrm>
          <a:prstGeom prst="rect">
            <a:avLst/>
          </a:prstGeom>
          <a:noFill/>
          <a:ln/>
        </p:spPr>
        <p:txBody>
          <a:bodyPr wrap="square" rtlCol="0" anchor="ctr"/>
          <a:lstStyle/>
          <a:p>
            <a:pPr marL="0" indent="0">
              <a:buNone/>
            </a:pPr>
            <a:r>
              <a:rPr lang="en-US" sz="900" b="1" dirty="0">
                <a:solidFill>
                  <a:srgbClr val="166534"/>
                </a:solidFill>
              </a:rPr>
              <a:t>High vs Low</a:t>
            </a:r>
            <a:endParaRPr lang="en-US" sz="900" dirty="0"/>
          </a:p>
          <a:p>
            <a:pPr marL="0" indent="0">
              <a:buNone/>
            </a:pPr>
            <a:r>
              <a:rPr lang="en-US" sz="900" b="1" dirty="0">
                <a:solidFill>
                  <a:srgbClr val="166534"/>
                </a:solidFill>
              </a:rPr>
              <a:t>Context (Hall, 1976)</a:t>
            </a:r>
            <a:endParaRPr lang="en-US" sz="900" dirty="0"/>
          </a:p>
        </p:txBody>
      </p:sp>
      <p:sp>
        <p:nvSpPr>
          <p:cNvPr id="20" name="Text 18"/>
          <p:cNvSpPr/>
          <p:nvPr/>
        </p:nvSpPr>
        <p:spPr>
          <a:xfrm>
            <a:off x="1920240" y="4178808"/>
            <a:ext cx="2194560" cy="640080"/>
          </a:xfrm>
          <a:prstGeom prst="rect">
            <a:avLst/>
          </a:prstGeom>
          <a:noFill/>
          <a:ln/>
        </p:spPr>
        <p:txBody>
          <a:bodyPr wrap="square" rtlCol="0" anchor="ctr"/>
          <a:lstStyle/>
          <a:p>
            <a:pPr marL="0" indent="0">
              <a:buNone/>
            </a:pPr>
            <a:r>
              <a:rPr lang="en-US" sz="850" dirty="0">
                <a:solidFill>
                  <a:srgbClr val="1A2744"/>
                </a:solidFill>
              </a:rPr>
              <a:t>High-context cultures rely on implicit meaning — Gary's explicit signs are insufficient</a:t>
            </a:r>
            <a:endParaRPr lang="en-US" sz="850" dirty="0"/>
          </a:p>
        </p:txBody>
      </p:sp>
      <p:sp>
        <p:nvSpPr>
          <p:cNvPr id="21" name="Text 19"/>
          <p:cNvSpPr/>
          <p:nvPr/>
        </p:nvSpPr>
        <p:spPr>
          <a:xfrm>
            <a:off x="4572000" y="1261872"/>
            <a:ext cx="4297680" cy="502920"/>
          </a:xfrm>
          <a:prstGeom prst="rect">
            <a:avLst/>
          </a:prstGeom>
          <a:noFill/>
          <a:ln/>
        </p:spPr>
        <p:txBody>
          <a:bodyPr wrap="square" rtlCol="0" anchor="ctr"/>
          <a:lstStyle/>
          <a:p>
            <a:pPr marL="0" indent="0">
              <a:buNone/>
            </a:pPr>
            <a:r>
              <a:rPr lang="en-US" sz="950" b="1" dirty="0">
                <a:solidFill>
                  <a:srgbClr val="1A2744"/>
                </a:solidFill>
              </a:rPr>
              <a:t>Cultural Dimension Score Comparison (Hofstede, 2001)</a:t>
            </a:r>
            <a:endParaRPr lang="en-US" sz="950" dirty="0"/>
          </a:p>
          <a:p>
            <a:pPr marL="0" indent="0">
              <a:buNone/>
            </a:pPr>
            <a:r>
              <a:rPr lang="en-US" sz="950" b="1" dirty="0">
                <a:solidFill>
                  <a:srgbClr val="1A2744"/>
                </a:solidFill>
              </a:rPr>
              <a:t>Illustrative: UK vs Multi-Cultural Workforce Average</a:t>
            </a:r>
            <a:endParaRPr lang="en-US" sz="950" dirty="0"/>
          </a:p>
        </p:txBody>
      </p:sp>
      <p:graphicFrame>
        <p:nvGraphicFramePr>
          <p:cNvPr id="22" name="Chart 0"/>
          <p:cNvGraphicFramePr/>
          <p:nvPr/>
        </p:nvGraphicFramePr>
        <p:xfrm>
          <a:off x="4526280" y="1783080"/>
          <a:ext cx="4343400" cy="2286000"/>
        </p:xfrm>
        <a:graphic>
          <a:graphicData uri="http://schemas.openxmlformats.org/drawingml/2006/chart">
            <c:chart xmlns:c="http://schemas.openxmlformats.org/drawingml/2006/chart" xmlns:r="http://schemas.openxmlformats.org/officeDocument/2006/relationships" r:id="rId3"/>
          </a:graphicData>
        </a:graphic>
      </p:graphicFrame>
      <p:sp>
        <p:nvSpPr>
          <p:cNvPr id="23" name="Shape 20"/>
          <p:cNvSpPr/>
          <p:nvPr/>
        </p:nvSpPr>
        <p:spPr>
          <a:xfrm>
            <a:off x="4526280" y="4206240"/>
            <a:ext cx="4343400" cy="667512"/>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24" name="Shape 21"/>
          <p:cNvSpPr/>
          <p:nvPr/>
        </p:nvSpPr>
        <p:spPr>
          <a:xfrm>
            <a:off x="4526280" y="4206240"/>
            <a:ext cx="64008" cy="667512"/>
          </a:xfrm>
          <a:prstGeom prst="rect">
            <a:avLst/>
          </a:prstGeom>
          <a:solidFill>
            <a:srgbClr val="166534"/>
          </a:solidFill>
          <a:ln/>
        </p:spPr>
        <p:txBody>
          <a:bodyPr/>
          <a:lstStyle/>
          <a:p>
            <a:endParaRPr lang="en-US"/>
          </a:p>
        </p:txBody>
      </p:sp>
      <p:sp>
        <p:nvSpPr>
          <p:cNvPr id="25" name="Text 22"/>
          <p:cNvSpPr/>
          <p:nvPr/>
        </p:nvSpPr>
        <p:spPr>
          <a:xfrm>
            <a:off x="4709160" y="4279392"/>
            <a:ext cx="3977640" cy="521208"/>
          </a:xfrm>
          <a:prstGeom prst="rect">
            <a:avLst/>
          </a:prstGeom>
          <a:noFill/>
          <a:ln/>
        </p:spPr>
        <p:txBody>
          <a:bodyPr wrap="square" rtlCol="0" anchor="ctr"/>
          <a:lstStyle/>
          <a:p>
            <a:pPr marL="0" indent="0">
              <a:buNone/>
            </a:pPr>
            <a:r>
              <a:rPr lang="en-US" sz="950" i="1" dirty="0">
                <a:solidFill>
                  <a:srgbClr val="1A2744"/>
                </a:solidFill>
              </a:rPr>
              <a:t>🥩 Meat in vegetarian meals may reflect cultural misunderstanding of dietary norms, not deliberate negligence (Hofstede, 2001)</a:t>
            </a:r>
            <a:endParaRPr lang="en-US" sz="950" dirty="0"/>
          </a:p>
        </p:txBody>
      </p:sp>
      <p:sp>
        <p:nvSpPr>
          <p:cNvPr id="26" name="Shape 23"/>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27" name="Text 24"/>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Hofstede, G. (2001). Culture's Consequences (2nd ed.). Sage.  |  Hall, E.T. (1976). Beyond Culture. Anchor Books.  |  Hofstede dimension scores sourced from hofstede-insights.com.</a:t>
            </a:r>
            <a:endParaRPr lang="en-US" sz="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Barrier 5: Emotional Barrier</a:t>
            </a:r>
            <a:endParaRPr lang="en-US" sz="2400" dirty="0"/>
          </a:p>
        </p:txBody>
      </p:sp>
      <p:sp>
        <p:nvSpPr>
          <p:cNvPr id="4" name="Shape 2"/>
          <p:cNvSpPr/>
          <p:nvPr/>
        </p:nvSpPr>
        <p:spPr>
          <a:xfrm>
            <a:off x="0" y="914400"/>
            <a:ext cx="9144000" cy="237744"/>
          </a:xfrm>
          <a:prstGeom prst="rect">
            <a:avLst/>
          </a:prstGeom>
          <a:solidFill>
            <a:srgbClr val="6B21A8"/>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Presenter: Fabiana Cirlan  |  Theory: Goleman (1995) Emotional Intelligence Framework</a:t>
            </a:r>
            <a:endParaRPr lang="en-US" sz="950" dirty="0"/>
          </a:p>
        </p:txBody>
      </p:sp>
      <p:sp>
        <p:nvSpPr>
          <p:cNvPr id="6" name="Shape 4"/>
          <p:cNvSpPr/>
          <p:nvPr/>
        </p:nvSpPr>
        <p:spPr>
          <a:xfrm>
            <a:off x="274320" y="1261872"/>
            <a:ext cx="4114800" cy="361188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74320" y="1261872"/>
            <a:ext cx="64008" cy="3611880"/>
          </a:xfrm>
          <a:prstGeom prst="rect">
            <a:avLst/>
          </a:prstGeom>
          <a:solidFill>
            <a:srgbClr val="6B21A8"/>
          </a:solidFill>
          <a:ln/>
        </p:spPr>
        <p:txBody>
          <a:bodyPr/>
          <a:lstStyle/>
          <a:p>
            <a:endParaRPr lang="en-US"/>
          </a:p>
        </p:txBody>
      </p:sp>
      <p:sp>
        <p:nvSpPr>
          <p:cNvPr id="8" name="Text 6"/>
          <p:cNvSpPr/>
          <p:nvPr/>
        </p:nvSpPr>
        <p:spPr>
          <a:xfrm>
            <a:off x="457200" y="1335024"/>
            <a:ext cx="3749040" cy="438912"/>
          </a:xfrm>
          <a:prstGeom prst="rect">
            <a:avLst/>
          </a:prstGeom>
          <a:noFill/>
          <a:ln/>
        </p:spPr>
        <p:txBody>
          <a:bodyPr wrap="square" rtlCol="0" anchor="ctr"/>
          <a:lstStyle/>
          <a:p>
            <a:pPr marL="0" indent="0">
              <a:buNone/>
            </a:pPr>
            <a:r>
              <a:rPr lang="en-US" sz="1100" b="1" dirty="0">
                <a:solidFill>
                  <a:srgbClr val="1A2744"/>
                </a:solidFill>
              </a:rPr>
              <a:t>Goleman's (1995) EI Domains</a:t>
            </a:r>
            <a:endParaRPr lang="en-US" sz="1100" dirty="0"/>
          </a:p>
          <a:p>
            <a:pPr marL="0" indent="0">
              <a:buNone/>
            </a:pPr>
            <a:r>
              <a:rPr lang="en-US" sz="1100" b="1" dirty="0">
                <a:solidFill>
                  <a:srgbClr val="1A2744"/>
                </a:solidFill>
              </a:rPr>
              <a:t>Gary's Assessed Level</a:t>
            </a:r>
            <a:endParaRPr lang="en-US" sz="1100" dirty="0"/>
          </a:p>
        </p:txBody>
      </p:sp>
      <p:sp>
        <p:nvSpPr>
          <p:cNvPr id="9" name="Text 7"/>
          <p:cNvSpPr/>
          <p:nvPr/>
        </p:nvSpPr>
        <p:spPr>
          <a:xfrm>
            <a:off x="457200" y="1874520"/>
            <a:ext cx="1463040" cy="256032"/>
          </a:xfrm>
          <a:prstGeom prst="rect">
            <a:avLst/>
          </a:prstGeom>
          <a:noFill/>
          <a:ln/>
        </p:spPr>
        <p:txBody>
          <a:bodyPr wrap="square" rtlCol="0" anchor="ctr"/>
          <a:lstStyle/>
          <a:p>
            <a:pPr marL="0" indent="0">
              <a:buNone/>
            </a:pPr>
            <a:r>
              <a:rPr lang="en-US" sz="900" b="1" dirty="0">
                <a:solidFill>
                  <a:srgbClr val="1A2744"/>
                </a:solidFill>
              </a:rPr>
              <a:t>Self-Awareness</a:t>
            </a:r>
            <a:endParaRPr lang="en-US" sz="900" dirty="0"/>
          </a:p>
        </p:txBody>
      </p:sp>
      <p:sp>
        <p:nvSpPr>
          <p:cNvPr id="10" name="Shape 8"/>
          <p:cNvSpPr/>
          <p:nvPr/>
        </p:nvSpPr>
        <p:spPr>
          <a:xfrm>
            <a:off x="1965960" y="1911096"/>
            <a:ext cx="2103120" cy="201168"/>
          </a:xfrm>
          <a:prstGeom prst="rect">
            <a:avLst/>
          </a:prstGeom>
          <a:solidFill>
            <a:srgbClr val="E2E8F0"/>
          </a:solidFill>
          <a:ln/>
        </p:spPr>
        <p:txBody>
          <a:bodyPr/>
          <a:lstStyle/>
          <a:p>
            <a:endParaRPr lang="en-US"/>
          </a:p>
        </p:txBody>
      </p:sp>
      <p:sp>
        <p:nvSpPr>
          <p:cNvPr id="11" name="Shape 9"/>
          <p:cNvSpPr/>
          <p:nvPr/>
        </p:nvSpPr>
        <p:spPr>
          <a:xfrm>
            <a:off x="1965960" y="1911096"/>
            <a:ext cx="420624" cy="201168"/>
          </a:xfrm>
          <a:prstGeom prst="rect">
            <a:avLst/>
          </a:prstGeom>
          <a:solidFill>
            <a:srgbClr val="B91C1C"/>
          </a:solidFill>
          <a:ln/>
        </p:spPr>
        <p:txBody>
          <a:bodyPr/>
          <a:lstStyle/>
          <a:p>
            <a:endParaRPr lang="en-US"/>
          </a:p>
        </p:txBody>
      </p:sp>
      <p:sp>
        <p:nvSpPr>
          <p:cNvPr id="12" name="Text 10"/>
          <p:cNvSpPr/>
          <p:nvPr/>
        </p:nvSpPr>
        <p:spPr>
          <a:xfrm>
            <a:off x="4096512" y="1874520"/>
            <a:ext cx="292608" cy="256032"/>
          </a:xfrm>
          <a:prstGeom prst="rect">
            <a:avLst/>
          </a:prstGeom>
          <a:noFill/>
          <a:ln/>
        </p:spPr>
        <p:txBody>
          <a:bodyPr wrap="square" rtlCol="0" anchor="ctr"/>
          <a:lstStyle/>
          <a:p>
            <a:pPr marL="0" indent="0" algn="r">
              <a:buNone/>
            </a:pPr>
            <a:r>
              <a:rPr lang="en-US" sz="850" b="1" dirty="0">
                <a:solidFill>
                  <a:srgbClr val="B91C1C"/>
                </a:solidFill>
              </a:rPr>
              <a:t>20%</a:t>
            </a:r>
            <a:endParaRPr lang="en-US" sz="850" dirty="0"/>
          </a:p>
        </p:txBody>
      </p:sp>
      <p:sp>
        <p:nvSpPr>
          <p:cNvPr id="13" name="Text 11"/>
          <p:cNvSpPr/>
          <p:nvPr/>
        </p:nvSpPr>
        <p:spPr>
          <a:xfrm>
            <a:off x="457200" y="2148840"/>
            <a:ext cx="3749040" cy="237744"/>
          </a:xfrm>
          <a:prstGeom prst="rect">
            <a:avLst/>
          </a:prstGeom>
          <a:noFill/>
          <a:ln/>
        </p:spPr>
        <p:txBody>
          <a:bodyPr wrap="square" rtlCol="0" anchor="ctr"/>
          <a:lstStyle/>
          <a:p>
            <a:pPr marL="0" indent="0">
              <a:buNone/>
            </a:pPr>
            <a:r>
              <a:rPr lang="en-US" sz="750" i="1" dirty="0">
                <a:solidFill>
                  <a:srgbClr val="64748B"/>
                </a:solidFill>
              </a:rPr>
              <a:t>Unaware: dishevelled, grease stains, long hair</a:t>
            </a:r>
            <a:endParaRPr lang="en-US" sz="750" dirty="0"/>
          </a:p>
        </p:txBody>
      </p:sp>
      <p:sp>
        <p:nvSpPr>
          <p:cNvPr id="14" name="Text 12"/>
          <p:cNvSpPr/>
          <p:nvPr/>
        </p:nvSpPr>
        <p:spPr>
          <a:xfrm>
            <a:off x="457200" y="2441448"/>
            <a:ext cx="1463040" cy="256032"/>
          </a:xfrm>
          <a:prstGeom prst="rect">
            <a:avLst/>
          </a:prstGeom>
          <a:noFill/>
          <a:ln/>
        </p:spPr>
        <p:txBody>
          <a:bodyPr wrap="square" rtlCol="0" anchor="ctr"/>
          <a:lstStyle/>
          <a:p>
            <a:pPr marL="0" indent="0">
              <a:buNone/>
            </a:pPr>
            <a:r>
              <a:rPr lang="en-US" sz="900" b="1" dirty="0">
                <a:solidFill>
                  <a:srgbClr val="1A2744"/>
                </a:solidFill>
              </a:rPr>
              <a:t>Self-Regulation</a:t>
            </a:r>
            <a:endParaRPr lang="en-US" sz="900" dirty="0"/>
          </a:p>
        </p:txBody>
      </p:sp>
      <p:sp>
        <p:nvSpPr>
          <p:cNvPr id="15" name="Shape 13"/>
          <p:cNvSpPr/>
          <p:nvPr/>
        </p:nvSpPr>
        <p:spPr>
          <a:xfrm>
            <a:off x="1965960" y="2478024"/>
            <a:ext cx="2103120" cy="201168"/>
          </a:xfrm>
          <a:prstGeom prst="rect">
            <a:avLst/>
          </a:prstGeom>
          <a:solidFill>
            <a:srgbClr val="E2E8F0"/>
          </a:solidFill>
          <a:ln/>
        </p:spPr>
        <p:txBody>
          <a:bodyPr/>
          <a:lstStyle/>
          <a:p>
            <a:endParaRPr lang="en-US"/>
          </a:p>
        </p:txBody>
      </p:sp>
      <p:sp>
        <p:nvSpPr>
          <p:cNvPr id="16" name="Shape 14"/>
          <p:cNvSpPr/>
          <p:nvPr/>
        </p:nvSpPr>
        <p:spPr>
          <a:xfrm>
            <a:off x="1965960" y="2478024"/>
            <a:ext cx="315468" cy="201168"/>
          </a:xfrm>
          <a:prstGeom prst="rect">
            <a:avLst/>
          </a:prstGeom>
          <a:solidFill>
            <a:srgbClr val="B91C1C"/>
          </a:solidFill>
          <a:ln/>
        </p:spPr>
        <p:txBody>
          <a:bodyPr/>
          <a:lstStyle/>
          <a:p>
            <a:endParaRPr lang="en-US"/>
          </a:p>
        </p:txBody>
      </p:sp>
      <p:sp>
        <p:nvSpPr>
          <p:cNvPr id="17" name="Text 15"/>
          <p:cNvSpPr/>
          <p:nvPr/>
        </p:nvSpPr>
        <p:spPr>
          <a:xfrm>
            <a:off x="4096512" y="2441448"/>
            <a:ext cx="292608" cy="256032"/>
          </a:xfrm>
          <a:prstGeom prst="rect">
            <a:avLst/>
          </a:prstGeom>
          <a:noFill/>
          <a:ln/>
        </p:spPr>
        <p:txBody>
          <a:bodyPr wrap="square" rtlCol="0" anchor="ctr"/>
          <a:lstStyle/>
          <a:p>
            <a:pPr marL="0" indent="0" algn="r">
              <a:buNone/>
            </a:pPr>
            <a:r>
              <a:rPr lang="en-US" sz="850" b="1" dirty="0">
                <a:solidFill>
                  <a:srgbClr val="B91C1C"/>
                </a:solidFill>
              </a:rPr>
              <a:t>15%</a:t>
            </a:r>
            <a:endParaRPr lang="en-US" sz="850" dirty="0"/>
          </a:p>
        </p:txBody>
      </p:sp>
      <p:sp>
        <p:nvSpPr>
          <p:cNvPr id="18" name="Text 16"/>
          <p:cNvSpPr/>
          <p:nvPr/>
        </p:nvSpPr>
        <p:spPr>
          <a:xfrm>
            <a:off x="457200" y="2715768"/>
            <a:ext cx="3749040" cy="237744"/>
          </a:xfrm>
          <a:prstGeom prst="rect">
            <a:avLst/>
          </a:prstGeom>
          <a:noFill/>
          <a:ln/>
        </p:spPr>
        <p:txBody>
          <a:bodyPr wrap="square" rtlCol="0" anchor="ctr"/>
          <a:lstStyle/>
          <a:p>
            <a:pPr marL="0" indent="0">
              <a:buNone/>
            </a:pPr>
            <a:r>
              <a:rPr lang="en-US" sz="750" i="1" dirty="0">
                <a:solidFill>
                  <a:srgbClr val="64748B"/>
                </a:solidFill>
              </a:rPr>
              <a:t>Screamed 'Idiots!' — poor emotional control</a:t>
            </a:r>
            <a:endParaRPr lang="en-US" sz="750" dirty="0"/>
          </a:p>
        </p:txBody>
      </p:sp>
      <p:sp>
        <p:nvSpPr>
          <p:cNvPr id="19" name="Text 17"/>
          <p:cNvSpPr/>
          <p:nvPr/>
        </p:nvSpPr>
        <p:spPr>
          <a:xfrm>
            <a:off x="457200" y="3008376"/>
            <a:ext cx="1463040" cy="256032"/>
          </a:xfrm>
          <a:prstGeom prst="rect">
            <a:avLst/>
          </a:prstGeom>
          <a:noFill/>
          <a:ln/>
        </p:spPr>
        <p:txBody>
          <a:bodyPr wrap="square" rtlCol="0" anchor="ctr"/>
          <a:lstStyle/>
          <a:p>
            <a:pPr marL="0" indent="0">
              <a:buNone/>
            </a:pPr>
            <a:r>
              <a:rPr lang="en-US" sz="900" b="1" dirty="0">
                <a:solidFill>
                  <a:srgbClr val="1A2744"/>
                </a:solidFill>
              </a:rPr>
              <a:t>Motivation</a:t>
            </a:r>
            <a:endParaRPr lang="en-US" sz="900" dirty="0"/>
          </a:p>
        </p:txBody>
      </p:sp>
      <p:sp>
        <p:nvSpPr>
          <p:cNvPr id="20" name="Shape 18"/>
          <p:cNvSpPr/>
          <p:nvPr/>
        </p:nvSpPr>
        <p:spPr>
          <a:xfrm>
            <a:off x="1965960" y="3044952"/>
            <a:ext cx="2103120" cy="201168"/>
          </a:xfrm>
          <a:prstGeom prst="rect">
            <a:avLst/>
          </a:prstGeom>
          <a:solidFill>
            <a:srgbClr val="E2E8F0"/>
          </a:solidFill>
          <a:ln/>
        </p:spPr>
        <p:txBody>
          <a:bodyPr/>
          <a:lstStyle/>
          <a:p>
            <a:endParaRPr lang="en-US"/>
          </a:p>
        </p:txBody>
      </p:sp>
      <p:sp>
        <p:nvSpPr>
          <p:cNvPr id="21" name="Shape 19"/>
          <p:cNvSpPr/>
          <p:nvPr/>
        </p:nvSpPr>
        <p:spPr>
          <a:xfrm>
            <a:off x="1965960" y="3044952"/>
            <a:ext cx="1156716" cy="201168"/>
          </a:xfrm>
          <a:prstGeom prst="rect">
            <a:avLst/>
          </a:prstGeom>
          <a:solidFill>
            <a:srgbClr val="D97706"/>
          </a:solidFill>
          <a:ln/>
        </p:spPr>
        <p:txBody>
          <a:bodyPr/>
          <a:lstStyle/>
          <a:p>
            <a:endParaRPr lang="en-US"/>
          </a:p>
        </p:txBody>
      </p:sp>
      <p:sp>
        <p:nvSpPr>
          <p:cNvPr id="22" name="Text 20"/>
          <p:cNvSpPr/>
          <p:nvPr/>
        </p:nvSpPr>
        <p:spPr>
          <a:xfrm>
            <a:off x="4096512" y="3008376"/>
            <a:ext cx="292608" cy="256032"/>
          </a:xfrm>
          <a:prstGeom prst="rect">
            <a:avLst/>
          </a:prstGeom>
          <a:noFill/>
          <a:ln/>
        </p:spPr>
        <p:txBody>
          <a:bodyPr wrap="square" rtlCol="0" anchor="ctr"/>
          <a:lstStyle/>
          <a:p>
            <a:pPr marL="0" indent="0" algn="r">
              <a:buNone/>
            </a:pPr>
            <a:r>
              <a:rPr lang="en-US" sz="850" b="1" dirty="0">
                <a:solidFill>
                  <a:srgbClr val="D97706"/>
                </a:solidFill>
              </a:rPr>
              <a:t>55%</a:t>
            </a:r>
            <a:endParaRPr lang="en-US" sz="850" dirty="0"/>
          </a:p>
        </p:txBody>
      </p:sp>
      <p:sp>
        <p:nvSpPr>
          <p:cNvPr id="23" name="Text 21"/>
          <p:cNvSpPr/>
          <p:nvPr/>
        </p:nvSpPr>
        <p:spPr>
          <a:xfrm>
            <a:off x="457200" y="3282696"/>
            <a:ext cx="3749040" cy="237744"/>
          </a:xfrm>
          <a:prstGeom prst="rect">
            <a:avLst/>
          </a:prstGeom>
          <a:noFill/>
          <a:ln/>
        </p:spPr>
        <p:txBody>
          <a:bodyPr wrap="square" rtlCol="0" anchor="ctr"/>
          <a:lstStyle/>
          <a:p>
            <a:pPr marL="0" indent="0">
              <a:buNone/>
            </a:pPr>
            <a:r>
              <a:rPr lang="en-US" sz="750" i="1" dirty="0">
                <a:solidFill>
                  <a:srgbClr val="64748B"/>
                </a:solidFill>
              </a:rPr>
              <a:t>Tries hard but undermined by chronic fatigue</a:t>
            </a:r>
            <a:endParaRPr lang="en-US" sz="750" dirty="0"/>
          </a:p>
        </p:txBody>
      </p:sp>
      <p:sp>
        <p:nvSpPr>
          <p:cNvPr id="24" name="Text 22"/>
          <p:cNvSpPr/>
          <p:nvPr/>
        </p:nvSpPr>
        <p:spPr>
          <a:xfrm>
            <a:off x="457200" y="3575304"/>
            <a:ext cx="1463040" cy="256032"/>
          </a:xfrm>
          <a:prstGeom prst="rect">
            <a:avLst/>
          </a:prstGeom>
          <a:noFill/>
          <a:ln/>
        </p:spPr>
        <p:txBody>
          <a:bodyPr wrap="square" rtlCol="0" anchor="ctr"/>
          <a:lstStyle/>
          <a:p>
            <a:pPr marL="0" indent="0">
              <a:buNone/>
            </a:pPr>
            <a:r>
              <a:rPr lang="en-US" sz="900" b="1" dirty="0">
                <a:solidFill>
                  <a:srgbClr val="1A2744"/>
                </a:solidFill>
              </a:rPr>
              <a:t>Empathy</a:t>
            </a:r>
            <a:endParaRPr lang="en-US" sz="900" dirty="0"/>
          </a:p>
        </p:txBody>
      </p:sp>
      <p:sp>
        <p:nvSpPr>
          <p:cNvPr id="25" name="Shape 23"/>
          <p:cNvSpPr/>
          <p:nvPr/>
        </p:nvSpPr>
        <p:spPr>
          <a:xfrm>
            <a:off x="1965960" y="3611880"/>
            <a:ext cx="2103120" cy="201168"/>
          </a:xfrm>
          <a:prstGeom prst="rect">
            <a:avLst/>
          </a:prstGeom>
          <a:solidFill>
            <a:srgbClr val="E2E8F0"/>
          </a:solidFill>
          <a:ln/>
        </p:spPr>
        <p:txBody>
          <a:bodyPr/>
          <a:lstStyle/>
          <a:p>
            <a:endParaRPr lang="en-US"/>
          </a:p>
        </p:txBody>
      </p:sp>
      <p:sp>
        <p:nvSpPr>
          <p:cNvPr id="26" name="Shape 24"/>
          <p:cNvSpPr/>
          <p:nvPr/>
        </p:nvSpPr>
        <p:spPr>
          <a:xfrm>
            <a:off x="1965960" y="3611880"/>
            <a:ext cx="525780" cy="201168"/>
          </a:xfrm>
          <a:prstGeom prst="rect">
            <a:avLst/>
          </a:prstGeom>
          <a:solidFill>
            <a:srgbClr val="B91C1C"/>
          </a:solidFill>
          <a:ln/>
        </p:spPr>
        <p:txBody>
          <a:bodyPr/>
          <a:lstStyle/>
          <a:p>
            <a:endParaRPr lang="en-US"/>
          </a:p>
        </p:txBody>
      </p:sp>
      <p:sp>
        <p:nvSpPr>
          <p:cNvPr id="27" name="Text 25"/>
          <p:cNvSpPr/>
          <p:nvPr/>
        </p:nvSpPr>
        <p:spPr>
          <a:xfrm>
            <a:off x="4096512" y="3575304"/>
            <a:ext cx="292608" cy="256032"/>
          </a:xfrm>
          <a:prstGeom prst="rect">
            <a:avLst/>
          </a:prstGeom>
          <a:noFill/>
          <a:ln/>
        </p:spPr>
        <p:txBody>
          <a:bodyPr wrap="square" rtlCol="0" anchor="ctr"/>
          <a:lstStyle/>
          <a:p>
            <a:pPr marL="0" indent="0" algn="r">
              <a:buNone/>
            </a:pPr>
            <a:r>
              <a:rPr lang="en-US" sz="850" b="1" dirty="0">
                <a:solidFill>
                  <a:srgbClr val="B91C1C"/>
                </a:solidFill>
              </a:rPr>
              <a:t>25%</a:t>
            </a:r>
            <a:endParaRPr lang="en-US" sz="850" dirty="0"/>
          </a:p>
        </p:txBody>
      </p:sp>
      <p:sp>
        <p:nvSpPr>
          <p:cNvPr id="28" name="Text 26"/>
          <p:cNvSpPr/>
          <p:nvPr/>
        </p:nvSpPr>
        <p:spPr>
          <a:xfrm>
            <a:off x="457200" y="3849624"/>
            <a:ext cx="3749040" cy="237744"/>
          </a:xfrm>
          <a:prstGeom prst="rect">
            <a:avLst/>
          </a:prstGeom>
          <a:noFill/>
          <a:ln/>
        </p:spPr>
        <p:txBody>
          <a:bodyPr wrap="square" rtlCol="0" anchor="ctr"/>
          <a:lstStyle/>
          <a:p>
            <a:pPr marL="0" indent="0">
              <a:buNone/>
            </a:pPr>
            <a:r>
              <a:rPr lang="en-US" sz="750" i="1" dirty="0">
                <a:solidFill>
                  <a:srgbClr val="64748B"/>
                </a:solidFill>
              </a:rPr>
              <a:t>Fails to consider workers' linguistic barriers</a:t>
            </a:r>
            <a:endParaRPr lang="en-US" sz="750" dirty="0"/>
          </a:p>
        </p:txBody>
      </p:sp>
      <p:sp>
        <p:nvSpPr>
          <p:cNvPr id="29" name="Text 27"/>
          <p:cNvSpPr/>
          <p:nvPr/>
        </p:nvSpPr>
        <p:spPr>
          <a:xfrm>
            <a:off x="457200" y="4142232"/>
            <a:ext cx="1463040" cy="256032"/>
          </a:xfrm>
          <a:prstGeom prst="rect">
            <a:avLst/>
          </a:prstGeom>
          <a:noFill/>
          <a:ln/>
        </p:spPr>
        <p:txBody>
          <a:bodyPr wrap="square" rtlCol="0" anchor="ctr"/>
          <a:lstStyle/>
          <a:p>
            <a:pPr marL="0" indent="0">
              <a:buNone/>
            </a:pPr>
            <a:r>
              <a:rPr lang="en-US" sz="900" b="1" dirty="0">
                <a:solidFill>
                  <a:srgbClr val="1A2744"/>
                </a:solidFill>
              </a:rPr>
              <a:t>Social Skills</a:t>
            </a:r>
            <a:endParaRPr lang="en-US" sz="900" dirty="0"/>
          </a:p>
        </p:txBody>
      </p:sp>
      <p:sp>
        <p:nvSpPr>
          <p:cNvPr id="30" name="Shape 28"/>
          <p:cNvSpPr/>
          <p:nvPr/>
        </p:nvSpPr>
        <p:spPr>
          <a:xfrm>
            <a:off x="1965960" y="4178808"/>
            <a:ext cx="2103120" cy="201168"/>
          </a:xfrm>
          <a:prstGeom prst="rect">
            <a:avLst/>
          </a:prstGeom>
          <a:solidFill>
            <a:srgbClr val="E2E8F0"/>
          </a:solidFill>
          <a:ln/>
        </p:spPr>
        <p:txBody>
          <a:bodyPr/>
          <a:lstStyle/>
          <a:p>
            <a:endParaRPr lang="en-US"/>
          </a:p>
        </p:txBody>
      </p:sp>
      <p:sp>
        <p:nvSpPr>
          <p:cNvPr id="31" name="Shape 29"/>
          <p:cNvSpPr/>
          <p:nvPr/>
        </p:nvSpPr>
        <p:spPr>
          <a:xfrm>
            <a:off x="1965960" y="4178808"/>
            <a:ext cx="420624" cy="201168"/>
          </a:xfrm>
          <a:prstGeom prst="rect">
            <a:avLst/>
          </a:prstGeom>
          <a:solidFill>
            <a:srgbClr val="B91C1C"/>
          </a:solidFill>
          <a:ln/>
        </p:spPr>
        <p:txBody>
          <a:bodyPr/>
          <a:lstStyle/>
          <a:p>
            <a:endParaRPr lang="en-US"/>
          </a:p>
        </p:txBody>
      </p:sp>
      <p:sp>
        <p:nvSpPr>
          <p:cNvPr id="32" name="Text 30"/>
          <p:cNvSpPr/>
          <p:nvPr/>
        </p:nvSpPr>
        <p:spPr>
          <a:xfrm>
            <a:off x="4096512" y="4142232"/>
            <a:ext cx="292608" cy="256032"/>
          </a:xfrm>
          <a:prstGeom prst="rect">
            <a:avLst/>
          </a:prstGeom>
          <a:noFill/>
          <a:ln/>
        </p:spPr>
        <p:txBody>
          <a:bodyPr wrap="square" rtlCol="0" anchor="ctr"/>
          <a:lstStyle/>
          <a:p>
            <a:pPr marL="0" indent="0" algn="r">
              <a:buNone/>
            </a:pPr>
            <a:r>
              <a:rPr lang="en-US" sz="850" b="1" dirty="0">
                <a:solidFill>
                  <a:srgbClr val="B91C1C"/>
                </a:solidFill>
              </a:rPr>
              <a:t>20%</a:t>
            </a:r>
            <a:endParaRPr lang="en-US" sz="850" dirty="0"/>
          </a:p>
        </p:txBody>
      </p:sp>
      <p:sp>
        <p:nvSpPr>
          <p:cNvPr id="33" name="Text 31"/>
          <p:cNvSpPr/>
          <p:nvPr/>
        </p:nvSpPr>
        <p:spPr>
          <a:xfrm>
            <a:off x="457200" y="4416552"/>
            <a:ext cx="3749040" cy="237744"/>
          </a:xfrm>
          <a:prstGeom prst="rect">
            <a:avLst/>
          </a:prstGeom>
          <a:noFill/>
          <a:ln/>
        </p:spPr>
        <p:txBody>
          <a:bodyPr wrap="square" rtlCol="0" anchor="ctr"/>
          <a:lstStyle/>
          <a:p>
            <a:pPr marL="0" indent="0">
              <a:buNone/>
            </a:pPr>
            <a:r>
              <a:rPr lang="en-US" sz="750" i="1" dirty="0">
                <a:solidFill>
                  <a:srgbClr val="64748B"/>
                </a:solidFill>
              </a:rPr>
              <a:t>Inadequate for multicultural leadership</a:t>
            </a:r>
            <a:endParaRPr lang="en-US" sz="750" dirty="0"/>
          </a:p>
        </p:txBody>
      </p:sp>
      <p:sp>
        <p:nvSpPr>
          <p:cNvPr id="34" name="Text 32"/>
          <p:cNvSpPr/>
          <p:nvPr/>
        </p:nvSpPr>
        <p:spPr>
          <a:xfrm>
            <a:off x="4572000" y="1261872"/>
            <a:ext cx="4297680" cy="292608"/>
          </a:xfrm>
          <a:prstGeom prst="rect">
            <a:avLst/>
          </a:prstGeom>
          <a:noFill/>
          <a:ln/>
        </p:spPr>
        <p:txBody>
          <a:bodyPr wrap="square" rtlCol="0" anchor="ctr"/>
          <a:lstStyle/>
          <a:p>
            <a:pPr marL="0" indent="0">
              <a:buNone/>
            </a:pPr>
            <a:r>
              <a:rPr lang="en-US" sz="1000" b="1" dirty="0">
                <a:solidFill>
                  <a:srgbClr val="1A2744"/>
                </a:solidFill>
              </a:rPr>
              <a:t>Gary's Morning Timeline — A Case of Emotional Collapse</a:t>
            </a:r>
            <a:endParaRPr lang="en-US" sz="1000" dirty="0"/>
          </a:p>
        </p:txBody>
      </p:sp>
      <p:sp>
        <p:nvSpPr>
          <p:cNvPr id="35" name="Shape 33"/>
          <p:cNvSpPr/>
          <p:nvPr/>
        </p:nvSpPr>
        <p:spPr>
          <a:xfrm>
            <a:off x="4572000" y="1645920"/>
            <a:ext cx="4297680" cy="457200"/>
          </a:xfrm>
          <a:prstGeom prst="rect">
            <a:avLst/>
          </a:prstGeom>
          <a:solidFill>
            <a:srgbClr val="F3E8FF"/>
          </a:solidFill>
          <a:ln/>
          <a:effectLst>
            <a:outerShdw blurRad="101600" dist="25400" dir="8100000" algn="bl" rotWithShape="0">
              <a:srgbClr val="000000">
                <a:alpha val="9000"/>
              </a:srgbClr>
            </a:outerShdw>
          </a:effectLst>
        </p:spPr>
        <p:txBody>
          <a:bodyPr/>
          <a:lstStyle/>
          <a:p>
            <a:endParaRPr lang="en-US"/>
          </a:p>
        </p:txBody>
      </p:sp>
      <p:sp>
        <p:nvSpPr>
          <p:cNvPr id="36" name="Shape 34"/>
          <p:cNvSpPr/>
          <p:nvPr/>
        </p:nvSpPr>
        <p:spPr>
          <a:xfrm>
            <a:off x="4572000" y="1645920"/>
            <a:ext cx="54864" cy="457200"/>
          </a:xfrm>
          <a:prstGeom prst="rect">
            <a:avLst/>
          </a:prstGeom>
          <a:solidFill>
            <a:srgbClr val="64748B"/>
          </a:solidFill>
          <a:ln/>
        </p:spPr>
        <p:txBody>
          <a:bodyPr/>
          <a:lstStyle/>
          <a:p>
            <a:endParaRPr lang="en-US"/>
          </a:p>
        </p:txBody>
      </p:sp>
      <p:sp>
        <p:nvSpPr>
          <p:cNvPr id="37" name="Text 35"/>
          <p:cNvSpPr/>
          <p:nvPr/>
        </p:nvSpPr>
        <p:spPr>
          <a:xfrm>
            <a:off x="4663440" y="1682496"/>
            <a:ext cx="685800" cy="201168"/>
          </a:xfrm>
          <a:prstGeom prst="rect">
            <a:avLst/>
          </a:prstGeom>
          <a:noFill/>
          <a:ln/>
        </p:spPr>
        <p:txBody>
          <a:bodyPr wrap="square" rtlCol="0" anchor="ctr"/>
          <a:lstStyle/>
          <a:p>
            <a:pPr marL="0" indent="0">
              <a:buNone/>
            </a:pPr>
            <a:r>
              <a:rPr lang="en-US" sz="800" b="1" dirty="0">
                <a:solidFill>
                  <a:srgbClr val="64748B"/>
                </a:solidFill>
              </a:rPr>
              <a:t>2:00 AM</a:t>
            </a:r>
            <a:endParaRPr lang="en-US" sz="800" dirty="0"/>
          </a:p>
        </p:txBody>
      </p:sp>
      <p:sp>
        <p:nvSpPr>
          <p:cNvPr id="38" name="Text 36"/>
          <p:cNvSpPr/>
          <p:nvPr/>
        </p:nvSpPr>
        <p:spPr>
          <a:xfrm>
            <a:off x="5367528" y="1682496"/>
            <a:ext cx="3429000" cy="384048"/>
          </a:xfrm>
          <a:prstGeom prst="rect">
            <a:avLst/>
          </a:prstGeom>
          <a:noFill/>
          <a:ln/>
        </p:spPr>
        <p:txBody>
          <a:bodyPr wrap="square" rtlCol="0" anchor="ctr"/>
          <a:lstStyle/>
          <a:p>
            <a:pPr marL="0" indent="0">
              <a:buNone/>
            </a:pPr>
            <a:r>
              <a:rPr lang="en-US" sz="850" dirty="0">
                <a:solidFill>
                  <a:srgbClr val="1A2744"/>
                </a:solidFill>
              </a:rPr>
              <a:t>🔧 Still working on car — sleep deprivation begins</a:t>
            </a:r>
            <a:endParaRPr lang="en-US" sz="850" dirty="0"/>
          </a:p>
        </p:txBody>
      </p:sp>
      <p:sp>
        <p:nvSpPr>
          <p:cNvPr id="39" name="Shape 37"/>
          <p:cNvSpPr/>
          <p:nvPr/>
        </p:nvSpPr>
        <p:spPr>
          <a:xfrm>
            <a:off x="4572000" y="2157984"/>
            <a:ext cx="4297680" cy="45720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40" name="Shape 38"/>
          <p:cNvSpPr/>
          <p:nvPr/>
        </p:nvSpPr>
        <p:spPr>
          <a:xfrm>
            <a:off x="4572000" y="2157984"/>
            <a:ext cx="54864" cy="457200"/>
          </a:xfrm>
          <a:prstGeom prst="rect">
            <a:avLst/>
          </a:prstGeom>
          <a:solidFill>
            <a:srgbClr val="6B21A8"/>
          </a:solidFill>
          <a:ln/>
        </p:spPr>
        <p:txBody>
          <a:bodyPr/>
          <a:lstStyle/>
          <a:p>
            <a:endParaRPr lang="en-US"/>
          </a:p>
        </p:txBody>
      </p:sp>
      <p:sp>
        <p:nvSpPr>
          <p:cNvPr id="41" name="Text 39"/>
          <p:cNvSpPr/>
          <p:nvPr/>
        </p:nvSpPr>
        <p:spPr>
          <a:xfrm>
            <a:off x="4663440" y="2194560"/>
            <a:ext cx="685800" cy="201168"/>
          </a:xfrm>
          <a:prstGeom prst="rect">
            <a:avLst/>
          </a:prstGeom>
          <a:noFill/>
          <a:ln/>
        </p:spPr>
        <p:txBody>
          <a:bodyPr wrap="square" rtlCol="0" anchor="ctr"/>
          <a:lstStyle/>
          <a:p>
            <a:pPr marL="0" indent="0">
              <a:buNone/>
            </a:pPr>
            <a:r>
              <a:rPr lang="en-US" sz="800" b="1" dirty="0">
                <a:solidFill>
                  <a:srgbClr val="6B21A8"/>
                </a:solidFill>
              </a:rPr>
              <a:t>6:00 AM</a:t>
            </a:r>
            <a:endParaRPr lang="en-US" sz="800" dirty="0"/>
          </a:p>
        </p:txBody>
      </p:sp>
      <p:sp>
        <p:nvSpPr>
          <p:cNvPr id="42" name="Text 40"/>
          <p:cNvSpPr/>
          <p:nvPr/>
        </p:nvSpPr>
        <p:spPr>
          <a:xfrm>
            <a:off x="5367528" y="2194560"/>
            <a:ext cx="3429000" cy="384048"/>
          </a:xfrm>
          <a:prstGeom prst="rect">
            <a:avLst/>
          </a:prstGeom>
          <a:noFill/>
          <a:ln/>
        </p:spPr>
        <p:txBody>
          <a:bodyPr wrap="square" rtlCol="0" anchor="ctr"/>
          <a:lstStyle/>
          <a:p>
            <a:pPr marL="0" indent="0">
              <a:buNone/>
            </a:pPr>
            <a:r>
              <a:rPr lang="en-US" sz="850" dirty="0">
                <a:solidFill>
                  <a:srgbClr val="1A2744"/>
                </a:solidFill>
              </a:rPr>
              <a:t>😴 Wakes up — only 4 hrs sleep, grease under fingernails</a:t>
            </a:r>
            <a:endParaRPr lang="en-US" sz="850" dirty="0"/>
          </a:p>
        </p:txBody>
      </p:sp>
      <p:sp>
        <p:nvSpPr>
          <p:cNvPr id="43" name="Shape 41"/>
          <p:cNvSpPr/>
          <p:nvPr/>
        </p:nvSpPr>
        <p:spPr>
          <a:xfrm>
            <a:off x="4572000" y="2670048"/>
            <a:ext cx="4297680" cy="457200"/>
          </a:xfrm>
          <a:prstGeom prst="rect">
            <a:avLst/>
          </a:prstGeom>
          <a:solidFill>
            <a:srgbClr val="F3E8FF"/>
          </a:solidFill>
          <a:ln/>
          <a:effectLst>
            <a:outerShdw blurRad="101600" dist="25400" dir="8100000" algn="bl" rotWithShape="0">
              <a:srgbClr val="000000">
                <a:alpha val="9000"/>
              </a:srgbClr>
            </a:outerShdw>
          </a:effectLst>
        </p:spPr>
        <p:txBody>
          <a:bodyPr/>
          <a:lstStyle/>
          <a:p>
            <a:endParaRPr lang="en-US"/>
          </a:p>
        </p:txBody>
      </p:sp>
      <p:sp>
        <p:nvSpPr>
          <p:cNvPr id="44" name="Shape 42"/>
          <p:cNvSpPr/>
          <p:nvPr/>
        </p:nvSpPr>
        <p:spPr>
          <a:xfrm>
            <a:off x="4572000" y="2670048"/>
            <a:ext cx="54864" cy="457200"/>
          </a:xfrm>
          <a:prstGeom prst="rect">
            <a:avLst/>
          </a:prstGeom>
          <a:solidFill>
            <a:srgbClr val="D97706"/>
          </a:solidFill>
          <a:ln/>
        </p:spPr>
        <p:txBody>
          <a:bodyPr/>
          <a:lstStyle/>
          <a:p>
            <a:endParaRPr lang="en-US"/>
          </a:p>
        </p:txBody>
      </p:sp>
      <p:sp>
        <p:nvSpPr>
          <p:cNvPr id="45" name="Text 43"/>
          <p:cNvSpPr/>
          <p:nvPr/>
        </p:nvSpPr>
        <p:spPr>
          <a:xfrm>
            <a:off x="4663440" y="2706624"/>
            <a:ext cx="685800" cy="201168"/>
          </a:xfrm>
          <a:prstGeom prst="rect">
            <a:avLst/>
          </a:prstGeom>
          <a:noFill/>
          <a:ln/>
        </p:spPr>
        <p:txBody>
          <a:bodyPr wrap="square" rtlCol="0" anchor="ctr"/>
          <a:lstStyle/>
          <a:p>
            <a:pPr marL="0" indent="0">
              <a:buNone/>
            </a:pPr>
            <a:r>
              <a:rPr lang="en-US" sz="800" b="1" dirty="0">
                <a:solidFill>
                  <a:srgbClr val="D97706"/>
                </a:solidFill>
              </a:rPr>
              <a:t>6:15 AM</a:t>
            </a:r>
            <a:endParaRPr lang="en-US" sz="800" dirty="0"/>
          </a:p>
        </p:txBody>
      </p:sp>
      <p:sp>
        <p:nvSpPr>
          <p:cNvPr id="46" name="Text 44"/>
          <p:cNvSpPr/>
          <p:nvPr/>
        </p:nvSpPr>
        <p:spPr>
          <a:xfrm>
            <a:off x="5367528" y="2706624"/>
            <a:ext cx="3429000" cy="384048"/>
          </a:xfrm>
          <a:prstGeom prst="rect">
            <a:avLst/>
          </a:prstGeom>
          <a:noFill/>
          <a:ln/>
        </p:spPr>
        <p:txBody>
          <a:bodyPr wrap="square" rtlCol="0" anchor="ctr"/>
          <a:lstStyle/>
          <a:p>
            <a:pPr marL="0" indent="0">
              <a:buNone/>
            </a:pPr>
            <a:r>
              <a:rPr lang="en-US" sz="850" dirty="0">
                <a:solidFill>
                  <a:srgbClr val="1A2744"/>
                </a:solidFill>
              </a:rPr>
              <a:t>💇 Notices long hair — violates own hygiene standard</a:t>
            </a:r>
            <a:endParaRPr lang="en-US" sz="850" dirty="0"/>
          </a:p>
        </p:txBody>
      </p:sp>
      <p:sp>
        <p:nvSpPr>
          <p:cNvPr id="47" name="Shape 45"/>
          <p:cNvSpPr/>
          <p:nvPr/>
        </p:nvSpPr>
        <p:spPr>
          <a:xfrm>
            <a:off x="4572000" y="3182112"/>
            <a:ext cx="4297680" cy="45720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48" name="Shape 46"/>
          <p:cNvSpPr/>
          <p:nvPr/>
        </p:nvSpPr>
        <p:spPr>
          <a:xfrm>
            <a:off x="4572000" y="3182112"/>
            <a:ext cx="54864" cy="457200"/>
          </a:xfrm>
          <a:prstGeom prst="rect">
            <a:avLst/>
          </a:prstGeom>
          <a:solidFill>
            <a:srgbClr val="D97706"/>
          </a:solidFill>
          <a:ln/>
        </p:spPr>
        <p:txBody>
          <a:bodyPr/>
          <a:lstStyle/>
          <a:p>
            <a:endParaRPr lang="en-US"/>
          </a:p>
        </p:txBody>
      </p:sp>
      <p:sp>
        <p:nvSpPr>
          <p:cNvPr id="49" name="Text 47"/>
          <p:cNvSpPr/>
          <p:nvPr/>
        </p:nvSpPr>
        <p:spPr>
          <a:xfrm>
            <a:off x="4663440" y="3218688"/>
            <a:ext cx="685800" cy="201168"/>
          </a:xfrm>
          <a:prstGeom prst="rect">
            <a:avLst/>
          </a:prstGeom>
          <a:noFill/>
          <a:ln/>
        </p:spPr>
        <p:txBody>
          <a:bodyPr wrap="square" rtlCol="0" anchor="ctr"/>
          <a:lstStyle/>
          <a:p>
            <a:pPr marL="0" indent="0">
              <a:buNone/>
            </a:pPr>
            <a:r>
              <a:rPr lang="en-US" sz="800" b="1" dirty="0">
                <a:solidFill>
                  <a:srgbClr val="D97706"/>
                </a:solidFill>
              </a:rPr>
              <a:t>6:30 AM</a:t>
            </a:r>
            <a:endParaRPr lang="en-US" sz="800" dirty="0"/>
          </a:p>
        </p:txBody>
      </p:sp>
      <p:sp>
        <p:nvSpPr>
          <p:cNvPr id="50" name="Text 48"/>
          <p:cNvSpPr/>
          <p:nvPr/>
        </p:nvSpPr>
        <p:spPr>
          <a:xfrm>
            <a:off x="5367528" y="3218688"/>
            <a:ext cx="3429000" cy="384048"/>
          </a:xfrm>
          <a:prstGeom prst="rect">
            <a:avLst/>
          </a:prstGeom>
          <a:noFill/>
          <a:ln/>
        </p:spPr>
        <p:txBody>
          <a:bodyPr wrap="square" rtlCol="0" anchor="ctr"/>
          <a:lstStyle/>
          <a:p>
            <a:pPr marL="0" indent="0">
              <a:buNone/>
            </a:pPr>
            <a:r>
              <a:rPr lang="en-US" sz="850" dirty="0">
                <a:solidFill>
                  <a:srgbClr val="1A2744"/>
                </a:solidFill>
              </a:rPr>
              <a:t>👕 Puts on dirty uniform — coffee &amp; gravy stains visible</a:t>
            </a:r>
            <a:endParaRPr lang="en-US" sz="850" dirty="0"/>
          </a:p>
        </p:txBody>
      </p:sp>
      <p:sp>
        <p:nvSpPr>
          <p:cNvPr id="51" name="Shape 49"/>
          <p:cNvSpPr/>
          <p:nvPr/>
        </p:nvSpPr>
        <p:spPr>
          <a:xfrm>
            <a:off x="4572000" y="3694176"/>
            <a:ext cx="4297680" cy="457200"/>
          </a:xfrm>
          <a:prstGeom prst="rect">
            <a:avLst/>
          </a:prstGeom>
          <a:solidFill>
            <a:srgbClr val="F3E8FF"/>
          </a:solidFill>
          <a:ln/>
          <a:effectLst>
            <a:outerShdw blurRad="101600" dist="25400" dir="8100000" algn="bl" rotWithShape="0">
              <a:srgbClr val="000000">
                <a:alpha val="9000"/>
              </a:srgbClr>
            </a:outerShdw>
          </a:effectLst>
        </p:spPr>
        <p:txBody>
          <a:bodyPr/>
          <a:lstStyle/>
          <a:p>
            <a:endParaRPr lang="en-US"/>
          </a:p>
        </p:txBody>
      </p:sp>
      <p:sp>
        <p:nvSpPr>
          <p:cNvPr id="52" name="Shape 50"/>
          <p:cNvSpPr/>
          <p:nvPr/>
        </p:nvSpPr>
        <p:spPr>
          <a:xfrm>
            <a:off x="4572000" y="3694176"/>
            <a:ext cx="54864" cy="457200"/>
          </a:xfrm>
          <a:prstGeom prst="rect">
            <a:avLst/>
          </a:prstGeom>
          <a:solidFill>
            <a:srgbClr val="B91C1C"/>
          </a:solidFill>
          <a:ln/>
        </p:spPr>
        <p:txBody>
          <a:bodyPr/>
          <a:lstStyle/>
          <a:p>
            <a:endParaRPr lang="en-US"/>
          </a:p>
        </p:txBody>
      </p:sp>
      <p:sp>
        <p:nvSpPr>
          <p:cNvPr id="53" name="Text 51"/>
          <p:cNvSpPr/>
          <p:nvPr/>
        </p:nvSpPr>
        <p:spPr>
          <a:xfrm>
            <a:off x="4663440" y="3730752"/>
            <a:ext cx="685800" cy="201168"/>
          </a:xfrm>
          <a:prstGeom prst="rect">
            <a:avLst/>
          </a:prstGeom>
          <a:noFill/>
          <a:ln/>
        </p:spPr>
        <p:txBody>
          <a:bodyPr wrap="square" rtlCol="0" anchor="ctr"/>
          <a:lstStyle/>
          <a:p>
            <a:pPr marL="0" indent="0">
              <a:buNone/>
            </a:pPr>
            <a:r>
              <a:rPr lang="en-US" sz="800" b="1" dirty="0">
                <a:solidFill>
                  <a:srgbClr val="B91C1C"/>
                </a:solidFill>
              </a:rPr>
              <a:t>7:00 AM</a:t>
            </a:r>
            <a:endParaRPr lang="en-US" sz="800" dirty="0"/>
          </a:p>
        </p:txBody>
      </p:sp>
      <p:sp>
        <p:nvSpPr>
          <p:cNvPr id="54" name="Text 52"/>
          <p:cNvSpPr/>
          <p:nvPr/>
        </p:nvSpPr>
        <p:spPr>
          <a:xfrm>
            <a:off x="5367528" y="3730752"/>
            <a:ext cx="3429000" cy="384048"/>
          </a:xfrm>
          <a:prstGeom prst="rect">
            <a:avLst/>
          </a:prstGeom>
          <a:noFill/>
          <a:ln/>
        </p:spPr>
        <p:txBody>
          <a:bodyPr wrap="square" rtlCol="0" anchor="ctr"/>
          <a:lstStyle/>
          <a:p>
            <a:pPr marL="0" indent="0">
              <a:buNone/>
            </a:pPr>
            <a:r>
              <a:rPr lang="en-US" sz="850" dirty="0">
                <a:solidFill>
                  <a:srgbClr val="1A2744"/>
                </a:solidFill>
              </a:rPr>
              <a:t>🚗 Car breaks down — arrives barely on time, highly stressed</a:t>
            </a:r>
            <a:endParaRPr lang="en-US" sz="850" dirty="0"/>
          </a:p>
        </p:txBody>
      </p:sp>
      <p:sp>
        <p:nvSpPr>
          <p:cNvPr id="55" name="Shape 53"/>
          <p:cNvSpPr/>
          <p:nvPr/>
        </p:nvSpPr>
        <p:spPr>
          <a:xfrm>
            <a:off x="4572000" y="4206240"/>
            <a:ext cx="4297680" cy="45720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56" name="Shape 54"/>
          <p:cNvSpPr/>
          <p:nvPr/>
        </p:nvSpPr>
        <p:spPr>
          <a:xfrm>
            <a:off x="4572000" y="4206240"/>
            <a:ext cx="54864" cy="457200"/>
          </a:xfrm>
          <a:prstGeom prst="rect">
            <a:avLst/>
          </a:prstGeom>
          <a:solidFill>
            <a:srgbClr val="B91C1C"/>
          </a:solidFill>
          <a:ln/>
        </p:spPr>
        <p:txBody>
          <a:bodyPr/>
          <a:lstStyle/>
          <a:p>
            <a:endParaRPr lang="en-US"/>
          </a:p>
        </p:txBody>
      </p:sp>
      <p:sp>
        <p:nvSpPr>
          <p:cNvPr id="57" name="Text 55"/>
          <p:cNvSpPr/>
          <p:nvPr/>
        </p:nvSpPr>
        <p:spPr>
          <a:xfrm>
            <a:off x="4663440" y="4242816"/>
            <a:ext cx="685800" cy="201168"/>
          </a:xfrm>
          <a:prstGeom prst="rect">
            <a:avLst/>
          </a:prstGeom>
          <a:noFill/>
          <a:ln/>
        </p:spPr>
        <p:txBody>
          <a:bodyPr wrap="square" rtlCol="0" anchor="ctr"/>
          <a:lstStyle/>
          <a:p>
            <a:pPr marL="0" indent="0">
              <a:buNone/>
            </a:pPr>
            <a:r>
              <a:rPr lang="en-US" sz="800" b="1" dirty="0">
                <a:solidFill>
                  <a:srgbClr val="B91C1C"/>
                </a:solidFill>
              </a:rPr>
              <a:t>7:05 AM</a:t>
            </a:r>
            <a:endParaRPr lang="en-US" sz="800" dirty="0"/>
          </a:p>
        </p:txBody>
      </p:sp>
      <p:sp>
        <p:nvSpPr>
          <p:cNvPr id="58" name="Text 56"/>
          <p:cNvSpPr/>
          <p:nvPr/>
        </p:nvSpPr>
        <p:spPr>
          <a:xfrm>
            <a:off x="5367528" y="4242816"/>
            <a:ext cx="3429000" cy="384048"/>
          </a:xfrm>
          <a:prstGeom prst="rect">
            <a:avLst/>
          </a:prstGeom>
          <a:noFill/>
          <a:ln/>
        </p:spPr>
        <p:txBody>
          <a:bodyPr wrap="square" rtlCol="0" anchor="ctr"/>
          <a:lstStyle/>
          <a:p>
            <a:pPr marL="0" indent="0">
              <a:buNone/>
            </a:pPr>
            <a:r>
              <a:rPr lang="en-US" sz="850" dirty="0">
                <a:solidFill>
                  <a:srgbClr val="1A2744"/>
                </a:solidFill>
              </a:rPr>
              <a:t>😡 Discovers spoiled chicken — screams 'Idiots!' at workers</a:t>
            </a:r>
            <a:endParaRPr lang="en-US" sz="850" dirty="0"/>
          </a:p>
        </p:txBody>
      </p:sp>
      <p:sp>
        <p:nvSpPr>
          <p:cNvPr id="59" name="Shape 57"/>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60" name="Text 58"/>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Goleman, D. (1995). Emotional Intelligence. Bantam Books.  |  Goleman, D. (1998). Working with Emotional Intelligence. Bantam Books.  |  EI scores are illustrative assessments based on case study evidence.</a:t>
            </a:r>
            <a:endParaRPr lang="en-US" sz="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Recommendations: Overcoming the Five Barriers</a:t>
            </a:r>
            <a:endParaRPr lang="en-US" sz="2400" dirty="0"/>
          </a:p>
        </p:txBody>
      </p:sp>
      <p:sp>
        <p:nvSpPr>
          <p:cNvPr id="4" name="Shape 2"/>
          <p:cNvSpPr/>
          <p:nvPr/>
        </p:nvSpPr>
        <p:spPr>
          <a:xfrm>
            <a:off x="0" y="914400"/>
            <a:ext cx="9144000" cy="237744"/>
          </a:xfrm>
          <a:prstGeom prst="rect">
            <a:avLst/>
          </a:prstGeom>
          <a:solidFill>
            <a:srgbClr val="991B1B"/>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Presenter: Fabiana Cirlan  |  Evidence-based solutions for Flight Foods Ltd</a:t>
            </a:r>
            <a:endParaRPr lang="en-US" sz="950" dirty="0"/>
          </a:p>
        </p:txBody>
      </p:sp>
      <p:sp>
        <p:nvSpPr>
          <p:cNvPr id="6" name="Shape 4"/>
          <p:cNvSpPr/>
          <p:nvPr/>
        </p:nvSpPr>
        <p:spPr>
          <a:xfrm>
            <a:off x="256032" y="1261872"/>
            <a:ext cx="278892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7" name="Shape 5"/>
          <p:cNvSpPr/>
          <p:nvPr/>
        </p:nvSpPr>
        <p:spPr>
          <a:xfrm>
            <a:off x="256032" y="1261872"/>
            <a:ext cx="64008" cy="960120"/>
          </a:xfrm>
          <a:prstGeom prst="rect">
            <a:avLst/>
          </a:prstGeom>
          <a:solidFill>
            <a:srgbClr val="2563A8"/>
          </a:solidFill>
          <a:ln/>
        </p:spPr>
        <p:txBody>
          <a:bodyPr/>
          <a:lstStyle/>
          <a:p>
            <a:endParaRPr lang="en-US"/>
          </a:p>
        </p:txBody>
      </p:sp>
      <p:sp>
        <p:nvSpPr>
          <p:cNvPr id="8" name="Text 6"/>
          <p:cNvSpPr/>
          <p:nvPr/>
        </p:nvSpPr>
        <p:spPr>
          <a:xfrm>
            <a:off x="393192" y="1316736"/>
            <a:ext cx="2542032" cy="256032"/>
          </a:xfrm>
          <a:prstGeom prst="rect">
            <a:avLst/>
          </a:prstGeom>
          <a:noFill/>
          <a:ln/>
        </p:spPr>
        <p:txBody>
          <a:bodyPr wrap="square" rtlCol="0" anchor="ctr"/>
          <a:lstStyle/>
          <a:p>
            <a:pPr marL="0" indent="0">
              <a:buNone/>
            </a:pPr>
            <a:r>
              <a:rPr lang="en-US" sz="950" b="1" dirty="0">
                <a:solidFill>
                  <a:srgbClr val="2563A8"/>
                </a:solidFill>
              </a:rPr>
              <a:t>🔊  1. Environmental Noise</a:t>
            </a:r>
            <a:endParaRPr lang="en-US" sz="950" dirty="0"/>
          </a:p>
        </p:txBody>
      </p:sp>
      <p:sp>
        <p:nvSpPr>
          <p:cNvPr id="9" name="Text 7"/>
          <p:cNvSpPr/>
          <p:nvPr/>
        </p:nvSpPr>
        <p:spPr>
          <a:xfrm>
            <a:off x="393192" y="1600200"/>
            <a:ext cx="2542032" cy="566928"/>
          </a:xfrm>
          <a:prstGeom prst="rect">
            <a:avLst/>
          </a:prstGeom>
          <a:noFill/>
          <a:ln/>
        </p:spPr>
        <p:txBody>
          <a:bodyPr wrap="square" rtlCol="0" anchor="ctr"/>
          <a:lstStyle/>
          <a:p>
            <a:pPr marL="0" indent="0">
              <a:buNone/>
            </a:pPr>
            <a:r>
              <a:rPr lang="en-US" sz="800" dirty="0">
                <a:solidFill>
                  <a:srgbClr val="1A2744"/>
                </a:solidFill>
              </a:rPr>
              <a:t>Install noise-dampening acoustic panels; introduce visual light-signal systems; create a quiet briefing zone before each shift (Shannon &amp; Weaver, 1949).</a:t>
            </a:r>
            <a:endParaRPr lang="en-US" sz="800" dirty="0"/>
          </a:p>
        </p:txBody>
      </p:sp>
      <p:sp>
        <p:nvSpPr>
          <p:cNvPr id="10" name="Shape 8"/>
          <p:cNvSpPr/>
          <p:nvPr/>
        </p:nvSpPr>
        <p:spPr>
          <a:xfrm>
            <a:off x="3163824" y="1261872"/>
            <a:ext cx="278892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11" name="Shape 9"/>
          <p:cNvSpPr/>
          <p:nvPr/>
        </p:nvSpPr>
        <p:spPr>
          <a:xfrm>
            <a:off x="3163824" y="1261872"/>
            <a:ext cx="64008" cy="960120"/>
          </a:xfrm>
          <a:prstGeom prst="rect">
            <a:avLst/>
          </a:prstGeom>
          <a:solidFill>
            <a:srgbClr val="0E7490"/>
          </a:solidFill>
          <a:ln/>
        </p:spPr>
        <p:txBody>
          <a:bodyPr/>
          <a:lstStyle/>
          <a:p>
            <a:endParaRPr lang="en-US"/>
          </a:p>
        </p:txBody>
      </p:sp>
      <p:sp>
        <p:nvSpPr>
          <p:cNvPr id="12" name="Text 10"/>
          <p:cNvSpPr/>
          <p:nvPr/>
        </p:nvSpPr>
        <p:spPr>
          <a:xfrm>
            <a:off x="3300984" y="1316736"/>
            <a:ext cx="2542032" cy="256032"/>
          </a:xfrm>
          <a:prstGeom prst="rect">
            <a:avLst/>
          </a:prstGeom>
          <a:noFill/>
          <a:ln/>
        </p:spPr>
        <p:txBody>
          <a:bodyPr wrap="square" rtlCol="0" anchor="ctr"/>
          <a:lstStyle/>
          <a:p>
            <a:pPr marL="0" indent="0">
              <a:buNone/>
            </a:pPr>
            <a:r>
              <a:rPr lang="en-US" sz="950" b="1" dirty="0">
                <a:solidFill>
                  <a:srgbClr val="0E7490"/>
                </a:solidFill>
              </a:rPr>
              <a:t>🌐  2. Language &amp; Communication</a:t>
            </a:r>
            <a:endParaRPr lang="en-US" sz="950" dirty="0"/>
          </a:p>
        </p:txBody>
      </p:sp>
      <p:sp>
        <p:nvSpPr>
          <p:cNvPr id="13" name="Text 11"/>
          <p:cNvSpPr/>
          <p:nvPr/>
        </p:nvSpPr>
        <p:spPr>
          <a:xfrm>
            <a:off x="3300984" y="1600200"/>
            <a:ext cx="2542032" cy="566928"/>
          </a:xfrm>
          <a:prstGeom prst="rect">
            <a:avLst/>
          </a:prstGeom>
          <a:noFill/>
          <a:ln/>
        </p:spPr>
        <p:txBody>
          <a:bodyPr wrap="square" rtlCol="0" anchor="ctr"/>
          <a:lstStyle/>
          <a:p>
            <a:pPr marL="0" indent="0">
              <a:buNone/>
            </a:pPr>
            <a:r>
              <a:rPr lang="en-US" sz="800" dirty="0">
                <a:solidFill>
                  <a:srgbClr val="1A2744"/>
                </a:solidFill>
              </a:rPr>
              <a:t>Provide pictogram-based multilingual safety signage; hire bilingual team leaders; deliver translated food hygiene inductions (Berlo, 1960).</a:t>
            </a:r>
            <a:endParaRPr lang="en-US" sz="800" dirty="0"/>
          </a:p>
        </p:txBody>
      </p:sp>
      <p:sp>
        <p:nvSpPr>
          <p:cNvPr id="14" name="Shape 12"/>
          <p:cNvSpPr/>
          <p:nvPr/>
        </p:nvSpPr>
        <p:spPr>
          <a:xfrm>
            <a:off x="6071616" y="1261872"/>
            <a:ext cx="2788920" cy="96012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15" name="Shape 13"/>
          <p:cNvSpPr/>
          <p:nvPr/>
        </p:nvSpPr>
        <p:spPr>
          <a:xfrm>
            <a:off x="6071616" y="1261872"/>
            <a:ext cx="64008" cy="960120"/>
          </a:xfrm>
          <a:prstGeom prst="rect">
            <a:avLst/>
          </a:prstGeom>
          <a:solidFill>
            <a:srgbClr val="D97706"/>
          </a:solidFill>
          <a:ln/>
        </p:spPr>
        <p:txBody>
          <a:bodyPr/>
          <a:lstStyle/>
          <a:p>
            <a:endParaRPr lang="en-US"/>
          </a:p>
        </p:txBody>
      </p:sp>
      <p:sp>
        <p:nvSpPr>
          <p:cNvPr id="16" name="Text 14"/>
          <p:cNvSpPr/>
          <p:nvPr/>
        </p:nvSpPr>
        <p:spPr>
          <a:xfrm>
            <a:off x="6208776" y="1316736"/>
            <a:ext cx="2542032" cy="256032"/>
          </a:xfrm>
          <a:prstGeom prst="rect">
            <a:avLst/>
          </a:prstGeom>
          <a:noFill/>
          <a:ln/>
        </p:spPr>
        <p:txBody>
          <a:bodyPr wrap="square" rtlCol="0" anchor="ctr"/>
          <a:lstStyle/>
          <a:p>
            <a:pPr marL="0" indent="0">
              <a:buNone/>
            </a:pPr>
            <a:r>
              <a:rPr lang="en-US" sz="950" b="1" dirty="0">
                <a:solidFill>
                  <a:srgbClr val="D97706"/>
                </a:solidFill>
              </a:rPr>
              <a:t>👥  3. Age / Generational</a:t>
            </a:r>
            <a:endParaRPr lang="en-US" sz="950" dirty="0"/>
          </a:p>
        </p:txBody>
      </p:sp>
      <p:sp>
        <p:nvSpPr>
          <p:cNvPr id="17" name="Text 15"/>
          <p:cNvSpPr/>
          <p:nvPr/>
        </p:nvSpPr>
        <p:spPr>
          <a:xfrm>
            <a:off x="6208776" y="1600200"/>
            <a:ext cx="2542032" cy="566928"/>
          </a:xfrm>
          <a:prstGeom prst="rect">
            <a:avLst/>
          </a:prstGeom>
          <a:noFill/>
          <a:ln/>
        </p:spPr>
        <p:txBody>
          <a:bodyPr wrap="square" rtlCol="0" anchor="ctr"/>
          <a:lstStyle/>
          <a:p>
            <a:pPr marL="0" indent="0">
              <a:buNone/>
            </a:pPr>
            <a:r>
              <a:rPr lang="en-US" sz="800" dirty="0">
                <a:solidFill>
                  <a:srgbClr val="1A2744"/>
                </a:solidFill>
              </a:rPr>
              <a:t>Use digital/visual formats for younger workers; structured verbal demonstrations for older staff; peer mentoring across generations (Strauss &amp; Howe, 1991).</a:t>
            </a:r>
            <a:endParaRPr lang="en-US" sz="800" dirty="0"/>
          </a:p>
        </p:txBody>
      </p:sp>
      <p:sp>
        <p:nvSpPr>
          <p:cNvPr id="18" name="Shape 16"/>
          <p:cNvSpPr/>
          <p:nvPr/>
        </p:nvSpPr>
        <p:spPr>
          <a:xfrm>
            <a:off x="713232" y="2340864"/>
            <a:ext cx="3840480" cy="91440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19" name="Shape 17"/>
          <p:cNvSpPr/>
          <p:nvPr/>
        </p:nvSpPr>
        <p:spPr>
          <a:xfrm>
            <a:off x="713232" y="2340864"/>
            <a:ext cx="64008" cy="914400"/>
          </a:xfrm>
          <a:prstGeom prst="rect">
            <a:avLst/>
          </a:prstGeom>
          <a:solidFill>
            <a:srgbClr val="166534"/>
          </a:solidFill>
          <a:ln/>
        </p:spPr>
        <p:txBody>
          <a:bodyPr/>
          <a:lstStyle/>
          <a:p>
            <a:endParaRPr lang="en-US"/>
          </a:p>
        </p:txBody>
      </p:sp>
      <p:sp>
        <p:nvSpPr>
          <p:cNvPr id="20" name="Text 18"/>
          <p:cNvSpPr/>
          <p:nvPr/>
        </p:nvSpPr>
        <p:spPr>
          <a:xfrm>
            <a:off x="850392" y="2395728"/>
            <a:ext cx="3566160" cy="256032"/>
          </a:xfrm>
          <a:prstGeom prst="rect">
            <a:avLst/>
          </a:prstGeom>
          <a:noFill/>
          <a:ln/>
        </p:spPr>
        <p:txBody>
          <a:bodyPr wrap="square" rtlCol="0" anchor="ctr"/>
          <a:lstStyle/>
          <a:p>
            <a:pPr marL="0" indent="0">
              <a:buNone/>
            </a:pPr>
            <a:r>
              <a:rPr lang="en-US" sz="1000" b="1" dirty="0">
                <a:solidFill>
                  <a:srgbClr val="166534"/>
                </a:solidFill>
              </a:rPr>
              <a:t>🌍  4. Cultural</a:t>
            </a:r>
            <a:endParaRPr lang="en-US" sz="1000" dirty="0"/>
          </a:p>
        </p:txBody>
      </p:sp>
      <p:sp>
        <p:nvSpPr>
          <p:cNvPr id="21" name="Text 19"/>
          <p:cNvSpPr/>
          <p:nvPr/>
        </p:nvSpPr>
        <p:spPr>
          <a:xfrm>
            <a:off x="850392" y="2679192"/>
            <a:ext cx="3566160" cy="521208"/>
          </a:xfrm>
          <a:prstGeom prst="rect">
            <a:avLst/>
          </a:prstGeom>
          <a:noFill/>
          <a:ln/>
        </p:spPr>
        <p:txBody>
          <a:bodyPr wrap="square" rtlCol="0" anchor="ctr"/>
          <a:lstStyle/>
          <a:p>
            <a:pPr marL="0" indent="0">
              <a:buNone/>
            </a:pPr>
            <a:r>
              <a:rPr lang="en-US" sz="850" dirty="0">
                <a:solidFill>
                  <a:srgbClr val="1A2744"/>
                </a:solidFill>
              </a:rPr>
              <a:t>Deliver mandatory cross-cultural awareness training; appoint cultural liaisons; adapt hygiene policies to respect dietary norms (Hofstede, 2001).</a:t>
            </a:r>
            <a:endParaRPr lang="en-US" sz="850" dirty="0"/>
          </a:p>
        </p:txBody>
      </p:sp>
      <p:sp>
        <p:nvSpPr>
          <p:cNvPr id="22" name="Shape 20"/>
          <p:cNvSpPr/>
          <p:nvPr/>
        </p:nvSpPr>
        <p:spPr>
          <a:xfrm>
            <a:off x="4919472" y="2340864"/>
            <a:ext cx="3840480" cy="914400"/>
          </a:xfrm>
          <a:prstGeom prst="rect">
            <a:avLst/>
          </a:prstGeom>
          <a:solidFill>
            <a:srgbClr val="FFFFFF"/>
          </a:solidFill>
          <a:ln/>
          <a:effectLst>
            <a:outerShdw blurRad="101600" dist="25400" dir="8100000" algn="bl" rotWithShape="0">
              <a:srgbClr val="000000">
                <a:alpha val="9000"/>
              </a:srgbClr>
            </a:outerShdw>
          </a:effectLst>
        </p:spPr>
        <p:txBody>
          <a:bodyPr/>
          <a:lstStyle/>
          <a:p>
            <a:endParaRPr lang="en-US"/>
          </a:p>
        </p:txBody>
      </p:sp>
      <p:sp>
        <p:nvSpPr>
          <p:cNvPr id="23" name="Shape 21"/>
          <p:cNvSpPr/>
          <p:nvPr/>
        </p:nvSpPr>
        <p:spPr>
          <a:xfrm>
            <a:off x="4919472" y="2340864"/>
            <a:ext cx="64008" cy="914400"/>
          </a:xfrm>
          <a:prstGeom prst="rect">
            <a:avLst/>
          </a:prstGeom>
          <a:solidFill>
            <a:srgbClr val="6B21A8"/>
          </a:solidFill>
          <a:ln/>
        </p:spPr>
        <p:txBody>
          <a:bodyPr/>
          <a:lstStyle/>
          <a:p>
            <a:endParaRPr lang="en-US"/>
          </a:p>
        </p:txBody>
      </p:sp>
      <p:sp>
        <p:nvSpPr>
          <p:cNvPr id="24" name="Text 22"/>
          <p:cNvSpPr/>
          <p:nvPr/>
        </p:nvSpPr>
        <p:spPr>
          <a:xfrm>
            <a:off x="5056632" y="2395728"/>
            <a:ext cx="3566160" cy="256032"/>
          </a:xfrm>
          <a:prstGeom prst="rect">
            <a:avLst/>
          </a:prstGeom>
          <a:noFill/>
          <a:ln/>
        </p:spPr>
        <p:txBody>
          <a:bodyPr wrap="square" rtlCol="0" anchor="ctr"/>
          <a:lstStyle/>
          <a:p>
            <a:pPr marL="0" indent="0">
              <a:buNone/>
            </a:pPr>
            <a:r>
              <a:rPr lang="en-US" sz="1000" b="1" dirty="0">
                <a:solidFill>
                  <a:srgbClr val="6B21A8"/>
                </a:solidFill>
              </a:rPr>
              <a:t>❤  5. Emotional</a:t>
            </a:r>
            <a:endParaRPr lang="en-US" sz="1000" dirty="0"/>
          </a:p>
        </p:txBody>
      </p:sp>
      <p:sp>
        <p:nvSpPr>
          <p:cNvPr id="25" name="Text 23"/>
          <p:cNvSpPr/>
          <p:nvPr/>
        </p:nvSpPr>
        <p:spPr>
          <a:xfrm>
            <a:off x="5056632" y="2679192"/>
            <a:ext cx="3566160" cy="521208"/>
          </a:xfrm>
          <a:prstGeom prst="rect">
            <a:avLst/>
          </a:prstGeom>
          <a:noFill/>
          <a:ln/>
        </p:spPr>
        <p:txBody>
          <a:bodyPr wrap="square" rtlCol="0" anchor="ctr"/>
          <a:lstStyle/>
          <a:p>
            <a:pPr marL="0" indent="0">
              <a:buNone/>
            </a:pPr>
            <a:r>
              <a:rPr lang="en-US" sz="850" dirty="0">
                <a:solidFill>
                  <a:srgbClr val="1A2744"/>
                </a:solidFill>
              </a:rPr>
              <a:t>Provide Gary EI leadership coaching; introduce managerial stress support; establish escalation protocols so Gary has backup in crises (Goleman, 1998).</a:t>
            </a:r>
            <a:endParaRPr lang="en-US" sz="850" dirty="0"/>
          </a:p>
        </p:txBody>
      </p:sp>
      <p:sp>
        <p:nvSpPr>
          <p:cNvPr id="26" name="Text 24"/>
          <p:cNvSpPr/>
          <p:nvPr/>
        </p:nvSpPr>
        <p:spPr>
          <a:xfrm>
            <a:off x="274320" y="3383280"/>
            <a:ext cx="8595360" cy="256032"/>
          </a:xfrm>
          <a:prstGeom prst="rect">
            <a:avLst/>
          </a:prstGeom>
          <a:noFill/>
          <a:ln/>
        </p:spPr>
        <p:txBody>
          <a:bodyPr wrap="square" rtlCol="0" anchor="ctr"/>
          <a:lstStyle/>
          <a:p>
            <a:pPr marL="0" indent="0">
              <a:buNone/>
            </a:pPr>
            <a:r>
              <a:rPr lang="en-US" sz="1000" b="1" dirty="0">
                <a:solidFill>
                  <a:srgbClr val="1A2744"/>
                </a:solidFill>
              </a:rPr>
              <a:t>Implementation Priority: Impact vs Ease Matrix</a:t>
            </a:r>
            <a:endParaRPr lang="en-US" sz="1000" dirty="0"/>
          </a:p>
        </p:txBody>
      </p:sp>
      <p:graphicFrame>
        <p:nvGraphicFramePr>
          <p:cNvPr id="27" name="Chart 0"/>
          <p:cNvGraphicFramePr/>
          <p:nvPr/>
        </p:nvGraphicFramePr>
        <p:xfrm>
          <a:off x="274320" y="3621024"/>
          <a:ext cx="8595360" cy="1005840"/>
        </p:xfrm>
        <a:graphic>
          <a:graphicData uri="http://schemas.openxmlformats.org/drawingml/2006/chart">
            <c:chart xmlns:c="http://schemas.openxmlformats.org/drawingml/2006/chart" xmlns:r="http://schemas.openxmlformats.org/officeDocument/2006/relationships" r:id="rId3"/>
          </a:graphicData>
        </a:graphic>
      </p:graphicFrame>
      <p:sp>
        <p:nvSpPr>
          <p:cNvPr id="28" name="Shape 25"/>
          <p:cNvSpPr/>
          <p:nvPr/>
        </p:nvSpPr>
        <p:spPr>
          <a:xfrm>
            <a:off x="274320" y="4773168"/>
            <a:ext cx="8595360" cy="0"/>
          </a:xfrm>
          <a:prstGeom prst="line">
            <a:avLst/>
          </a:prstGeom>
          <a:noFill/>
          <a:ln w="6350">
            <a:solidFill>
              <a:srgbClr val="E2E8F0"/>
            </a:solidFill>
            <a:prstDash val="solid"/>
          </a:ln>
        </p:spPr>
        <p:txBody>
          <a:bodyPr/>
          <a:lstStyle/>
          <a:p>
            <a:endParaRPr lang="en-US"/>
          </a:p>
        </p:txBody>
      </p:sp>
      <p:sp>
        <p:nvSpPr>
          <p:cNvPr id="29" name="Text 26"/>
          <p:cNvSpPr/>
          <p:nvPr/>
        </p:nvSpPr>
        <p:spPr>
          <a:xfrm>
            <a:off x="274320" y="4809744"/>
            <a:ext cx="8595360" cy="274320"/>
          </a:xfrm>
          <a:prstGeom prst="rect">
            <a:avLst/>
          </a:prstGeom>
          <a:noFill/>
          <a:ln/>
        </p:spPr>
        <p:txBody>
          <a:bodyPr wrap="square" rtlCol="0" anchor="ctr"/>
          <a:lstStyle/>
          <a:p>
            <a:pPr marL="0" indent="0">
              <a:buNone/>
            </a:pPr>
            <a:r>
              <a:rPr lang="en-US" sz="750" i="1" dirty="0">
                <a:solidFill>
                  <a:srgbClr val="64748B"/>
                </a:solidFill>
              </a:rPr>
              <a:t>Shannon &amp; Weaver (1949); Berlo (1960); Strauss &amp; Howe (1991); Hofstede (2001); Goleman (1998); Hall (1976) — all cited as applicable to recommendations above.</a:t>
            </a:r>
            <a:endParaRPr lang="en-US" sz="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A2744"/>
        </a:solidFill>
        <a:effectLst/>
      </p:bgPr>
    </p:bg>
    <p:spTree>
      <p:nvGrpSpPr>
        <p:cNvPr id="1" name=""/>
        <p:cNvGrpSpPr/>
        <p:nvPr/>
      </p:nvGrpSpPr>
      <p:grpSpPr>
        <a:xfrm>
          <a:off x="0" y="0"/>
          <a:ext cx="0" cy="0"/>
          <a:chOff x="0" y="0"/>
          <a:chExt cx="0" cy="0"/>
        </a:xfrm>
      </p:grpSpPr>
      <p:sp>
        <p:nvSpPr>
          <p:cNvPr id="2" name="Shape 0"/>
          <p:cNvSpPr/>
          <p:nvPr/>
        </p:nvSpPr>
        <p:spPr>
          <a:xfrm>
            <a:off x="0" y="0"/>
            <a:ext cx="292608" cy="5143500"/>
          </a:xfrm>
          <a:prstGeom prst="rect">
            <a:avLst/>
          </a:prstGeom>
          <a:solidFill>
            <a:srgbClr val="D97706"/>
          </a:solidFill>
          <a:ln/>
        </p:spPr>
        <p:txBody>
          <a:bodyPr/>
          <a:lstStyle/>
          <a:p>
            <a:endParaRPr lang="en-US"/>
          </a:p>
        </p:txBody>
      </p:sp>
      <p:sp>
        <p:nvSpPr>
          <p:cNvPr id="3" name="Text 1"/>
          <p:cNvSpPr/>
          <p:nvPr/>
        </p:nvSpPr>
        <p:spPr>
          <a:xfrm>
            <a:off x="502920" y="256032"/>
            <a:ext cx="8321040" cy="502920"/>
          </a:xfrm>
          <a:prstGeom prst="rect">
            <a:avLst/>
          </a:prstGeom>
          <a:noFill/>
          <a:ln/>
        </p:spPr>
        <p:txBody>
          <a:bodyPr wrap="square" rtlCol="0" anchor="ctr"/>
          <a:lstStyle/>
          <a:p>
            <a:pPr marL="0" indent="0">
              <a:buNone/>
            </a:pPr>
            <a:r>
              <a:rPr lang="en-US" sz="3000" b="1" dirty="0">
                <a:solidFill>
                  <a:srgbClr val="FFFFFF"/>
                </a:solidFill>
              </a:rPr>
              <a:t>Conclusion</a:t>
            </a:r>
            <a:endParaRPr lang="en-US" sz="3000" dirty="0"/>
          </a:p>
        </p:txBody>
      </p:sp>
      <p:sp>
        <p:nvSpPr>
          <p:cNvPr id="4" name="Shape 2"/>
          <p:cNvSpPr/>
          <p:nvPr/>
        </p:nvSpPr>
        <p:spPr>
          <a:xfrm>
            <a:off x="502920" y="804672"/>
            <a:ext cx="8321040" cy="0"/>
          </a:xfrm>
          <a:prstGeom prst="line">
            <a:avLst/>
          </a:prstGeom>
          <a:noFill/>
          <a:ln w="19050">
            <a:solidFill>
              <a:srgbClr val="D97706"/>
            </a:solidFill>
            <a:prstDash val="solid"/>
          </a:ln>
        </p:spPr>
        <p:txBody>
          <a:bodyPr/>
          <a:lstStyle/>
          <a:p>
            <a:endParaRPr lang="en-US"/>
          </a:p>
        </p:txBody>
      </p:sp>
      <p:sp>
        <p:nvSpPr>
          <p:cNvPr id="5" name="Text 3"/>
          <p:cNvSpPr/>
          <p:nvPr/>
        </p:nvSpPr>
        <p:spPr>
          <a:xfrm>
            <a:off x="502920" y="868680"/>
            <a:ext cx="3931920" cy="256032"/>
          </a:xfrm>
          <a:prstGeom prst="rect">
            <a:avLst/>
          </a:prstGeom>
          <a:noFill/>
          <a:ln/>
        </p:spPr>
        <p:txBody>
          <a:bodyPr wrap="square" rtlCol="0" anchor="ctr"/>
          <a:lstStyle/>
          <a:p>
            <a:pPr marL="0" indent="0">
              <a:buNone/>
            </a:pPr>
            <a:r>
              <a:rPr lang="en-US" sz="1050" b="1" dirty="0">
                <a:solidFill>
                  <a:srgbClr val="A0C4FF"/>
                </a:solidFill>
              </a:rPr>
              <a:t>Barrier Severity &amp; Resolution Priority</a:t>
            </a:r>
            <a:endParaRPr lang="en-US" sz="1050" dirty="0"/>
          </a:p>
        </p:txBody>
      </p:sp>
      <p:graphicFrame>
        <p:nvGraphicFramePr>
          <p:cNvPr id="6" name="Chart 0"/>
          <p:cNvGraphicFramePr/>
          <p:nvPr/>
        </p:nvGraphicFramePr>
        <p:xfrm>
          <a:off x="457200" y="1115568"/>
          <a:ext cx="4023360" cy="2103120"/>
        </p:xfrm>
        <a:graphic>
          <a:graphicData uri="http://schemas.openxmlformats.org/drawingml/2006/chart">
            <c:chart xmlns:c="http://schemas.openxmlformats.org/drawingml/2006/chart" xmlns:r="http://schemas.openxmlformats.org/officeDocument/2006/relationships" r:id="rId3"/>
          </a:graphicData>
        </a:graphic>
      </p:graphicFrame>
      <p:sp>
        <p:nvSpPr>
          <p:cNvPr id="7" name="Shape 4"/>
          <p:cNvSpPr/>
          <p:nvPr/>
        </p:nvSpPr>
        <p:spPr>
          <a:xfrm>
            <a:off x="4663440" y="868680"/>
            <a:ext cx="4206240" cy="914400"/>
          </a:xfrm>
          <a:prstGeom prst="rect">
            <a:avLst/>
          </a:prstGeom>
          <a:solidFill>
            <a:srgbClr val="1A2F50"/>
          </a:solidFill>
          <a:ln/>
        </p:spPr>
        <p:txBody>
          <a:bodyPr/>
          <a:lstStyle/>
          <a:p>
            <a:endParaRPr lang="en-US"/>
          </a:p>
        </p:txBody>
      </p:sp>
      <p:sp>
        <p:nvSpPr>
          <p:cNvPr id="8" name="Shape 5"/>
          <p:cNvSpPr/>
          <p:nvPr/>
        </p:nvSpPr>
        <p:spPr>
          <a:xfrm>
            <a:off x="4663440" y="868680"/>
            <a:ext cx="54864" cy="914400"/>
          </a:xfrm>
          <a:prstGeom prst="rect">
            <a:avLst/>
          </a:prstGeom>
          <a:solidFill>
            <a:srgbClr val="D97706"/>
          </a:solidFill>
          <a:ln/>
        </p:spPr>
        <p:txBody>
          <a:bodyPr/>
          <a:lstStyle/>
          <a:p>
            <a:endParaRPr lang="en-US"/>
          </a:p>
        </p:txBody>
      </p:sp>
      <p:sp>
        <p:nvSpPr>
          <p:cNvPr id="9" name="Text 6"/>
          <p:cNvSpPr/>
          <p:nvPr/>
        </p:nvSpPr>
        <p:spPr>
          <a:xfrm>
            <a:off x="4800600" y="923544"/>
            <a:ext cx="3886200" cy="274320"/>
          </a:xfrm>
          <a:prstGeom prst="rect">
            <a:avLst/>
          </a:prstGeom>
          <a:noFill/>
          <a:ln/>
        </p:spPr>
        <p:txBody>
          <a:bodyPr wrap="square" rtlCol="0" anchor="ctr"/>
          <a:lstStyle/>
          <a:p>
            <a:pPr marL="0" indent="0">
              <a:buNone/>
            </a:pPr>
            <a:r>
              <a:rPr lang="en-US" sz="1150" b="1" dirty="0">
                <a:solidFill>
                  <a:srgbClr val="D97706"/>
                </a:solidFill>
              </a:rPr>
              <a:t>🔗  Multi-layered crisis</a:t>
            </a:r>
            <a:endParaRPr lang="en-US" sz="1150" dirty="0"/>
          </a:p>
        </p:txBody>
      </p:sp>
      <p:sp>
        <p:nvSpPr>
          <p:cNvPr id="10" name="Text 7"/>
          <p:cNvSpPr/>
          <p:nvPr/>
        </p:nvSpPr>
        <p:spPr>
          <a:xfrm>
            <a:off x="4800600" y="1234440"/>
            <a:ext cx="3886200" cy="457200"/>
          </a:xfrm>
          <a:prstGeom prst="rect">
            <a:avLst/>
          </a:prstGeom>
          <a:noFill/>
          <a:ln/>
        </p:spPr>
        <p:txBody>
          <a:bodyPr wrap="square" rtlCol="0" anchor="ctr"/>
          <a:lstStyle/>
          <a:p>
            <a:pPr marL="0" indent="0">
              <a:buNone/>
            </a:pPr>
            <a:r>
              <a:rPr lang="en-US" sz="1000" dirty="0">
                <a:solidFill>
                  <a:srgbClr val="D0E8FF"/>
                </a:solidFill>
              </a:rPr>
              <a:t>Five barriers operate simultaneously — no single fix is sufficient for Flight Foods Ltd.</a:t>
            </a:r>
            <a:endParaRPr lang="en-US" sz="1000" dirty="0"/>
          </a:p>
        </p:txBody>
      </p:sp>
      <p:sp>
        <p:nvSpPr>
          <p:cNvPr id="11" name="Shape 8"/>
          <p:cNvSpPr/>
          <p:nvPr/>
        </p:nvSpPr>
        <p:spPr>
          <a:xfrm>
            <a:off x="4663440" y="1892808"/>
            <a:ext cx="4206240" cy="914400"/>
          </a:xfrm>
          <a:prstGeom prst="rect">
            <a:avLst/>
          </a:prstGeom>
          <a:solidFill>
            <a:srgbClr val="1A2F50"/>
          </a:solidFill>
          <a:ln/>
        </p:spPr>
        <p:txBody>
          <a:bodyPr/>
          <a:lstStyle/>
          <a:p>
            <a:endParaRPr lang="en-US"/>
          </a:p>
        </p:txBody>
      </p:sp>
      <p:sp>
        <p:nvSpPr>
          <p:cNvPr id="12" name="Shape 9"/>
          <p:cNvSpPr/>
          <p:nvPr/>
        </p:nvSpPr>
        <p:spPr>
          <a:xfrm>
            <a:off x="4663440" y="1892808"/>
            <a:ext cx="54864" cy="914400"/>
          </a:xfrm>
          <a:prstGeom prst="rect">
            <a:avLst/>
          </a:prstGeom>
          <a:solidFill>
            <a:srgbClr val="D97706"/>
          </a:solidFill>
          <a:ln/>
        </p:spPr>
        <p:txBody>
          <a:bodyPr/>
          <a:lstStyle/>
          <a:p>
            <a:endParaRPr lang="en-US"/>
          </a:p>
        </p:txBody>
      </p:sp>
      <p:sp>
        <p:nvSpPr>
          <p:cNvPr id="13" name="Text 10"/>
          <p:cNvSpPr/>
          <p:nvPr/>
        </p:nvSpPr>
        <p:spPr>
          <a:xfrm>
            <a:off x="4800600" y="1947672"/>
            <a:ext cx="3886200" cy="274320"/>
          </a:xfrm>
          <a:prstGeom prst="rect">
            <a:avLst/>
          </a:prstGeom>
          <a:noFill/>
          <a:ln/>
        </p:spPr>
        <p:txBody>
          <a:bodyPr wrap="square" rtlCol="0" anchor="ctr"/>
          <a:lstStyle/>
          <a:p>
            <a:pPr marL="0" indent="0">
              <a:buNone/>
            </a:pPr>
            <a:r>
              <a:rPr lang="en-US" sz="1150" b="1" dirty="0">
                <a:solidFill>
                  <a:srgbClr val="D97706"/>
                </a:solidFill>
              </a:rPr>
              <a:t>📚  Theory confirms practice</a:t>
            </a:r>
            <a:endParaRPr lang="en-US" sz="1150" dirty="0"/>
          </a:p>
        </p:txBody>
      </p:sp>
      <p:sp>
        <p:nvSpPr>
          <p:cNvPr id="14" name="Text 11"/>
          <p:cNvSpPr/>
          <p:nvPr/>
        </p:nvSpPr>
        <p:spPr>
          <a:xfrm>
            <a:off x="4800600" y="2258568"/>
            <a:ext cx="3886200" cy="457200"/>
          </a:xfrm>
          <a:prstGeom prst="rect">
            <a:avLst/>
          </a:prstGeom>
          <a:noFill/>
          <a:ln/>
        </p:spPr>
        <p:txBody>
          <a:bodyPr wrap="square" rtlCol="0" anchor="ctr"/>
          <a:lstStyle/>
          <a:p>
            <a:pPr marL="0" indent="0">
              <a:buNone/>
            </a:pPr>
            <a:r>
              <a:rPr lang="en-US" sz="1000" dirty="0">
                <a:solidFill>
                  <a:srgbClr val="D0E8FF"/>
                </a:solidFill>
              </a:rPr>
              <a:t>Shannon &amp; Weaver, Berlo, Hofstede, Strauss &amp; Howe, and Goleman each illuminate a distinct failure dimension.</a:t>
            </a:r>
            <a:endParaRPr lang="en-US" sz="1000" dirty="0"/>
          </a:p>
        </p:txBody>
      </p:sp>
      <p:sp>
        <p:nvSpPr>
          <p:cNvPr id="15" name="Shape 12"/>
          <p:cNvSpPr/>
          <p:nvPr/>
        </p:nvSpPr>
        <p:spPr>
          <a:xfrm>
            <a:off x="4663440" y="2916936"/>
            <a:ext cx="4206240" cy="914400"/>
          </a:xfrm>
          <a:prstGeom prst="rect">
            <a:avLst/>
          </a:prstGeom>
          <a:solidFill>
            <a:srgbClr val="1A2F50"/>
          </a:solidFill>
          <a:ln/>
        </p:spPr>
        <p:txBody>
          <a:bodyPr/>
          <a:lstStyle/>
          <a:p>
            <a:endParaRPr lang="en-US"/>
          </a:p>
        </p:txBody>
      </p:sp>
      <p:sp>
        <p:nvSpPr>
          <p:cNvPr id="16" name="Shape 13"/>
          <p:cNvSpPr/>
          <p:nvPr/>
        </p:nvSpPr>
        <p:spPr>
          <a:xfrm>
            <a:off x="4663440" y="2916936"/>
            <a:ext cx="54864" cy="914400"/>
          </a:xfrm>
          <a:prstGeom prst="rect">
            <a:avLst/>
          </a:prstGeom>
          <a:solidFill>
            <a:srgbClr val="D97706"/>
          </a:solidFill>
          <a:ln/>
        </p:spPr>
        <p:txBody>
          <a:bodyPr/>
          <a:lstStyle/>
          <a:p>
            <a:endParaRPr lang="en-US"/>
          </a:p>
        </p:txBody>
      </p:sp>
      <p:sp>
        <p:nvSpPr>
          <p:cNvPr id="17" name="Text 14"/>
          <p:cNvSpPr/>
          <p:nvPr/>
        </p:nvSpPr>
        <p:spPr>
          <a:xfrm>
            <a:off x="4800600" y="2971800"/>
            <a:ext cx="3886200" cy="274320"/>
          </a:xfrm>
          <a:prstGeom prst="rect">
            <a:avLst/>
          </a:prstGeom>
          <a:noFill/>
          <a:ln/>
        </p:spPr>
        <p:txBody>
          <a:bodyPr wrap="square" rtlCol="0" anchor="ctr"/>
          <a:lstStyle/>
          <a:p>
            <a:pPr marL="0" indent="0">
              <a:buNone/>
            </a:pPr>
            <a:r>
              <a:rPr lang="en-US" sz="1150" b="1" dirty="0">
                <a:solidFill>
                  <a:srgbClr val="D97706"/>
                </a:solidFill>
              </a:rPr>
              <a:t>🏛️  Systemic root cause</a:t>
            </a:r>
            <a:endParaRPr lang="en-US" sz="1150" dirty="0"/>
          </a:p>
        </p:txBody>
      </p:sp>
      <p:sp>
        <p:nvSpPr>
          <p:cNvPr id="18" name="Text 15"/>
          <p:cNvSpPr/>
          <p:nvPr/>
        </p:nvSpPr>
        <p:spPr>
          <a:xfrm>
            <a:off x="4800600" y="3282696"/>
            <a:ext cx="3886200" cy="457200"/>
          </a:xfrm>
          <a:prstGeom prst="rect">
            <a:avLst/>
          </a:prstGeom>
          <a:noFill/>
          <a:ln/>
        </p:spPr>
        <p:txBody>
          <a:bodyPr wrap="square" rtlCol="0" anchor="ctr"/>
          <a:lstStyle/>
          <a:p>
            <a:pPr marL="0" indent="0">
              <a:buNone/>
            </a:pPr>
            <a:r>
              <a:rPr lang="en-US" sz="1000" dirty="0">
                <a:solidFill>
                  <a:srgbClr val="D0E8FF"/>
                </a:solidFill>
              </a:rPr>
              <a:t>Management's failure to provide training, resources, and structured inductions is the fundamental driver.</a:t>
            </a:r>
            <a:endParaRPr lang="en-US" sz="1000" dirty="0"/>
          </a:p>
        </p:txBody>
      </p:sp>
      <p:sp>
        <p:nvSpPr>
          <p:cNvPr id="19" name="Shape 16"/>
          <p:cNvSpPr/>
          <p:nvPr/>
        </p:nvSpPr>
        <p:spPr>
          <a:xfrm>
            <a:off x="4663440" y="3941064"/>
            <a:ext cx="4206240" cy="914400"/>
          </a:xfrm>
          <a:prstGeom prst="rect">
            <a:avLst/>
          </a:prstGeom>
          <a:solidFill>
            <a:srgbClr val="1A2F50"/>
          </a:solidFill>
          <a:ln/>
        </p:spPr>
        <p:txBody>
          <a:bodyPr/>
          <a:lstStyle/>
          <a:p>
            <a:endParaRPr lang="en-US"/>
          </a:p>
        </p:txBody>
      </p:sp>
      <p:sp>
        <p:nvSpPr>
          <p:cNvPr id="20" name="Shape 17"/>
          <p:cNvSpPr/>
          <p:nvPr/>
        </p:nvSpPr>
        <p:spPr>
          <a:xfrm>
            <a:off x="4663440" y="3941064"/>
            <a:ext cx="54864" cy="914400"/>
          </a:xfrm>
          <a:prstGeom prst="rect">
            <a:avLst/>
          </a:prstGeom>
          <a:solidFill>
            <a:srgbClr val="D97706"/>
          </a:solidFill>
          <a:ln/>
        </p:spPr>
        <p:txBody>
          <a:bodyPr/>
          <a:lstStyle/>
          <a:p>
            <a:endParaRPr lang="en-US"/>
          </a:p>
        </p:txBody>
      </p:sp>
      <p:sp>
        <p:nvSpPr>
          <p:cNvPr id="21" name="Text 18"/>
          <p:cNvSpPr/>
          <p:nvPr/>
        </p:nvSpPr>
        <p:spPr>
          <a:xfrm>
            <a:off x="4800600" y="3995928"/>
            <a:ext cx="3886200" cy="274320"/>
          </a:xfrm>
          <a:prstGeom prst="rect">
            <a:avLst/>
          </a:prstGeom>
          <a:noFill/>
          <a:ln/>
        </p:spPr>
        <p:txBody>
          <a:bodyPr wrap="square" rtlCol="0" anchor="ctr"/>
          <a:lstStyle/>
          <a:p>
            <a:pPr marL="0" indent="0">
              <a:buNone/>
            </a:pPr>
            <a:r>
              <a:rPr lang="en-US" sz="1150" b="1" dirty="0">
                <a:solidFill>
                  <a:srgbClr val="D97706"/>
                </a:solidFill>
              </a:rPr>
              <a:t>🚨  Urgent action required</a:t>
            </a:r>
            <a:endParaRPr lang="en-US" sz="1150" dirty="0"/>
          </a:p>
        </p:txBody>
      </p:sp>
      <p:sp>
        <p:nvSpPr>
          <p:cNvPr id="22" name="Text 19"/>
          <p:cNvSpPr/>
          <p:nvPr/>
        </p:nvSpPr>
        <p:spPr>
          <a:xfrm>
            <a:off x="4800600" y="4306824"/>
            <a:ext cx="3886200" cy="457200"/>
          </a:xfrm>
          <a:prstGeom prst="rect">
            <a:avLst/>
          </a:prstGeom>
          <a:noFill/>
          <a:ln/>
        </p:spPr>
        <p:txBody>
          <a:bodyPr wrap="square" rtlCol="0" anchor="ctr"/>
          <a:lstStyle/>
          <a:p>
            <a:pPr marL="0" indent="0">
              <a:buNone/>
            </a:pPr>
            <a:r>
              <a:rPr lang="en-US" sz="1000" dirty="0">
                <a:solidFill>
                  <a:srgbClr val="D0E8FF"/>
                </a:solidFill>
              </a:rPr>
              <a:t>Continued inaction risks airline contract losses, food safety sanctions, and harm to consumers.</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744"/>
          </a:solidFill>
          <a:ln/>
        </p:spPr>
        <p:txBody>
          <a:bodyPr/>
          <a:lstStyle/>
          <a:p>
            <a:endParaRPr lang="en-US"/>
          </a:p>
        </p:txBody>
      </p:sp>
      <p:sp>
        <p:nvSpPr>
          <p:cNvPr id="3" name="Text 1"/>
          <p:cNvSpPr/>
          <p:nvPr/>
        </p:nvSpPr>
        <p:spPr>
          <a:xfrm>
            <a:off x="365760" y="0"/>
            <a:ext cx="8412480" cy="914400"/>
          </a:xfrm>
          <a:prstGeom prst="rect">
            <a:avLst/>
          </a:prstGeom>
          <a:noFill/>
          <a:ln/>
        </p:spPr>
        <p:txBody>
          <a:bodyPr wrap="square" lIns="0" tIns="0" rIns="0" bIns="0" rtlCol="0" anchor="ctr"/>
          <a:lstStyle/>
          <a:p>
            <a:pPr marL="0" indent="0">
              <a:buNone/>
            </a:pPr>
            <a:r>
              <a:rPr lang="en-US" sz="2400" b="1" dirty="0">
                <a:solidFill>
                  <a:srgbClr val="FFFFFF"/>
                </a:solidFill>
              </a:rPr>
              <a:t>References</a:t>
            </a:r>
            <a:endParaRPr lang="en-US" sz="2400" dirty="0"/>
          </a:p>
        </p:txBody>
      </p:sp>
      <p:sp>
        <p:nvSpPr>
          <p:cNvPr id="4" name="Shape 2"/>
          <p:cNvSpPr/>
          <p:nvPr/>
        </p:nvSpPr>
        <p:spPr>
          <a:xfrm>
            <a:off x="0" y="914400"/>
            <a:ext cx="9144000" cy="237744"/>
          </a:xfrm>
          <a:prstGeom prst="rect">
            <a:avLst/>
          </a:prstGeom>
          <a:solidFill>
            <a:srgbClr val="2563A8"/>
          </a:solidFill>
          <a:ln/>
        </p:spPr>
        <p:txBody>
          <a:bodyPr/>
          <a:lstStyle/>
          <a:p>
            <a:endParaRPr lang="en-US"/>
          </a:p>
        </p:txBody>
      </p:sp>
      <p:sp>
        <p:nvSpPr>
          <p:cNvPr id="5" name="Text 3"/>
          <p:cNvSpPr/>
          <p:nvPr/>
        </p:nvSpPr>
        <p:spPr>
          <a:xfrm>
            <a:off x="365760" y="914400"/>
            <a:ext cx="8412480" cy="237744"/>
          </a:xfrm>
          <a:prstGeom prst="rect">
            <a:avLst/>
          </a:prstGeom>
          <a:noFill/>
          <a:ln/>
        </p:spPr>
        <p:txBody>
          <a:bodyPr wrap="square" lIns="0" tIns="0" rIns="0" bIns="0" rtlCol="0" anchor="ctr"/>
          <a:lstStyle/>
          <a:p>
            <a:pPr marL="0" indent="0">
              <a:buNone/>
            </a:pPr>
            <a:r>
              <a:rPr lang="en-US" sz="950" i="1" dirty="0">
                <a:solidFill>
                  <a:srgbClr val="FFFFFF"/>
                </a:solidFill>
              </a:rPr>
              <a:t>Harvard Referencing Style  |  Module LCLM4003</a:t>
            </a:r>
            <a:endParaRPr lang="en-US" sz="950" dirty="0"/>
          </a:p>
        </p:txBody>
      </p:sp>
      <p:sp>
        <p:nvSpPr>
          <p:cNvPr id="6" name="Shape 4"/>
          <p:cNvSpPr/>
          <p:nvPr/>
        </p:nvSpPr>
        <p:spPr>
          <a:xfrm>
            <a:off x="274320" y="1261872"/>
            <a:ext cx="8595360" cy="347472"/>
          </a:xfrm>
          <a:prstGeom prst="rect">
            <a:avLst/>
          </a:prstGeom>
          <a:solidFill>
            <a:srgbClr val="F8FAFC"/>
          </a:solidFill>
          <a:ln/>
        </p:spPr>
        <p:txBody>
          <a:bodyPr/>
          <a:lstStyle/>
          <a:p>
            <a:endParaRPr lang="en-US"/>
          </a:p>
        </p:txBody>
      </p:sp>
      <p:sp>
        <p:nvSpPr>
          <p:cNvPr id="7" name="Text 5"/>
          <p:cNvSpPr/>
          <p:nvPr/>
        </p:nvSpPr>
        <p:spPr>
          <a:xfrm>
            <a:off x="411480" y="1261872"/>
            <a:ext cx="8321040" cy="347472"/>
          </a:xfrm>
          <a:prstGeom prst="rect">
            <a:avLst/>
          </a:prstGeom>
          <a:noFill/>
          <a:ln/>
        </p:spPr>
        <p:txBody>
          <a:bodyPr wrap="square" rtlCol="0" anchor="ctr"/>
          <a:lstStyle/>
          <a:p>
            <a:pPr marL="0" indent="0">
              <a:buNone/>
            </a:pPr>
            <a:r>
              <a:rPr lang="en-US" sz="900" dirty="0">
                <a:solidFill>
                  <a:srgbClr val="1A2744"/>
                </a:solidFill>
              </a:rPr>
              <a:t>Berlo, D.K. (1960). The Process of Communication: An Introduction to Theory and Practice. New York: Holt, Rinehart and Winston.</a:t>
            </a:r>
            <a:endParaRPr lang="en-US" sz="900" dirty="0"/>
          </a:p>
        </p:txBody>
      </p:sp>
      <p:sp>
        <p:nvSpPr>
          <p:cNvPr id="8" name="Shape 6"/>
          <p:cNvSpPr/>
          <p:nvPr/>
        </p:nvSpPr>
        <p:spPr>
          <a:xfrm>
            <a:off x="274320" y="1627632"/>
            <a:ext cx="8595360" cy="347472"/>
          </a:xfrm>
          <a:prstGeom prst="rect">
            <a:avLst/>
          </a:prstGeom>
          <a:solidFill>
            <a:srgbClr val="FFFFFF"/>
          </a:solidFill>
          <a:ln/>
        </p:spPr>
        <p:txBody>
          <a:bodyPr/>
          <a:lstStyle/>
          <a:p>
            <a:endParaRPr lang="en-US"/>
          </a:p>
        </p:txBody>
      </p:sp>
      <p:sp>
        <p:nvSpPr>
          <p:cNvPr id="9" name="Text 7"/>
          <p:cNvSpPr/>
          <p:nvPr/>
        </p:nvSpPr>
        <p:spPr>
          <a:xfrm>
            <a:off x="411480" y="1627632"/>
            <a:ext cx="8321040" cy="347472"/>
          </a:xfrm>
          <a:prstGeom prst="rect">
            <a:avLst/>
          </a:prstGeom>
          <a:noFill/>
          <a:ln/>
        </p:spPr>
        <p:txBody>
          <a:bodyPr wrap="square" rtlCol="0" anchor="ctr"/>
          <a:lstStyle/>
          <a:p>
            <a:pPr marL="0" indent="0">
              <a:buNone/>
            </a:pPr>
            <a:r>
              <a:rPr lang="en-US" sz="900" dirty="0">
                <a:solidFill>
                  <a:srgbClr val="1A2744"/>
                </a:solidFill>
              </a:rPr>
              <a:t>Goleman, D. (1995). Emotional Intelligence: Why It Can Matter More Than IQ. New York: Bantam Books.</a:t>
            </a:r>
            <a:endParaRPr lang="en-US" sz="900" dirty="0"/>
          </a:p>
        </p:txBody>
      </p:sp>
      <p:sp>
        <p:nvSpPr>
          <p:cNvPr id="10" name="Shape 8"/>
          <p:cNvSpPr/>
          <p:nvPr/>
        </p:nvSpPr>
        <p:spPr>
          <a:xfrm>
            <a:off x="274320" y="1993392"/>
            <a:ext cx="8595360" cy="347472"/>
          </a:xfrm>
          <a:prstGeom prst="rect">
            <a:avLst/>
          </a:prstGeom>
          <a:solidFill>
            <a:srgbClr val="F8FAFC"/>
          </a:solidFill>
          <a:ln/>
        </p:spPr>
        <p:txBody>
          <a:bodyPr/>
          <a:lstStyle/>
          <a:p>
            <a:endParaRPr lang="en-US"/>
          </a:p>
        </p:txBody>
      </p:sp>
      <p:sp>
        <p:nvSpPr>
          <p:cNvPr id="11" name="Text 9"/>
          <p:cNvSpPr/>
          <p:nvPr/>
        </p:nvSpPr>
        <p:spPr>
          <a:xfrm>
            <a:off x="411480" y="1993392"/>
            <a:ext cx="8321040" cy="347472"/>
          </a:xfrm>
          <a:prstGeom prst="rect">
            <a:avLst/>
          </a:prstGeom>
          <a:noFill/>
          <a:ln/>
        </p:spPr>
        <p:txBody>
          <a:bodyPr wrap="square" rtlCol="0" anchor="ctr"/>
          <a:lstStyle/>
          <a:p>
            <a:pPr marL="0" indent="0">
              <a:buNone/>
            </a:pPr>
            <a:r>
              <a:rPr lang="en-US" sz="900" dirty="0">
                <a:solidFill>
                  <a:srgbClr val="1A2744"/>
                </a:solidFill>
              </a:rPr>
              <a:t>Goleman, D. (1998). Working with Emotional Intelligence. New York: Bantam Books.</a:t>
            </a:r>
            <a:endParaRPr lang="en-US" sz="900" dirty="0"/>
          </a:p>
        </p:txBody>
      </p:sp>
      <p:sp>
        <p:nvSpPr>
          <p:cNvPr id="12" name="Shape 10"/>
          <p:cNvSpPr/>
          <p:nvPr/>
        </p:nvSpPr>
        <p:spPr>
          <a:xfrm>
            <a:off x="274320" y="2359152"/>
            <a:ext cx="8595360" cy="347472"/>
          </a:xfrm>
          <a:prstGeom prst="rect">
            <a:avLst/>
          </a:prstGeom>
          <a:solidFill>
            <a:srgbClr val="FFFFFF"/>
          </a:solidFill>
          <a:ln/>
        </p:spPr>
        <p:txBody>
          <a:bodyPr/>
          <a:lstStyle/>
          <a:p>
            <a:endParaRPr lang="en-US"/>
          </a:p>
        </p:txBody>
      </p:sp>
      <p:sp>
        <p:nvSpPr>
          <p:cNvPr id="13" name="Text 11"/>
          <p:cNvSpPr/>
          <p:nvPr/>
        </p:nvSpPr>
        <p:spPr>
          <a:xfrm>
            <a:off x="411480" y="2359152"/>
            <a:ext cx="8321040" cy="347472"/>
          </a:xfrm>
          <a:prstGeom prst="rect">
            <a:avLst/>
          </a:prstGeom>
          <a:noFill/>
          <a:ln/>
        </p:spPr>
        <p:txBody>
          <a:bodyPr wrap="square" rtlCol="0" anchor="ctr"/>
          <a:lstStyle/>
          <a:p>
            <a:pPr marL="0" indent="0">
              <a:buNone/>
            </a:pPr>
            <a:r>
              <a:rPr lang="en-US" sz="900" dirty="0">
                <a:solidFill>
                  <a:srgbClr val="1A2744"/>
                </a:solidFill>
              </a:rPr>
              <a:t>Hall, E.T. (1976). Beyond Culture. New York: Anchor Books/Doubleday.</a:t>
            </a:r>
            <a:endParaRPr lang="en-US" sz="900" dirty="0"/>
          </a:p>
        </p:txBody>
      </p:sp>
      <p:sp>
        <p:nvSpPr>
          <p:cNvPr id="14" name="Shape 12"/>
          <p:cNvSpPr/>
          <p:nvPr/>
        </p:nvSpPr>
        <p:spPr>
          <a:xfrm>
            <a:off x="274320" y="2724912"/>
            <a:ext cx="8595360" cy="347472"/>
          </a:xfrm>
          <a:prstGeom prst="rect">
            <a:avLst/>
          </a:prstGeom>
          <a:solidFill>
            <a:srgbClr val="F8FAFC"/>
          </a:solidFill>
          <a:ln/>
        </p:spPr>
        <p:txBody>
          <a:bodyPr/>
          <a:lstStyle/>
          <a:p>
            <a:endParaRPr lang="en-US"/>
          </a:p>
        </p:txBody>
      </p:sp>
      <p:sp>
        <p:nvSpPr>
          <p:cNvPr id="15" name="Text 13"/>
          <p:cNvSpPr/>
          <p:nvPr/>
        </p:nvSpPr>
        <p:spPr>
          <a:xfrm>
            <a:off x="411480" y="2724912"/>
            <a:ext cx="8321040" cy="347472"/>
          </a:xfrm>
          <a:prstGeom prst="rect">
            <a:avLst/>
          </a:prstGeom>
          <a:noFill/>
          <a:ln/>
        </p:spPr>
        <p:txBody>
          <a:bodyPr wrap="square" rtlCol="0" anchor="ctr"/>
          <a:lstStyle/>
          <a:p>
            <a:pPr marL="0" indent="0">
              <a:buNone/>
            </a:pPr>
            <a:r>
              <a:rPr lang="en-US" sz="900" dirty="0">
                <a:solidFill>
                  <a:srgbClr val="1A2744"/>
                </a:solidFill>
              </a:rPr>
              <a:t>Hofstede, G. (2001). Culture's Consequences: Comparing Values, Behaviours, Institutions and Organisations Across Nations. 2nd ed. Thousand Oaks, CA: Sage Publications.</a:t>
            </a:r>
            <a:endParaRPr lang="en-US" sz="900" dirty="0"/>
          </a:p>
        </p:txBody>
      </p:sp>
      <p:sp>
        <p:nvSpPr>
          <p:cNvPr id="16" name="Shape 14"/>
          <p:cNvSpPr/>
          <p:nvPr/>
        </p:nvSpPr>
        <p:spPr>
          <a:xfrm>
            <a:off x="274320" y="3090672"/>
            <a:ext cx="8595360" cy="347472"/>
          </a:xfrm>
          <a:prstGeom prst="rect">
            <a:avLst/>
          </a:prstGeom>
          <a:solidFill>
            <a:srgbClr val="FFFFFF"/>
          </a:solidFill>
          <a:ln/>
        </p:spPr>
        <p:txBody>
          <a:bodyPr/>
          <a:lstStyle/>
          <a:p>
            <a:endParaRPr lang="en-US"/>
          </a:p>
        </p:txBody>
      </p:sp>
      <p:sp>
        <p:nvSpPr>
          <p:cNvPr id="17" name="Text 15"/>
          <p:cNvSpPr/>
          <p:nvPr/>
        </p:nvSpPr>
        <p:spPr>
          <a:xfrm>
            <a:off x="411480" y="3090672"/>
            <a:ext cx="8321040" cy="347472"/>
          </a:xfrm>
          <a:prstGeom prst="rect">
            <a:avLst/>
          </a:prstGeom>
          <a:noFill/>
          <a:ln/>
        </p:spPr>
        <p:txBody>
          <a:bodyPr wrap="square" rtlCol="0" anchor="ctr"/>
          <a:lstStyle/>
          <a:p>
            <a:pPr marL="0" indent="0">
              <a:buNone/>
            </a:pPr>
            <a:r>
              <a:rPr lang="en-US" sz="900" dirty="0">
                <a:solidFill>
                  <a:srgbClr val="1A2744"/>
                </a:solidFill>
              </a:rPr>
              <a:t>Mehrabian, A. (1971). Silent Messages: Implicit Communication of Emotions and Attitudes. Belmont, CA: Wadsworth Publishing.</a:t>
            </a:r>
            <a:endParaRPr lang="en-US" sz="900" dirty="0"/>
          </a:p>
        </p:txBody>
      </p:sp>
      <p:sp>
        <p:nvSpPr>
          <p:cNvPr id="18" name="Shape 16"/>
          <p:cNvSpPr/>
          <p:nvPr/>
        </p:nvSpPr>
        <p:spPr>
          <a:xfrm>
            <a:off x="274320" y="3456432"/>
            <a:ext cx="8595360" cy="347472"/>
          </a:xfrm>
          <a:prstGeom prst="rect">
            <a:avLst/>
          </a:prstGeom>
          <a:solidFill>
            <a:srgbClr val="F8FAFC"/>
          </a:solidFill>
          <a:ln/>
        </p:spPr>
        <p:txBody>
          <a:bodyPr/>
          <a:lstStyle/>
          <a:p>
            <a:endParaRPr lang="en-US"/>
          </a:p>
        </p:txBody>
      </p:sp>
      <p:sp>
        <p:nvSpPr>
          <p:cNvPr id="19" name="Text 17"/>
          <p:cNvSpPr/>
          <p:nvPr/>
        </p:nvSpPr>
        <p:spPr>
          <a:xfrm>
            <a:off x="411480" y="3456432"/>
            <a:ext cx="8321040" cy="347472"/>
          </a:xfrm>
          <a:prstGeom prst="rect">
            <a:avLst/>
          </a:prstGeom>
          <a:noFill/>
          <a:ln/>
        </p:spPr>
        <p:txBody>
          <a:bodyPr wrap="square" rtlCol="0" anchor="ctr"/>
          <a:lstStyle/>
          <a:p>
            <a:pPr marL="0" indent="0">
              <a:buNone/>
            </a:pPr>
            <a:r>
              <a:rPr lang="en-US" sz="900" dirty="0">
                <a:solidFill>
                  <a:srgbClr val="1A2744"/>
                </a:solidFill>
              </a:rPr>
              <a:t>Schramm, W. (1954). How Communication Works. In W. Schramm (ed.) The Process and Effects of Communication. Urbana: University of Illinois Press, pp. 3–26.</a:t>
            </a:r>
            <a:endParaRPr lang="en-US" sz="900" dirty="0"/>
          </a:p>
        </p:txBody>
      </p:sp>
      <p:sp>
        <p:nvSpPr>
          <p:cNvPr id="20" name="Shape 18"/>
          <p:cNvSpPr/>
          <p:nvPr/>
        </p:nvSpPr>
        <p:spPr>
          <a:xfrm>
            <a:off x="274320" y="3822192"/>
            <a:ext cx="8595360" cy="347472"/>
          </a:xfrm>
          <a:prstGeom prst="rect">
            <a:avLst/>
          </a:prstGeom>
          <a:solidFill>
            <a:srgbClr val="FFFFFF"/>
          </a:solidFill>
          <a:ln/>
        </p:spPr>
        <p:txBody>
          <a:bodyPr/>
          <a:lstStyle/>
          <a:p>
            <a:endParaRPr lang="en-US"/>
          </a:p>
        </p:txBody>
      </p:sp>
      <p:sp>
        <p:nvSpPr>
          <p:cNvPr id="21" name="Text 19"/>
          <p:cNvSpPr/>
          <p:nvPr/>
        </p:nvSpPr>
        <p:spPr>
          <a:xfrm>
            <a:off x="411480" y="3822192"/>
            <a:ext cx="8321040" cy="347472"/>
          </a:xfrm>
          <a:prstGeom prst="rect">
            <a:avLst/>
          </a:prstGeom>
          <a:noFill/>
          <a:ln/>
        </p:spPr>
        <p:txBody>
          <a:bodyPr wrap="square" rtlCol="0" anchor="ctr"/>
          <a:lstStyle/>
          <a:p>
            <a:pPr marL="0" indent="0">
              <a:buNone/>
            </a:pPr>
            <a:r>
              <a:rPr lang="en-US" sz="900" dirty="0">
                <a:solidFill>
                  <a:srgbClr val="1A2744"/>
                </a:solidFill>
              </a:rPr>
              <a:t>Shannon, C.E. and Weaver, W. (1949). The Mathematical Theory of Communication. Urbana: University of Illinois Press.</a:t>
            </a:r>
            <a:endParaRPr lang="en-US" sz="900" dirty="0"/>
          </a:p>
        </p:txBody>
      </p:sp>
      <p:sp>
        <p:nvSpPr>
          <p:cNvPr id="22" name="Shape 20"/>
          <p:cNvSpPr/>
          <p:nvPr/>
        </p:nvSpPr>
        <p:spPr>
          <a:xfrm>
            <a:off x="274320" y="4187952"/>
            <a:ext cx="8595360" cy="347472"/>
          </a:xfrm>
          <a:prstGeom prst="rect">
            <a:avLst/>
          </a:prstGeom>
          <a:solidFill>
            <a:srgbClr val="F8FAFC"/>
          </a:solidFill>
          <a:ln/>
        </p:spPr>
        <p:txBody>
          <a:bodyPr/>
          <a:lstStyle/>
          <a:p>
            <a:endParaRPr lang="en-US"/>
          </a:p>
        </p:txBody>
      </p:sp>
      <p:sp>
        <p:nvSpPr>
          <p:cNvPr id="23" name="Text 21"/>
          <p:cNvSpPr/>
          <p:nvPr/>
        </p:nvSpPr>
        <p:spPr>
          <a:xfrm>
            <a:off x="411480" y="4187952"/>
            <a:ext cx="8321040" cy="347472"/>
          </a:xfrm>
          <a:prstGeom prst="rect">
            <a:avLst/>
          </a:prstGeom>
          <a:noFill/>
          <a:ln/>
        </p:spPr>
        <p:txBody>
          <a:bodyPr wrap="square" rtlCol="0" anchor="ctr"/>
          <a:lstStyle/>
          <a:p>
            <a:pPr marL="0" indent="0">
              <a:buNone/>
            </a:pPr>
            <a:r>
              <a:rPr lang="en-US" sz="900" dirty="0">
                <a:solidFill>
                  <a:srgbClr val="1A2744"/>
                </a:solidFill>
              </a:rPr>
              <a:t>Strauss, W. and Howe, N. (1991). Generations: The History of America's Future, 1584 to 2069. New York: William Morrow and Company.</a:t>
            </a:r>
            <a:endParaRPr lang="en-US" sz="900" dirty="0"/>
          </a:p>
        </p:txBody>
      </p:sp>
      <p:sp>
        <p:nvSpPr>
          <p:cNvPr id="24" name="Shape 22"/>
          <p:cNvSpPr/>
          <p:nvPr/>
        </p:nvSpPr>
        <p:spPr>
          <a:xfrm>
            <a:off x="274320" y="4553712"/>
            <a:ext cx="8595360" cy="347472"/>
          </a:xfrm>
          <a:prstGeom prst="rect">
            <a:avLst/>
          </a:prstGeom>
          <a:solidFill>
            <a:srgbClr val="FFFFFF"/>
          </a:solidFill>
          <a:ln/>
        </p:spPr>
        <p:txBody>
          <a:bodyPr/>
          <a:lstStyle/>
          <a:p>
            <a:endParaRPr lang="en-US"/>
          </a:p>
        </p:txBody>
      </p:sp>
      <p:sp>
        <p:nvSpPr>
          <p:cNvPr id="25" name="Text 23"/>
          <p:cNvSpPr/>
          <p:nvPr/>
        </p:nvSpPr>
        <p:spPr>
          <a:xfrm>
            <a:off x="411480" y="4553712"/>
            <a:ext cx="8321040" cy="347472"/>
          </a:xfrm>
          <a:prstGeom prst="rect">
            <a:avLst/>
          </a:prstGeom>
          <a:noFill/>
          <a:ln/>
        </p:spPr>
        <p:txBody>
          <a:bodyPr wrap="square" rtlCol="0" anchor="ctr"/>
          <a:lstStyle/>
          <a:p>
            <a:pPr marL="0" indent="0">
              <a:buNone/>
            </a:pPr>
            <a:r>
              <a:rPr lang="en-US" sz="900" dirty="0">
                <a:solidFill>
                  <a:srgbClr val="1A2744"/>
                </a:solidFill>
              </a:rPr>
              <a:t>Zemke, R., Raines, C. and Filipczak, B. (2000). Generations at Work: Managing the Clash of Veterans, Boomers, Xers, and Nexters in Your Workplace. New York: AMACOM.</a:t>
            </a:r>
            <a:endParaRPr lang="en-US"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3815</Words>
  <Application>Microsoft Macintosh PowerPoint</Application>
  <PresentationFormat>On-screen Show (16:9)</PresentationFormat>
  <Paragraphs>268</Paragraphs>
  <Slides>11</Slides>
  <Notes>11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11</vt:i4>
      </vt:variant>
    </vt:vector>
  </HeadingPairs>
  <TitlesOfParts>
    <vt:vector size="13"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Barriers at Flight Foods Ltd</dc:title>
  <dc:subject>PptxGenJS Presentation</dc:subject>
  <dc:creator>PptxGenJS</dc:creator>
  <cp:lastModifiedBy>ADMIN</cp:lastModifiedBy>
  <cp:revision>1</cp:revision>
  <dcterms:created xsi:type="dcterms:W3CDTF">2026-03-14T19:16:48Z</dcterms:created>
  <dcterms:modified xsi:type="dcterms:W3CDTF">2026-03-14T20:12:14Z</dcterms:modified>
</cp:coreProperties>
</file>