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3"/>
  </p:notesMasterIdLst>
  <p:sldIdLst>
    <p:sldId id="256" r:id="rId2"/>
    <p:sldId id="287" r:id="rId3"/>
    <p:sldId id="288" r:id="rId4"/>
    <p:sldId id="286" r:id="rId5"/>
    <p:sldId id="260" r:id="rId6"/>
    <p:sldId id="261" r:id="rId7"/>
    <p:sldId id="262" r:id="rId8"/>
    <p:sldId id="289" r:id="rId9"/>
    <p:sldId id="263" r:id="rId10"/>
    <p:sldId id="265" r:id="rId11"/>
    <p:sldId id="266" r:id="rId12"/>
    <p:sldId id="271" r:id="rId13"/>
    <p:sldId id="331" r:id="rId14"/>
    <p:sldId id="269" r:id="rId15"/>
    <p:sldId id="270" r:id="rId16"/>
    <p:sldId id="272" r:id="rId17"/>
    <p:sldId id="267" r:id="rId18"/>
    <p:sldId id="274" r:id="rId19"/>
    <p:sldId id="275" r:id="rId20"/>
    <p:sldId id="276" r:id="rId21"/>
    <p:sldId id="277" r:id="rId22"/>
    <p:sldId id="278" r:id="rId23"/>
    <p:sldId id="280" r:id="rId24"/>
    <p:sldId id="281" r:id="rId25"/>
    <p:sldId id="279" r:id="rId26"/>
    <p:sldId id="285" r:id="rId27"/>
    <p:sldId id="282" r:id="rId28"/>
    <p:sldId id="283" r:id="rId29"/>
    <p:sldId id="332" r:id="rId30"/>
    <p:sldId id="320" r:id="rId31"/>
    <p:sldId id="321" r:id="rId32"/>
    <p:sldId id="290" r:id="rId33"/>
    <p:sldId id="292" r:id="rId34"/>
    <p:sldId id="293" r:id="rId35"/>
    <p:sldId id="294" r:id="rId36"/>
    <p:sldId id="295" r:id="rId37"/>
    <p:sldId id="296" r:id="rId38"/>
    <p:sldId id="297" r:id="rId39"/>
    <p:sldId id="299" r:id="rId40"/>
    <p:sldId id="323" r:id="rId41"/>
    <p:sldId id="325" r:id="rId42"/>
    <p:sldId id="324" r:id="rId43"/>
    <p:sldId id="300" r:id="rId44"/>
    <p:sldId id="301" r:id="rId45"/>
    <p:sldId id="333" r:id="rId46"/>
    <p:sldId id="334" r:id="rId47"/>
    <p:sldId id="305" r:id="rId48"/>
    <p:sldId id="306" r:id="rId49"/>
    <p:sldId id="326" r:id="rId50"/>
    <p:sldId id="327" r:id="rId51"/>
    <p:sldId id="307" r:id="rId52"/>
    <p:sldId id="335" r:id="rId53"/>
    <p:sldId id="308" r:id="rId54"/>
    <p:sldId id="312" r:id="rId55"/>
    <p:sldId id="317" r:id="rId56"/>
    <p:sldId id="318" r:id="rId57"/>
    <p:sldId id="319" r:id="rId58"/>
    <p:sldId id="322" r:id="rId59"/>
    <p:sldId id="310" r:id="rId60"/>
    <p:sldId id="336" r:id="rId61"/>
    <p:sldId id="337"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E9EECFF-2386-C843-AE6C-131AD97550C0}">
          <p14:sldIdLst>
            <p14:sldId id="256"/>
            <p14:sldId id="287"/>
            <p14:sldId id="288"/>
            <p14:sldId id="286"/>
            <p14:sldId id="260"/>
            <p14:sldId id="261"/>
            <p14:sldId id="262"/>
            <p14:sldId id="289"/>
            <p14:sldId id="263"/>
            <p14:sldId id="265"/>
            <p14:sldId id="266"/>
            <p14:sldId id="271"/>
            <p14:sldId id="331"/>
            <p14:sldId id="269"/>
            <p14:sldId id="270"/>
            <p14:sldId id="272"/>
            <p14:sldId id="267"/>
            <p14:sldId id="274"/>
            <p14:sldId id="275"/>
            <p14:sldId id="276"/>
            <p14:sldId id="277"/>
            <p14:sldId id="278"/>
            <p14:sldId id="280"/>
            <p14:sldId id="281"/>
            <p14:sldId id="279"/>
            <p14:sldId id="285"/>
            <p14:sldId id="282"/>
            <p14:sldId id="283"/>
            <p14:sldId id="332"/>
            <p14:sldId id="320"/>
            <p14:sldId id="321"/>
            <p14:sldId id="290"/>
            <p14:sldId id="292"/>
            <p14:sldId id="293"/>
            <p14:sldId id="294"/>
            <p14:sldId id="295"/>
            <p14:sldId id="296"/>
            <p14:sldId id="297"/>
            <p14:sldId id="299"/>
            <p14:sldId id="323"/>
            <p14:sldId id="325"/>
            <p14:sldId id="324"/>
            <p14:sldId id="300"/>
            <p14:sldId id="301"/>
            <p14:sldId id="333"/>
            <p14:sldId id="334"/>
            <p14:sldId id="305"/>
            <p14:sldId id="306"/>
            <p14:sldId id="326"/>
            <p14:sldId id="327"/>
            <p14:sldId id="307"/>
            <p14:sldId id="335"/>
            <p14:sldId id="308"/>
            <p14:sldId id="312"/>
          </p14:sldIdLst>
        </p14:section>
        <p14:section name="Untitled Section" id="{1563979C-D55C-C244-B4CC-5AB971081AF8}">
          <p14:sldIdLst>
            <p14:sldId id="317"/>
            <p14:sldId id="318"/>
            <p14:sldId id="319"/>
            <p14:sldId id="322"/>
            <p14:sldId id="310"/>
            <p14:sldId id="336"/>
            <p14:sldId id="33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550"/>
    <p:restoredTop sz="75578"/>
  </p:normalViewPr>
  <p:slideViewPr>
    <p:cSldViewPr snapToGrid="0" snapToObjects="1">
      <p:cViewPr varScale="1">
        <p:scale>
          <a:sx n="119" d="100"/>
          <a:sy n="119" d="100"/>
        </p:scale>
        <p:origin x="672" y="192"/>
      </p:cViewPr>
      <p:guideLst/>
    </p:cSldViewPr>
  </p:slideViewPr>
  <p:notesTextViewPr>
    <p:cViewPr>
      <p:scale>
        <a:sx n="1" d="1"/>
        <a:sy n="1" d="1"/>
      </p:scale>
      <p:origin x="0" y="0"/>
    </p:cViewPr>
  </p:notesTextViewPr>
  <p:notesViewPr>
    <p:cSldViewPr snapToGrid="0" snapToObjects="1">
      <p:cViewPr varScale="1">
        <p:scale>
          <a:sx n="70" d="100"/>
          <a:sy n="70" d="100"/>
        </p:scale>
        <p:origin x="1832" y="19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32AB06-48F2-466D-8FC3-9FD54B37A19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8B3093F-A7C2-4B9A-A3BB-433CE49523A7}">
      <dgm:prSet/>
      <dgm:spPr/>
      <dgm:t>
        <a:bodyPr/>
        <a:lstStyle/>
        <a:p>
          <a:pPr algn="ctr"/>
          <a:r>
            <a:rPr lang="en-GB" dirty="0"/>
            <a:t>To provide the student with the knowledge and skills required to evaluate critically the dynamic environment and specific features of digital policing and how it impacts on policing practice, the community and the most vulnerable. </a:t>
          </a:r>
          <a:endParaRPr lang="en-US" dirty="0"/>
        </a:p>
      </dgm:t>
    </dgm:pt>
    <dgm:pt modelId="{ECA0BEC0-A22B-408E-BDCB-BD5A0DE11144}" type="parTrans" cxnId="{243D0710-47B5-4A23-A60D-D5B683F1688A}">
      <dgm:prSet/>
      <dgm:spPr/>
      <dgm:t>
        <a:bodyPr/>
        <a:lstStyle/>
        <a:p>
          <a:endParaRPr lang="en-US"/>
        </a:p>
      </dgm:t>
    </dgm:pt>
    <dgm:pt modelId="{8F39D0D5-96C7-4DB8-A3B9-95B1F6328011}" type="sibTrans" cxnId="{243D0710-47B5-4A23-A60D-D5B683F1688A}">
      <dgm:prSet/>
      <dgm:spPr/>
      <dgm:t>
        <a:bodyPr/>
        <a:lstStyle/>
        <a:p>
          <a:endParaRPr lang="en-US"/>
        </a:p>
      </dgm:t>
    </dgm:pt>
    <dgm:pt modelId="{1E31B30E-7D50-4748-B16A-A9EED0CBAD9C}">
      <dgm:prSet/>
      <dgm:spPr/>
      <dgm:t>
        <a:bodyPr/>
        <a:lstStyle/>
        <a:p>
          <a:pPr algn="ctr"/>
          <a:r>
            <a:rPr lang="en-GB" dirty="0"/>
            <a:t>To explore the role that technology can play in everyday policing. </a:t>
          </a:r>
          <a:endParaRPr lang="en-US" dirty="0"/>
        </a:p>
      </dgm:t>
    </dgm:pt>
    <dgm:pt modelId="{7A5B5198-6A13-406A-90C3-68E5675BC234}" type="parTrans" cxnId="{9AB0AB28-5B54-4A4D-9AB6-4DBE9BCC7D40}">
      <dgm:prSet/>
      <dgm:spPr/>
      <dgm:t>
        <a:bodyPr/>
        <a:lstStyle/>
        <a:p>
          <a:endParaRPr lang="en-US"/>
        </a:p>
      </dgm:t>
    </dgm:pt>
    <dgm:pt modelId="{92048119-9D14-4E8B-82D2-976719C9CC1C}" type="sibTrans" cxnId="{9AB0AB28-5B54-4A4D-9AB6-4DBE9BCC7D40}">
      <dgm:prSet/>
      <dgm:spPr/>
      <dgm:t>
        <a:bodyPr/>
        <a:lstStyle/>
        <a:p>
          <a:endParaRPr lang="en-US"/>
        </a:p>
      </dgm:t>
    </dgm:pt>
    <dgm:pt modelId="{B0AE4F94-683A-CF44-BB72-758388EA99A2}" type="pres">
      <dgm:prSet presAssocID="{8C32AB06-48F2-466D-8FC3-9FD54B37A19E}" presName="linear" presStyleCnt="0">
        <dgm:presLayoutVars>
          <dgm:animLvl val="lvl"/>
          <dgm:resizeHandles val="exact"/>
        </dgm:presLayoutVars>
      </dgm:prSet>
      <dgm:spPr/>
    </dgm:pt>
    <dgm:pt modelId="{7B20E23C-4527-3644-904E-0DDE58E41627}" type="pres">
      <dgm:prSet presAssocID="{1E31B30E-7D50-4748-B16A-A9EED0CBAD9C}" presName="parentText" presStyleLbl="node1" presStyleIdx="0" presStyleCnt="2">
        <dgm:presLayoutVars>
          <dgm:chMax val="0"/>
          <dgm:bulletEnabled val="1"/>
        </dgm:presLayoutVars>
      </dgm:prSet>
      <dgm:spPr/>
    </dgm:pt>
    <dgm:pt modelId="{E13A9DE0-8E2A-6848-B1AA-2D2214BD5AC1}" type="pres">
      <dgm:prSet presAssocID="{92048119-9D14-4E8B-82D2-976719C9CC1C}" presName="spacer" presStyleCnt="0"/>
      <dgm:spPr/>
    </dgm:pt>
    <dgm:pt modelId="{214AC6DE-C82F-0341-8117-E5F517F1880C}" type="pres">
      <dgm:prSet presAssocID="{D8B3093F-A7C2-4B9A-A3BB-433CE49523A7}" presName="parentText" presStyleLbl="node1" presStyleIdx="1" presStyleCnt="2">
        <dgm:presLayoutVars>
          <dgm:chMax val="0"/>
          <dgm:bulletEnabled val="1"/>
        </dgm:presLayoutVars>
      </dgm:prSet>
      <dgm:spPr/>
    </dgm:pt>
  </dgm:ptLst>
  <dgm:cxnLst>
    <dgm:cxn modelId="{243D0710-47B5-4A23-A60D-D5B683F1688A}" srcId="{8C32AB06-48F2-466D-8FC3-9FD54B37A19E}" destId="{D8B3093F-A7C2-4B9A-A3BB-433CE49523A7}" srcOrd="1" destOrd="0" parTransId="{ECA0BEC0-A22B-408E-BDCB-BD5A0DE11144}" sibTransId="{8F39D0D5-96C7-4DB8-A3B9-95B1F6328011}"/>
    <dgm:cxn modelId="{9AB0AB28-5B54-4A4D-9AB6-4DBE9BCC7D40}" srcId="{8C32AB06-48F2-466D-8FC3-9FD54B37A19E}" destId="{1E31B30E-7D50-4748-B16A-A9EED0CBAD9C}" srcOrd="0" destOrd="0" parTransId="{7A5B5198-6A13-406A-90C3-68E5675BC234}" sibTransId="{92048119-9D14-4E8B-82D2-976719C9CC1C}"/>
    <dgm:cxn modelId="{E6AA973E-3B2E-9C40-BF58-53D49486B7F0}" type="presOf" srcId="{8C32AB06-48F2-466D-8FC3-9FD54B37A19E}" destId="{B0AE4F94-683A-CF44-BB72-758388EA99A2}" srcOrd="0" destOrd="0" presId="urn:microsoft.com/office/officeart/2005/8/layout/vList2"/>
    <dgm:cxn modelId="{39558649-6EC6-F44C-B3D4-59D9132074F1}" type="presOf" srcId="{1E31B30E-7D50-4748-B16A-A9EED0CBAD9C}" destId="{7B20E23C-4527-3644-904E-0DDE58E41627}" srcOrd="0" destOrd="0" presId="urn:microsoft.com/office/officeart/2005/8/layout/vList2"/>
    <dgm:cxn modelId="{B0CEF5A4-5643-1544-B8F5-CCE1100F57D0}" type="presOf" srcId="{D8B3093F-A7C2-4B9A-A3BB-433CE49523A7}" destId="{214AC6DE-C82F-0341-8117-E5F517F1880C}" srcOrd="0" destOrd="0" presId="urn:microsoft.com/office/officeart/2005/8/layout/vList2"/>
    <dgm:cxn modelId="{65366624-C93A-D44A-A38D-8AC082D1A23C}" type="presParOf" srcId="{B0AE4F94-683A-CF44-BB72-758388EA99A2}" destId="{7B20E23C-4527-3644-904E-0DDE58E41627}" srcOrd="0" destOrd="0" presId="urn:microsoft.com/office/officeart/2005/8/layout/vList2"/>
    <dgm:cxn modelId="{C6BE6FA8-FE27-384A-A2DD-F136B371C0BC}" type="presParOf" srcId="{B0AE4F94-683A-CF44-BB72-758388EA99A2}" destId="{E13A9DE0-8E2A-6848-B1AA-2D2214BD5AC1}" srcOrd="1" destOrd="0" presId="urn:microsoft.com/office/officeart/2005/8/layout/vList2"/>
    <dgm:cxn modelId="{53173477-52CF-C349-A12A-39BAFA4F9111}" type="presParOf" srcId="{B0AE4F94-683A-CF44-BB72-758388EA99A2}" destId="{214AC6DE-C82F-0341-8117-E5F517F1880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3BC802-3FD8-4F3D-A894-65C19B66AFDA}"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B56C9FE0-7283-4EA5-8737-BF7C8B368ED9}">
      <dgm:prSet/>
      <dgm:spPr/>
      <dgm:t>
        <a:bodyPr/>
        <a:lstStyle/>
        <a:p>
          <a:r>
            <a:rPr lang="en-GB"/>
            <a:t>Demonstrate an evaluation and systematic understanding of prevalent technology and devices and evaluate their impact on policing practice. </a:t>
          </a:r>
          <a:br>
            <a:rPr lang="en-GB"/>
          </a:br>
          <a:endParaRPr lang="en-US"/>
        </a:p>
      </dgm:t>
    </dgm:pt>
    <dgm:pt modelId="{0734BF30-2A48-4078-801C-20B9FE9FBDD8}" type="parTrans" cxnId="{B877EEFA-767E-4D7F-8846-FEBFF1B7B5F0}">
      <dgm:prSet/>
      <dgm:spPr/>
      <dgm:t>
        <a:bodyPr/>
        <a:lstStyle/>
        <a:p>
          <a:endParaRPr lang="en-US"/>
        </a:p>
      </dgm:t>
    </dgm:pt>
    <dgm:pt modelId="{6DD4592A-29F6-4873-826A-56E69C8CF9E4}" type="sibTrans" cxnId="{B877EEFA-767E-4D7F-8846-FEBFF1B7B5F0}">
      <dgm:prSet/>
      <dgm:spPr/>
      <dgm:t>
        <a:bodyPr/>
        <a:lstStyle/>
        <a:p>
          <a:endParaRPr lang="en-US"/>
        </a:p>
      </dgm:t>
    </dgm:pt>
    <dgm:pt modelId="{1075B74A-C02F-4381-848E-F7DED5A71B29}">
      <dgm:prSet/>
      <dgm:spPr/>
      <dgm:t>
        <a:bodyPr/>
        <a:lstStyle/>
        <a:p>
          <a:r>
            <a:rPr lang="en-GB"/>
            <a:t>Critically evaluate the ways in which technology contributes to the many complex crimes and the individuals who are vulnerable to the type of crime. </a:t>
          </a:r>
          <a:endParaRPr lang="en-US"/>
        </a:p>
      </dgm:t>
    </dgm:pt>
    <dgm:pt modelId="{7F020DDA-A270-4F54-93A5-1123BD1EFB2E}" type="parTrans" cxnId="{426E81E7-15B0-4ECA-84E0-AB3AC8F40358}">
      <dgm:prSet/>
      <dgm:spPr/>
      <dgm:t>
        <a:bodyPr/>
        <a:lstStyle/>
        <a:p>
          <a:endParaRPr lang="en-US"/>
        </a:p>
      </dgm:t>
    </dgm:pt>
    <dgm:pt modelId="{ECFE658C-4756-4DF0-A2AB-A9ECD1FF74E2}" type="sibTrans" cxnId="{426E81E7-15B0-4ECA-84E0-AB3AC8F40358}">
      <dgm:prSet/>
      <dgm:spPr/>
      <dgm:t>
        <a:bodyPr/>
        <a:lstStyle/>
        <a:p>
          <a:endParaRPr lang="en-US"/>
        </a:p>
      </dgm:t>
    </dgm:pt>
    <dgm:pt modelId="{308CF090-2FED-3F4E-AC27-5AC4413EBD28}" type="pres">
      <dgm:prSet presAssocID="{033BC802-3FD8-4F3D-A894-65C19B66AFDA}" presName="Name0" presStyleCnt="0">
        <dgm:presLayoutVars>
          <dgm:dir/>
          <dgm:animLvl val="lvl"/>
          <dgm:resizeHandles val="exact"/>
        </dgm:presLayoutVars>
      </dgm:prSet>
      <dgm:spPr/>
    </dgm:pt>
    <dgm:pt modelId="{B927CA4C-574A-274F-8797-41A08AEB2614}" type="pres">
      <dgm:prSet presAssocID="{1075B74A-C02F-4381-848E-F7DED5A71B29}" presName="boxAndChildren" presStyleCnt="0"/>
      <dgm:spPr/>
    </dgm:pt>
    <dgm:pt modelId="{5F7DA03F-DBBE-134C-AA8E-F9CDF2A2FA5A}" type="pres">
      <dgm:prSet presAssocID="{1075B74A-C02F-4381-848E-F7DED5A71B29}" presName="parentTextBox" presStyleLbl="node1" presStyleIdx="0" presStyleCnt="2"/>
      <dgm:spPr/>
    </dgm:pt>
    <dgm:pt modelId="{2EBA10DF-F65E-5743-9985-E4DC67A04E73}" type="pres">
      <dgm:prSet presAssocID="{6DD4592A-29F6-4873-826A-56E69C8CF9E4}" presName="sp" presStyleCnt="0"/>
      <dgm:spPr/>
    </dgm:pt>
    <dgm:pt modelId="{B534AAA8-2CFC-E942-A7A2-604AAC480873}" type="pres">
      <dgm:prSet presAssocID="{B56C9FE0-7283-4EA5-8737-BF7C8B368ED9}" presName="arrowAndChildren" presStyleCnt="0"/>
      <dgm:spPr/>
    </dgm:pt>
    <dgm:pt modelId="{B496543E-10AB-A145-939C-4AD09AD08E88}" type="pres">
      <dgm:prSet presAssocID="{B56C9FE0-7283-4EA5-8737-BF7C8B368ED9}" presName="parentTextArrow" presStyleLbl="node1" presStyleIdx="1" presStyleCnt="2"/>
      <dgm:spPr/>
    </dgm:pt>
  </dgm:ptLst>
  <dgm:cxnLst>
    <dgm:cxn modelId="{82675F06-0C11-4D42-B91C-C1DFB688C202}" type="presOf" srcId="{B56C9FE0-7283-4EA5-8737-BF7C8B368ED9}" destId="{B496543E-10AB-A145-939C-4AD09AD08E88}" srcOrd="0" destOrd="0" presId="urn:microsoft.com/office/officeart/2005/8/layout/process4"/>
    <dgm:cxn modelId="{E33CAB5F-B657-CF4E-A568-99D9DA3127D5}" type="presOf" srcId="{033BC802-3FD8-4F3D-A894-65C19B66AFDA}" destId="{308CF090-2FED-3F4E-AC27-5AC4413EBD28}" srcOrd="0" destOrd="0" presId="urn:microsoft.com/office/officeart/2005/8/layout/process4"/>
    <dgm:cxn modelId="{430B54A0-344A-7544-BB26-17FAE3BFB7EE}" type="presOf" srcId="{1075B74A-C02F-4381-848E-F7DED5A71B29}" destId="{5F7DA03F-DBBE-134C-AA8E-F9CDF2A2FA5A}" srcOrd="0" destOrd="0" presId="urn:microsoft.com/office/officeart/2005/8/layout/process4"/>
    <dgm:cxn modelId="{426E81E7-15B0-4ECA-84E0-AB3AC8F40358}" srcId="{033BC802-3FD8-4F3D-A894-65C19B66AFDA}" destId="{1075B74A-C02F-4381-848E-F7DED5A71B29}" srcOrd="1" destOrd="0" parTransId="{7F020DDA-A270-4F54-93A5-1123BD1EFB2E}" sibTransId="{ECFE658C-4756-4DF0-A2AB-A9ECD1FF74E2}"/>
    <dgm:cxn modelId="{B877EEFA-767E-4D7F-8846-FEBFF1B7B5F0}" srcId="{033BC802-3FD8-4F3D-A894-65C19B66AFDA}" destId="{B56C9FE0-7283-4EA5-8737-BF7C8B368ED9}" srcOrd="0" destOrd="0" parTransId="{0734BF30-2A48-4078-801C-20B9FE9FBDD8}" sibTransId="{6DD4592A-29F6-4873-826A-56E69C8CF9E4}"/>
    <dgm:cxn modelId="{AE648A94-EB9B-5B4F-AA4D-5368C7CA470E}" type="presParOf" srcId="{308CF090-2FED-3F4E-AC27-5AC4413EBD28}" destId="{B927CA4C-574A-274F-8797-41A08AEB2614}" srcOrd="0" destOrd="0" presId="urn:microsoft.com/office/officeart/2005/8/layout/process4"/>
    <dgm:cxn modelId="{53D52F23-6480-5B43-8076-234EB8ABE617}" type="presParOf" srcId="{B927CA4C-574A-274F-8797-41A08AEB2614}" destId="{5F7DA03F-DBBE-134C-AA8E-F9CDF2A2FA5A}" srcOrd="0" destOrd="0" presId="urn:microsoft.com/office/officeart/2005/8/layout/process4"/>
    <dgm:cxn modelId="{4AF48BCB-31B5-2C48-A932-D6B5721CC5B5}" type="presParOf" srcId="{308CF090-2FED-3F4E-AC27-5AC4413EBD28}" destId="{2EBA10DF-F65E-5743-9985-E4DC67A04E73}" srcOrd="1" destOrd="0" presId="urn:microsoft.com/office/officeart/2005/8/layout/process4"/>
    <dgm:cxn modelId="{9AD04A84-651B-DC4D-83E3-91A46E95DC5B}" type="presParOf" srcId="{308CF090-2FED-3F4E-AC27-5AC4413EBD28}" destId="{B534AAA8-2CFC-E942-A7A2-604AAC480873}" srcOrd="2" destOrd="0" presId="urn:microsoft.com/office/officeart/2005/8/layout/process4"/>
    <dgm:cxn modelId="{D66B8F3B-04AF-5A4D-B037-83084C65E165}" type="presParOf" srcId="{B534AAA8-2CFC-E942-A7A2-604AAC480873}" destId="{B496543E-10AB-A145-939C-4AD09AD08E88}"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614A1B-C878-4CA4-B691-40D63ED230A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F21618-0476-4A01-9066-60FCB85F5520}">
      <dgm:prSet custT="1"/>
      <dgm:spPr/>
      <dgm:t>
        <a:bodyPr/>
        <a:lstStyle/>
        <a:p>
          <a:r>
            <a:rPr lang="en-GB" sz="4000" dirty="0"/>
            <a:t>Component 1: 50% </a:t>
          </a:r>
          <a:br>
            <a:rPr lang="en-GB" sz="4000" dirty="0"/>
          </a:br>
          <a:r>
            <a:rPr lang="en-GB" sz="4000" dirty="0"/>
            <a:t>Coursework (3,000 words) </a:t>
          </a:r>
          <a:endParaRPr lang="en-US" sz="4000" dirty="0"/>
        </a:p>
      </dgm:t>
    </dgm:pt>
    <dgm:pt modelId="{0BF0E1C7-3D43-4B2C-A2BC-3FD484BBD032}" type="parTrans" cxnId="{EA36535A-1219-4815-902D-9057FA1CDD89}">
      <dgm:prSet/>
      <dgm:spPr/>
      <dgm:t>
        <a:bodyPr/>
        <a:lstStyle/>
        <a:p>
          <a:endParaRPr lang="en-US"/>
        </a:p>
      </dgm:t>
    </dgm:pt>
    <dgm:pt modelId="{AA114A8D-1BA0-43B7-B916-E88BF2C1CCFF}" type="sibTrans" cxnId="{EA36535A-1219-4815-902D-9057FA1CDD89}">
      <dgm:prSet/>
      <dgm:spPr/>
      <dgm:t>
        <a:bodyPr/>
        <a:lstStyle/>
        <a:p>
          <a:endParaRPr lang="en-US"/>
        </a:p>
      </dgm:t>
    </dgm:pt>
    <dgm:pt modelId="{114FA89B-158E-495D-A885-55D7FD212F80}">
      <dgm:prSet custT="1"/>
      <dgm:spPr/>
      <dgm:t>
        <a:bodyPr/>
        <a:lstStyle/>
        <a:p>
          <a:r>
            <a:rPr lang="en-GB" sz="3200" dirty="0"/>
            <a:t>Component 2: 50% </a:t>
          </a:r>
          <a:br>
            <a:rPr lang="en-GB" sz="3200" dirty="0"/>
          </a:br>
          <a:r>
            <a:rPr lang="en-GB" sz="3200" dirty="0"/>
            <a:t>Presentation 15 minutes </a:t>
          </a:r>
          <a:br>
            <a:rPr lang="en-GB" sz="3200" dirty="0"/>
          </a:br>
          <a:r>
            <a:rPr lang="en-GB" sz="3200" dirty="0"/>
            <a:t> &amp; 1000 words Support Paper</a:t>
          </a:r>
        </a:p>
      </dgm:t>
    </dgm:pt>
    <dgm:pt modelId="{DBCBECD0-5560-4475-8B93-36549597DAAC}" type="parTrans" cxnId="{3B49442D-66C2-465F-A29B-F0AFCB5460E5}">
      <dgm:prSet/>
      <dgm:spPr/>
      <dgm:t>
        <a:bodyPr/>
        <a:lstStyle/>
        <a:p>
          <a:endParaRPr lang="en-US"/>
        </a:p>
      </dgm:t>
    </dgm:pt>
    <dgm:pt modelId="{7423E67E-20C5-4ABC-B380-902457FBA997}" type="sibTrans" cxnId="{3B49442D-66C2-465F-A29B-F0AFCB5460E5}">
      <dgm:prSet/>
      <dgm:spPr/>
      <dgm:t>
        <a:bodyPr/>
        <a:lstStyle/>
        <a:p>
          <a:endParaRPr lang="en-US"/>
        </a:p>
      </dgm:t>
    </dgm:pt>
    <dgm:pt modelId="{B594A351-92AC-0349-A74B-8E92ED5836C4}" type="pres">
      <dgm:prSet presAssocID="{46614A1B-C878-4CA4-B691-40D63ED230AF}" presName="linear" presStyleCnt="0">
        <dgm:presLayoutVars>
          <dgm:animLvl val="lvl"/>
          <dgm:resizeHandles val="exact"/>
        </dgm:presLayoutVars>
      </dgm:prSet>
      <dgm:spPr/>
    </dgm:pt>
    <dgm:pt modelId="{C465F967-BD8A-1A4B-BB35-EE4B01114CDE}" type="pres">
      <dgm:prSet presAssocID="{59F21618-0476-4A01-9066-60FCB85F5520}" presName="parentText" presStyleLbl="node1" presStyleIdx="0" presStyleCnt="2">
        <dgm:presLayoutVars>
          <dgm:chMax val="0"/>
          <dgm:bulletEnabled val="1"/>
        </dgm:presLayoutVars>
      </dgm:prSet>
      <dgm:spPr/>
    </dgm:pt>
    <dgm:pt modelId="{2DFB9CA2-7CAF-A84B-B072-560060AA64CE}" type="pres">
      <dgm:prSet presAssocID="{AA114A8D-1BA0-43B7-B916-E88BF2C1CCFF}" presName="spacer" presStyleCnt="0"/>
      <dgm:spPr/>
    </dgm:pt>
    <dgm:pt modelId="{B56B7927-4E1A-0446-8A43-F61372574308}" type="pres">
      <dgm:prSet presAssocID="{114FA89B-158E-495D-A885-55D7FD212F80}" presName="parentText" presStyleLbl="node1" presStyleIdx="1" presStyleCnt="2" custLinFactNeighborY="95662">
        <dgm:presLayoutVars>
          <dgm:chMax val="0"/>
          <dgm:bulletEnabled val="1"/>
        </dgm:presLayoutVars>
      </dgm:prSet>
      <dgm:spPr/>
    </dgm:pt>
  </dgm:ptLst>
  <dgm:cxnLst>
    <dgm:cxn modelId="{3B49442D-66C2-465F-A29B-F0AFCB5460E5}" srcId="{46614A1B-C878-4CA4-B691-40D63ED230AF}" destId="{114FA89B-158E-495D-A885-55D7FD212F80}" srcOrd="1" destOrd="0" parTransId="{DBCBECD0-5560-4475-8B93-36549597DAAC}" sibTransId="{7423E67E-20C5-4ABC-B380-902457FBA997}"/>
    <dgm:cxn modelId="{EA36535A-1219-4815-902D-9057FA1CDD89}" srcId="{46614A1B-C878-4CA4-B691-40D63ED230AF}" destId="{59F21618-0476-4A01-9066-60FCB85F5520}" srcOrd="0" destOrd="0" parTransId="{0BF0E1C7-3D43-4B2C-A2BC-3FD484BBD032}" sibTransId="{AA114A8D-1BA0-43B7-B916-E88BF2C1CCFF}"/>
    <dgm:cxn modelId="{905CE48D-2A18-B441-A897-E3BA2543B8D0}" type="presOf" srcId="{59F21618-0476-4A01-9066-60FCB85F5520}" destId="{C465F967-BD8A-1A4B-BB35-EE4B01114CDE}" srcOrd="0" destOrd="0" presId="urn:microsoft.com/office/officeart/2005/8/layout/vList2"/>
    <dgm:cxn modelId="{E53B95C3-D615-4640-8C6C-31883B3B7F4F}" type="presOf" srcId="{114FA89B-158E-495D-A885-55D7FD212F80}" destId="{B56B7927-4E1A-0446-8A43-F61372574308}" srcOrd="0" destOrd="0" presId="urn:microsoft.com/office/officeart/2005/8/layout/vList2"/>
    <dgm:cxn modelId="{7B8001E8-A7CA-C143-B33A-805F46EE3FCB}" type="presOf" srcId="{46614A1B-C878-4CA4-B691-40D63ED230AF}" destId="{B594A351-92AC-0349-A74B-8E92ED5836C4}" srcOrd="0" destOrd="0" presId="urn:microsoft.com/office/officeart/2005/8/layout/vList2"/>
    <dgm:cxn modelId="{06954335-ADE1-354B-A69C-4D3FFD79E95D}" type="presParOf" srcId="{B594A351-92AC-0349-A74B-8E92ED5836C4}" destId="{C465F967-BD8A-1A4B-BB35-EE4B01114CDE}" srcOrd="0" destOrd="0" presId="urn:microsoft.com/office/officeart/2005/8/layout/vList2"/>
    <dgm:cxn modelId="{5C742FB9-824E-3348-A785-A8474CC40DBB}" type="presParOf" srcId="{B594A351-92AC-0349-A74B-8E92ED5836C4}" destId="{2DFB9CA2-7CAF-A84B-B072-560060AA64CE}" srcOrd="1" destOrd="0" presId="urn:microsoft.com/office/officeart/2005/8/layout/vList2"/>
    <dgm:cxn modelId="{B2F5007A-1831-4349-BA81-E15C55E8D851}" type="presParOf" srcId="{B594A351-92AC-0349-A74B-8E92ED5836C4}" destId="{B56B7927-4E1A-0446-8A43-F6137257430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0E23C-4527-3644-904E-0DDE58E41627}">
      <dsp:nvSpPr>
        <dsp:cNvPr id="0" name=""/>
        <dsp:cNvSpPr/>
      </dsp:nvSpPr>
      <dsp:spPr>
        <a:xfrm>
          <a:off x="0" y="25643"/>
          <a:ext cx="4559425" cy="193678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To explore the role that technology can play in everyday policing. </a:t>
          </a:r>
          <a:endParaRPr lang="en-US" sz="1900" kern="1200" dirty="0"/>
        </a:p>
      </dsp:txBody>
      <dsp:txXfrm>
        <a:off x="94546" y="120189"/>
        <a:ext cx="4370333" cy="1747696"/>
      </dsp:txXfrm>
    </dsp:sp>
    <dsp:sp modelId="{214AC6DE-C82F-0341-8117-E5F517F1880C}">
      <dsp:nvSpPr>
        <dsp:cNvPr id="0" name=""/>
        <dsp:cNvSpPr/>
      </dsp:nvSpPr>
      <dsp:spPr>
        <a:xfrm>
          <a:off x="0" y="2017152"/>
          <a:ext cx="4559425" cy="193678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To provide the student with the knowledge and skills required to evaluate critically the dynamic environment and specific features of digital policing and how it impacts on policing practice, the community and the most vulnerable. </a:t>
          </a:r>
          <a:endParaRPr lang="en-US" sz="1900" kern="1200" dirty="0"/>
        </a:p>
      </dsp:txBody>
      <dsp:txXfrm>
        <a:off x="94546" y="2111698"/>
        <a:ext cx="4370333" cy="17476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DA03F-DBBE-134C-AA8E-F9CDF2A2FA5A}">
      <dsp:nvSpPr>
        <dsp:cNvPr id="0" name=""/>
        <dsp:cNvSpPr/>
      </dsp:nvSpPr>
      <dsp:spPr>
        <a:xfrm>
          <a:off x="0" y="2211629"/>
          <a:ext cx="4832803" cy="14510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Critically evaluate the ways in which technology contributes to the many complex crimes and the individuals who are vulnerable to the type of crime. </a:t>
          </a:r>
          <a:endParaRPr lang="en-US" sz="1700" kern="1200"/>
        </a:p>
      </dsp:txBody>
      <dsp:txXfrm>
        <a:off x="0" y="2211629"/>
        <a:ext cx="4832803" cy="1451068"/>
      </dsp:txXfrm>
    </dsp:sp>
    <dsp:sp modelId="{B496543E-10AB-A145-939C-4AD09AD08E88}">
      <dsp:nvSpPr>
        <dsp:cNvPr id="0" name=""/>
        <dsp:cNvSpPr/>
      </dsp:nvSpPr>
      <dsp:spPr>
        <a:xfrm rot="10800000">
          <a:off x="0" y="1652"/>
          <a:ext cx="4832803" cy="223174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Demonstrate an evaluation and systematic understanding of prevalent technology and devices and evaluate their impact on policing practice. </a:t>
          </a:r>
          <a:br>
            <a:rPr lang="en-GB" sz="1700" kern="1200"/>
          </a:br>
          <a:endParaRPr lang="en-US" sz="1700" kern="1200"/>
        </a:p>
      </dsp:txBody>
      <dsp:txXfrm rot="10800000">
        <a:off x="0" y="1652"/>
        <a:ext cx="4832803" cy="1450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5F967-BD8A-1A4B-BB35-EE4B01114CDE}">
      <dsp:nvSpPr>
        <dsp:cNvPr id="0" name=""/>
        <dsp:cNvSpPr/>
      </dsp:nvSpPr>
      <dsp:spPr>
        <a:xfrm>
          <a:off x="0" y="899493"/>
          <a:ext cx="6263640" cy="1759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Component 1: 50% </a:t>
          </a:r>
          <a:br>
            <a:rPr lang="en-GB" sz="4000" kern="1200" dirty="0"/>
          </a:br>
          <a:r>
            <a:rPr lang="en-GB" sz="4000" kern="1200" dirty="0"/>
            <a:t>Coursework (3,000 words) </a:t>
          </a:r>
          <a:endParaRPr lang="en-US" sz="4000" kern="1200" dirty="0"/>
        </a:p>
      </dsp:txBody>
      <dsp:txXfrm>
        <a:off x="85880" y="985373"/>
        <a:ext cx="6091880" cy="1587490"/>
      </dsp:txXfrm>
    </dsp:sp>
    <dsp:sp modelId="{B56B7927-4E1A-0446-8A43-F61372574308}">
      <dsp:nvSpPr>
        <dsp:cNvPr id="0" name=""/>
        <dsp:cNvSpPr/>
      </dsp:nvSpPr>
      <dsp:spPr>
        <a:xfrm>
          <a:off x="0" y="3025023"/>
          <a:ext cx="6263640" cy="1759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Component 2: 50% </a:t>
          </a:r>
          <a:br>
            <a:rPr lang="en-GB" sz="3200" kern="1200" dirty="0"/>
          </a:br>
          <a:r>
            <a:rPr lang="en-GB" sz="3200" kern="1200" dirty="0"/>
            <a:t>Presentation 15 minutes </a:t>
          </a:r>
          <a:br>
            <a:rPr lang="en-GB" sz="3200" kern="1200" dirty="0"/>
          </a:br>
          <a:r>
            <a:rPr lang="en-GB" sz="3200" kern="1200" dirty="0"/>
            <a:t> &amp; 1000 words Support Paper</a:t>
          </a:r>
        </a:p>
      </dsp:txBody>
      <dsp:txXfrm>
        <a:off x="85880" y="3110903"/>
        <a:ext cx="6091880" cy="15874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93459F-4D3D-B64B-A814-D53B4ECA702D}" type="datetimeFigureOut">
              <a:rPr lang="en-GB" smtClean="0"/>
              <a:t>02/02/2022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6707D5-1E4F-1D4E-9495-59EA85188B08}" type="slidenum">
              <a:rPr lang="en-GB" smtClean="0"/>
              <a:t>‹#›</a:t>
            </a:fld>
            <a:endParaRPr lang="en-GB"/>
          </a:p>
        </p:txBody>
      </p:sp>
    </p:spTree>
    <p:extLst>
      <p:ext uri="{BB962C8B-B14F-4D97-AF65-F5344CB8AC3E}">
        <p14:creationId xmlns:p14="http://schemas.microsoft.com/office/powerpoint/2010/main" val="3947434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3397E-5ED9-DC4D-B041-AFF18D7CADFD}" type="slidenum">
              <a:rPr lang="en-GB" smtClean="0"/>
              <a:t>11</a:t>
            </a:fld>
            <a:endParaRPr lang="en-GB"/>
          </a:p>
        </p:txBody>
      </p:sp>
    </p:spTree>
    <p:extLst>
      <p:ext uri="{BB962C8B-B14F-4D97-AF65-F5344CB8AC3E}">
        <p14:creationId xmlns:p14="http://schemas.microsoft.com/office/powerpoint/2010/main" val="4104880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12</a:t>
            </a:fld>
            <a:endParaRPr lang="en-GB"/>
          </a:p>
        </p:txBody>
      </p:sp>
    </p:spTree>
    <p:extLst>
      <p:ext uri="{BB962C8B-B14F-4D97-AF65-F5344CB8AC3E}">
        <p14:creationId xmlns:p14="http://schemas.microsoft.com/office/powerpoint/2010/main" val="2868458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13</a:t>
            </a:fld>
            <a:endParaRPr lang="en-GB"/>
          </a:p>
        </p:txBody>
      </p:sp>
    </p:spTree>
    <p:extLst>
      <p:ext uri="{BB962C8B-B14F-4D97-AF65-F5344CB8AC3E}">
        <p14:creationId xmlns:p14="http://schemas.microsoft.com/office/powerpoint/2010/main" val="1946355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research reading: https://</a:t>
            </a:r>
            <a:r>
              <a:rPr lang="en-GB" dirty="0" err="1"/>
              <a:t>www.app.college.police.uk</a:t>
            </a:r>
            <a:r>
              <a:rPr lang="en-GB" dirty="0"/>
              <a:t>/app-content/national-decision-model/the-national-decision-model/</a:t>
            </a:r>
          </a:p>
        </p:txBody>
      </p:sp>
      <p:sp>
        <p:nvSpPr>
          <p:cNvPr id="4" name="Slide Number Placeholder 3"/>
          <p:cNvSpPr>
            <a:spLocks noGrp="1"/>
          </p:cNvSpPr>
          <p:nvPr>
            <p:ph type="sldNum" sz="quarter" idx="5"/>
          </p:nvPr>
        </p:nvSpPr>
        <p:spPr/>
        <p:txBody>
          <a:bodyPr/>
          <a:lstStyle/>
          <a:p>
            <a:fld id="{056707D5-1E4F-1D4E-9495-59EA85188B08}" type="slidenum">
              <a:rPr lang="en-GB" smtClean="0"/>
              <a:t>19</a:t>
            </a:fld>
            <a:endParaRPr lang="en-GB"/>
          </a:p>
        </p:txBody>
      </p:sp>
    </p:spTree>
    <p:extLst>
      <p:ext uri="{BB962C8B-B14F-4D97-AF65-F5344CB8AC3E}">
        <p14:creationId xmlns:p14="http://schemas.microsoft.com/office/powerpoint/2010/main" val="2939744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23</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24</a:t>
            </a:fld>
            <a:endParaRPr lang="en-GB"/>
          </a:p>
        </p:txBody>
      </p:sp>
    </p:spTree>
    <p:extLst>
      <p:ext uri="{BB962C8B-B14F-4D97-AF65-F5344CB8AC3E}">
        <p14:creationId xmlns:p14="http://schemas.microsoft.com/office/powerpoint/2010/main" val="274532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26</a:t>
            </a:fld>
            <a:endParaRPr lang="en-GB"/>
          </a:p>
        </p:txBody>
      </p:sp>
    </p:spTree>
    <p:extLst>
      <p:ext uri="{BB962C8B-B14F-4D97-AF65-F5344CB8AC3E}">
        <p14:creationId xmlns:p14="http://schemas.microsoft.com/office/powerpoint/2010/main" val="403431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further info: https://</a:t>
            </a:r>
            <a:r>
              <a:rPr lang="en-GB" dirty="0" err="1"/>
              <a:t>www.gov.uk</a:t>
            </a:r>
            <a:r>
              <a:rPr lang="en-GB" dirty="0"/>
              <a:t>/guidance/police-and-criminal-evidence-act-1984-pace-codes-of-practice </a:t>
            </a:r>
          </a:p>
        </p:txBody>
      </p:sp>
      <p:sp>
        <p:nvSpPr>
          <p:cNvPr id="4" name="Slide Number Placeholder 3"/>
          <p:cNvSpPr>
            <a:spLocks noGrp="1"/>
          </p:cNvSpPr>
          <p:nvPr>
            <p:ph type="sldNum" sz="quarter" idx="5"/>
          </p:nvPr>
        </p:nvSpPr>
        <p:spPr/>
        <p:txBody>
          <a:bodyPr/>
          <a:lstStyle/>
          <a:p>
            <a:fld id="{056707D5-1E4F-1D4E-9495-59EA85188B08}" type="slidenum">
              <a:rPr lang="en-GB" smtClean="0"/>
              <a:t>27</a:t>
            </a:fld>
            <a:endParaRPr lang="en-GB"/>
          </a:p>
        </p:txBody>
      </p:sp>
    </p:spTree>
    <p:extLst>
      <p:ext uri="{BB962C8B-B14F-4D97-AF65-F5344CB8AC3E}">
        <p14:creationId xmlns:p14="http://schemas.microsoft.com/office/powerpoint/2010/main" val="3987309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29</a:t>
            </a:fld>
            <a:endParaRPr lang="en-GB"/>
          </a:p>
        </p:txBody>
      </p:sp>
    </p:spTree>
    <p:extLst>
      <p:ext uri="{BB962C8B-B14F-4D97-AF65-F5344CB8AC3E}">
        <p14:creationId xmlns:p14="http://schemas.microsoft.com/office/powerpoint/2010/main" val="30049839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30</a:t>
            </a:fld>
            <a:endParaRPr lang="en-GB"/>
          </a:p>
        </p:txBody>
      </p:sp>
    </p:spTree>
    <p:extLst>
      <p:ext uri="{BB962C8B-B14F-4D97-AF65-F5344CB8AC3E}">
        <p14:creationId xmlns:p14="http://schemas.microsoft.com/office/powerpoint/2010/main" val="1665161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32</a:t>
            </a:fld>
            <a:endParaRPr lang="en-GB"/>
          </a:p>
        </p:txBody>
      </p:sp>
    </p:spTree>
    <p:extLst>
      <p:ext uri="{BB962C8B-B14F-4D97-AF65-F5344CB8AC3E}">
        <p14:creationId xmlns:p14="http://schemas.microsoft.com/office/powerpoint/2010/main" val="19381556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34</a:t>
            </a:fld>
            <a:endParaRPr lang="en-GB"/>
          </a:p>
        </p:txBody>
      </p:sp>
    </p:spTree>
    <p:extLst>
      <p:ext uri="{BB962C8B-B14F-4D97-AF65-F5344CB8AC3E}">
        <p14:creationId xmlns:p14="http://schemas.microsoft.com/office/powerpoint/2010/main" val="20189339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35</a:t>
            </a:fld>
            <a:endParaRPr lang="en-GB"/>
          </a:p>
        </p:txBody>
      </p:sp>
    </p:spTree>
    <p:extLst>
      <p:ext uri="{BB962C8B-B14F-4D97-AF65-F5344CB8AC3E}">
        <p14:creationId xmlns:p14="http://schemas.microsoft.com/office/powerpoint/2010/main" val="7544776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Tor </a:t>
            </a:r>
            <a:r>
              <a:rPr lang="en-GB" sz="1200" kern="1200" dirty="0">
                <a:solidFill>
                  <a:schemeClr val="tx1"/>
                </a:solidFill>
                <a:effectLst/>
                <a:latin typeface="+mn-lt"/>
                <a:ea typeface="+mn-ea"/>
                <a:cs typeface="+mn-cs"/>
              </a:rPr>
              <a:t>is free software for enabling anonymous communication. The name is derived from an acronym for the original software project name "The Onion Router". Tor directs Internet traffic through a free, worldwide, volunteer overlay network consisting of more than seven thousand relays to conceal a user's location and usage from anyone conducting network surveillance or traffic analysis. </a:t>
            </a:r>
            <a:endParaRPr lang="en-GB" dirty="0">
              <a:effectLst/>
            </a:endParaRPr>
          </a:p>
          <a:p>
            <a:r>
              <a:rPr lang="en-GB" sz="1200" kern="1200" dirty="0">
                <a:solidFill>
                  <a:schemeClr val="tx1"/>
                </a:solidFill>
                <a:effectLst/>
                <a:latin typeface="+mn-lt"/>
                <a:ea typeface="+mn-ea"/>
                <a:cs typeface="+mn-cs"/>
              </a:rPr>
              <a:t>Using Tor makes it more difficult to trace Internet activity to the user: this includes "visits to Web sites, online posts, instant messages, and other communication forms". Tor's intended use is to protect the personal privacy of its users, as well as their freedom and ability to conduct confidential communication by keeping their Internet activities from being monitored. </a:t>
            </a:r>
          </a:p>
          <a:p>
            <a:endParaRPr lang="en-GB" dirty="0">
              <a:effectLst/>
            </a:endParaRPr>
          </a:p>
          <a:p>
            <a:r>
              <a:rPr lang="en-GB" sz="1200" kern="1200" dirty="0">
                <a:solidFill>
                  <a:schemeClr val="tx1"/>
                </a:solidFill>
                <a:effectLst/>
                <a:latin typeface="+mn-lt"/>
                <a:ea typeface="+mn-ea"/>
                <a:cs typeface="+mn-cs"/>
              </a:rPr>
              <a:t>Why people use TOR? </a:t>
            </a:r>
          </a:p>
          <a:p>
            <a:endParaRPr lang="en-GB" dirty="0">
              <a:effectLst/>
            </a:endParaRPr>
          </a:p>
          <a:p>
            <a:r>
              <a:rPr lang="en-GB" sz="1200" kern="1200" dirty="0">
                <a:solidFill>
                  <a:schemeClr val="tx1"/>
                </a:solidFill>
                <a:effectLst/>
                <a:latin typeface="+mn-lt"/>
                <a:ea typeface="+mn-ea"/>
                <a:cs typeface="+mn-cs"/>
              </a:rPr>
              <a:t>They protect their privacy from unscrupulous marketers and identity thieves. </a:t>
            </a:r>
          </a:p>
          <a:p>
            <a:r>
              <a:rPr lang="en-GB" sz="1200" kern="1200" dirty="0">
                <a:solidFill>
                  <a:schemeClr val="tx1"/>
                </a:solidFill>
                <a:effectLst/>
                <a:latin typeface="+mn-lt"/>
                <a:ea typeface="+mn-ea"/>
                <a:cs typeface="+mn-cs"/>
              </a:rPr>
              <a:t>They protect their communications from irresponsible corporations. </a:t>
            </a:r>
          </a:p>
          <a:p>
            <a:r>
              <a:rPr lang="en-GB" sz="1200" kern="1200" dirty="0">
                <a:solidFill>
                  <a:schemeClr val="tx1"/>
                </a:solidFill>
                <a:effectLst/>
                <a:latin typeface="+mn-lt"/>
                <a:ea typeface="+mn-ea"/>
                <a:cs typeface="+mn-cs"/>
              </a:rPr>
              <a:t>They protect their children online. </a:t>
            </a:r>
          </a:p>
          <a:p>
            <a:r>
              <a:rPr lang="en-GB" sz="1200" kern="1200" dirty="0">
                <a:solidFill>
                  <a:schemeClr val="tx1"/>
                </a:solidFill>
                <a:effectLst/>
                <a:latin typeface="+mn-lt"/>
                <a:ea typeface="+mn-ea"/>
                <a:cs typeface="+mn-cs"/>
              </a:rPr>
              <a:t>They research sensitive topics. </a:t>
            </a:r>
          </a:p>
          <a:p>
            <a:r>
              <a:rPr lang="en-GB" sz="1200" kern="1200" dirty="0">
                <a:solidFill>
                  <a:schemeClr val="tx1"/>
                </a:solidFill>
                <a:effectLst/>
                <a:latin typeface="+mn-lt"/>
                <a:ea typeface="+mn-ea"/>
                <a:cs typeface="+mn-cs"/>
              </a:rPr>
              <a:t>They skirt surveillance. </a:t>
            </a:r>
          </a:p>
          <a:p>
            <a:r>
              <a:rPr lang="en-GB" sz="1200" kern="1200" dirty="0">
                <a:solidFill>
                  <a:schemeClr val="tx1"/>
                </a:solidFill>
                <a:effectLst/>
                <a:latin typeface="+mn-lt"/>
                <a:ea typeface="+mn-ea"/>
                <a:cs typeface="+mn-cs"/>
              </a:rPr>
              <a:t>They circumvent censorship. </a:t>
            </a:r>
          </a:p>
          <a:p>
            <a:endParaRPr lang="en-GB" dirty="0"/>
          </a:p>
          <a:p>
            <a:r>
              <a:rPr lang="en-GB" sz="1200" kern="1200" dirty="0">
                <a:solidFill>
                  <a:schemeClr val="tx1"/>
                </a:solidFill>
                <a:effectLst/>
                <a:latin typeface="+mn-lt"/>
                <a:ea typeface="+mn-ea"/>
                <a:cs typeface="+mn-cs"/>
              </a:rPr>
              <a:t>Who uses TOR? </a:t>
            </a:r>
            <a:endParaRPr lang="en-GB" dirty="0">
              <a:effectLst/>
            </a:endParaRPr>
          </a:p>
          <a:p>
            <a:endParaRPr lang="en-GB" dirty="0">
              <a:effectLst/>
            </a:endParaRPr>
          </a:p>
          <a:p>
            <a:r>
              <a:rPr lang="en-GB" sz="1200" kern="1200" dirty="0">
                <a:solidFill>
                  <a:schemeClr val="tx1"/>
                </a:solidFill>
                <a:effectLst/>
                <a:latin typeface="+mn-lt"/>
                <a:ea typeface="+mn-ea"/>
                <a:cs typeface="+mn-cs"/>
              </a:rPr>
              <a:t>Journalists </a:t>
            </a:r>
          </a:p>
          <a:p>
            <a:r>
              <a:rPr lang="en-GB" sz="1200" kern="1200" dirty="0">
                <a:solidFill>
                  <a:schemeClr val="tx1"/>
                </a:solidFill>
                <a:effectLst/>
                <a:latin typeface="+mn-lt"/>
                <a:ea typeface="+mn-ea"/>
                <a:cs typeface="+mn-cs"/>
              </a:rPr>
              <a:t>Law enforcement </a:t>
            </a:r>
          </a:p>
          <a:p>
            <a:r>
              <a:rPr lang="en-GB" sz="1200" kern="1200" dirty="0">
                <a:solidFill>
                  <a:schemeClr val="tx1"/>
                </a:solidFill>
                <a:effectLst/>
                <a:latin typeface="+mn-lt"/>
                <a:ea typeface="+mn-ea"/>
                <a:cs typeface="+mn-cs"/>
              </a:rPr>
              <a:t>Activists &amp; </a:t>
            </a:r>
            <a:r>
              <a:rPr lang="en-GB" sz="1200" kern="1200" dirty="0" err="1">
                <a:solidFill>
                  <a:schemeClr val="tx1"/>
                </a:solidFill>
                <a:effectLst/>
                <a:latin typeface="+mn-lt"/>
                <a:ea typeface="+mn-ea"/>
                <a:cs typeface="+mn-cs"/>
              </a:rPr>
              <a:t>Whistleblowers</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Business executives </a:t>
            </a:r>
          </a:p>
          <a:p>
            <a:r>
              <a:rPr lang="en-GB" sz="1200" kern="1200" dirty="0">
                <a:solidFill>
                  <a:schemeClr val="tx1"/>
                </a:solidFill>
                <a:effectLst/>
                <a:latin typeface="+mn-lt"/>
                <a:ea typeface="+mn-ea"/>
                <a:cs typeface="+mn-cs"/>
              </a:rPr>
              <a:t>Bloggers </a:t>
            </a:r>
          </a:p>
          <a:p>
            <a:r>
              <a:rPr lang="en-GB" sz="1200" kern="1200" dirty="0">
                <a:solidFill>
                  <a:schemeClr val="tx1"/>
                </a:solidFill>
                <a:effectLst/>
                <a:latin typeface="+mn-lt"/>
                <a:ea typeface="+mn-ea"/>
                <a:cs typeface="+mn-cs"/>
              </a:rPr>
              <a:t>Military </a:t>
            </a:r>
          </a:p>
          <a:p>
            <a:r>
              <a:rPr lang="en-GB" sz="1200" kern="1200" dirty="0">
                <a:solidFill>
                  <a:schemeClr val="tx1"/>
                </a:solidFill>
                <a:effectLst/>
                <a:latin typeface="+mn-lt"/>
                <a:ea typeface="+mn-ea"/>
                <a:cs typeface="+mn-cs"/>
              </a:rPr>
              <a:t>IT Professionals </a:t>
            </a:r>
          </a:p>
          <a:p>
            <a:endParaRPr lang="en-GB" dirty="0"/>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36</a:t>
            </a:fld>
            <a:endParaRPr lang="en-GB"/>
          </a:p>
        </p:txBody>
      </p:sp>
    </p:spTree>
    <p:extLst>
      <p:ext uri="{BB962C8B-B14F-4D97-AF65-F5344CB8AC3E}">
        <p14:creationId xmlns:p14="http://schemas.microsoft.com/office/powerpoint/2010/main" val="23511871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38</a:t>
            </a:fld>
            <a:endParaRPr lang="en-GB"/>
          </a:p>
        </p:txBody>
      </p:sp>
    </p:spTree>
    <p:extLst>
      <p:ext uri="{BB962C8B-B14F-4D97-AF65-F5344CB8AC3E}">
        <p14:creationId xmlns:p14="http://schemas.microsoft.com/office/powerpoint/2010/main" val="22556588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40</a:t>
            </a:fld>
            <a:endParaRPr lang="en-GB"/>
          </a:p>
        </p:txBody>
      </p:sp>
    </p:spTree>
    <p:extLst>
      <p:ext uri="{BB962C8B-B14F-4D97-AF65-F5344CB8AC3E}">
        <p14:creationId xmlns:p14="http://schemas.microsoft.com/office/powerpoint/2010/main" val="1041593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41</a:t>
            </a:fld>
            <a:endParaRPr lang="en-GB"/>
          </a:p>
        </p:txBody>
      </p:sp>
    </p:spTree>
    <p:extLst>
      <p:ext uri="{BB962C8B-B14F-4D97-AF65-F5344CB8AC3E}">
        <p14:creationId xmlns:p14="http://schemas.microsoft.com/office/powerpoint/2010/main" val="24590415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42</a:t>
            </a:fld>
            <a:endParaRPr lang="en-GB"/>
          </a:p>
        </p:txBody>
      </p:sp>
    </p:spTree>
    <p:extLst>
      <p:ext uri="{BB962C8B-B14F-4D97-AF65-F5344CB8AC3E}">
        <p14:creationId xmlns:p14="http://schemas.microsoft.com/office/powerpoint/2010/main" val="24481080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43</a:t>
            </a:fld>
            <a:endParaRPr lang="en-GB"/>
          </a:p>
        </p:txBody>
      </p:sp>
    </p:spTree>
    <p:extLst>
      <p:ext uri="{BB962C8B-B14F-4D97-AF65-F5344CB8AC3E}">
        <p14:creationId xmlns:p14="http://schemas.microsoft.com/office/powerpoint/2010/main" val="8460073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44</a:t>
            </a:fld>
            <a:endParaRPr lang="en-GB"/>
          </a:p>
        </p:txBody>
      </p:sp>
    </p:spTree>
    <p:extLst>
      <p:ext uri="{BB962C8B-B14F-4D97-AF65-F5344CB8AC3E}">
        <p14:creationId xmlns:p14="http://schemas.microsoft.com/office/powerpoint/2010/main" val="8589563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45</a:t>
            </a:fld>
            <a:endParaRPr lang="en-GB"/>
          </a:p>
        </p:txBody>
      </p:sp>
    </p:spTree>
    <p:extLst>
      <p:ext uri="{BB962C8B-B14F-4D97-AF65-F5344CB8AC3E}">
        <p14:creationId xmlns:p14="http://schemas.microsoft.com/office/powerpoint/2010/main" val="29330394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46</a:t>
            </a:fld>
            <a:endParaRPr lang="en-GB"/>
          </a:p>
        </p:txBody>
      </p:sp>
    </p:spTree>
    <p:extLst>
      <p:ext uri="{BB962C8B-B14F-4D97-AF65-F5344CB8AC3E}">
        <p14:creationId xmlns:p14="http://schemas.microsoft.com/office/powerpoint/2010/main" val="12337824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47</a:t>
            </a:fld>
            <a:endParaRPr lang="en-GB"/>
          </a:p>
        </p:txBody>
      </p:sp>
    </p:spTree>
    <p:extLst>
      <p:ext uri="{BB962C8B-B14F-4D97-AF65-F5344CB8AC3E}">
        <p14:creationId xmlns:p14="http://schemas.microsoft.com/office/powerpoint/2010/main" val="23641290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48</a:t>
            </a:fld>
            <a:endParaRPr lang="en-GB"/>
          </a:p>
        </p:txBody>
      </p:sp>
    </p:spTree>
    <p:extLst>
      <p:ext uri="{BB962C8B-B14F-4D97-AF65-F5344CB8AC3E}">
        <p14:creationId xmlns:p14="http://schemas.microsoft.com/office/powerpoint/2010/main" val="14168451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49</a:t>
            </a:fld>
            <a:endParaRPr lang="en-GB"/>
          </a:p>
        </p:txBody>
      </p:sp>
    </p:spTree>
    <p:extLst>
      <p:ext uri="{BB962C8B-B14F-4D97-AF65-F5344CB8AC3E}">
        <p14:creationId xmlns:p14="http://schemas.microsoft.com/office/powerpoint/2010/main" val="9804811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52</a:t>
            </a:fld>
            <a:endParaRPr lang="en-GB"/>
          </a:p>
        </p:txBody>
      </p:sp>
    </p:spTree>
    <p:extLst>
      <p:ext uri="{BB962C8B-B14F-4D97-AF65-F5344CB8AC3E}">
        <p14:creationId xmlns:p14="http://schemas.microsoft.com/office/powerpoint/2010/main" val="28107834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54</a:t>
            </a:fld>
            <a:endParaRPr lang="en-GB"/>
          </a:p>
        </p:txBody>
      </p:sp>
    </p:spTree>
    <p:extLst>
      <p:ext uri="{BB962C8B-B14F-4D97-AF65-F5344CB8AC3E}">
        <p14:creationId xmlns:p14="http://schemas.microsoft.com/office/powerpoint/2010/main" val="17176224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58</a:t>
            </a:fld>
            <a:endParaRPr lang="en-GB"/>
          </a:p>
        </p:txBody>
      </p:sp>
    </p:spTree>
    <p:extLst>
      <p:ext uri="{BB962C8B-B14F-4D97-AF65-F5344CB8AC3E}">
        <p14:creationId xmlns:p14="http://schemas.microsoft.com/office/powerpoint/2010/main" val="635385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35C39-E358-F84F-AD41-672C5EB6DEB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5994F34-6571-C144-BBEF-B02F69E276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F828EE2-0F82-3E46-8A6D-9275DD07EC18}"/>
              </a:ext>
            </a:extLst>
          </p:cNvPr>
          <p:cNvSpPr>
            <a:spLocks noGrp="1"/>
          </p:cNvSpPr>
          <p:nvPr>
            <p:ph type="dt" sz="half" idx="10"/>
          </p:nvPr>
        </p:nvSpPr>
        <p:spPr/>
        <p:txBody>
          <a:bodyPr/>
          <a:lstStyle/>
          <a:p>
            <a:fld id="{17766123-54F5-1D40-A945-CFD4CF6892E2}" type="datetimeFigureOut">
              <a:rPr lang="en-GB" smtClean="0"/>
              <a:t>02/02/2022</a:t>
            </a:fld>
            <a:endParaRPr lang="en-GB"/>
          </a:p>
        </p:txBody>
      </p:sp>
      <p:sp>
        <p:nvSpPr>
          <p:cNvPr id="5" name="Footer Placeholder 4">
            <a:extLst>
              <a:ext uri="{FF2B5EF4-FFF2-40B4-BE49-F238E27FC236}">
                <a16:creationId xmlns:a16="http://schemas.microsoft.com/office/drawing/2014/main" id="{87BA9DE2-A2DF-AD42-ADA2-B9CBB5BFB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4FCBE0-32F7-7F4A-B650-DC5CC4C041AD}"/>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467551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26D16-AD00-E34B-A380-82910E0E674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64F0CEB-D6D8-6B47-88CF-584A620902B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7C7C23-758A-FC43-B658-252477DBB339}"/>
              </a:ext>
            </a:extLst>
          </p:cNvPr>
          <p:cNvSpPr>
            <a:spLocks noGrp="1"/>
          </p:cNvSpPr>
          <p:nvPr>
            <p:ph type="dt" sz="half" idx="10"/>
          </p:nvPr>
        </p:nvSpPr>
        <p:spPr/>
        <p:txBody>
          <a:bodyPr/>
          <a:lstStyle/>
          <a:p>
            <a:fld id="{17766123-54F5-1D40-A945-CFD4CF6892E2}" type="datetimeFigureOut">
              <a:rPr lang="en-GB" smtClean="0"/>
              <a:t>02/02/2022</a:t>
            </a:fld>
            <a:endParaRPr lang="en-GB"/>
          </a:p>
        </p:txBody>
      </p:sp>
      <p:sp>
        <p:nvSpPr>
          <p:cNvPr id="5" name="Footer Placeholder 4">
            <a:extLst>
              <a:ext uri="{FF2B5EF4-FFF2-40B4-BE49-F238E27FC236}">
                <a16:creationId xmlns:a16="http://schemas.microsoft.com/office/drawing/2014/main" id="{48932935-8837-AE49-944C-7EB091769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00B0DC-F05E-D74E-9B29-FC3C05965900}"/>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665311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0F08-3CAC-F643-AAA5-BEC0569C325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947E19F-8C81-D842-8416-88C5BB6F10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F619B7-8A6A-B649-933B-3F522FEAB8C3}"/>
              </a:ext>
            </a:extLst>
          </p:cNvPr>
          <p:cNvSpPr>
            <a:spLocks noGrp="1"/>
          </p:cNvSpPr>
          <p:nvPr>
            <p:ph type="dt" sz="half" idx="10"/>
          </p:nvPr>
        </p:nvSpPr>
        <p:spPr/>
        <p:txBody>
          <a:bodyPr/>
          <a:lstStyle/>
          <a:p>
            <a:fld id="{17766123-54F5-1D40-A945-CFD4CF6892E2}" type="datetimeFigureOut">
              <a:rPr lang="en-GB" smtClean="0"/>
              <a:t>02/02/2022</a:t>
            </a:fld>
            <a:endParaRPr lang="en-GB"/>
          </a:p>
        </p:txBody>
      </p:sp>
      <p:sp>
        <p:nvSpPr>
          <p:cNvPr id="5" name="Footer Placeholder 4">
            <a:extLst>
              <a:ext uri="{FF2B5EF4-FFF2-40B4-BE49-F238E27FC236}">
                <a16:creationId xmlns:a16="http://schemas.microsoft.com/office/drawing/2014/main" id="{A5C95700-0270-1C46-A1DC-AFE74F8CD0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D005C9-42A7-1A44-A5AE-14E8F10FA6B0}"/>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3498626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3646D-805C-DA4E-B824-41924617716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832E23B-F9BF-7640-9E83-49F250FF3E6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650EF88-7B4A-C94D-A73C-102D2E74E0E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125829A-6888-4240-9D9C-71F0359AB036}"/>
              </a:ext>
            </a:extLst>
          </p:cNvPr>
          <p:cNvSpPr>
            <a:spLocks noGrp="1"/>
          </p:cNvSpPr>
          <p:nvPr>
            <p:ph type="dt" sz="half" idx="10"/>
          </p:nvPr>
        </p:nvSpPr>
        <p:spPr/>
        <p:txBody>
          <a:bodyPr/>
          <a:lstStyle/>
          <a:p>
            <a:fld id="{17766123-54F5-1D40-A945-CFD4CF6892E2}" type="datetimeFigureOut">
              <a:rPr lang="en-GB" smtClean="0"/>
              <a:t>02/02/2022</a:t>
            </a:fld>
            <a:endParaRPr lang="en-GB"/>
          </a:p>
        </p:txBody>
      </p:sp>
      <p:sp>
        <p:nvSpPr>
          <p:cNvPr id="6" name="Footer Placeholder 5">
            <a:extLst>
              <a:ext uri="{FF2B5EF4-FFF2-40B4-BE49-F238E27FC236}">
                <a16:creationId xmlns:a16="http://schemas.microsoft.com/office/drawing/2014/main" id="{6D069D6E-85EF-984B-BE13-F46A0B003F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6DB051-AC53-F841-B01C-D1AB6568B092}"/>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505749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27D86-556D-A046-8F51-6C21FECD906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5CF7E31-029A-914C-B830-77F28F3B25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935ECD1-7474-0443-8641-14ED7E477E7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04BF270-C631-5949-9CD0-D0B9F4942D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AEFA3D2-B608-794C-ABBB-F786019CAD5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6022559-31FA-CD48-84D5-7507802D86F3}"/>
              </a:ext>
            </a:extLst>
          </p:cNvPr>
          <p:cNvSpPr>
            <a:spLocks noGrp="1"/>
          </p:cNvSpPr>
          <p:nvPr>
            <p:ph type="dt" sz="half" idx="10"/>
          </p:nvPr>
        </p:nvSpPr>
        <p:spPr/>
        <p:txBody>
          <a:bodyPr/>
          <a:lstStyle/>
          <a:p>
            <a:fld id="{17766123-54F5-1D40-A945-CFD4CF6892E2}" type="datetimeFigureOut">
              <a:rPr lang="en-GB" smtClean="0"/>
              <a:t>02/02/2022</a:t>
            </a:fld>
            <a:endParaRPr lang="en-GB"/>
          </a:p>
        </p:txBody>
      </p:sp>
      <p:sp>
        <p:nvSpPr>
          <p:cNvPr id="8" name="Footer Placeholder 7">
            <a:extLst>
              <a:ext uri="{FF2B5EF4-FFF2-40B4-BE49-F238E27FC236}">
                <a16:creationId xmlns:a16="http://schemas.microsoft.com/office/drawing/2014/main" id="{366DE04E-EBC7-3A4D-B625-245D699560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3B886D-9526-A74C-9C9E-398B4435BBA1}"/>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2949545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45983-44E4-1B4C-9E15-D2B1425C61D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F0FD12F-5097-8242-A42C-6690A8E1F8D4}"/>
              </a:ext>
            </a:extLst>
          </p:cNvPr>
          <p:cNvSpPr>
            <a:spLocks noGrp="1"/>
          </p:cNvSpPr>
          <p:nvPr>
            <p:ph type="dt" sz="half" idx="10"/>
          </p:nvPr>
        </p:nvSpPr>
        <p:spPr/>
        <p:txBody>
          <a:bodyPr/>
          <a:lstStyle/>
          <a:p>
            <a:fld id="{17766123-54F5-1D40-A945-CFD4CF6892E2}" type="datetimeFigureOut">
              <a:rPr lang="en-GB" smtClean="0"/>
              <a:t>02/02/2022</a:t>
            </a:fld>
            <a:endParaRPr lang="en-GB"/>
          </a:p>
        </p:txBody>
      </p:sp>
      <p:sp>
        <p:nvSpPr>
          <p:cNvPr id="4" name="Footer Placeholder 3">
            <a:extLst>
              <a:ext uri="{FF2B5EF4-FFF2-40B4-BE49-F238E27FC236}">
                <a16:creationId xmlns:a16="http://schemas.microsoft.com/office/drawing/2014/main" id="{8F67ED91-32EC-E343-8C07-47EE358027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D06110-8F4E-C94D-8105-DE45352DED0E}"/>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832483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24194F-4B99-6545-80FE-38FBC2B195A1}"/>
              </a:ext>
            </a:extLst>
          </p:cNvPr>
          <p:cNvSpPr>
            <a:spLocks noGrp="1"/>
          </p:cNvSpPr>
          <p:nvPr>
            <p:ph type="dt" sz="half" idx="10"/>
          </p:nvPr>
        </p:nvSpPr>
        <p:spPr/>
        <p:txBody>
          <a:bodyPr/>
          <a:lstStyle/>
          <a:p>
            <a:fld id="{17766123-54F5-1D40-A945-CFD4CF6892E2}" type="datetimeFigureOut">
              <a:rPr lang="en-GB" smtClean="0"/>
              <a:t>02/02/2022</a:t>
            </a:fld>
            <a:endParaRPr lang="en-GB"/>
          </a:p>
        </p:txBody>
      </p:sp>
      <p:sp>
        <p:nvSpPr>
          <p:cNvPr id="3" name="Footer Placeholder 2">
            <a:extLst>
              <a:ext uri="{FF2B5EF4-FFF2-40B4-BE49-F238E27FC236}">
                <a16:creationId xmlns:a16="http://schemas.microsoft.com/office/drawing/2014/main" id="{463B4961-471B-2D4D-8574-E503FAB87F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00709F-675B-FD47-BFD9-7F1F7CC4AD3B}"/>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633302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29FAA-5A8C-FE46-BD0E-A00BEE28B8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5C03727-5656-3843-A3F3-246E7C23FC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7913D8D-F108-674F-958F-7AA76688AF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9FAE29-4571-2448-8EB5-947B0CC82CF7}"/>
              </a:ext>
            </a:extLst>
          </p:cNvPr>
          <p:cNvSpPr>
            <a:spLocks noGrp="1"/>
          </p:cNvSpPr>
          <p:nvPr>
            <p:ph type="dt" sz="half" idx="10"/>
          </p:nvPr>
        </p:nvSpPr>
        <p:spPr/>
        <p:txBody>
          <a:bodyPr/>
          <a:lstStyle/>
          <a:p>
            <a:fld id="{17766123-54F5-1D40-A945-CFD4CF6892E2}" type="datetimeFigureOut">
              <a:rPr lang="en-GB" smtClean="0"/>
              <a:t>02/02/2022</a:t>
            </a:fld>
            <a:endParaRPr lang="en-GB"/>
          </a:p>
        </p:txBody>
      </p:sp>
      <p:sp>
        <p:nvSpPr>
          <p:cNvPr id="6" name="Footer Placeholder 5">
            <a:extLst>
              <a:ext uri="{FF2B5EF4-FFF2-40B4-BE49-F238E27FC236}">
                <a16:creationId xmlns:a16="http://schemas.microsoft.com/office/drawing/2014/main" id="{1FFAFFE5-F57E-6A40-9789-524B300F59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EBA915-2A0A-214F-A07B-61FCF5003CDB}"/>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2216920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56D7F-B921-6E43-A774-2589D03D3E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F81768B-109D-2E49-87FB-0ACC87FBE3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C40E46-F8DA-0740-AB30-15803A44D0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C3AE56-58FE-FF43-8531-FE280A5DC193}"/>
              </a:ext>
            </a:extLst>
          </p:cNvPr>
          <p:cNvSpPr>
            <a:spLocks noGrp="1"/>
          </p:cNvSpPr>
          <p:nvPr>
            <p:ph type="dt" sz="half" idx="10"/>
          </p:nvPr>
        </p:nvSpPr>
        <p:spPr/>
        <p:txBody>
          <a:bodyPr/>
          <a:lstStyle/>
          <a:p>
            <a:fld id="{17766123-54F5-1D40-A945-CFD4CF6892E2}" type="datetimeFigureOut">
              <a:rPr lang="en-GB" smtClean="0"/>
              <a:t>02/02/2022</a:t>
            </a:fld>
            <a:endParaRPr lang="en-GB"/>
          </a:p>
        </p:txBody>
      </p:sp>
      <p:sp>
        <p:nvSpPr>
          <p:cNvPr id="6" name="Footer Placeholder 5">
            <a:extLst>
              <a:ext uri="{FF2B5EF4-FFF2-40B4-BE49-F238E27FC236}">
                <a16:creationId xmlns:a16="http://schemas.microsoft.com/office/drawing/2014/main" id="{5402B8F5-775B-B245-86A8-B7F9E38CC7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CD863F-FA67-FC4F-BBED-5369F9EB70F1}"/>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022232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D7F97-013A-A044-A571-33F5364522F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4D179FB-4C1D-1248-8277-EDB814AB429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E92953-1D0E-6A41-BF1E-FA7819715539}"/>
              </a:ext>
            </a:extLst>
          </p:cNvPr>
          <p:cNvSpPr>
            <a:spLocks noGrp="1"/>
          </p:cNvSpPr>
          <p:nvPr>
            <p:ph type="dt" sz="half" idx="10"/>
          </p:nvPr>
        </p:nvSpPr>
        <p:spPr/>
        <p:txBody>
          <a:bodyPr/>
          <a:lstStyle/>
          <a:p>
            <a:fld id="{17766123-54F5-1D40-A945-CFD4CF6892E2}" type="datetimeFigureOut">
              <a:rPr lang="en-GB" smtClean="0"/>
              <a:t>02/02/2022</a:t>
            </a:fld>
            <a:endParaRPr lang="en-GB"/>
          </a:p>
        </p:txBody>
      </p:sp>
      <p:sp>
        <p:nvSpPr>
          <p:cNvPr id="5" name="Footer Placeholder 4">
            <a:extLst>
              <a:ext uri="{FF2B5EF4-FFF2-40B4-BE49-F238E27FC236}">
                <a16:creationId xmlns:a16="http://schemas.microsoft.com/office/drawing/2014/main" id="{6482F1C5-9EB9-C749-A8F5-0CF975C0A8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A13B57-9B59-2540-AAFD-AA835C054069}"/>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2570455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7D82C6-3275-6D43-8EF3-A25E56008D6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4FAE543-1E4B-8549-BC60-BEA0D49C56C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8F6FC1E-889D-1C42-8215-A19F0DD4EB23}"/>
              </a:ext>
            </a:extLst>
          </p:cNvPr>
          <p:cNvSpPr>
            <a:spLocks noGrp="1"/>
          </p:cNvSpPr>
          <p:nvPr>
            <p:ph type="dt" sz="half" idx="10"/>
          </p:nvPr>
        </p:nvSpPr>
        <p:spPr/>
        <p:txBody>
          <a:bodyPr/>
          <a:lstStyle/>
          <a:p>
            <a:fld id="{17766123-54F5-1D40-A945-CFD4CF6892E2}" type="datetimeFigureOut">
              <a:rPr lang="en-GB" smtClean="0"/>
              <a:t>02/02/2022</a:t>
            </a:fld>
            <a:endParaRPr lang="en-GB"/>
          </a:p>
        </p:txBody>
      </p:sp>
      <p:sp>
        <p:nvSpPr>
          <p:cNvPr id="5" name="Footer Placeholder 4">
            <a:extLst>
              <a:ext uri="{FF2B5EF4-FFF2-40B4-BE49-F238E27FC236}">
                <a16:creationId xmlns:a16="http://schemas.microsoft.com/office/drawing/2014/main" id="{C34308BF-D2AA-C04B-A7C0-ACFE27418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EEF7BA-976E-274A-A2C9-76A221196375}"/>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3394039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D13F96-D6D1-684C-9E3A-F33AA656A6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55D5ECD-6EF0-464B-9AAC-98C7D038D4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E2532EC-FAD3-3542-AB40-F4AE4D41B5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766123-54F5-1D40-A945-CFD4CF6892E2}" type="datetimeFigureOut">
              <a:rPr lang="en-GB" smtClean="0"/>
              <a:t>02/02/2022</a:t>
            </a:fld>
            <a:endParaRPr lang="en-GB"/>
          </a:p>
        </p:txBody>
      </p:sp>
      <p:sp>
        <p:nvSpPr>
          <p:cNvPr id="5" name="Footer Placeholder 4">
            <a:extLst>
              <a:ext uri="{FF2B5EF4-FFF2-40B4-BE49-F238E27FC236}">
                <a16:creationId xmlns:a16="http://schemas.microsoft.com/office/drawing/2014/main" id="{42B36093-D53F-534D-9E58-97E21238D6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41E4CC-08CC-4143-A925-8D6B5BDE0F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0CC040-7220-6346-BA3B-4729854E6CF2}" type="slidenum">
              <a:rPr lang="en-GB" smtClean="0"/>
              <a:t>‹#›</a:t>
            </a:fld>
            <a:endParaRPr lang="en-GB"/>
          </a:p>
        </p:txBody>
      </p:sp>
    </p:spTree>
    <p:extLst>
      <p:ext uri="{BB962C8B-B14F-4D97-AF65-F5344CB8AC3E}">
        <p14:creationId xmlns:p14="http://schemas.microsoft.com/office/powerpoint/2010/main" val="36616990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Layout" Target="../diagrams/layout3.xml"/><Relationship Id="rId7" Type="http://schemas.openxmlformats.org/officeDocument/2006/relationships/image" Target="../media/image12.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1.jpeg"/><Relationship Id="rId7"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2.png"/><Relationship Id="rId11" Type="http://schemas.openxmlformats.org/officeDocument/2006/relationships/image" Target="../media/image27.png"/><Relationship Id="rId5" Type="http://schemas.openxmlformats.org/officeDocument/2006/relationships/hyperlink" Target="mailto:hwb@uwtsd.ac.uk" TargetMode="External"/><Relationship Id="rId10" Type="http://schemas.openxmlformats.org/officeDocument/2006/relationships/image" Target="../media/image26.jpeg"/><Relationship Id="rId4" Type="http://schemas.openxmlformats.org/officeDocument/2006/relationships/hyperlink" Target="mailto:r.lloyd@uwtsd.ac.uk" TargetMode="External"/><Relationship Id="rId9" Type="http://schemas.openxmlformats.org/officeDocument/2006/relationships/image" Target="../media/image25.jpeg"/></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0.png"/><Relationship Id="rId11" Type="http://schemas.openxmlformats.org/officeDocument/2006/relationships/image" Target="../media/image34.jpeg"/><Relationship Id="rId5" Type="http://schemas.openxmlformats.org/officeDocument/2006/relationships/image" Target="../media/image39.png"/><Relationship Id="rId10" Type="http://schemas.openxmlformats.org/officeDocument/2006/relationships/hyperlink" Target="https://www.app.college.police.uk/app-content/national-decision-model/the-national-decision-model/" TargetMode="External"/><Relationship Id="rId4" Type="http://schemas.openxmlformats.org/officeDocument/2006/relationships/image" Target="../media/image38.png"/><Relationship Id="rId9" Type="http://schemas.openxmlformats.org/officeDocument/2006/relationships/image" Target="../media/image43.png"/></Relationships>
</file>

<file path=ppt/slides/_rels/slide2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9.jpeg"/></Relationships>
</file>

<file path=ppt/slides/_rels/slide2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56.jpeg"/></Relationships>
</file>

<file path=ppt/slides/_rels/slide31.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3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63.png"/><Relationship Id="rId4" Type="http://schemas.openxmlformats.org/officeDocument/2006/relationships/hyperlink" Target="https://youtu.be/_UOK7aRmUtw"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64.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3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73.jpeg"/><Relationship Id="rId4" Type="http://schemas.openxmlformats.org/officeDocument/2006/relationships/image" Target="../media/image72.jpeg"/></Relationships>
</file>

<file path=ppt/slides/_rels/slide41.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76.jpeg"/><Relationship Id="rId4" Type="http://schemas.openxmlformats.org/officeDocument/2006/relationships/image" Target="../media/image75.jpeg"/></Relationships>
</file>

<file path=ppt/slides/_rels/slide42.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79.png"/></Relationships>
</file>

<file path=ppt/slides/_rels/slide4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81.jpeg"/></Relationships>
</file>

<file path=ppt/slides/_rels/slide4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84.png"/></Relationships>
</file>

<file path=ppt/slides/_rels/slide4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93.png"/></Relationships>
</file>

<file path=ppt/slides/_rels/slide55.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01.jpeg"/></Relationships>
</file>

<file path=ppt/slides/_rels/slide59.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9" name="Rectangle 198">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Technology must be embedded into frontline policing | PublicTechnology.net">
            <a:extLst>
              <a:ext uri="{FF2B5EF4-FFF2-40B4-BE49-F238E27FC236}">
                <a16:creationId xmlns:a16="http://schemas.microsoft.com/office/drawing/2014/main" id="{A1C3EF3D-6823-A141-9C56-F0F9952A4747}"/>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179" r="-1" b="13819"/>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in blue line - Wikipedia">
            <a:extLst>
              <a:ext uri="{FF2B5EF4-FFF2-40B4-BE49-F238E27FC236}">
                <a16:creationId xmlns:a16="http://schemas.microsoft.com/office/drawing/2014/main" id="{5209803C-25BF-1E4F-9DBB-65DE5051BC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428" r="-1" b="17538"/>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01" name="Rectangle 200">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5A49BC-E0F2-514E-B8C8-3CEEEA7889C9}"/>
              </a:ext>
            </a:extLst>
          </p:cNvPr>
          <p:cNvSpPr>
            <a:spLocks noGrp="1"/>
          </p:cNvSpPr>
          <p:nvPr>
            <p:ph type="ctrTitle"/>
          </p:nvPr>
        </p:nvSpPr>
        <p:spPr>
          <a:xfrm>
            <a:off x="838200" y="1115219"/>
            <a:ext cx="5395912" cy="2387600"/>
          </a:xfrm>
        </p:spPr>
        <p:txBody>
          <a:bodyPr>
            <a:normAutofit/>
          </a:bodyPr>
          <a:lstStyle/>
          <a:p>
            <a:pPr algn="l"/>
            <a:r>
              <a:rPr lang="en-GB" sz="5000" dirty="0">
                <a:solidFill>
                  <a:schemeClr val="bg1"/>
                </a:solidFill>
              </a:rPr>
              <a:t>BMPL6001</a:t>
            </a:r>
            <a:br>
              <a:rPr lang="en-GB" sz="5000" dirty="0">
                <a:solidFill>
                  <a:schemeClr val="bg1"/>
                </a:solidFill>
              </a:rPr>
            </a:br>
            <a:r>
              <a:rPr lang="en-GB" sz="5000" dirty="0">
                <a:solidFill>
                  <a:schemeClr val="bg1"/>
                </a:solidFill>
              </a:rPr>
              <a:t>Digital Policing</a:t>
            </a:r>
          </a:p>
        </p:txBody>
      </p:sp>
      <p:sp>
        <p:nvSpPr>
          <p:cNvPr id="3" name="Subtitle 2">
            <a:extLst>
              <a:ext uri="{FF2B5EF4-FFF2-40B4-BE49-F238E27FC236}">
                <a16:creationId xmlns:a16="http://schemas.microsoft.com/office/drawing/2014/main" id="{C8F198FD-BFF7-DA46-99CE-548A354DA7D4}"/>
              </a:ext>
            </a:extLst>
          </p:cNvPr>
          <p:cNvSpPr>
            <a:spLocks noGrp="1"/>
          </p:cNvSpPr>
          <p:nvPr>
            <p:ph type="subTitle" idx="1"/>
          </p:nvPr>
        </p:nvSpPr>
        <p:spPr>
          <a:xfrm>
            <a:off x="838200" y="3902075"/>
            <a:ext cx="5395912" cy="1655762"/>
          </a:xfrm>
        </p:spPr>
        <p:txBody>
          <a:bodyPr>
            <a:normAutofit/>
          </a:bodyPr>
          <a:lstStyle/>
          <a:p>
            <a:pPr algn="l"/>
            <a:endParaRPr lang="en-GB" sz="2000" dirty="0">
              <a:solidFill>
                <a:schemeClr val="bg1"/>
              </a:solidFill>
            </a:endParaRPr>
          </a:p>
          <a:p>
            <a:pPr algn="l"/>
            <a:r>
              <a:rPr lang="cy-GB" sz="2000" dirty="0">
                <a:solidFill>
                  <a:schemeClr val="bg1"/>
                </a:solidFill>
              </a:rPr>
              <a:t>Tiwtor modiwl / Module tutor</a:t>
            </a:r>
            <a:r>
              <a:rPr lang="en-GB" sz="2000" dirty="0">
                <a:solidFill>
                  <a:schemeClr val="bg1"/>
                </a:solidFill>
              </a:rPr>
              <a:t>: Rhiannon Lloyd </a:t>
            </a:r>
            <a:br>
              <a:rPr lang="en-GB" sz="2000" dirty="0">
                <a:solidFill>
                  <a:schemeClr val="bg1"/>
                </a:solidFill>
              </a:rPr>
            </a:br>
            <a:r>
              <a:rPr lang="en-GB" sz="2000" dirty="0">
                <a:solidFill>
                  <a:schemeClr val="bg1"/>
                </a:solidFill>
              </a:rPr>
              <a:t>E-</a:t>
            </a:r>
            <a:r>
              <a:rPr lang="en-GB" sz="2000">
                <a:solidFill>
                  <a:schemeClr val="bg1"/>
                </a:solidFill>
              </a:rPr>
              <a:t>bost</a:t>
            </a:r>
            <a:r>
              <a:rPr lang="en-GB" sz="2000" dirty="0">
                <a:solidFill>
                  <a:schemeClr val="bg1"/>
                </a:solidFill>
              </a:rPr>
              <a:t> / E-mail: </a:t>
            </a:r>
            <a:r>
              <a:rPr lang="en-GB" sz="2000">
                <a:solidFill>
                  <a:schemeClr val="bg1"/>
                </a:solidFill>
              </a:rPr>
              <a:t>r.lloyd@uwtsd.ac.uk</a:t>
            </a:r>
            <a:endParaRPr lang="en-GB" sz="2000" dirty="0">
              <a:solidFill>
                <a:schemeClr val="bg1"/>
              </a:solidFill>
            </a:endParaRPr>
          </a:p>
        </p:txBody>
      </p:sp>
      <p:cxnSp>
        <p:nvCxnSpPr>
          <p:cNvPr id="203" name="Straight Connector 202">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216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28" name="Content Placeholder 2">
            <a:extLst>
              <a:ext uri="{FF2B5EF4-FFF2-40B4-BE49-F238E27FC236}">
                <a16:creationId xmlns:a16="http://schemas.microsoft.com/office/drawing/2014/main" id="{88E53ADB-CCB8-4101-8152-1D1D0443A3E6}"/>
              </a:ext>
            </a:extLst>
          </p:cNvPr>
          <p:cNvGraphicFramePr>
            <a:graphicFrameLocks noGrp="1"/>
          </p:cNvGraphicFramePr>
          <p:nvPr>
            <p:ph idx="1"/>
            <p:extLst>
              <p:ext uri="{D42A27DB-BD31-4B8C-83A1-F6EECF244321}">
                <p14:modId xmlns:p14="http://schemas.microsoft.com/office/powerpoint/2010/main" val="4201523041"/>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Technology Will Create These 7 Jobs In The Future">
            <a:extLst>
              <a:ext uri="{FF2B5EF4-FFF2-40B4-BE49-F238E27FC236}">
                <a16:creationId xmlns:a16="http://schemas.microsoft.com/office/drawing/2014/main" id="{25E5CE54-26B2-224C-9947-E2D332926EC5}"/>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0808" r="2214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Pentagon 3">
            <a:extLst>
              <a:ext uri="{FF2B5EF4-FFF2-40B4-BE49-F238E27FC236}">
                <a16:creationId xmlns:a16="http://schemas.microsoft.com/office/drawing/2014/main" id="{13143AC8-1A92-4E48-817C-B3C2C78F49C8}"/>
              </a:ext>
            </a:extLst>
          </p:cNvPr>
          <p:cNvSpPr/>
          <p:nvPr/>
        </p:nvSpPr>
        <p:spPr>
          <a:xfrm>
            <a:off x="87363" y="855545"/>
            <a:ext cx="5246637" cy="1094762"/>
          </a:xfrm>
          <a:prstGeom prst="homePlate">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6DB5EBD-4459-7F46-B08A-14F4FCB7E006}"/>
              </a:ext>
            </a:extLst>
          </p:cNvPr>
          <p:cNvSpPr>
            <a:spLocks noGrp="1"/>
          </p:cNvSpPr>
          <p:nvPr>
            <p:ph type="title"/>
          </p:nvPr>
        </p:nvSpPr>
        <p:spPr>
          <a:xfrm>
            <a:off x="174726" y="838892"/>
            <a:ext cx="4560584" cy="1128068"/>
          </a:xfrm>
        </p:spPr>
        <p:txBody>
          <a:bodyPr anchor="ctr">
            <a:normAutofit/>
          </a:bodyPr>
          <a:lstStyle/>
          <a:p>
            <a:r>
              <a:rPr lang="en-GB" sz="4000" dirty="0">
                <a:latin typeface="Arial" panose="020B0604020202020204" pitchFamily="34" charset="0"/>
                <a:cs typeface="Arial" panose="020B0604020202020204" pitchFamily="34" charset="0"/>
              </a:rPr>
              <a:t>Module Aims </a:t>
            </a:r>
          </a:p>
        </p:txBody>
      </p:sp>
    </p:spTree>
    <p:extLst>
      <p:ext uri="{BB962C8B-B14F-4D97-AF65-F5344CB8AC3E}">
        <p14:creationId xmlns:p14="http://schemas.microsoft.com/office/powerpoint/2010/main" val="1448821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4" name="Rectangle 136">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New app rolled out to help frontline officers deal with foreign national  cases – Police Digital Service">
            <a:extLst>
              <a:ext uri="{FF2B5EF4-FFF2-40B4-BE49-F238E27FC236}">
                <a16:creationId xmlns:a16="http://schemas.microsoft.com/office/drawing/2014/main" id="{6D506D06-1AD5-9041-98EA-2F97F109E1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9566"/>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Police Professional | The internet of policing">
            <a:extLst>
              <a:ext uri="{FF2B5EF4-FFF2-40B4-BE49-F238E27FC236}">
                <a16:creationId xmlns:a16="http://schemas.microsoft.com/office/drawing/2014/main" id="{74A23638-5779-F544-862A-6A1B3AFE89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364" r="-2" b="3479"/>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2055" name="Freeform: Shape 138">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1" name="Freeform: Shape 140">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3" name="Rectangle 142">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45" name="Rectangle 144">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7" name="Rectangle 146">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057" name="Content Placeholder 2">
            <a:extLst>
              <a:ext uri="{FF2B5EF4-FFF2-40B4-BE49-F238E27FC236}">
                <a16:creationId xmlns:a16="http://schemas.microsoft.com/office/drawing/2014/main" id="{C73E58E7-6E2A-44BB-9A66-01AD8C6BC3AE}"/>
              </a:ext>
            </a:extLst>
          </p:cNvPr>
          <p:cNvGraphicFramePr>
            <a:graphicFrameLocks noGrp="1"/>
          </p:cNvGraphicFramePr>
          <p:nvPr>
            <p:ph idx="1"/>
          </p:nvPr>
        </p:nvGraphicFramePr>
        <p:xfrm>
          <a:off x="448056" y="2512611"/>
          <a:ext cx="4832803" cy="36643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2" name="Pentagon 21">
            <a:extLst>
              <a:ext uri="{FF2B5EF4-FFF2-40B4-BE49-F238E27FC236}">
                <a16:creationId xmlns:a16="http://schemas.microsoft.com/office/drawing/2014/main" id="{13BC6AF2-0C6F-8F41-A769-7785900D2626}"/>
              </a:ext>
            </a:extLst>
          </p:cNvPr>
          <p:cNvSpPr/>
          <p:nvPr/>
        </p:nvSpPr>
        <p:spPr>
          <a:xfrm>
            <a:off x="128016" y="949917"/>
            <a:ext cx="5246637" cy="1094762"/>
          </a:xfrm>
          <a:prstGeom prst="homePlate">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04DF315B-80C2-6B4D-BFF8-FAF7AEF3C524}"/>
              </a:ext>
            </a:extLst>
          </p:cNvPr>
          <p:cNvSpPr>
            <a:spLocks noGrp="1"/>
          </p:cNvSpPr>
          <p:nvPr>
            <p:ph type="title"/>
          </p:nvPr>
        </p:nvSpPr>
        <p:spPr>
          <a:xfrm>
            <a:off x="448056" y="859536"/>
            <a:ext cx="4832802" cy="1243584"/>
          </a:xfrm>
        </p:spPr>
        <p:txBody>
          <a:bodyPr>
            <a:normAutofit/>
          </a:bodyPr>
          <a:lstStyle/>
          <a:p>
            <a:r>
              <a:rPr lang="en-GB" sz="3400" dirty="0">
                <a:latin typeface="Arial" panose="020B0604020202020204" pitchFamily="34" charset="0"/>
                <a:cs typeface="Arial" panose="020B0604020202020204" pitchFamily="34" charset="0"/>
              </a:rPr>
              <a:t>Learning Outcomes </a:t>
            </a:r>
          </a:p>
        </p:txBody>
      </p:sp>
    </p:spTree>
    <p:extLst>
      <p:ext uri="{BB962C8B-B14F-4D97-AF65-F5344CB8AC3E}">
        <p14:creationId xmlns:p14="http://schemas.microsoft.com/office/powerpoint/2010/main" val="2043618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text, application&#10;&#10;Description automatically generated">
            <a:extLst>
              <a:ext uri="{FF2B5EF4-FFF2-40B4-BE49-F238E27FC236}">
                <a16:creationId xmlns:a16="http://schemas.microsoft.com/office/drawing/2014/main" id="{A8962FC7-F9C4-6049-BAE7-E16F25D684A3}"/>
              </a:ext>
            </a:extLst>
          </p:cNvPr>
          <p:cNvPicPr>
            <a:picLocks noChangeAspect="1"/>
          </p:cNvPicPr>
          <p:nvPr/>
        </p:nvPicPr>
        <p:blipFill>
          <a:blip r:embed="rId2"/>
          <a:stretch>
            <a:fillRect/>
          </a:stretch>
        </p:blipFill>
        <p:spPr>
          <a:xfrm>
            <a:off x="400025" y="2109943"/>
            <a:ext cx="10905066" cy="4334763"/>
          </a:xfrm>
          <a:prstGeom prst="rect">
            <a:avLst/>
          </a:prstGeom>
          <a:ln>
            <a:noFill/>
          </a:ln>
        </p:spPr>
      </p:pic>
      <p:pic>
        <p:nvPicPr>
          <p:cNvPr id="1026" name="Picture 2" descr="College of Policing - What Works Network">
            <a:extLst>
              <a:ext uri="{FF2B5EF4-FFF2-40B4-BE49-F238E27FC236}">
                <a16:creationId xmlns:a16="http://schemas.microsoft.com/office/drawing/2014/main" id="{E970DF5A-2945-AB4A-A22F-7AD589EB2D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9655" y="120703"/>
            <a:ext cx="4610100" cy="176530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462EC528-F663-084E-954D-2248A9DDF6C2}"/>
              </a:ext>
            </a:extLst>
          </p:cNvPr>
          <p:cNvSpPr/>
          <p:nvPr/>
        </p:nvSpPr>
        <p:spPr>
          <a:xfrm>
            <a:off x="400025" y="685800"/>
            <a:ext cx="5881032" cy="740229"/>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F6CF268C-3AF7-674B-8548-E3565E374059}"/>
              </a:ext>
            </a:extLst>
          </p:cNvPr>
          <p:cNvSpPr txBox="1"/>
          <p:nvPr/>
        </p:nvSpPr>
        <p:spPr>
          <a:xfrm>
            <a:off x="410911" y="656588"/>
            <a:ext cx="6645352" cy="769441"/>
          </a:xfrm>
          <a:prstGeom prst="rect">
            <a:avLst/>
          </a:prstGeom>
          <a:noFill/>
        </p:spPr>
        <p:txBody>
          <a:bodyPr wrap="square" rtlCol="0">
            <a:spAutoFit/>
          </a:bodyPr>
          <a:lstStyle/>
          <a:p>
            <a:r>
              <a:rPr lang="en-GB" sz="4400" dirty="0"/>
              <a:t>Expectations</a:t>
            </a:r>
            <a:r>
              <a:rPr lang="en-GB" dirty="0"/>
              <a:t> </a:t>
            </a:r>
          </a:p>
        </p:txBody>
      </p:sp>
    </p:spTree>
    <p:extLst>
      <p:ext uri="{BB962C8B-B14F-4D97-AF65-F5344CB8AC3E}">
        <p14:creationId xmlns:p14="http://schemas.microsoft.com/office/powerpoint/2010/main" val="1340094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99434-ED67-1640-8867-FDBA2AD2C024}"/>
              </a:ext>
            </a:extLst>
          </p:cNvPr>
          <p:cNvSpPr>
            <a:spLocks noGrp="1"/>
          </p:cNvSpPr>
          <p:nvPr>
            <p:ph type="title"/>
          </p:nvPr>
        </p:nvSpPr>
        <p:spPr>
          <a:xfrm>
            <a:off x="5971687" y="-299508"/>
            <a:ext cx="4434720" cy="1716255"/>
          </a:xfrm>
        </p:spPr>
        <p:txBody>
          <a:bodyPr anchor="b">
            <a:normAutofit/>
          </a:bodyPr>
          <a:lstStyle/>
          <a:p>
            <a:r>
              <a:rPr lang="en-GB" sz="5600" b="1" u="sng" dirty="0"/>
              <a:t>Contact Time </a:t>
            </a:r>
          </a:p>
        </p:txBody>
      </p:sp>
      <p:sp>
        <p:nvSpPr>
          <p:cNvPr id="4104" name="Rectangle 7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Microsoft Teams: Very Bad Tabs Could Have Led to BEC | Threatpost">
            <a:extLst>
              <a:ext uri="{FF2B5EF4-FFF2-40B4-BE49-F238E27FC236}">
                <a16:creationId xmlns:a16="http://schemas.microsoft.com/office/drawing/2014/main" id="{A3AF5C38-1856-9A43-BD27-4AD0920738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63" r="4809" b="-2"/>
          <a:stretch/>
        </p:blipFill>
        <p:spPr bwMode="auto">
          <a:xfrm>
            <a:off x="279143" y="299508"/>
            <a:ext cx="5221625" cy="3010397"/>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University of Wales Trinity Saint David - IDNS">
            <a:extLst>
              <a:ext uri="{FF2B5EF4-FFF2-40B4-BE49-F238E27FC236}">
                <a16:creationId xmlns:a16="http://schemas.microsoft.com/office/drawing/2014/main" id="{7BE7D0F4-27DD-6B47-84D7-E08340D7AE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328" r="1" b="1"/>
          <a:stretch/>
        </p:blipFill>
        <p:spPr bwMode="auto">
          <a:xfrm>
            <a:off x="279143" y="3548095"/>
            <a:ext cx="5221625" cy="301039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F0F0C9F-9519-1948-B292-EABDD2C1EB2F}"/>
              </a:ext>
            </a:extLst>
          </p:cNvPr>
          <p:cNvSpPr>
            <a:spLocks noGrp="1"/>
          </p:cNvSpPr>
          <p:nvPr>
            <p:ph idx="1"/>
          </p:nvPr>
        </p:nvSpPr>
        <p:spPr>
          <a:xfrm>
            <a:off x="6059054" y="3208971"/>
            <a:ext cx="5544269" cy="3710427"/>
          </a:xfrm>
        </p:spPr>
        <p:txBody>
          <a:bodyPr anchor="t">
            <a:normAutofit fontScale="92500" lnSpcReduction="10000"/>
          </a:bodyPr>
          <a:lstStyle/>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r>
              <a:rPr lang="en-GB" u="sng" dirty="0">
                <a:solidFill>
                  <a:schemeClr val="tx1">
                    <a:alpha val="80000"/>
                  </a:schemeClr>
                </a:solidFill>
              </a:rPr>
              <a:t>Mondays </a:t>
            </a:r>
            <a:br>
              <a:rPr lang="en-GB" u="sng" dirty="0">
                <a:solidFill>
                  <a:schemeClr val="tx1">
                    <a:alpha val="80000"/>
                  </a:schemeClr>
                </a:solidFill>
              </a:rPr>
            </a:br>
            <a:endParaRPr lang="en-GB" u="sng" dirty="0">
              <a:solidFill>
                <a:schemeClr val="tx1">
                  <a:alpha val="80000"/>
                </a:schemeClr>
              </a:solidFill>
            </a:endParaRPr>
          </a:p>
          <a:p>
            <a:r>
              <a:rPr lang="en-GB" sz="2200" b="1" u="sng" dirty="0">
                <a:solidFill>
                  <a:schemeClr val="tx1">
                    <a:alpha val="80000"/>
                  </a:schemeClr>
                </a:solidFill>
              </a:rPr>
              <a:t>Support Session </a:t>
            </a:r>
            <a:r>
              <a:rPr lang="en-GB" sz="2200" dirty="0">
                <a:solidFill>
                  <a:schemeClr val="tx1">
                    <a:alpha val="80000"/>
                  </a:schemeClr>
                </a:solidFill>
              </a:rPr>
              <a:t>(1hr) ON-LINE via TEAMS</a:t>
            </a:r>
          </a:p>
          <a:p>
            <a:r>
              <a:rPr lang="en-GB" sz="2200" dirty="0">
                <a:solidFill>
                  <a:schemeClr val="tx1">
                    <a:alpha val="80000"/>
                  </a:schemeClr>
                </a:solidFill>
              </a:rPr>
              <a:t>14:00hrs-15:00hrs </a:t>
            </a:r>
          </a:p>
          <a:p>
            <a:r>
              <a:rPr lang="en-GB" sz="2200" dirty="0">
                <a:solidFill>
                  <a:schemeClr val="tx1">
                    <a:alpha val="80000"/>
                  </a:schemeClr>
                </a:solidFill>
              </a:rPr>
              <a:t>Opportunity to speak with me about anything to do with the module </a:t>
            </a:r>
            <a:r>
              <a:rPr lang="en-GB" sz="2200" dirty="0" err="1">
                <a:solidFill>
                  <a:schemeClr val="tx1">
                    <a:alpha val="80000"/>
                  </a:schemeClr>
                </a:solidFill>
              </a:rPr>
              <a:t>i.e</a:t>
            </a:r>
            <a:r>
              <a:rPr lang="en-GB" sz="2200" dirty="0">
                <a:solidFill>
                  <a:schemeClr val="tx1">
                    <a:alpha val="80000"/>
                  </a:schemeClr>
                </a:solidFill>
              </a:rPr>
              <a:t>, assessment questions/ understanding/knowledge checks</a:t>
            </a:r>
          </a:p>
          <a:p>
            <a:pPr marL="0" indent="0">
              <a:buNone/>
            </a:pPr>
            <a:endParaRPr lang="en-GB" sz="2000" dirty="0">
              <a:solidFill>
                <a:schemeClr val="tx1">
                  <a:alpha val="80000"/>
                </a:schemeClr>
              </a:solidFill>
            </a:endParaRPr>
          </a:p>
        </p:txBody>
      </p:sp>
      <p:cxnSp>
        <p:nvCxnSpPr>
          <p:cNvPr id="77" name="Straight Connector 7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11799C91-D06C-BF4B-B83F-44742648102C}"/>
              </a:ext>
            </a:extLst>
          </p:cNvPr>
          <p:cNvSpPr txBox="1"/>
          <p:nvPr/>
        </p:nvSpPr>
        <p:spPr>
          <a:xfrm>
            <a:off x="5971687" y="1716255"/>
            <a:ext cx="5033285" cy="2985433"/>
          </a:xfrm>
          <a:prstGeom prst="rect">
            <a:avLst/>
          </a:prstGeom>
          <a:noFill/>
        </p:spPr>
        <p:txBody>
          <a:bodyPr wrap="square" rtlCol="0">
            <a:spAutoFit/>
          </a:bodyPr>
          <a:lstStyle/>
          <a:p>
            <a:r>
              <a:rPr lang="en-GB" sz="2800" u="sng" dirty="0"/>
              <a:t>Thursdays</a:t>
            </a:r>
          </a:p>
          <a:p>
            <a:endParaRPr lang="en-GB" sz="2000" u="sng" dirty="0"/>
          </a:p>
          <a:p>
            <a:pPr marL="285750" indent="-285750">
              <a:buFont typeface="Arial" panose="020B0604020202020204" pitchFamily="34" charset="0"/>
              <a:buChar char="•"/>
            </a:pPr>
            <a:r>
              <a:rPr lang="en-GB" sz="2000" b="1" u="sng" dirty="0"/>
              <a:t>Workshop</a:t>
            </a:r>
            <a:r>
              <a:rPr lang="en-GB" sz="2000" dirty="0"/>
              <a:t> (3hrs) IN-PERSON/ON-CAMPUS </a:t>
            </a:r>
          </a:p>
          <a:p>
            <a:pPr marL="285750" indent="-285750">
              <a:buFont typeface="Arial" panose="020B0604020202020204" pitchFamily="34" charset="0"/>
              <a:buChar char="•"/>
            </a:pPr>
            <a:r>
              <a:rPr lang="en-GB" sz="2000" dirty="0"/>
              <a:t>09:00hrs-12:00hrs in AS502</a:t>
            </a:r>
          </a:p>
          <a:p>
            <a:pPr marL="285750" indent="-285750">
              <a:buFont typeface="Arial" panose="020B0604020202020204" pitchFamily="34" charset="0"/>
              <a:buChar char="•"/>
            </a:pPr>
            <a:r>
              <a:rPr lang="en-GB" sz="2000" dirty="0"/>
              <a:t>Masks must be worn unless exempt</a:t>
            </a:r>
          </a:p>
          <a:p>
            <a:pPr marL="285750" indent="-285750">
              <a:buFont typeface="Arial" panose="020B0604020202020204" pitchFamily="34" charset="0"/>
              <a:buChar char="•"/>
            </a:pPr>
            <a:r>
              <a:rPr lang="en-GB" sz="2000" dirty="0"/>
              <a:t>Teams link available to those isolating with Covid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p:txBody>
      </p:sp>
      <p:pic>
        <p:nvPicPr>
          <p:cNvPr id="35" name="Picture 6" descr="400+ Free Sticky Note &amp; Note Images">
            <a:extLst>
              <a:ext uri="{FF2B5EF4-FFF2-40B4-BE49-F238E27FC236}">
                <a16:creationId xmlns:a16="http://schemas.microsoft.com/office/drawing/2014/main" id="{568956D6-B67A-854C-8811-A246076151D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rot="336962">
            <a:off x="10136313" y="380248"/>
            <a:ext cx="1727218" cy="157287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664809B-33A9-534A-A3FC-CBCC553E5B72}"/>
              </a:ext>
            </a:extLst>
          </p:cNvPr>
          <p:cNvSpPr txBox="1"/>
          <p:nvPr/>
        </p:nvSpPr>
        <p:spPr>
          <a:xfrm rot="372243">
            <a:off x="10262479" y="673593"/>
            <a:ext cx="1412395" cy="923330"/>
          </a:xfrm>
          <a:prstGeom prst="rect">
            <a:avLst/>
          </a:prstGeom>
          <a:noFill/>
        </p:spPr>
        <p:txBody>
          <a:bodyPr wrap="square" rtlCol="0">
            <a:spAutoFit/>
          </a:bodyPr>
          <a:lstStyle/>
          <a:p>
            <a:pPr algn="ctr"/>
            <a:r>
              <a:rPr lang="en-GB" dirty="0">
                <a:solidFill>
                  <a:srgbClr val="FF0000"/>
                </a:solidFill>
                <a:latin typeface="Bradley Hand" pitchFamily="2" charset="77"/>
              </a:rPr>
              <a:t>Subject </a:t>
            </a:r>
          </a:p>
          <a:p>
            <a:pPr algn="ctr"/>
            <a:r>
              <a:rPr lang="en-GB" dirty="0">
                <a:solidFill>
                  <a:srgbClr val="FF0000"/>
                </a:solidFill>
                <a:latin typeface="Bradley Hand" pitchFamily="2" charset="77"/>
              </a:rPr>
              <a:t>to </a:t>
            </a:r>
          </a:p>
          <a:p>
            <a:pPr algn="ctr"/>
            <a:r>
              <a:rPr lang="en-GB" dirty="0">
                <a:solidFill>
                  <a:srgbClr val="FF0000"/>
                </a:solidFill>
                <a:latin typeface="Bradley Hand" pitchFamily="2" charset="77"/>
              </a:rPr>
              <a:t>change!</a:t>
            </a:r>
          </a:p>
        </p:txBody>
      </p:sp>
      <p:pic>
        <p:nvPicPr>
          <p:cNvPr id="11" name="Picture 6" descr="Cartoon Masks Images, Stock Photos &amp; Vectors | Shutterstock">
            <a:extLst>
              <a:ext uri="{FF2B5EF4-FFF2-40B4-BE49-F238E27FC236}">
                <a16:creationId xmlns:a16="http://schemas.microsoft.com/office/drawing/2014/main" id="{8AC24ED2-99E7-B848-AFD8-5EF67A3EC8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68676" y="1716255"/>
            <a:ext cx="853762" cy="92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72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9BD193-E777-C44A-8A24-FBA98B2EBFB6}"/>
              </a:ext>
            </a:extLst>
          </p:cNvPr>
          <p:cNvSpPr>
            <a:spLocks noGrp="1"/>
          </p:cNvSpPr>
          <p:nvPr>
            <p:ph type="title"/>
          </p:nvPr>
        </p:nvSpPr>
        <p:spPr>
          <a:xfrm>
            <a:off x="524741" y="620392"/>
            <a:ext cx="3808268" cy="5504688"/>
          </a:xfrm>
        </p:spPr>
        <p:txBody>
          <a:bodyPr>
            <a:normAutofit/>
          </a:bodyPr>
          <a:lstStyle/>
          <a:p>
            <a:r>
              <a:rPr lang="en-GB" sz="5100" dirty="0">
                <a:solidFill>
                  <a:schemeClr val="bg1"/>
                </a:solidFill>
              </a:rPr>
              <a:t>Module Assessments </a:t>
            </a:r>
          </a:p>
        </p:txBody>
      </p:sp>
      <p:graphicFrame>
        <p:nvGraphicFramePr>
          <p:cNvPr id="5" name="Content Placeholder 2">
            <a:extLst>
              <a:ext uri="{FF2B5EF4-FFF2-40B4-BE49-F238E27FC236}">
                <a16:creationId xmlns:a16="http://schemas.microsoft.com/office/drawing/2014/main" id="{D2097F91-50ED-4A26-B6CD-2C29782396E2}"/>
              </a:ext>
            </a:extLst>
          </p:cNvPr>
          <p:cNvGraphicFramePr>
            <a:graphicFrameLocks noGrp="1"/>
          </p:cNvGraphicFramePr>
          <p:nvPr>
            <p:ph idx="1"/>
            <p:extLst>
              <p:ext uri="{D42A27DB-BD31-4B8C-83A1-F6EECF244321}">
                <p14:modId xmlns:p14="http://schemas.microsoft.com/office/powerpoint/2010/main" val="374203421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511448" y="5418103"/>
            <a:ext cx="1155811" cy="1155811"/>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65234" y="366712"/>
            <a:ext cx="1704975" cy="1704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5008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9" name="Arc 78">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7" name="Pentagon 6">
            <a:extLst>
              <a:ext uri="{FF2B5EF4-FFF2-40B4-BE49-F238E27FC236}">
                <a16:creationId xmlns:a16="http://schemas.microsoft.com/office/drawing/2014/main" id="{9E5EC619-7886-5A42-9205-BC9DC4E98391}"/>
              </a:ext>
            </a:extLst>
          </p:cNvPr>
          <p:cNvSpPr/>
          <p:nvPr/>
        </p:nvSpPr>
        <p:spPr>
          <a:xfrm>
            <a:off x="0"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155314" y="271352"/>
            <a:ext cx="5940686" cy="6986528"/>
          </a:xfrm>
          <a:prstGeom prst="rect">
            <a:avLst/>
          </a:prstGeom>
          <a:noFill/>
        </p:spPr>
        <p:txBody>
          <a:bodyPr wrap="square">
            <a:spAutoFit/>
          </a:bodyPr>
          <a:lstStyle/>
          <a:p>
            <a:pPr lvl="0"/>
            <a:r>
              <a:rPr lang="en-GB" sz="4000" b="1" u="sng" dirty="0"/>
              <a:t>Component 1: Coursework</a:t>
            </a:r>
          </a:p>
          <a:p>
            <a:pPr lvl="0"/>
            <a:endParaRPr lang="en-GB" sz="2400" b="1" u="sng" dirty="0"/>
          </a:p>
          <a:p>
            <a:pPr lvl="0"/>
            <a:endParaRPr lang="en-GB" sz="2400" b="1" u="sng" dirty="0"/>
          </a:p>
          <a:p>
            <a:pPr marL="285750" lvl="0" indent="-285750">
              <a:buFont typeface="Arial" panose="020B0604020202020204" pitchFamily="34" charset="0"/>
              <a:buChar char="•"/>
            </a:pPr>
            <a:r>
              <a:rPr lang="en-GB" sz="3600" dirty="0"/>
              <a:t>Wordcount: 3,000 words  </a:t>
            </a:r>
          </a:p>
          <a:p>
            <a:pPr lvl="0"/>
            <a:endParaRPr lang="en-GB" sz="3600" dirty="0"/>
          </a:p>
          <a:p>
            <a:pPr marL="285750" lvl="0" indent="-285750">
              <a:buFont typeface="Arial" panose="020B0604020202020204" pitchFamily="34" charset="0"/>
              <a:buChar char="•"/>
            </a:pPr>
            <a:r>
              <a:rPr lang="en-GB" sz="3600" dirty="0"/>
              <a:t>Weighting: 50%</a:t>
            </a:r>
          </a:p>
          <a:p>
            <a:pPr lvl="0"/>
            <a:endParaRPr lang="en-GB" sz="3600" dirty="0"/>
          </a:p>
          <a:p>
            <a:pPr marL="285750" lvl="0" indent="-285750">
              <a:buFont typeface="Arial" panose="020B0604020202020204" pitchFamily="34" charset="0"/>
              <a:buChar char="•"/>
            </a:pPr>
            <a:r>
              <a:rPr lang="en-GB" sz="3600" dirty="0"/>
              <a:t>Submission Date: </a:t>
            </a:r>
            <a:br>
              <a:rPr lang="en-GB" sz="3600" dirty="0"/>
            </a:br>
            <a:r>
              <a:rPr lang="en-GB" sz="3600" dirty="0"/>
              <a:t>Friday 4</a:t>
            </a:r>
            <a:r>
              <a:rPr lang="en-GB" sz="3600" baseline="30000" dirty="0"/>
              <a:t>th</a:t>
            </a:r>
            <a:r>
              <a:rPr lang="en-GB" sz="3600" dirty="0"/>
              <a:t> March 2022 before 23:59hrs  </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8" name="TextBox 7">
            <a:extLst>
              <a:ext uri="{FF2B5EF4-FFF2-40B4-BE49-F238E27FC236}">
                <a16:creationId xmlns:a16="http://schemas.microsoft.com/office/drawing/2014/main" id="{C8C397BC-403F-5F4F-9788-FA84578CA017}"/>
              </a:ext>
            </a:extLst>
          </p:cNvPr>
          <p:cNvSpPr txBox="1"/>
          <p:nvPr/>
        </p:nvSpPr>
        <p:spPr>
          <a:xfrm>
            <a:off x="272497" y="6120532"/>
            <a:ext cx="5706319" cy="369332"/>
          </a:xfrm>
          <a:prstGeom prst="rect">
            <a:avLst/>
          </a:prstGeom>
          <a:noFill/>
        </p:spPr>
        <p:txBody>
          <a:bodyPr wrap="square" rtlCol="0">
            <a:spAutoFit/>
          </a:bodyPr>
          <a:lstStyle/>
          <a:p>
            <a:r>
              <a:rPr lang="en-GB" dirty="0"/>
              <a:t>(More information on assessment briefs on Moodle) </a:t>
            </a:r>
          </a:p>
        </p:txBody>
      </p:sp>
    </p:spTree>
    <p:extLst>
      <p:ext uri="{BB962C8B-B14F-4D97-AF65-F5344CB8AC3E}">
        <p14:creationId xmlns:p14="http://schemas.microsoft.com/office/powerpoint/2010/main" val="2647828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3768FD5-DD7A-43C7-8DEA-1F5DB3CB5B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t's time to restore community policing.">
            <a:extLst>
              <a:ext uri="{FF2B5EF4-FFF2-40B4-BE49-F238E27FC236}">
                <a16:creationId xmlns:a16="http://schemas.microsoft.com/office/drawing/2014/main" id="{29B2F8F3-A873-D143-9A2B-91BD4FBA1B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990"/>
          <a:stretch/>
        </p:blipFill>
        <p:spPr bwMode="auto">
          <a:xfrm>
            <a:off x="1" y="111682"/>
            <a:ext cx="12191999" cy="3154014"/>
          </a:xfrm>
          <a:custGeom>
            <a:avLst/>
            <a:gdLst/>
            <a:ahLst/>
            <a:cxnLst/>
            <a:rect l="l" t="t" r="r" b="b"/>
            <a:pathLst>
              <a:path w="12191999" h="3428999">
                <a:moveTo>
                  <a:pt x="0" y="0"/>
                </a:moveTo>
                <a:lnTo>
                  <a:pt x="12191999" y="0"/>
                </a:lnTo>
                <a:lnTo>
                  <a:pt x="12191999" y="920893"/>
                </a:lnTo>
                <a:lnTo>
                  <a:pt x="12191999" y="1514929"/>
                </a:lnTo>
                <a:lnTo>
                  <a:pt x="12191999" y="3130902"/>
                </a:lnTo>
                <a:lnTo>
                  <a:pt x="12188051" y="3131476"/>
                </a:lnTo>
                <a:cubicBezTo>
                  <a:pt x="12153000" y="3135813"/>
                  <a:pt x="12133655" y="3136025"/>
                  <a:pt x="12112012" y="3138906"/>
                </a:cubicBezTo>
                <a:cubicBezTo>
                  <a:pt x="12076970" y="3145595"/>
                  <a:pt x="12039899" y="3160769"/>
                  <a:pt x="12018752" y="3165642"/>
                </a:cubicBezTo>
                <a:lnTo>
                  <a:pt x="11985122" y="3168147"/>
                </a:lnTo>
                <a:lnTo>
                  <a:pt x="11986344" y="3172878"/>
                </a:lnTo>
                <a:lnTo>
                  <a:pt x="11973852" y="3173226"/>
                </a:lnTo>
                <a:lnTo>
                  <a:pt x="11945968" y="3173341"/>
                </a:lnTo>
                <a:cubicBezTo>
                  <a:pt x="11928568" y="3174057"/>
                  <a:pt x="11880184" y="3172923"/>
                  <a:pt x="11862470" y="3174654"/>
                </a:cubicBezTo>
                <a:cubicBezTo>
                  <a:pt x="11857360" y="3179700"/>
                  <a:pt x="11849473" y="3182451"/>
                  <a:pt x="11839688" y="3183726"/>
                </a:cubicBezTo>
                <a:lnTo>
                  <a:pt x="11818138" y="3183868"/>
                </a:lnTo>
                <a:lnTo>
                  <a:pt x="11693161" y="3196027"/>
                </a:lnTo>
                <a:lnTo>
                  <a:pt x="11675978" y="3196936"/>
                </a:lnTo>
                <a:lnTo>
                  <a:pt x="11666672" y="3201013"/>
                </a:lnTo>
                <a:cubicBezTo>
                  <a:pt x="11659568" y="3201827"/>
                  <a:pt x="11639160" y="3201301"/>
                  <a:pt x="11633348" y="3201823"/>
                </a:cubicBezTo>
                <a:lnTo>
                  <a:pt x="11631806" y="3204144"/>
                </a:lnTo>
                <a:cubicBezTo>
                  <a:pt x="11613292" y="3207852"/>
                  <a:pt x="11543654" y="3220200"/>
                  <a:pt x="11522270" y="3224070"/>
                </a:cubicBezTo>
                <a:cubicBezTo>
                  <a:pt x="11517998" y="3220503"/>
                  <a:pt x="11508432" y="3226137"/>
                  <a:pt x="11503503" y="3227361"/>
                </a:cubicBezTo>
                <a:cubicBezTo>
                  <a:pt x="11502740" y="3224959"/>
                  <a:pt x="11490808" y="3224226"/>
                  <a:pt x="11487288" y="3226364"/>
                </a:cubicBezTo>
                <a:cubicBezTo>
                  <a:pt x="11403406" y="3238085"/>
                  <a:pt x="11445394" y="3213864"/>
                  <a:pt x="11397514" y="3229209"/>
                </a:cubicBezTo>
                <a:cubicBezTo>
                  <a:pt x="11389044" y="3230225"/>
                  <a:pt x="11382180" y="3229256"/>
                  <a:pt x="11376160" y="3227461"/>
                </a:cubicBezTo>
                <a:lnTo>
                  <a:pt x="11367180" y="3223774"/>
                </a:lnTo>
                <a:lnTo>
                  <a:pt x="11332420" y="3230742"/>
                </a:lnTo>
                <a:cubicBezTo>
                  <a:pt x="11315298" y="3233171"/>
                  <a:pt x="11297277" y="3234781"/>
                  <a:pt x="11278786" y="3235517"/>
                </a:cubicBezTo>
                <a:cubicBezTo>
                  <a:pt x="11274637" y="3230607"/>
                  <a:pt x="11260123" y="3237582"/>
                  <a:pt x="11253295" y="3238964"/>
                </a:cubicBezTo>
                <a:cubicBezTo>
                  <a:pt x="11253224" y="3235757"/>
                  <a:pt x="11238096" y="3234220"/>
                  <a:pt x="11232727" y="3236871"/>
                </a:cubicBezTo>
                <a:cubicBezTo>
                  <a:pt x="11119903" y="3248332"/>
                  <a:pt x="11183388" y="3218382"/>
                  <a:pt x="11115682" y="3236341"/>
                </a:cubicBezTo>
                <a:cubicBezTo>
                  <a:pt x="11104356" y="3237278"/>
                  <a:pt x="11095858" y="3235671"/>
                  <a:pt x="11088768" y="3233017"/>
                </a:cubicBezTo>
                <a:lnTo>
                  <a:pt x="11076012" y="3226390"/>
                </a:lnTo>
                <a:lnTo>
                  <a:pt x="11066016" y="3228753"/>
                </a:lnTo>
                <a:cubicBezTo>
                  <a:pt x="11028292" y="3228939"/>
                  <a:pt x="11017169" y="3222147"/>
                  <a:pt x="10995221" y="3228989"/>
                </a:cubicBezTo>
                <a:cubicBezTo>
                  <a:pt x="10962786" y="3214768"/>
                  <a:pt x="10973708" y="3227571"/>
                  <a:pt x="10949038" y="3229747"/>
                </a:cubicBezTo>
                <a:cubicBezTo>
                  <a:pt x="10929576" y="3232582"/>
                  <a:pt x="10965306" y="3238039"/>
                  <a:pt x="10946231" y="3238844"/>
                </a:cubicBezTo>
                <a:cubicBezTo>
                  <a:pt x="10925596" y="3235173"/>
                  <a:pt x="10926566" y="3246575"/>
                  <a:pt x="10905107" y="3242085"/>
                </a:cubicBezTo>
                <a:cubicBezTo>
                  <a:pt x="10910320" y="3233495"/>
                  <a:pt x="10862761" y="3243750"/>
                  <a:pt x="10861282" y="3236246"/>
                </a:cubicBezTo>
                <a:cubicBezTo>
                  <a:pt x="10843055" y="3246977"/>
                  <a:pt x="10833897" y="3233757"/>
                  <a:pt x="10809627" y="3237064"/>
                </a:cubicBezTo>
                <a:cubicBezTo>
                  <a:pt x="10798198" y="3241124"/>
                  <a:pt x="10789952" y="3241821"/>
                  <a:pt x="10778718" y="3237455"/>
                </a:cubicBezTo>
                <a:cubicBezTo>
                  <a:pt x="10726069" y="3257219"/>
                  <a:pt x="10746866" y="3238339"/>
                  <a:pt x="10697595" y="3245939"/>
                </a:cubicBezTo>
                <a:cubicBezTo>
                  <a:pt x="10655146" y="3253933"/>
                  <a:pt x="10607026" y="3259119"/>
                  <a:pt x="10565970" y="3278201"/>
                </a:cubicBezTo>
                <a:cubicBezTo>
                  <a:pt x="10558434" y="3283608"/>
                  <a:pt x="10539930" y="3285654"/>
                  <a:pt x="10524645" y="3282773"/>
                </a:cubicBezTo>
                <a:cubicBezTo>
                  <a:pt x="10522018" y="3282276"/>
                  <a:pt x="10519582" y="3281649"/>
                  <a:pt x="10517421" y="3280913"/>
                </a:cubicBezTo>
                <a:cubicBezTo>
                  <a:pt x="10481928" y="3283832"/>
                  <a:pt x="10352108" y="3296870"/>
                  <a:pt x="10311683" y="3300288"/>
                </a:cubicBezTo>
                <a:cubicBezTo>
                  <a:pt x="10308410" y="3293342"/>
                  <a:pt x="10287968" y="3305875"/>
                  <a:pt x="10274873" y="3301423"/>
                </a:cubicBezTo>
                <a:cubicBezTo>
                  <a:pt x="10265494" y="3297516"/>
                  <a:pt x="10257104" y="3300407"/>
                  <a:pt x="10247307" y="3300714"/>
                </a:cubicBezTo>
                <a:cubicBezTo>
                  <a:pt x="10234401" y="3297643"/>
                  <a:pt x="10192308" y="3303190"/>
                  <a:pt x="10181334" y="3307168"/>
                </a:cubicBezTo>
                <a:cubicBezTo>
                  <a:pt x="10155109" y="3320992"/>
                  <a:pt x="10095518" y="3310726"/>
                  <a:pt x="10073729" y="3321318"/>
                </a:cubicBezTo>
                <a:cubicBezTo>
                  <a:pt x="10065823" y="3322872"/>
                  <a:pt x="10058087" y="3323501"/>
                  <a:pt x="10050495" y="3323554"/>
                </a:cubicBezTo>
                <a:lnTo>
                  <a:pt x="10029247" y="3322387"/>
                </a:lnTo>
                <a:lnTo>
                  <a:pt x="10023206" y="3319426"/>
                </a:lnTo>
                <a:lnTo>
                  <a:pt x="10010221" y="3320159"/>
                </a:lnTo>
                <a:lnTo>
                  <a:pt x="10006500" y="3319709"/>
                </a:lnTo>
                <a:cubicBezTo>
                  <a:pt x="9999392" y="3318836"/>
                  <a:pt x="9992376" y="3318075"/>
                  <a:pt x="9985433" y="3317775"/>
                </a:cubicBezTo>
                <a:cubicBezTo>
                  <a:pt x="9994564" y="3332623"/>
                  <a:pt x="9927872" y="3317665"/>
                  <a:pt x="9947096" y="3329673"/>
                </a:cubicBezTo>
                <a:cubicBezTo>
                  <a:pt x="9910530" y="3330603"/>
                  <a:pt x="9938422" y="3341787"/>
                  <a:pt x="9894468" y="3331125"/>
                </a:cubicBezTo>
                <a:cubicBezTo>
                  <a:pt x="9837697" y="3343266"/>
                  <a:pt x="9748207" y="3338748"/>
                  <a:pt x="9703741" y="3357170"/>
                </a:cubicBezTo>
                <a:cubicBezTo>
                  <a:pt x="9709264" y="3350136"/>
                  <a:pt x="9685337" y="3344679"/>
                  <a:pt x="9668763" y="3348169"/>
                </a:cubicBezTo>
                <a:cubicBezTo>
                  <a:pt x="9688139" y="3320571"/>
                  <a:pt x="9603232" y="3373038"/>
                  <a:pt x="9588644" y="3354205"/>
                </a:cubicBezTo>
                <a:cubicBezTo>
                  <a:pt x="9587925" y="3371689"/>
                  <a:pt x="9513642" y="3401336"/>
                  <a:pt x="9478680" y="3386990"/>
                </a:cubicBezTo>
                <a:cubicBezTo>
                  <a:pt x="9425416" y="3390492"/>
                  <a:pt x="9387699" y="3404944"/>
                  <a:pt x="9331856" y="3399166"/>
                </a:cubicBezTo>
                <a:cubicBezTo>
                  <a:pt x="9330123" y="3401505"/>
                  <a:pt x="9327283" y="3403463"/>
                  <a:pt x="9323679" y="3405145"/>
                </a:cubicBezTo>
                <a:lnTo>
                  <a:pt x="9311620" y="3409223"/>
                </a:lnTo>
                <a:lnTo>
                  <a:pt x="9309289" y="3408926"/>
                </a:lnTo>
                <a:cubicBezTo>
                  <a:pt x="9300131" y="3408873"/>
                  <a:pt x="9295442" y="3409859"/>
                  <a:pt x="9292731" y="3411301"/>
                </a:cubicBezTo>
                <a:lnTo>
                  <a:pt x="9290814" y="3413412"/>
                </a:lnTo>
                <a:lnTo>
                  <a:pt x="9279990" y="3415541"/>
                </a:lnTo>
                <a:lnTo>
                  <a:pt x="9260104" y="3421077"/>
                </a:lnTo>
                <a:lnTo>
                  <a:pt x="9255034" y="3420853"/>
                </a:lnTo>
                <a:lnTo>
                  <a:pt x="9222941" y="3427242"/>
                </a:lnTo>
                <a:lnTo>
                  <a:pt x="9221858" y="3426731"/>
                </a:lnTo>
                <a:cubicBezTo>
                  <a:pt x="9218700" y="3425733"/>
                  <a:pt x="9214983" y="3425271"/>
                  <a:pt x="9210014" y="3425917"/>
                </a:cubicBezTo>
                <a:cubicBezTo>
                  <a:pt x="9208256" y="3416158"/>
                  <a:pt x="9203342" y="3422957"/>
                  <a:pt x="9188839" y="3425728"/>
                </a:cubicBezTo>
                <a:cubicBezTo>
                  <a:pt x="9182870" y="3411188"/>
                  <a:pt x="9147335" y="3424352"/>
                  <a:pt x="9132080" y="3417886"/>
                </a:cubicBezTo>
                <a:cubicBezTo>
                  <a:pt x="9121557" y="3420249"/>
                  <a:pt x="9110321" y="3422482"/>
                  <a:pt x="9098549" y="3424480"/>
                </a:cubicBezTo>
                <a:lnTo>
                  <a:pt x="9003970" y="3425484"/>
                </a:lnTo>
                <a:lnTo>
                  <a:pt x="8904921" y="3413774"/>
                </a:lnTo>
                <a:cubicBezTo>
                  <a:pt x="8868284" y="3413519"/>
                  <a:pt x="8836559" y="3409171"/>
                  <a:pt x="8805551" y="3412237"/>
                </a:cubicBezTo>
                <a:cubicBezTo>
                  <a:pt x="8792955" y="3408854"/>
                  <a:pt x="8781083" y="3407488"/>
                  <a:pt x="8769572" y="3412551"/>
                </a:cubicBezTo>
                <a:cubicBezTo>
                  <a:pt x="8735382" y="3410862"/>
                  <a:pt x="8727105" y="3403632"/>
                  <a:pt x="8705440" y="3409271"/>
                </a:cubicBezTo>
                <a:cubicBezTo>
                  <a:pt x="8686231" y="3397576"/>
                  <a:pt x="8685094" y="3402040"/>
                  <a:pt x="8676067" y="3405389"/>
                </a:cubicBezTo>
                <a:lnTo>
                  <a:pt x="8674779" y="3405628"/>
                </a:lnTo>
                <a:lnTo>
                  <a:pt x="8672154" y="3403956"/>
                </a:lnTo>
                <a:lnTo>
                  <a:pt x="8666720" y="3403182"/>
                </a:lnTo>
                <a:lnTo>
                  <a:pt x="8651886" y="3403680"/>
                </a:lnTo>
                <a:lnTo>
                  <a:pt x="8646307" y="3404298"/>
                </a:lnTo>
                <a:cubicBezTo>
                  <a:pt x="8642465" y="3404565"/>
                  <a:pt x="8639912" y="3404534"/>
                  <a:pt x="8638145" y="3404287"/>
                </a:cubicBezTo>
                <a:lnTo>
                  <a:pt x="8637941" y="3404149"/>
                </a:lnTo>
                <a:lnTo>
                  <a:pt x="8630296" y="3404406"/>
                </a:lnTo>
                <a:cubicBezTo>
                  <a:pt x="8617394" y="3405155"/>
                  <a:pt x="8604838" y="3406180"/>
                  <a:pt x="8592887" y="3407398"/>
                </a:cubicBezTo>
                <a:cubicBezTo>
                  <a:pt x="8582781" y="3399722"/>
                  <a:pt x="8538622" y="3408789"/>
                  <a:pt x="8543455" y="3394319"/>
                </a:cubicBezTo>
                <a:cubicBezTo>
                  <a:pt x="8527334" y="3395534"/>
                  <a:pt x="8517583" y="3401542"/>
                  <a:pt x="8523012" y="3392051"/>
                </a:cubicBezTo>
                <a:cubicBezTo>
                  <a:pt x="8517705" y="3392178"/>
                  <a:pt x="8514435" y="3391372"/>
                  <a:pt x="8512093" y="3390108"/>
                </a:cubicBezTo>
                <a:lnTo>
                  <a:pt x="8511416" y="3389513"/>
                </a:lnTo>
                <a:lnTo>
                  <a:pt x="8475551" y="3392450"/>
                </a:lnTo>
                <a:lnTo>
                  <a:pt x="8470789" y="3391736"/>
                </a:lnTo>
                <a:lnTo>
                  <a:pt x="8447414" y="3395064"/>
                </a:lnTo>
                <a:lnTo>
                  <a:pt x="8435335" y="3396028"/>
                </a:lnTo>
                <a:lnTo>
                  <a:pt x="8431923" y="3397855"/>
                </a:lnTo>
                <a:cubicBezTo>
                  <a:pt x="8428239" y="3398965"/>
                  <a:pt x="8422959" y="3399444"/>
                  <a:pt x="8414099" y="3398491"/>
                </a:cubicBezTo>
                <a:lnTo>
                  <a:pt x="8412049" y="3397978"/>
                </a:lnTo>
                <a:lnTo>
                  <a:pt x="8397349" y="3400683"/>
                </a:lnTo>
                <a:cubicBezTo>
                  <a:pt x="8392615" y="3401933"/>
                  <a:pt x="8388424" y="3403524"/>
                  <a:pt x="8385030" y="3405585"/>
                </a:cubicBezTo>
                <a:cubicBezTo>
                  <a:pt x="8334977" y="3394568"/>
                  <a:pt x="8287750" y="3404648"/>
                  <a:pt x="8233422" y="3402742"/>
                </a:cubicBezTo>
                <a:cubicBezTo>
                  <a:pt x="8209936" y="3385601"/>
                  <a:pt x="8116056" y="3406588"/>
                  <a:pt x="8102569" y="3423208"/>
                </a:cubicBezTo>
                <a:cubicBezTo>
                  <a:pt x="8102264" y="3408645"/>
                  <a:pt x="8034186" y="3428475"/>
                  <a:pt x="8016625" y="3428989"/>
                </a:cubicBezTo>
                <a:cubicBezTo>
                  <a:pt x="8010771" y="3429161"/>
                  <a:pt x="8010530" y="3427186"/>
                  <a:pt x="8020284" y="3421076"/>
                </a:cubicBezTo>
                <a:cubicBezTo>
                  <a:pt x="8001623" y="3422777"/>
                  <a:pt x="7982361" y="3415208"/>
                  <a:pt x="7992871" y="3409037"/>
                </a:cubicBezTo>
                <a:cubicBezTo>
                  <a:pt x="7936181" y="3422244"/>
                  <a:pt x="7852511" y="3409112"/>
                  <a:pt x="7788452" y="3415110"/>
                </a:cubicBezTo>
                <a:cubicBezTo>
                  <a:pt x="7753529" y="3400598"/>
                  <a:pt x="7772461" y="3414025"/>
                  <a:pt x="7736237" y="3411311"/>
                </a:cubicBezTo>
                <a:cubicBezTo>
                  <a:pt x="7746145" y="3424670"/>
                  <a:pt x="7692261" y="3403816"/>
                  <a:pt x="7690279" y="3418893"/>
                </a:cubicBezTo>
                <a:cubicBezTo>
                  <a:pt x="7683750" y="3417921"/>
                  <a:pt x="7677487" y="3416505"/>
                  <a:pt x="7671219" y="3414970"/>
                </a:cubicBezTo>
                <a:lnTo>
                  <a:pt x="7667928" y="3414173"/>
                </a:lnTo>
                <a:lnTo>
                  <a:pt x="7654774" y="3413595"/>
                </a:lnTo>
                <a:lnTo>
                  <a:pt x="7651067" y="3410171"/>
                </a:lnTo>
                <a:lnTo>
                  <a:pt x="7631267" y="3406963"/>
                </a:lnTo>
                <a:cubicBezTo>
                  <a:pt x="7623851" y="3406267"/>
                  <a:pt x="7615871" y="3406106"/>
                  <a:pt x="7607053" y="3406809"/>
                </a:cubicBezTo>
                <a:cubicBezTo>
                  <a:pt x="7585359" y="3412784"/>
                  <a:pt x="7551579" y="3405461"/>
                  <a:pt x="7521027" y="3405904"/>
                </a:cubicBezTo>
                <a:lnTo>
                  <a:pt x="7506997" y="3407754"/>
                </a:lnTo>
                <a:lnTo>
                  <a:pt x="7461204" y="3404669"/>
                </a:lnTo>
                <a:cubicBezTo>
                  <a:pt x="7448169" y="3404071"/>
                  <a:pt x="7434640" y="3403756"/>
                  <a:pt x="7420396" y="3403975"/>
                </a:cubicBezTo>
                <a:lnTo>
                  <a:pt x="7393955" y="3405447"/>
                </a:lnTo>
                <a:lnTo>
                  <a:pt x="7387024" y="3404227"/>
                </a:lnTo>
                <a:cubicBezTo>
                  <a:pt x="7374952" y="3404363"/>
                  <a:pt x="7358975" y="3408656"/>
                  <a:pt x="7360398" y="3403441"/>
                </a:cubicBezTo>
                <a:lnTo>
                  <a:pt x="7346837" y="3405249"/>
                </a:lnTo>
                <a:lnTo>
                  <a:pt x="7333451" y="3401087"/>
                </a:lnTo>
                <a:cubicBezTo>
                  <a:pt x="7331985" y="3400120"/>
                  <a:pt x="7330882" y="3399091"/>
                  <a:pt x="7330179" y="3398037"/>
                </a:cubicBezTo>
                <a:lnTo>
                  <a:pt x="7311232" y="3399406"/>
                </a:lnTo>
                <a:lnTo>
                  <a:pt x="7295699" y="3396426"/>
                </a:lnTo>
                <a:lnTo>
                  <a:pt x="7282158" y="3398374"/>
                </a:lnTo>
                <a:lnTo>
                  <a:pt x="7276538" y="3397935"/>
                </a:lnTo>
                <a:lnTo>
                  <a:pt x="7262569" y="3396460"/>
                </a:lnTo>
                <a:cubicBezTo>
                  <a:pt x="7255407" y="3395426"/>
                  <a:pt x="7247392" y="3394180"/>
                  <a:pt x="7238468" y="3393183"/>
                </a:cubicBezTo>
                <a:lnTo>
                  <a:pt x="7230949" y="3392727"/>
                </a:lnTo>
                <a:lnTo>
                  <a:pt x="7214580" y="3387715"/>
                </a:lnTo>
                <a:cubicBezTo>
                  <a:pt x="7202670" y="3383926"/>
                  <a:pt x="7193296" y="3381373"/>
                  <a:pt x="7182893" y="3383429"/>
                </a:cubicBezTo>
                <a:cubicBezTo>
                  <a:pt x="7165160" y="3378534"/>
                  <a:pt x="7152772" y="3364815"/>
                  <a:pt x="7127104" y="3368475"/>
                </a:cubicBezTo>
                <a:cubicBezTo>
                  <a:pt x="7134894" y="3362260"/>
                  <a:pt x="7098599" y="3367723"/>
                  <a:pt x="7094311" y="3361339"/>
                </a:cubicBezTo>
                <a:cubicBezTo>
                  <a:pt x="7092331" y="3356198"/>
                  <a:pt x="7080860" y="3356657"/>
                  <a:pt x="7072124" y="3354762"/>
                </a:cubicBezTo>
                <a:cubicBezTo>
                  <a:pt x="7065898" y="3349511"/>
                  <a:pt x="7021942" y="3344717"/>
                  <a:pt x="7006638" y="3345473"/>
                </a:cubicBezTo>
                <a:cubicBezTo>
                  <a:pt x="6963504" y="3350697"/>
                  <a:pt x="6928807" y="3329559"/>
                  <a:pt x="6894320" y="3333192"/>
                </a:cubicBezTo>
                <a:cubicBezTo>
                  <a:pt x="6885290" y="3332697"/>
                  <a:pt x="6877803" y="3331507"/>
                  <a:pt x="6871318" y="3329892"/>
                </a:cubicBezTo>
                <a:lnTo>
                  <a:pt x="6855157" y="3324330"/>
                </a:lnTo>
                <a:cubicBezTo>
                  <a:pt x="6854956" y="3323109"/>
                  <a:pt x="6854755" y="3321887"/>
                  <a:pt x="6854555" y="3320665"/>
                </a:cubicBezTo>
                <a:lnTo>
                  <a:pt x="6842483" y="3318413"/>
                </a:lnTo>
                <a:lnTo>
                  <a:pt x="6840027" y="3317245"/>
                </a:lnTo>
                <a:cubicBezTo>
                  <a:pt x="6835354" y="3315001"/>
                  <a:pt x="6830588" y="3312868"/>
                  <a:pt x="6825185" y="3311114"/>
                </a:cubicBezTo>
                <a:cubicBezTo>
                  <a:pt x="6810331" y="3324866"/>
                  <a:pt x="6776772" y="3298463"/>
                  <a:pt x="6774755" y="3312168"/>
                </a:cubicBezTo>
                <a:cubicBezTo>
                  <a:pt x="6742477" y="3304924"/>
                  <a:pt x="6749024" y="3319870"/>
                  <a:pt x="6728129" y="3301832"/>
                </a:cubicBezTo>
                <a:cubicBezTo>
                  <a:pt x="6661764" y="3299056"/>
                  <a:pt x="6593104" y="3275946"/>
                  <a:pt x="6527587" y="3280829"/>
                </a:cubicBezTo>
                <a:cubicBezTo>
                  <a:pt x="6542935" y="3276465"/>
                  <a:pt x="6531033" y="3266920"/>
                  <a:pt x="6511742" y="3266067"/>
                </a:cubicBezTo>
                <a:cubicBezTo>
                  <a:pt x="6570025" y="3248440"/>
                  <a:pt x="6418649" y="3271458"/>
                  <a:pt x="6434953" y="3253360"/>
                </a:cubicBezTo>
                <a:cubicBezTo>
                  <a:pt x="6407781" y="3267048"/>
                  <a:pt x="6300040" y="3274313"/>
                  <a:pt x="6292331" y="3255322"/>
                </a:cubicBezTo>
                <a:cubicBezTo>
                  <a:pt x="6242057" y="3246469"/>
                  <a:pt x="6188266" y="3249680"/>
                  <a:pt x="6149913" y="3232917"/>
                </a:cubicBezTo>
                <a:cubicBezTo>
                  <a:pt x="6144898" y="3234391"/>
                  <a:pt x="6139526" y="3235322"/>
                  <a:pt x="6133930" y="3235867"/>
                </a:cubicBezTo>
                <a:lnTo>
                  <a:pt x="6117554" y="3236464"/>
                </a:lnTo>
                <a:lnTo>
                  <a:pt x="6116039" y="3235720"/>
                </a:lnTo>
                <a:cubicBezTo>
                  <a:pt x="6108393" y="3233681"/>
                  <a:pt x="6102936" y="3233437"/>
                  <a:pt x="6098459" y="3233988"/>
                </a:cubicBezTo>
                <a:lnTo>
                  <a:pt x="6093630" y="3235240"/>
                </a:lnTo>
                <a:lnTo>
                  <a:pt x="6081261" y="3234563"/>
                </a:lnTo>
                <a:lnTo>
                  <a:pt x="6056067" y="3234608"/>
                </a:lnTo>
                <a:lnTo>
                  <a:pt x="6052129" y="3233324"/>
                </a:lnTo>
                <a:lnTo>
                  <a:pt x="6015338" y="3231378"/>
                </a:lnTo>
                <a:cubicBezTo>
                  <a:pt x="6015291" y="3231165"/>
                  <a:pt x="6015245" y="3230951"/>
                  <a:pt x="6015198" y="3230737"/>
                </a:cubicBezTo>
                <a:cubicBezTo>
                  <a:pt x="6014048" y="3229257"/>
                  <a:pt x="6011617" y="3228081"/>
                  <a:pt x="6006436" y="3227508"/>
                </a:cubicBezTo>
                <a:cubicBezTo>
                  <a:pt x="6019781" y="3219395"/>
                  <a:pt x="6005305" y="3223709"/>
                  <a:pt x="5988851" y="3222735"/>
                </a:cubicBezTo>
                <a:cubicBezTo>
                  <a:pt x="6005907" y="3209918"/>
                  <a:pt x="5955918" y="3212588"/>
                  <a:pt x="5952863" y="3204137"/>
                </a:cubicBezTo>
                <a:cubicBezTo>
                  <a:pt x="5940395" y="3203711"/>
                  <a:pt x="5927517" y="3203028"/>
                  <a:pt x="5914548" y="3202041"/>
                </a:cubicBezTo>
                <a:lnTo>
                  <a:pt x="5907020" y="3201283"/>
                </a:lnTo>
                <a:cubicBezTo>
                  <a:pt x="5906995" y="3201231"/>
                  <a:pt x="5906969" y="3201180"/>
                  <a:pt x="5906944" y="3201129"/>
                </a:cubicBezTo>
                <a:cubicBezTo>
                  <a:pt x="5905471" y="3200668"/>
                  <a:pt x="5903056" y="3200308"/>
                  <a:pt x="5899155" y="3200053"/>
                </a:cubicBezTo>
                <a:lnTo>
                  <a:pt x="5893294" y="3199901"/>
                </a:lnTo>
                <a:lnTo>
                  <a:pt x="5878691" y="3198431"/>
                </a:lnTo>
                <a:lnTo>
                  <a:pt x="5874165" y="3197003"/>
                </a:lnTo>
                <a:lnTo>
                  <a:pt x="5873092" y="3195108"/>
                </a:lnTo>
                <a:lnTo>
                  <a:pt x="5871658" y="3195162"/>
                </a:lnTo>
                <a:cubicBezTo>
                  <a:pt x="5860152" y="3197097"/>
                  <a:pt x="5855231" y="3201097"/>
                  <a:pt x="5846928" y="3187725"/>
                </a:cubicBezTo>
                <a:cubicBezTo>
                  <a:pt x="5821379" y="3190142"/>
                  <a:pt x="5819686" y="3182343"/>
                  <a:pt x="5788468" y="3176316"/>
                </a:cubicBezTo>
                <a:cubicBezTo>
                  <a:pt x="5773119" y="3179521"/>
                  <a:pt x="5762947" y="3176704"/>
                  <a:pt x="5753823" y="3171919"/>
                </a:cubicBezTo>
                <a:cubicBezTo>
                  <a:pt x="5721557" y="3170726"/>
                  <a:pt x="5694983" y="3162549"/>
                  <a:pt x="5660194" y="3157536"/>
                </a:cubicBezTo>
                <a:cubicBezTo>
                  <a:pt x="5619608" y="3159495"/>
                  <a:pt x="5604384" y="3146636"/>
                  <a:pt x="5567188" y="3141325"/>
                </a:cubicBezTo>
                <a:cubicBezTo>
                  <a:pt x="5530345" y="3148235"/>
                  <a:pt x="5543868" y="3129416"/>
                  <a:pt x="5526178" y="3123274"/>
                </a:cubicBezTo>
                <a:lnTo>
                  <a:pt x="5520866" y="3122322"/>
                </a:lnTo>
                <a:lnTo>
                  <a:pt x="5506009" y="3122332"/>
                </a:lnTo>
                <a:lnTo>
                  <a:pt x="5500363" y="3122766"/>
                </a:lnTo>
                <a:cubicBezTo>
                  <a:pt x="5496497" y="3122905"/>
                  <a:pt x="5493953" y="3122792"/>
                  <a:pt x="5492228" y="3122486"/>
                </a:cubicBezTo>
                <a:lnTo>
                  <a:pt x="5492044" y="3122342"/>
                </a:lnTo>
                <a:lnTo>
                  <a:pt x="5484386" y="3122347"/>
                </a:lnTo>
                <a:cubicBezTo>
                  <a:pt x="5471420" y="3122670"/>
                  <a:pt x="5458764" y="3123280"/>
                  <a:pt x="5446679" y="3124105"/>
                </a:cubicBezTo>
                <a:cubicBezTo>
                  <a:pt x="5437659" y="3116107"/>
                  <a:pt x="5392392" y="3123709"/>
                  <a:pt x="5399188" y="3109418"/>
                </a:cubicBezTo>
                <a:cubicBezTo>
                  <a:pt x="5382948" y="3110102"/>
                  <a:pt x="5372407" y="3115781"/>
                  <a:pt x="5379117" y="3106482"/>
                </a:cubicBezTo>
                <a:cubicBezTo>
                  <a:pt x="5373809" y="3106435"/>
                  <a:pt x="5370660" y="3105521"/>
                  <a:pt x="5368499" y="3104181"/>
                </a:cubicBezTo>
                <a:lnTo>
                  <a:pt x="5367902" y="3103566"/>
                </a:lnTo>
                <a:lnTo>
                  <a:pt x="5331747" y="3105319"/>
                </a:lnTo>
                <a:lnTo>
                  <a:pt x="5327095" y="3104450"/>
                </a:lnTo>
                <a:lnTo>
                  <a:pt x="5303337" y="3107003"/>
                </a:lnTo>
                <a:lnTo>
                  <a:pt x="5291164" y="3107570"/>
                </a:lnTo>
                <a:lnTo>
                  <a:pt x="5287515" y="3109282"/>
                </a:lnTo>
                <a:cubicBezTo>
                  <a:pt x="5283689" y="3110269"/>
                  <a:pt x="5278356" y="3110573"/>
                  <a:pt x="5269654" y="3109330"/>
                </a:cubicBezTo>
                <a:lnTo>
                  <a:pt x="5267681" y="3108752"/>
                </a:lnTo>
                <a:lnTo>
                  <a:pt x="5252655" y="3110969"/>
                </a:lnTo>
                <a:cubicBezTo>
                  <a:pt x="5247766" y="3112062"/>
                  <a:pt x="5243369" y="3113511"/>
                  <a:pt x="5239703" y="3115460"/>
                </a:cubicBezTo>
                <a:cubicBezTo>
                  <a:pt x="5191311" y="3102811"/>
                  <a:pt x="5142849" y="3111324"/>
                  <a:pt x="5088947" y="3107634"/>
                </a:cubicBezTo>
                <a:cubicBezTo>
                  <a:pt x="5027989" y="3108214"/>
                  <a:pt x="4985627" y="3110432"/>
                  <a:pt x="4945514" y="3110162"/>
                </a:cubicBezTo>
                <a:cubicBezTo>
                  <a:pt x="4926678" y="3111245"/>
                  <a:pt x="4789238" y="3111826"/>
                  <a:pt x="4800559" y="3106010"/>
                </a:cubicBezTo>
                <a:cubicBezTo>
                  <a:pt x="4742239" y="3117333"/>
                  <a:pt x="4708324" y="3101468"/>
                  <a:pt x="4643642" y="3105351"/>
                </a:cubicBezTo>
                <a:cubicBezTo>
                  <a:pt x="4610808" y="3089712"/>
                  <a:pt x="4627845" y="3103743"/>
                  <a:pt x="4592107" y="3099840"/>
                </a:cubicBezTo>
                <a:cubicBezTo>
                  <a:pt x="4600157" y="3113506"/>
                  <a:pt x="4549287" y="3090911"/>
                  <a:pt x="4545249" y="3105899"/>
                </a:cubicBezTo>
                <a:cubicBezTo>
                  <a:pt x="4538872" y="3104716"/>
                  <a:pt x="4532825" y="3103094"/>
                  <a:pt x="4526782" y="3101355"/>
                </a:cubicBezTo>
                <a:lnTo>
                  <a:pt x="4523614" y="3100453"/>
                </a:lnTo>
                <a:lnTo>
                  <a:pt x="4510579" y="3099442"/>
                </a:lnTo>
                <a:lnTo>
                  <a:pt x="4507348" y="3095901"/>
                </a:lnTo>
                <a:lnTo>
                  <a:pt x="4348949" y="3090220"/>
                </a:lnTo>
                <a:cubicBezTo>
                  <a:pt x="4335046" y="3092487"/>
                  <a:pt x="4290056" y="3092155"/>
                  <a:pt x="4280362" y="3087618"/>
                </a:cubicBezTo>
                <a:cubicBezTo>
                  <a:pt x="4270739" y="3086627"/>
                  <a:pt x="4260237" y="3088220"/>
                  <a:pt x="4254634" y="3083366"/>
                </a:cubicBezTo>
                <a:cubicBezTo>
                  <a:pt x="4233731" y="3080512"/>
                  <a:pt x="4185859" y="3073948"/>
                  <a:pt x="4154942" y="3070490"/>
                </a:cubicBezTo>
                <a:cubicBezTo>
                  <a:pt x="4138280" y="3076599"/>
                  <a:pt x="4112117" y="3064194"/>
                  <a:pt x="4069131" y="3062612"/>
                </a:cubicBezTo>
                <a:cubicBezTo>
                  <a:pt x="4050897" y="3069679"/>
                  <a:pt x="4040160" y="3061449"/>
                  <a:pt x="4005249" y="3070810"/>
                </a:cubicBezTo>
                <a:cubicBezTo>
                  <a:pt x="4003818" y="3069842"/>
                  <a:pt x="4002032" y="3068943"/>
                  <a:pt x="3999945" y="3068139"/>
                </a:cubicBezTo>
                <a:cubicBezTo>
                  <a:pt x="3987818" y="3063468"/>
                  <a:pt x="3968381" y="3062958"/>
                  <a:pt x="3956529" y="3067000"/>
                </a:cubicBezTo>
                <a:cubicBezTo>
                  <a:pt x="3900898" y="3079382"/>
                  <a:pt x="3850463" y="3077929"/>
                  <a:pt x="3803031" y="3079823"/>
                </a:cubicBezTo>
                <a:cubicBezTo>
                  <a:pt x="3749421" y="3080464"/>
                  <a:pt x="3785521" y="3065630"/>
                  <a:pt x="3718229" y="3077134"/>
                </a:cubicBezTo>
                <a:cubicBezTo>
                  <a:pt x="3711244" y="3071611"/>
                  <a:pt x="3702770" y="3071184"/>
                  <a:pt x="3688357" y="3073468"/>
                </a:cubicBezTo>
                <a:cubicBezTo>
                  <a:pt x="3662326" y="3073378"/>
                  <a:pt x="3664937" y="3059899"/>
                  <a:pt x="3638298" y="3067494"/>
                </a:cubicBezTo>
                <a:cubicBezTo>
                  <a:pt x="3643333" y="3060328"/>
                  <a:pt x="3589079" y="3063658"/>
                  <a:pt x="3601443" y="3056355"/>
                </a:cubicBezTo>
                <a:cubicBezTo>
                  <a:pt x="3584797" y="3049384"/>
                  <a:pt x="3575923" y="3060108"/>
                  <a:pt x="3559361" y="3054005"/>
                </a:cubicBezTo>
                <a:cubicBezTo>
                  <a:pt x="3540444" y="3052269"/>
                  <a:pt x="3569896" y="3061996"/>
                  <a:pt x="3548859" y="3062094"/>
                </a:cubicBezTo>
                <a:cubicBezTo>
                  <a:pt x="3523419" y="3060901"/>
                  <a:pt x="3522848" y="3074222"/>
                  <a:pt x="3504082" y="3056779"/>
                </a:cubicBezTo>
                <a:lnTo>
                  <a:pt x="3436234" y="3047769"/>
                </a:lnTo>
                <a:cubicBezTo>
                  <a:pt x="3420764" y="3051629"/>
                  <a:pt x="3408644" y="3049227"/>
                  <a:pt x="3396914" y="3044803"/>
                </a:cubicBezTo>
                <a:cubicBezTo>
                  <a:pt x="3361398" y="3044955"/>
                  <a:pt x="3329425" y="3037856"/>
                  <a:pt x="3289720" y="3034278"/>
                </a:cubicBezTo>
                <a:cubicBezTo>
                  <a:pt x="3246348" y="3037943"/>
                  <a:pt x="3224942" y="3025667"/>
                  <a:pt x="3182509" y="3021890"/>
                </a:cubicBezTo>
                <a:cubicBezTo>
                  <a:pt x="3139731" y="3031583"/>
                  <a:pt x="3155749" y="3004773"/>
                  <a:pt x="3119879" y="3004134"/>
                </a:cubicBezTo>
                <a:cubicBezTo>
                  <a:pt x="3060941" y="3012153"/>
                  <a:pt x="3121880" y="2995117"/>
                  <a:pt x="3031656" y="2995077"/>
                </a:cubicBezTo>
                <a:cubicBezTo>
                  <a:pt x="3026453" y="2996603"/>
                  <a:pt x="3015685" y="2994367"/>
                  <a:pt x="3017018" y="2992034"/>
                </a:cubicBezTo>
                <a:cubicBezTo>
                  <a:pt x="2997245" y="2992118"/>
                  <a:pt x="2941342" y="2976346"/>
                  <a:pt x="2913012" y="2978042"/>
                </a:cubicBezTo>
                <a:cubicBezTo>
                  <a:pt x="2858481" y="2969139"/>
                  <a:pt x="2831094" y="2979433"/>
                  <a:pt x="2791382" y="2975899"/>
                </a:cubicBezTo>
                <a:cubicBezTo>
                  <a:pt x="2745836" y="2966063"/>
                  <a:pt x="2719288" y="2957529"/>
                  <a:pt x="2639738" y="2936567"/>
                </a:cubicBezTo>
                <a:lnTo>
                  <a:pt x="2369741" y="2876435"/>
                </a:lnTo>
                <a:cubicBezTo>
                  <a:pt x="2269614" y="2832081"/>
                  <a:pt x="2140023" y="2856176"/>
                  <a:pt x="2078755" y="2852909"/>
                </a:cubicBezTo>
                <a:cubicBezTo>
                  <a:pt x="2053362" y="2866100"/>
                  <a:pt x="2032778" y="2851474"/>
                  <a:pt x="2002128" y="2856835"/>
                </a:cubicBezTo>
                <a:cubicBezTo>
                  <a:pt x="1933939" y="2859736"/>
                  <a:pt x="1866254" y="2874726"/>
                  <a:pt x="1777746" y="2864566"/>
                </a:cubicBezTo>
                <a:cubicBezTo>
                  <a:pt x="1737851" y="2905864"/>
                  <a:pt x="1634115" y="2880970"/>
                  <a:pt x="1549425" y="2904556"/>
                </a:cubicBezTo>
                <a:cubicBezTo>
                  <a:pt x="1500265" y="2909373"/>
                  <a:pt x="1423030" y="2888862"/>
                  <a:pt x="1405992" y="2911144"/>
                </a:cubicBezTo>
                <a:cubicBezTo>
                  <a:pt x="1383494" y="2897507"/>
                  <a:pt x="1362438" y="2919536"/>
                  <a:pt x="1337848" y="2921491"/>
                </a:cubicBezTo>
                <a:cubicBezTo>
                  <a:pt x="1318218" y="2912820"/>
                  <a:pt x="1308478" y="2920319"/>
                  <a:pt x="1290645" y="2921985"/>
                </a:cubicBezTo>
                <a:cubicBezTo>
                  <a:pt x="1282569" y="2916637"/>
                  <a:pt x="1267476" y="2916916"/>
                  <a:pt x="1262341" y="2923190"/>
                </a:cubicBezTo>
                <a:cubicBezTo>
                  <a:pt x="1269627" y="2937654"/>
                  <a:pt x="1217209" y="2930439"/>
                  <a:pt x="1213314" y="2940415"/>
                </a:cubicBezTo>
                <a:cubicBezTo>
                  <a:pt x="1182890" y="2942495"/>
                  <a:pt x="1050782" y="2929830"/>
                  <a:pt x="1028405" y="2945799"/>
                </a:cubicBezTo>
                <a:cubicBezTo>
                  <a:pt x="966896" y="2953381"/>
                  <a:pt x="877997" y="2927977"/>
                  <a:pt x="851857" y="2928423"/>
                </a:cubicBezTo>
                <a:cubicBezTo>
                  <a:pt x="825919" y="2899251"/>
                  <a:pt x="699677" y="2976135"/>
                  <a:pt x="588681" y="2977769"/>
                </a:cubicBezTo>
                <a:cubicBezTo>
                  <a:pt x="573724" y="2974953"/>
                  <a:pt x="565729" y="2974991"/>
                  <a:pt x="561717" y="2981641"/>
                </a:cubicBezTo>
                <a:cubicBezTo>
                  <a:pt x="532860" y="2985482"/>
                  <a:pt x="475932" y="2991762"/>
                  <a:pt x="415541" y="3000819"/>
                </a:cubicBezTo>
                <a:cubicBezTo>
                  <a:pt x="370154" y="3008289"/>
                  <a:pt x="146634" y="3001788"/>
                  <a:pt x="86183" y="3009699"/>
                </a:cubicBezTo>
                <a:lnTo>
                  <a:pt x="0" y="3044978"/>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0D5D825-9D35-8F42-AAEE-0F2FDF8201CA}"/>
              </a:ext>
            </a:extLst>
          </p:cNvPr>
          <p:cNvSpPr>
            <a:spLocks noGrp="1"/>
          </p:cNvSpPr>
          <p:nvPr>
            <p:ph idx="1"/>
          </p:nvPr>
        </p:nvSpPr>
        <p:spPr>
          <a:xfrm>
            <a:off x="389386" y="3862491"/>
            <a:ext cx="11413226" cy="2398713"/>
          </a:xfrm>
        </p:spPr>
        <p:txBody>
          <a:bodyPr anchor="ctr">
            <a:normAutofit/>
          </a:bodyPr>
          <a:lstStyle/>
          <a:p>
            <a:pPr marL="0" indent="0" algn="ctr">
              <a:buNone/>
            </a:pPr>
            <a:r>
              <a:rPr lang="en-GB" dirty="0"/>
              <a:t>‘Critically analyse the role that technology plays in </a:t>
            </a:r>
            <a:r>
              <a:rPr lang="en-GB"/>
              <a:t>everyday policing, </a:t>
            </a:r>
            <a:r>
              <a:rPr lang="en-GB" dirty="0"/>
              <a:t>including the specific features of digital policing, and the effectiveness of their impacts on policing practices, the community and the most vulnerable.’</a:t>
            </a:r>
          </a:p>
          <a:p>
            <a:pPr marL="0" indent="0">
              <a:buNone/>
            </a:pPr>
            <a:endParaRPr lang="en-GB" sz="2000" dirty="0"/>
          </a:p>
        </p:txBody>
      </p:sp>
    </p:spTree>
    <p:extLst>
      <p:ext uri="{BB962C8B-B14F-4D97-AF65-F5344CB8AC3E}">
        <p14:creationId xmlns:p14="http://schemas.microsoft.com/office/powerpoint/2010/main" val="1061696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9" name="Arc 78">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8" name="Pentagon 7">
            <a:extLst>
              <a:ext uri="{FF2B5EF4-FFF2-40B4-BE49-F238E27FC236}">
                <a16:creationId xmlns:a16="http://schemas.microsoft.com/office/drawing/2014/main" id="{199A5476-7634-0448-8535-0E2B34D707E0}"/>
              </a:ext>
            </a:extLst>
          </p:cNvPr>
          <p:cNvSpPr/>
          <p:nvPr/>
        </p:nvSpPr>
        <p:spPr>
          <a:xfrm>
            <a:off x="155314" y="222422"/>
            <a:ext cx="6933235" cy="1027644"/>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155314" y="398049"/>
            <a:ext cx="8914545" cy="5139869"/>
          </a:xfrm>
          <a:prstGeom prst="rect">
            <a:avLst/>
          </a:prstGeom>
          <a:noFill/>
        </p:spPr>
        <p:txBody>
          <a:bodyPr wrap="square">
            <a:spAutoFit/>
          </a:bodyPr>
          <a:lstStyle/>
          <a:p>
            <a:pPr lvl="0"/>
            <a:r>
              <a:rPr lang="en-GB" sz="2800" b="1" u="sng" dirty="0"/>
              <a:t>Component 2: Presentation &amp; Support Paper </a:t>
            </a:r>
          </a:p>
          <a:p>
            <a:pPr lvl="0"/>
            <a:endParaRPr lang="en-GB" sz="2400" b="1" u="sng" dirty="0"/>
          </a:p>
          <a:p>
            <a:pPr lvl="0"/>
            <a:endParaRPr lang="en-GB" sz="2400" b="1" u="sng" dirty="0"/>
          </a:p>
          <a:p>
            <a:pPr marL="571500" lvl="0" indent="-571500">
              <a:buFont typeface="Arial" panose="020B0604020202020204" pitchFamily="34" charset="0"/>
              <a:buChar char="•"/>
            </a:pPr>
            <a:r>
              <a:rPr lang="en-GB" sz="3600" dirty="0"/>
              <a:t>Length: 15 mins / 1000 words</a:t>
            </a:r>
          </a:p>
          <a:p>
            <a:pPr marL="571500" lvl="0" indent="-571500">
              <a:buFont typeface="Arial" panose="020B0604020202020204" pitchFamily="34" charset="0"/>
              <a:buChar char="•"/>
            </a:pPr>
            <a:r>
              <a:rPr lang="en-GB" sz="3600" dirty="0"/>
              <a:t>Weighting: 50%</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Date:  TBC – May 2022 </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10" name="TextBox 9">
            <a:extLst>
              <a:ext uri="{FF2B5EF4-FFF2-40B4-BE49-F238E27FC236}">
                <a16:creationId xmlns:a16="http://schemas.microsoft.com/office/drawing/2014/main" id="{7E0560AA-8959-F747-A2F7-EEFA437DF8E6}"/>
              </a:ext>
            </a:extLst>
          </p:cNvPr>
          <p:cNvSpPr txBox="1"/>
          <p:nvPr/>
        </p:nvSpPr>
        <p:spPr>
          <a:xfrm>
            <a:off x="155314" y="4608198"/>
            <a:ext cx="6134582" cy="369332"/>
          </a:xfrm>
          <a:prstGeom prst="rect">
            <a:avLst/>
          </a:prstGeom>
          <a:noFill/>
        </p:spPr>
        <p:txBody>
          <a:bodyPr wrap="square">
            <a:spAutoFit/>
          </a:bodyPr>
          <a:lstStyle/>
          <a:p>
            <a:r>
              <a:rPr lang="en-GB" dirty="0"/>
              <a:t>(More information on assessment briefs on Moodle) </a:t>
            </a:r>
          </a:p>
        </p:txBody>
      </p:sp>
      <p:sp>
        <p:nvSpPr>
          <p:cNvPr id="3" name="TextBox 2">
            <a:extLst>
              <a:ext uri="{FF2B5EF4-FFF2-40B4-BE49-F238E27FC236}">
                <a16:creationId xmlns:a16="http://schemas.microsoft.com/office/drawing/2014/main" id="{5009063C-0270-5847-9BEA-A0BDB2E1A2B9}"/>
              </a:ext>
            </a:extLst>
          </p:cNvPr>
          <p:cNvSpPr txBox="1"/>
          <p:nvPr/>
        </p:nvSpPr>
        <p:spPr>
          <a:xfrm>
            <a:off x="281259" y="5536621"/>
            <a:ext cx="6235583" cy="923330"/>
          </a:xfrm>
          <a:prstGeom prst="rect">
            <a:avLst/>
          </a:prstGeom>
          <a:noFill/>
        </p:spPr>
        <p:txBody>
          <a:bodyPr wrap="square" rtlCol="0">
            <a:spAutoFit/>
          </a:bodyPr>
          <a:lstStyle/>
          <a:p>
            <a:r>
              <a:rPr lang="en-GB" u="sng" dirty="0">
                <a:solidFill>
                  <a:srgbClr val="FF0000"/>
                </a:solidFill>
              </a:rPr>
              <a:t>Don’t Panic!</a:t>
            </a:r>
            <a:br>
              <a:rPr lang="en-GB" dirty="0">
                <a:solidFill>
                  <a:srgbClr val="FF0000"/>
                </a:solidFill>
              </a:rPr>
            </a:br>
            <a:r>
              <a:rPr lang="en-GB" dirty="0">
                <a:solidFill>
                  <a:srgbClr val="FF0000"/>
                </a:solidFill>
              </a:rPr>
              <a:t>- There will be plenty of opportunities to practice/reflect/recap within the workshops = attendance is key! </a:t>
            </a:r>
          </a:p>
        </p:txBody>
      </p:sp>
    </p:spTree>
    <p:extLst>
      <p:ext uri="{BB962C8B-B14F-4D97-AF65-F5344CB8AC3E}">
        <p14:creationId xmlns:p14="http://schemas.microsoft.com/office/powerpoint/2010/main" val="3510165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3" name="Picture 9" descr="Icon Note Taking Stock Illustrations – 253 Icon Note Taking Stock  Illustrations, Vectors &amp; Clipart - Dreamstime">
            <a:extLst>
              <a:ext uri="{FF2B5EF4-FFF2-40B4-BE49-F238E27FC236}">
                <a16:creationId xmlns:a16="http://schemas.microsoft.com/office/drawing/2014/main" id="{C6DF371F-33EB-604A-BCE5-B42752007A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368720" y="1586021"/>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7" name="Picture 3" descr="Silent Mode PNG Images, Silent Mode Clipart Free Download">
            <a:extLst>
              <a:ext uri="{FF2B5EF4-FFF2-40B4-BE49-F238E27FC236}">
                <a16:creationId xmlns:a16="http://schemas.microsoft.com/office/drawing/2014/main" id="{BD80A7C3-9D74-2946-BB49-327E71DD50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4" r="2" b="2"/>
          <a:stretch/>
        </p:blipFill>
        <p:spPr bwMode="auto">
          <a:xfrm>
            <a:off x="368720"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9" name="Picture 5" descr="Advice That Every Student Entrepreneur Needs to Hear">
            <a:extLst>
              <a:ext uri="{FF2B5EF4-FFF2-40B4-BE49-F238E27FC236}">
                <a16:creationId xmlns:a16="http://schemas.microsoft.com/office/drawing/2014/main" id="{50C88EE0-A420-0042-8429-2ABA72FB31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162" r="27576" b="-3"/>
          <a:stretch/>
        </p:blipFill>
        <p:spPr bwMode="auto">
          <a:xfrm>
            <a:off x="3257883" y="1697679"/>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12" name="Picture 7" descr="Blue Laptop Icon Clip Art at Clker.com - vector clip art online, royalty  free &amp; public domain">
            <a:extLst>
              <a:ext uri="{FF2B5EF4-FFF2-40B4-BE49-F238E27FC236}">
                <a16:creationId xmlns:a16="http://schemas.microsoft.com/office/drawing/2014/main" id="{70D1904C-2DAB-B74E-8B74-98F5C6A17C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3344647"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sp>
        <p:nvSpPr>
          <p:cNvPr id="24" name="Pentagon 23">
            <a:extLst>
              <a:ext uri="{FF2B5EF4-FFF2-40B4-BE49-F238E27FC236}">
                <a16:creationId xmlns:a16="http://schemas.microsoft.com/office/drawing/2014/main" id="{0389BE4B-74BD-9C40-A846-DFE50F58A776}"/>
              </a:ext>
            </a:extLst>
          </p:cNvPr>
          <p:cNvSpPr/>
          <p:nvPr/>
        </p:nvSpPr>
        <p:spPr>
          <a:xfrm>
            <a:off x="158496" y="312417"/>
            <a:ext cx="7961376"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picture containing diagram&#10;&#10;Description automatically generated">
            <a:extLst>
              <a:ext uri="{FF2B5EF4-FFF2-40B4-BE49-F238E27FC236}">
                <a16:creationId xmlns:a16="http://schemas.microsoft.com/office/drawing/2014/main" id="{628ADB9D-9526-7342-9E9C-2D0384A34895}"/>
              </a:ext>
            </a:extLst>
          </p:cNvPr>
          <p:cNvPicPr>
            <a:picLocks noChangeAspect="1"/>
          </p:cNvPicPr>
          <p:nvPr/>
        </p:nvPicPr>
        <p:blipFill>
          <a:blip r:embed="rId6"/>
          <a:stretch>
            <a:fillRect/>
          </a:stretch>
        </p:blipFill>
        <p:spPr>
          <a:xfrm>
            <a:off x="5857074" y="2715549"/>
            <a:ext cx="5966206" cy="3281782"/>
          </a:xfrm>
          <a:prstGeom prst="rect">
            <a:avLst/>
          </a:prstGeom>
        </p:spPr>
      </p:pic>
      <p:pic>
        <p:nvPicPr>
          <p:cNvPr id="12290" name="Picture 2" descr="Attendance Tracking Icon Clipart , Png Download - Attendance Tracking Icon,  Transparent Png , Transparent Png Image - PNGitem">
            <a:extLst>
              <a:ext uri="{FF2B5EF4-FFF2-40B4-BE49-F238E27FC236}">
                <a16:creationId xmlns:a16="http://schemas.microsoft.com/office/drawing/2014/main" id="{D2A64307-8DE4-F541-8B36-5C33C0B42BF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38780" y="711200"/>
            <a:ext cx="2984500" cy="271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BA1DB4-4EDE-4341-B14F-0C22FEB5C08F}"/>
              </a:ext>
            </a:extLst>
          </p:cNvPr>
          <p:cNvSpPr txBox="1"/>
          <p:nvPr/>
        </p:nvSpPr>
        <p:spPr>
          <a:xfrm>
            <a:off x="497711" y="497711"/>
            <a:ext cx="6285054" cy="646331"/>
          </a:xfrm>
          <a:prstGeom prst="rect">
            <a:avLst/>
          </a:prstGeom>
          <a:noFill/>
        </p:spPr>
        <p:txBody>
          <a:bodyPr wrap="square" rtlCol="0">
            <a:spAutoFit/>
          </a:bodyPr>
          <a:lstStyle/>
          <a:p>
            <a:r>
              <a:rPr lang="en-GB" sz="3600" dirty="0">
                <a:solidFill>
                  <a:schemeClr val="bg1"/>
                </a:solidFill>
              </a:rPr>
              <a:t>Remember ....</a:t>
            </a:r>
          </a:p>
        </p:txBody>
      </p:sp>
    </p:spTree>
    <p:extLst>
      <p:ext uri="{BB962C8B-B14F-4D97-AF65-F5344CB8AC3E}">
        <p14:creationId xmlns:p14="http://schemas.microsoft.com/office/powerpoint/2010/main" val="3829155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5BA2192-8162-ED40-A2AC-152ADDA11D28}"/>
              </a:ext>
            </a:extLst>
          </p:cNvPr>
          <p:cNvSpPr/>
          <p:nvPr/>
        </p:nvSpPr>
        <p:spPr>
          <a:xfrm>
            <a:off x="3350811" y="2919520"/>
            <a:ext cx="755904" cy="3834384"/>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entagon 5">
            <a:extLst>
              <a:ext uri="{FF2B5EF4-FFF2-40B4-BE49-F238E27FC236}">
                <a16:creationId xmlns:a16="http://schemas.microsoft.com/office/drawing/2014/main" id="{04D6DCC6-C99D-814C-8925-DCDEE4AF2576}"/>
              </a:ext>
            </a:extLst>
          </p:cNvPr>
          <p:cNvSpPr/>
          <p:nvPr/>
        </p:nvSpPr>
        <p:spPr>
          <a:xfrm>
            <a:off x="3350811" y="2371344"/>
            <a:ext cx="3121152" cy="743712"/>
          </a:xfrm>
          <a:prstGeom prst="homePlat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entagon 6">
            <a:extLst>
              <a:ext uri="{FF2B5EF4-FFF2-40B4-BE49-F238E27FC236}">
                <a16:creationId xmlns:a16="http://schemas.microsoft.com/office/drawing/2014/main" id="{5FE74F00-4B97-1449-9FF5-1880CCE60D7F}"/>
              </a:ext>
            </a:extLst>
          </p:cNvPr>
          <p:cNvSpPr/>
          <p:nvPr/>
        </p:nvSpPr>
        <p:spPr>
          <a:xfrm rot="10800000">
            <a:off x="369160" y="2853975"/>
            <a:ext cx="2981651" cy="743712"/>
          </a:xfrm>
          <a:prstGeom prst="homePlat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0ACD850-AF5F-C244-85A1-D4C2D7AFBA91}"/>
              </a:ext>
            </a:extLst>
          </p:cNvPr>
          <p:cNvSpPr txBox="1"/>
          <p:nvPr/>
        </p:nvSpPr>
        <p:spPr>
          <a:xfrm>
            <a:off x="4257833" y="2512367"/>
            <a:ext cx="2840736"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Help</a:t>
            </a:r>
            <a:r>
              <a:rPr lang="en-GB" sz="2400" dirty="0">
                <a:latin typeface="Arial Rounded MT Bold" panose="020F0704030504030204" pitchFamily="34" charset="77"/>
              </a:rPr>
              <a:t> </a:t>
            </a:r>
          </a:p>
        </p:txBody>
      </p:sp>
      <p:sp>
        <p:nvSpPr>
          <p:cNvPr id="9" name="TextBox 8">
            <a:extLst>
              <a:ext uri="{FF2B5EF4-FFF2-40B4-BE49-F238E27FC236}">
                <a16:creationId xmlns:a16="http://schemas.microsoft.com/office/drawing/2014/main" id="{ABAD3AE9-CA51-764A-BD18-4152A34AAEFF}"/>
              </a:ext>
            </a:extLst>
          </p:cNvPr>
          <p:cNvSpPr txBox="1"/>
          <p:nvPr/>
        </p:nvSpPr>
        <p:spPr>
          <a:xfrm>
            <a:off x="1423322" y="2994998"/>
            <a:ext cx="1578158"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Support</a:t>
            </a:r>
          </a:p>
        </p:txBody>
      </p:sp>
      <p:sp>
        <p:nvSpPr>
          <p:cNvPr id="11" name="Pentagon 10">
            <a:extLst>
              <a:ext uri="{FF2B5EF4-FFF2-40B4-BE49-F238E27FC236}">
                <a16:creationId xmlns:a16="http://schemas.microsoft.com/office/drawing/2014/main" id="{2E046B45-27EA-194D-B723-524B8C8D4D77}"/>
              </a:ext>
            </a:extLst>
          </p:cNvPr>
          <p:cNvSpPr/>
          <p:nvPr/>
        </p:nvSpPr>
        <p:spPr>
          <a:xfrm>
            <a:off x="3350811" y="3317854"/>
            <a:ext cx="3121152" cy="743712"/>
          </a:xfrm>
          <a:prstGeom prst="homePlate">
            <a:avLst/>
          </a:prstGeom>
          <a:solidFill>
            <a:schemeClr val="accent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8A34C96-C5EB-044E-B955-01062ED1673F}"/>
              </a:ext>
            </a:extLst>
          </p:cNvPr>
          <p:cNvSpPr txBox="1"/>
          <p:nvPr/>
        </p:nvSpPr>
        <p:spPr>
          <a:xfrm>
            <a:off x="4246923" y="3429000"/>
            <a:ext cx="2084832"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Guidance</a:t>
            </a:r>
            <a:r>
              <a:rPr lang="en-GB" dirty="0"/>
              <a:t> </a:t>
            </a:r>
          </a:p>
        </p:txBody>
      </p:sp>
      <p:sp>
        <p:nvSpPr>
          <p:cNvPr id="12" name="Pentagon 11">
            <a:extLst>
              <a:ext uri="{FF2B5EF4-FFF2-40B4-BE49-F238E27FC236}">
                <a16:creationId xmlns:a16="http://schemas.microsoft.com/office/drawing/2014/main" id="{F2457A3C-BDA3-2F48-9EAB-420675C191B0}"/>
              </a:ext>
            </a:extLst>
          </p:cNvPr>
          <p:cNvSpPr/>
          <p:nvPr/>
        </p:nvSpPr>
        <p:spPr>
          <a:xfrm>
            <a:off x="266235" y="357461"/>
            <a:ext cx="6513930"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E856689-B636-9D41-AFD1-0EC2578298A0}"/>
              </a:ext>
            </a:extLst>
          </p:cNvPr>
          <p:cNvSpPr txBox="1"/>
          <p:nvPr/>
        </p:nvSpPr>
        <p:spPr>
          <a:xfrm>
            <a:off x="428761" y="538284"/>
            <a:ext cx="5949696" cy="707886"/>
          </a:xfrm>
          <a:prstGeom prst="rect">
            <a:avLst/>
          </a:prstGeom>
          <a:noFill/>
        </p:spPr>
        <p:txBody>
          <a:bodyPr wrap="square" rtlCol="0">
            <a:spAutoFit/>
          </a:bodyPr>
          <a:lstStyle/>
          <a:p>
            <a:r>
              <a:rPr lang="en-GB" sz="4000" dirty="0">
                <a:solidFill>
                  <a:schemeClr val="bg1"/>
                </a:solidFill>
              </a:rPr>
              <a:t>Speak to me!</a:t>
            </a:r>
          </a:p>
        </p:txBody>
      </p:sp>
      <p:pic>
        <p:nvPicPr>
          <p:cNvPr id="1026" name="Picture 2" descr="Microsoft Outlook New Vector Logo - Logowik.com">
            <a:extLst>
              <a:ext uri="{FF2B5EF4-FFF2-40B4-BE49-F238E27FC236}">
                <a16:creationId xmlns:a16="http://schemas.microsoft.com/office/drawing/2014/main" id="{9BC56B40-FE29-8946-A569-5AEF0AAB5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4618" y="4465781"/>
            <a:ext cx="1573606" cy="11847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22845A-2824-5F49-8945-AEC6770ED397}"/>
              </a:ext>
            </a:extLst>
          </p:cNvPr>
          <p:cNvSpPr txBox="1"/>
          <p:nvPr/>
        </p:nvSpPr>
        <p:spPr>
          <a:xfrm>
            <a:off x="6331755" y="4798541"/>
            <a:ext cx="7727450" cy="1815882"/>
          </a:xfrm>
          <a:prstGeom prst="rect">
            <a:avLst/>
          </a:prstGeom>
          <a:noFill/>
        </p:spPr>
        <p:txBody>
          <a:bodyPr wrap="square" rtlCol="0">
            <a:spAutoFit/>
          </a:bodyPr>
          <a:lstStyle/>
          <a:p>
            <a:r>
              <a:rPr lang="en-GB" sz="2800" dirty="0"/>
              <a:t>Email: </a:t>
            </a:r>
            <a:r>
              <a:rPr lang="en-GB" sz="2800" dirty="0">
                <a:hlinkClick r:id="rId4"/>
              </a:rPr>
              <a:t>r.lloyd@uwtsd.ac.uk</a:t>
            </a:r>
            <a:endParaRPr lang="en-GB" sz="2800" dirty="0"/>
          </a:p>
          <a:p>
            <a:r>
              <a:rPr lang="en-GB" sz="2800" dirty="0"/>
              <a:t>Room:   AS204</a:t>
            </a:r>
          </a:p>
          <a:p>
            <a:endParaRPr lang="en-GB" sz="2800" dirty="0"/>
          </a:p>
          <a:p>
            <a:r>
              <a:rPr lang="en-GB" sz="2800" dirty="0"/>
              <a:t>Hwb: </a:t>
            </a:r>
            <a:r>
              <a:rPr lang="en-GB" sz="2800" dirty="0">
                <a:hlinkClick r:id="rId5"/>
              </a:rPr>
              <a:t>hwb@uwtsd.ac.uk</a:t>
            </a:r>
            <a:r>
              <a:rPr lang="en-GB" sz="2800" dirty="0"/>
              <a:t> </a:t>
            </a:r>
          </a:p>
        </p:txBody>
      </p:sp>
      <p:pic>
        <p:nvPicPr>
          <p:cNvPr id="13" name="Picture 12" descr="A sign on a window&#10;&#10;Description automatically generated with low confidence">
            <a:extLst>
              <a:ext uri="{FF2B5EF4-FFF2-40B4-BE49-F238E27FC236}">
                <a16:creationId xmlns:a16="http://schemas.microsoft.com/office/drawing/2014/main" id="{CCD658CF-BB0B-9F49-A1C6-FE429BC3827D}"/>
              </a:ext>
            </a:extLst>
          </p:cNvPr>
          <p:cNvPicPr>
            <a:picLocks noChangeAspect="1"/>
          </p:cNvPicPr>
          <p:nvPr/>
        </p:nvPicPr>
        <p:blipFill>
          <a:blip r:embed="rId6"/>
          <a:stretch>
            <a:fillRect/>
          </a:stretch>
        </p:blipFill>
        <p:spPr>
          <a:xfrm>
            <a:off x="221793" y="3741065"/>
            <a:ext cx="1291108" cy="1449431"/>
          </a:xfrm>
          <a:prstGeom prst="rect">
            <a:avLst/>
          </a:prstGeom>
        </p:spPr>
      </p:pic>
      <p:pic>
        <p:nvPicPr>
          <p:cNvPr id="14" name="Picture 2" descr="Student Hwb | University of Wales Trinity Saint David">
            <a:extLst>
              <a:ext uri="{FF2B5EF4-FFF2-40B4-BE49-F238E27FC236}">
                <a16:creationId xmlns:a16="http://schemas.microsoft.com/office/drawing/2014/main" id="{DC707F48-2104-7A48-B301-C65A7344EBF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17622" y="2551615"/>
            <a:ext cx="1685433" cy="1685433"/>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Cite Them Right: The Essential Referencing Guide: 83 (Macmillan Study  Skills): Amazon.co.uk: Richard Pears, Graham Shields: 9781352005134: Books">
            <a:extLst>
              <a:ext uri="{FF2B5EF4-FFF2-40B4-BE49-F238E27FC236}">
                <a16:creationId xmlns:a16="http://schemas.microsoft.com/office/drawing/2014/main" id="{A07E15D8-54CB-D04D-A57F-9FF26070800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83005" y="4514176"/>
            <a:ext cx="1627598" cy="220105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Student Essentials | University of Wales Trinity Saint David">
            <a:extLst>
              <a:ext uri="{FF2B5EF4-FFF2-40B4-BE49-F238E27FC236}">
                <a16:creationId xmlns:a16="http://schemas.microsoft.com/office/drawing/2014/main" id="{D1E83685-3236-B745-B950-489B95B3398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57989" y="2567357"/>
            <a:ext cx="2625630" cy="1918066"/>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Web Services | UWTSD">
            <a:extLst>
              <a:ext uri="{FF2B5EF4-FFF2-40B4-BE49-F238E27FC236}">
                <a16:creationId xmlns:a16="http://schemas.microsoft.com/office/drawing/2014/main" id="{7C968DEA-E0DA-A943-B20D-C4B98F7BB10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69704" y="214237"/>
            <a:ext cx="4330700" cy="187960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descr="Additional Learning Needs – Llanharan Primary School">
            <a:extLst>
              <a:ext uri="{FF2B5EF4-FFF2-40B4-BE49-F238E27FC236}">
                <a16:creationId xmlns:a16="http://schemas.microsoft.com/office/drawing/2014/main" id="{76FD9DB0-2B5D-064B-ABBE-92631BDCD8B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026770" y="158476"/>
            <a:ext cx="1622953" cy="1622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905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B9DED4F-39BB-BC49-933A-CA1B15289D82}"/>
              </a:ext>
            </a:extLst>
          </p:cNvPr>
          <p:cNvSpPr/>
          <p:nvPr/>
        </p:nvSpPr>
        <p:spPr>
          <a:xfrm>
            <a:off x="321833" y="311972"/>
            <a:ext cx="3475616" cy="742277"/>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5D82CBB-A09F-D64A-B9B6-0DC82D32F4EA}"/>
              </a:ext>
            </a:extLst>
          </p:cNvPr>
          <p:cNvSpPr>
            <a:spLocks noGrp="1"/>
          </p:cNvSpPr>
          <p:nvPr>
            <p:ph type="title"/>
          </p:nvPr>
        </p:nvSpPr>
        <p:spPr>
          <a:xfrm>
            <a:off x="450179" y="20328"/>
            <a:ext cx="10515600" cy="1325563"/>
          </a:xfrm>
        </p:spPr>
        <p:txBody>
          <a:bodyPr>
            <a:normAutofit/>
          </a:bodyPr>
          <a:lstStyle/>
          <a:p>
            <a:r>
              <a:rPr lang="en-GB" sz="3600" b="1" dirty="0"/>
              <a:t>Areas of study </a:t>
            </a:r>
          </a:p>
        </p:txBody>
      </p:sp>
      <p:sp>
        <p:nvSpPr>
          <p:cNvPr id="3" name="TextBox 2">
            <a:extLst>
              <a:ext uri="{FF2B5EF4-FFF2-40B4-BE49-F238E27FC236}">
                <a16:creationId xmlns:a16="http://schemas.microsoft.com/office/drawing/2014/main" id="{E7676458-D3F9-8D4D-B4F3-931AD12120FB}"/>
              </a:ext>
            </a:extLst>
          </p:cNvPr>
          <p:cNvSpPr txBox="1"/>
          <p:nvPr/>
        </p:nvSpPr>
        <p:spPr>
          <a:xfrm>
            <a:off x="450179" y="1411479"/>
            <a:ext cx="4378360" cy="6463308"/>
          </a:xfrm>
          <a:prstGeom prst="rect">
            <a:avLst/>
          </a:prstGeom>
          <a:noFill/>
        </p:spPr>
        <p:txBody>
          <a:bodyPr wrap="square" rtlCol="0">
            <a:spAutoFit/>
          </a:bodyPr>
          <a:lstStyle/>
          <a:p>
            <a:r>
              <a:rPr lang="en-GB" sz="2000" dirty="0"/>
              <a:t>Code of Ethics</a:t>
            </a:r>
            <a:br>
              <a:rPr lang="en-GB" sz="2000" dirty="0"/>
            </a:br>
            <a:r>
              <a:rPr lang="en-GB" sz="2000" dirty="0"/>
              <a:t>NDM /Discretion</a:t>
            </a:r>
          </a:p>
          <a:p>
            <a:r>
              <a:rPr lang="en-GB" sz="2000" dirty="0"/>
              <a:t>Human Rights</a:t>
            </a:r>
          </a:p>
          <a:p>
            <a:r>
              <a:rPr lang="en-GB" sz="2000" dirty="0"/>
              <a:t>PACE 1984 </a:t>
            </a:r>
          </a:p>
          <a:p>
            <a:endParaRPr lang="en-GB" sz="2000" dirty="0"/>
          </a:p>
          <a:p>
            <a:r>
              <a:rPr lang="en-GB" sz="2000" dirty="0"/>
              <a:t>Arrest</a:t>
            </a:r>
          </a:p>
          <a:p>
            <a:r>
              <a:rPr lang="en-GB" sz="2000" dirty="0"/>
              <a:t>Summons</a:t>
            </a:r>
          </a:p>
          <a:p>
            <a:r>
              <a:rPr lang="en-GB" sz="2000" dirty="0"/>
              <a:t>Cautions</a:t>
            </a:r>
          </a:p>
          <a:p>
            <a:r>
              <a:rPr lang="en-GB" sz="2000" dirty="0"/>
              <a:t>Use of Force </a:t>
            </a:r>
          </a:p>
          <a:p>
            <a:endParaRPr lang="en-GB" sz="2000" dirty="0"/>
          </a:p>
          <a:p>
            <a:r>
              <a:rPr lang="en-GB" sz="2000" dirty="0"/>
              <a:t>Criminal Justice</a:t>
            </a:r>
          </a:p>
          <a:p>
            <a:r>
              <a:rPr lang="en-GB" sz="2000" dirty="0"/>
              <a:t>Reporting for Pros </a:t>
            </a:r>
            <a:br>
              <a:rPr lang="en-GB" sz="2000" dirty="0"/>
            </a:br>
            <a:r>
              <a:rPr lang="en-GB" sz="2000" dirty="0"/>
              <a:t>Custody </a:t>
            </a:r>
          </a:p>
          <a:p>
            <a:endParaRPr lang="en-GB" sz="2000" dirty="0"/>
          </a:p>
          <a:p>
            <a:r>
              <a:rPr lang="en-GB" sz="2000" dirty="0"/>
              <a:t>Intelligence </a:t>
            </a:r>
          </a:p>
          <a:p>
            <a:endParaRPr lang="en-GB" sz="2000" dirty="0"/>
          </a:p>
          <a:p>
            <a:r>
              <a:rPr lang="en-GB" sz="2000" dirty="0"/>
              <a:t>Digital Statements  </a:t>
            </a:r>
          </a:p>
          <a:p>
            <a:endParaRPr lang="en-GB" sz="2000"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0788A067-F551-6240-AC03-C5584B012792}"/>
              </a:ext>
            </a:extLst>
          </p:cNvPr>
          <p:cNvSpPr txBox="1"/>
          <p:nvPr/>
        </p:nvSpPr>
        <p:spPr>
          <a:xfrm>
            <a:off x="2905154" y="1371600"/>
            <a:ext cx="5195943" cy="6247864"/>
          </a:xfrm>
          <a:prstGeom prst="rect">
            <a:avLst/>
          </a:prstGeom>
          <a:noFill/>
        </p:spPr>
        <p:txBody>
          <a:bodyPr wrap="square" rtlCol="0">
            <a:spAutoFit/>
          </a:bodyPr>
          <a:lstStyle/>
          <a:p>
            <a:r>
              <a:rPr lang="en-GB" sz="2000" dirty="0"/>
              <a:t>Theft Act 1968</a:t>
            </a:r>
            <a:br>
              <a:rPr lang="en-GB" sz="2000" dirty="0"/>
            </a:br>
            <a:r>
              <a:rPr lang="en-GB" sz="2000" dirty="0"/>
              <a:t>Assaults</a:t>
            </a:r>
            <a:br>
              <a:rPr lang="en-GB" sz="2000" dirty="0"/>
            </a:br>
            <a:r>
              <a:rPr lang="en-GB" sz="2000" dirty="0"/>
              <a:t>Criminal Damage</a:t>
            </a:r>
          </a:p>
          <a:p>
            <a:endParaRPr lang="en-GB" sz="2000" dirty="0"/>
          </a:p>
          <a:p>
            <a:r>
              <a:rPr lang="en-GB" sz="2000" dirty="0"/>
              <a:t> </a:t>
            </a:r>
          </a:p>
          <a:p>
            <a:r>
              <a:rPr lang="en-GB" sz="2000" dirty="0"/>
              <a:t>Dealing / Interviewing: </a:t>
            </a:r>
          </a:p>
          <a:p>
            <a:r>
              <a:rPr lang="en-GB" sz="2000" dirty="0"/>
              <a:t>Victims, Witnesses and Suspects</a:t>
            </a:r>
          </a:p>
          <a:p>
            <a:r>
              <a:rPr lang="en-GB" sz="2000" dirty="0"/>
              <a:t> </a:t>
            </a:r>
          </a:p>
          <a:p>
            <a:endParaRPr lang="en-GB" sz="2000" dirty="0"/>
          </a:p>
          <a:p>
            <a:r>
              <a:rPr lang="en-GB" sz="2000" dirty="0"/>
              <a:t>Response Policing </a:t>
            </a:r>
          </a:p>
          <a:p>
            <a:endParaRPr lang="en-GB" sz="2000" dirty="0"/>
          </a:p>
          <a:p>
            <a:endParaRPr lang="en-GB" sz="2000" dirty="0"/>
          </a:p>
          <a:p>
            <a:r>
              <a:rPr lang="en-GB" sz="2000" dirty="0"/>
              <a:t>Community Policing </a:t>
            </a:r>
          </a:p>
          <a:p>
            <a:r>
              <a:rPr lang="en-GB" sz="2000" dirty="0"/>
              <a:t>Evidenced Based Policing </a:t>
            </a:r>
          </a:p>
          <a:p>
            <a:r>
              <a:rPr lang="en-GB" sz="2000" dirty="0"/>
              <a:t>Problem Solving </a:t>
            </a:r>
          </a:p>
          <a:p>
            <a:endParaRPr lang="en-GB" sz="2000" dirty="0"/>
          </a:p>
          <a:p>
            <a:r>
              <a:rPr lang="en-GB" sz="2000" dirty="0"/>
              <a:t>Restorative Justice </a:t>
            </a:r>
          </a:p>
          <a:p>
            <a:endParaRPr lang="en-GB" sz="2000" dirty="0"/>
          </a:p>
          <a:p>
            <a:endParaRPr lang="en-GB" sz="2000" dirty="0"/>
          </a:p>
          <a:p>
            <a:r>
              <a:rPr lang="en-GB" sz="2000" dirty="0"/>
              <a:t> </a:t>
            </a:r>
          </a:p>
        </p:txBody>
      </p:sp>
      <p:pic>
        <p:nvPicPr>
          <p:cNvPr id="3076" name="Picture 4" descr="New app rolled out to help frontline officers deal with foreign national  cases – Police Digital Service">
            <a:extLst>
              <a:ext uri="{FF2B5EF4-FFF2-40B4-BE49-F238E27FC236}">
                <a16:creationId xmlns:a16="http://schemas.microsoft.com/office/drawing/2014/main" id="{1511CED2-7D8F-F34C-A803-7510961746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8403" y="432371"/>
            <a:ext cx="3771900" cy="21590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s over-policing the future?: Development of the UK Law Enforcement Data  Service (LEDS) | Privacy International">
            <a:extLst>
              <a:ext uri="{FF2B5EF4-FFF2-40B4-BE49-F238E27FC236}">
                <a16:creationId xmlns:a16="http://schemas.microsoft.com/office/drawing/2014/main" id="{652A4CE1-0F63-B746-97DB-560DD22936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68403" y="3943367"/>
            <a:ext cx="37719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3688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Working together | College of Policing">
            <a:extLst>
              <a:ext uri="{FF2B5EF4-FFF2-40B4-BE49-F238E27FC236}">
                <a16:creationId xmlns:a16="http://schemas.microsoft.com/office/drawing/2014/main" id="{DCAD0FC1-A522-9E41-9BDD-E86F416F37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286" r="1" b="1"/>
          <a:stretch/>
        </p:blipFill>
        <p:spPr bwMode="auto">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College of Policing">
            <a:extLst>
              <a:ext uri="{FF2B5EF4-FFF2-40B4-BE49-F238E27FC236}">
                <a16:creationId xmlns:a16="http://schemas.microsoft.com/office/drawing/2014/main" id="{304A4BD3-1A9E-3B4D-80E7-37BA8701524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181" r="3865" b="-2"/>
          <a:stretch/>
        </p:blipFill>
        <p:spPr bwMode="auto">
          <a:xfrm>
            <a:off x="7653537" y="1"/>
            <a:ext cx="3689378" cy="315186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All new police officers in England and Wales to have degrees - BBC News">
            <a:extLst>
              <a:ext uri="{FF2B5EF4-FFF2-40B4-BE49-F238E27FC236}">
                <a16:creationId xmlns:a16="http://schemas.microsoft.com/office/drawing/2014/main" id="{F4AB2256-472F-534E-A648-7A901F1FA80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803" r="11842" b="1"/>
          <a:stretch/>
        </p:blipFill>
        <p:spPr bwMode="auto">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148071A-B645-214F-9FB3-67E32A669FF2}"/>
              </a:ext>
            </a:extLst>
          </p:cNvPr>
          <p:cNvSpPr>
            <a:spLocks noGrp="1"/>
          </p:cNvSpPr>
          <p:nvPr>
            <p:ph type="title"/>
          </p:nvPr>
        </p:nvSpPr>
        <p:spPr>
          <a:xfrm>
            <a:off x="6606282" y="4798668"/>
            <a:ext cx="5505814" cy="1576910"/>
          </a:xfrm>
        </p:spPr>
        <p:txBody>
          <a:bodyPr vert="horz" lIns="91440" tIns="45720" rIns="91440" bIns="45720" rtlCol="0" anchor="b">
            <a:normAutofit fontScale="90000"/>
          </a:bodyPr>
          <a:lstStyle/>
          <a:p>
            <a:pPr algn="ctr"/>
            <a:r>
              <a:rPr lang="en-US" kern="1200" dirty="0">
                <a:latin typeface="+mj-lt"/>
                <a:ea typeface="+mj-ea"/>
                <a:cs typeface="+mj-cs"/>
              </a:rPr>
              <a:t>THE FUNDAMENTALS BEFORE ANYTHING ELSE!</a:t>
            </a:r>
            <a:br>
              <a:rPr lang="en-US" kern="1200" dirty="0">
                <a:latin typeface="+mj-lt"/>
                <a:ea typeface="+mj-ea"/>
                <a:cs typeface="+mj-cs"/>
              </a:rPr>
            </a:br>
            <a:r>
              <a:rPr lang="en-US" kern="1200" dirty="0">
                <a:latin typeface="+mj-lt"/>
                <a:ea typeface="+mj-ea"/>
                <a:cs typeface="+mj-cs"/>
              </a:rPr>
              <a:t>.....then we can talk digital! </a:t>
            </a:r>
          </a:p>
        </p:txBody>
      </p:sp>
    </p:spTree>
    <p:extLst>
      <p:ext uri="{BB962C8B-B14F-4D97-AF65-F5344CB8AC3E}">
        <p14:creationId xmlns:p14="http://schemas.microsoft.com/office/powerpoint/2010/main" val="1906480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FFC2B-C5CA-5A48-9EF7-DB8F9DE69916}"/>
              </a:ext>
            </a:extLst>
          </p:cNvPr>
          <p:cNvSpPr>
            <a:spLocks noGrp="1"/>
          </p:cNvSpPr>
          <p:nvPr>
            <p:ph type="title"/>
          </p:nvPr>
        </p:nvSpPr>
        <p:spPr>
          <a:xfrm>
            <a:off x="162189" y="75675"/>
            <a:ext cx="10515600" cy="1325563"/>
          </a:xfrm>
        </p:spPr>
        <p:txBody>
          <a:bodyPr>
            <a:normAutofit/>
          </a:bodyPr>
          <a:lstStyle/>
          <a:p>
            <a:r>
              <a:rPr lang="en-GB" sz="4000" b="1" u="sng" dirty="0"/>
              <a:t>Quick Research Task: </a:t>
            </a:r>
            <a:br>
              <a:rPr lang="en-GB" sz="4000" b="1" u="sng" dirty="0"/>
            </a:br>
            <a:r>
              <a:rPr lang="en-GB" sz="4000" b="1" u="sng" dirty="0"/>
              <a:t>Code of Ethics </a:t>
            </a:r>
          </a:p>
        </p:txBody>
      </p:sp>
      <p:pic>
        <p:nvPicPr>
          <p:cNvPr id="5" name="Picture 4" descr="A picture containing funnel chart&#10;&#10;Description automatically generated">
            <a:extLst>
              <a:ext uri="{FF2B5EF4-FFF2-40B4-BE49-F238E27FC236}">
                <a16:creationId xmlns:a16="http://schemas.microsoft.com/office/drawing/2014/main" id="{6B02D379-BA86-8945-ADE0-749167698EA5}"/>
              </a:ext>
            </a:extLst>
          </p:cNvPr>
          <p:cNvPicPr>
            <a:picLocks noChangeAspect="1"/>
          </p:cNvPicPr>
          <p:nvPr/>
        </p:nvPicPr>
        <p:blipFill>
          <a:blip r:embed="rId2"/>
          <a:stretch>
            <a:fillRect/>
          </a:stretch>
        </p:blipFill>
        <p:spPr>
          <a:xfrm rot="21230938">
            <a:off x="672734" y="1939393"/>
            <a:ext cx="3206181" cy="4574476"/>
          </a:xfrm>
          <a:prstGeom prst="rect">
            <a:avLst/>
          </a:prstGeom>
        </p:spPr>
      </p:pic>
      <p:sp>
        <p:nvSpPr>
          <p:cNvPr id="6" name="TextBox 5">
            <a:extLst>
              <a:ext uri="{FF2B5EF4-FFF2-40B4-BE49-F238E27FC236}">
                <a16:creationId xmlns:a16="http://schemas.microsoft.com/office/drawing/2014/main" id="{4A7D3F6A-87EA-E54E-BC91-025B2B940C69}"/>
              </a:ext>
            </a:extLst>
          </p:cNvPr>
          <p:cNvSpPr txBox="1"/>
          <p:nvPr/>
        </p:nvSpPr>
        <p:spPr>
          <a:xfrm>
            <a:off x="5198510" y="916754"/>
            <a:ext cx="5272088" cy="6740307"/>
          </a:xfrm>
          <a:prstGeom prst="rect">
            <a:avLst/>
          </a:prstGeom>
          <a:noFill/>
        </p:spPr>
        <p:txBody>
          <a:bodyPr wrap="square" rtlCol="0">
            <a:spAutoFit/>
          </a:bodyPr>
          <a:lstStyle/>
          <a:p>
            <a:r>
              <a:rPr lang="en-GB" sz="2400" u="sng" dirty="0"/>
              <a:t>1. Code of Ethics</a:t>
            </a:r>
          </a:p>
          <a:p>
            <a:endParaRPr lang="en-GB" sz="2400" u="sng" dirty="0"/>
          </a:p>
          <a:p>
            <a:r>
              <a:rPr lang="en-GB" dirty="0"/>
              <a:t>Sets out principles and standards of behaviour that will promote, reinforce and support the highest standards from everyone who works in policing in England and Wales. </a:t>
            </a:r>
          </a:p>
          <a:p>
            <a:pPr marL="285750" indent="-285750">
              <a:buFont typeface="Arial" panose="020B0604020202020204" pitchFamily="34" charset="0"/>
              <a:buChar char="•"/>
            </a:pPr>
            <a:endParaRPr lang="en-GB" dirty="0"/>
          </a:p>
          <a:p>
            <a:endParaRPr lang="en-GB" dirty="0"/>
          </a:p>
          <a:p>
            <a:r>
              <a:rPr lang="en-GB" sz="2400" u="sng" dirty="0"/>
              <a:t>2. 9 Policing Principles</a:t>
            </a:r>
          </a:p>
          <a:p>
            <a:endParaRPr lang="en-GB" sz="2400" u="sng" dirty="0"/>
          </a:p>
          <a:p>
            <a:r>
              <a:rPr lang="en-GB" dirty="0"/>
              <a:t>Built on the Nolan Principles for Public Life, with the addition of ‘Fairness’ and ‘Respect’</a:t>
            </a:r>
          </a:p>
          <a:p>
            <a:pPr marL="285750" indent="-285750">
              <a:buFont typeface="Arial" panose="020B0604020202020204" pitchFamily="34" charset="0"/>
              <a:buChar char="•"/>
            </a:pPr>
            <a:endParaRPr lang="en-GB" dirty="0"/>
          </a:p>
          <a:p>
            <a:r>
              <a:rPr lang="en-GB" sz="2400" u="sng" dirty="0"/>
              <a:t>3. Standards of Professional Behaviour </a:t>
            </a:r>
          </a:p>
          <a:p>
            <a:endParaRPr lang="en-GB" sz="2400" u="sng" dirty="0"/>
          </a:p>
          <a:p>
            <a:r>
              <a:rPr lang="en-GB" dirty="0"/>
              <a:t>Reflects the expectations that the professional body and the public have of the behaviour of those working in policing. </a:t>
            </a:r>
          </a:p>
          <a:p>
            <a:endParaRPr lang="en-GB" dirty="0"/>
          </a:p>
          <a:p>
            <a:endParaRPr lang="en-GB" dirty="0"/>
          </a:p>
          <a:p>
            <a:endParaRPr lang="en-GB" dirty="0"/>
          </a:p>
          <a:p>
            <a:r>
              <a:rPr lang="en-GB" dirty="0"/>
              <a:t> </a:t>
            </a:r>
          </a:p>
        </p:txBody>
      </p:sp>
      <p:pic>
        <p:nvPicPr>
          <p:cNvPr id="14338" name="Picture 2" descr="Moodle | moodle.com (@moodle) / Twitter">
            <a:extLst>
              <a:ext uri="{FF2B5EF4-FFF2-40B4-BE49-F238E27FC236}">
                <a16:creationId xmlns:a16="http://schemas.microsoft.com/office/drawing/2014/main" id="{84898B61-4953-9341-BCF8-7DDCF4AD3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825" y="5043488"/>
            <a:ext cx="1428750" cy="1428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4FDA844-F5D8-D04A-87E4-384DB48062D8}"/>
              </a:ext>
            </a:extLst>
          </p:cNvPr>
          <p:cNvSpPr txBox="1"/>
          <p:nvPr/>
        </p:nvSpPr>
        <p:spPr>
          <a:xfrm>
            <a:off x="9268537" y="6472238"/>
            <a:ext cx="2818504" cy="369332"/>
          </a:xfrm>
          <a:prstGeom prst="rect">
            <a:avLst/>
          </a:prstGeom>
          <a:noFill/>
        </p:spPr>
        <p:txBody>
          <a:bodyPr wrap="square" rtlCol="0">
            <a:spAutoFit/>
          </a:bodyPr>
          <a:lstStyle/>
          <a:p>
            <a:r>
              <a:rPr lang="en-GB" dirty="0"/>
              <a:t>(College of Policing, 2014) </a:t>
            </a:r>
          </a:p>
        </p:txBody>
      </p:sp>
      <p:pic>
        <p:nvPicPr>
          <p:cNvPr id="5122" name="Picture 2" descr="It Only Takes 5 minutes to Change a Life | Inc.com">
            <a:extLst>
              <a:ext uri="{FF2B5EF4-FFF2-40B4-BE49-F238E27FC236}">
                <a16:creationId xmlns:a16="http://schemas.microsoft.com/office/drawing/2014/main" id="{9493B6BE-01D7-E340-82CA-CF66D8CCF1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71125" y="203274"/>
            <a:ext cx="2139221" cy="11979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123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5A5F-B6A7-054B-AD6A-9C15D4DB7D3B}"/>
              </a:ext>
            </a:extLst>
          </p:cNvPr>
          <p:cNvSpPr/>
          <p:nvPr/>
        </p:nvSpPr>
        <p:spPr>
          <a:xfrm>
            <a:off x="360292" y="1723077"/>
            <a:ext cx="3234246" cy="1705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11F857C-2655-304F-B171-36E1986902BE}"/>
              </a:ext>
            </a:extLst>
          </p:cNvPr>
          <p:cNvSpPr/>
          <p:nvPr/>
        </p:nvSpPr>
        <p:spPr>
          <a:xfrm>
            <a:off x="360292" y="3988512"/>
            <a:ext cx="3234246" cy="200238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31A883C-492F-DA4D-9C39-5B28092B0FBC}"/>
              </a:ext>
            </a:extLst>
          </p:cNvPr>
          <p:cNvSpPr>
            <a:spLocks noGrp="1"/>
          </p:cNvSpPr>
          <p:nvPr>
            <p:ph type="title"/>
          </p:nvPr>
        </p:nvSpPr>
        <p:spPr>
          <a:xfrm>
            <a:off x="360292" y="55743"/>
            <a:ext cx="10515600" cy="1325563"/>
          </a:xfrm>
        </p:spPr>
        <p:txBody>
          <a:bodyPr/>
          <a:lstStyle/>
          <a:p>
            <a:r>
              <a:rPr lang="en-GB" b="1" u="sng" dirty="0"/>
              <a:t>The 9 Principles of Policing </a:t>
            </a:r>
          </a:p>
        </p:txBody>
      </p:sp>
      <p:sp>
        <p:nvSpPr>
          <p:cNvPr id="5" name="TextBox 4">
            <a:extLst>
              <a:ext uri="{FF2B5EF4-FFF2-40B4-BE49-F238E27FC236}">
                <a16:creationId xmlns:a16="http://schemas.microsoft.com/office/drawing/2014/main" id="{12430956-2D13-F243-8153-F0E0EE54A508}"/>
              </a:ext>
            </a:extLst>
          </p:cNvPr>
          <p:cNvSpPr txBox="1"/>
          <p:nvPr/>
        </p:nvSpPr>
        <p:spPr>
          <a:xfrm>
            <a:off x="521576" y="1837374"/>
            <a:ext cx="2823380" cy="1477328"/>
          </a:xfrm>
          <a:prstGeom prst="rect">
            <a:avLst/>
          </a:prstGeom>
          <a:noFill/>
        </p:spPr>
        <p:txBody>
          <a:bodyPr wrap="square">
            <a:spAutoFit/>
          </a:bodyPr>
          <a:lstStyle/>
          <a:p>
            <a:pPr algn="ctr"/>
            <a:r>
              <a:rPr lang="en-GB" dirty="0">
                <a:latin typeface="FSElliotPro"/>
              </a:rPr>
              <a:t>O</a:t>
            </a:r>
            <a:r>
              <a:rPr lang="en-GB" sz="1800" b="0" dirty="0">
                <a:effectLst/>
                <a:latin typeface="FSElliotPro"/>
              </a:rPr>
              <a:t>riginates from the ‘Principles of Public Life’ published by the Committee on Standards in Public Life in 1995 </a:t>
            </a:r>
            <a:endParaRPr lang="en-GB" dirty="0"/>
          </a:p>
        </p:txBody>
      </p:sp>
      <p:sp>
        <p:nvSpPr>
          <p:cNvPr id="7" name="TextBox 6">
            <a:extLst>
              <a:ext uri="{FF2B5EF4-FFF2-40B4-BE49-F238E27FC236}">
                <a16:creationId xmlns:a16="http://schemas.microsoft.com/office/drawing/2014/main" id="{1D06F3BC-F961-CF4C-BB51-90A36DAB7FEA}"/>
              </a:ext>
            </a:extLst>
          </p:cNvPr>
          <p:cNvSpPr txBox="1"/>
          <p:nvPr/>
        </p:nvSpPr>
        <p:spPr>
          <a:xfrm>
            <a:off x="485083" y="4112541"/>
            <a:ext cx="2984664" cy="1754326"/>
          </a:xfrm>
          <a:prstGeom prst="rect">
            <a:avLst/>
          </a:prstGeom>
          <a:noFill/>
        </p:spPr>
        <p:txBody>
          <a:bodyPr wrap="square">
            <a:spAutoFit/>
          </a:bodyPr>
          <a:lstStyle/>
          <a:p>
            <a:pPr algn="ctr"/>
            <a:r>
              <a:rPr lang="en-GB" dirty="0">
                <a:latin typeface="FSElliotPro"/>
              </a:rPr>
              <a:t>I</a:t>
            </a:r>
            <a:r>
              <a:rPr lang="en-GB" sz="1800" b="0" dirty="0">
                <a:effectLst/>
                <a:latin typeface="FSElliotPro"/>
              </a:rPr>
              <a:t>ncludes the additional principles of ‘fairness’ and ‘respect’ as research has shown these to be crucial to maintaining and enhancing public confidence in policing</a:t>
            </a:r>
            <a:endParaRPr lang="en-GB" dirty="0"/>
          </a:p>
        </p:txBody>
      </p:sp>
      <p:graphicFrame>
        <p:nvGraphicFramePr>
          <p:cNvPr id="12" name="Table 12">
            <a:extLst>
              <a:ext uri="{FF2B5EF4-FFF2-40B4-BE49-F238E27FC236}">
                <a16:creationId xmlns:a16="http://schemas.microsoft.com/office/drawing/2014/main" id="{51073D2A-79C6-4E4B-BE84-F2D2F80F1516}"/>
              </a:ext>
            </a:extLst>
          </p:cNvPr>
          <p:cNvGraphicFramePr>
            <a:graphicFrameLocks noGrp="1"/>
          </p:cNvGraphicFramePr>
          <p:nvPr>
            <p:extLst>
              <p:ext uri="{D42A27DB-BD31-4B8C-83A1-F6EECF244321}">
                <p14:modId xmlns:p14="http://schemas.microsoft.com/office/powerpoint/2010/main" val="2750158179"/>
              </p:ext>
            </p:extLst>
          </p:nvPr>
        </p:nvGraphicFramePr>
        <p:xfrm>
          <a:off x="4740288" y="1443321"/>
          <a:ext cx="6484762" cy="4961646"/>
        </p:xfrm>
        <a:graphic>
          <a:graphicData uri="http://schemas.openxmlformats.org/drawingml/2006/table">
            <a:tbl>
              <a:tblPr firstRow="1" bandRow="1">
                <a:effectLst/>
                <a:tableStyleId>{5C22544A-7EE6-4342-B048-85BDC9FD1C3A}</a:tableStyleId>
              </a:tblPr>
              <a:tblGrid>
                <a:gridCol w="2238582">
                  <a:extLst>
                    <a:ext uri="{9D8B030D-6E8A-4147-A177-3AD203B41FA5}">
                      <a16:colId xmlns:a16="http://schemas.microsoft.com/office/drawing/2014/main" val="4262625903"/>
                    </a:ext>
                  </a:extLst>
                </a:gridCol>
                <a:gridCol w="4246180">
                  <a:extLst>
                    <a:ext uri="{9D8B030D-6E8A-4147-A177-3AD203B41FA5}">
                      <a16:colId xmlns:a16="http://schemas.microsoft.com/office/drawing/2014/main" val="377126454"/>
                    </a:ext>
                  </a:extLst>
                </a:gridCol>
              </a:tblGrid>
              <a:tr h="506901">
                <a:tc>
                  <a:txBody>
                    <a:bodyPr/>
                    <a:lstStyle/>
                    <a:p>
                      <a:r>
                        <a:rPr lang="en-GB" b="0" dirty="0">
                          <a:solidFill>
                            <a:schemeClr val="tx1"/>
                          </a:solidFill>
                        </a:rPr>
                        <a:t>Accountability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mn-lt"/>
                          <a:ea typeface="+mn-ea"/>
                          <a:cs typeface="+mn-cs"/>
                        </a:rPr>
                        <a:t>You are answerable for your decisions, actions and omissions. </a:t>
                      </a:r>
                      <a:endParaRPr lang="en-GB" dirty="0">
                        <a:solidFill>
                          <a:schemeClr val="tx1"/>
                        </a:solidFill>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170203159"/>
                  </a:ext>
                </a:extLst>
              </a:tr>
              <a:tr h="506901">
                <a:tc>
                  <a:txBody>
                    <a:bodyPr/>
                    <a:lstStyle/>
                    <a:p>
                      <a:r>
                        <a:rPr lang="en-GB" dirty="0"/>
                        <a:t>Fairness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people fairly.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471587470"/>
                  </a:ext>
                </a:extLst>
              </a:tr>
              <a:tr h="506901">
                <a:tc>
                  <a:txBody>
                    <a:bodyPr/>
                    <a:lstStyle/>
                    <a:p>
                      <a:r>
                        <a:rPr lang="en-GB" dirty="0"/>
                        <a:t>Honesty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truthful and trustworthy.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0829731"/>
                  </a:ext>
                </a:extLst>
              </a:tr>
              <a:tr h="506901">
                <a:tc>
                  <a:txBody>
                    <a:bodyPr/>
                    <a:lstStyle/>
                    <a:p>
                      <a:r>
                        <a:rPr lang="en-GB" dirty="0"/>
                        <a:t>Integrity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always do the right thing.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448812374"/>
                  </a:ext>
                </a:extLst>
              </a:tr>
              <a:tr h="506901">
                <a:tc>
                  <a:txBody>
                    <a:bodyPr/>
                    <a:lstStyle/>
                    <a:p>
                      <a:r>
                        <a:rPr lang="en-GB" dirty="0"/>
                        <a:t>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lead by good example.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61235605"/>
                  </a:ext>
                </a:extLst>
              </a:tr>
              <a:tr h="506901">
                <a:tc>
                  <a:txBody>
                    <a:bodyPr/>
                    <a:lstStyle/>
                    <a:p>
                      <a:r>
                        <a:rPr lang="en-GB" dirty="0"/>
                        <a:t>Objectivity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make choices on evidence and your best professional judgement.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00230736"/>
                  </a:ext>
                </a:extLst>
              </a:tr>
              <a:tr h="506901">
                <a:tc>
                  <a:txBody>
                    <a:bodyPr/>
                    <a:lstStyle/>
                    <a:p>
                      <a:r>
                        <a:rPr lang="en-GB" dirty="0"/>
                        <a:t>Openness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open and transparent in your actions and decisions.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28638497"/>
                  </a:ext>
                </a:extLst>
              </a:tr>
              <a:tr h="506901">
                <a:tc>
                  <a:txBody>
                    <a:bodyPr/>
                    <a:lstStyle/>
                    <a:p>
                      <a:r>
                        <a:rPr lang="en-GB" dirty="0"/>
                        <a:t>Respect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everyone with respect.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998633811"/>
                  </a:ext>
                </a:extLst>
              </a:tr>
              <a:tr h="506901">
                <a:tc>
                  <a:txBody>
                    <a:bodyPr/>
                    <a:lstStyle/>
                    <a:p>
                      <a:r>
                        <a:rPr lang="en-GB" dirty="0"/>
                        <a:t>Selflessness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act in the public interest.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925488442"/>
                  </a:ext>
                </a:extLst>
              </a:tr>
            </a:tbl>
          </a:graphicData>
        </a:graphic>
      </p:graphicFrame>
      <p:sp>
        <p:nvSpPr>
          <p:cNvPr id="10" name="TextBox 9">
            <a:extLst>
              <a:ext uri="{FF2B5EF4-FFF2-40B4-BE49-F238E27FC236}">
                <a16:creationId xmlns:a16="http://schemas.microsoft.com/office/drawing/2014/main" id="{DD29C05A-131E-F149-AFDD-7E1C603DA9DD}"/>
              </a:ext>
            </a:extLst>
          </p:cNvPr>
          <p:cNvSpPr txBox="1"/>
          <p:nvPr/>
        </p:nvSpPr>
        <p:spPr>
          <a:xfrm>
            <a:off x="9142207" y="6404967"/>
            <a:ext cx="6099586" cy="369332"/>
          </a:xfrm>
          <a:prstGeom prst="rect">
            <a:avLst/>
          </a:prstGeom>
          <a:noFill/>
        </p:spPr>
        <p:txBody>
          <a:bodyPr wrap="square">
            <a:spAutoFit/>
          </a:bodyPr>
          <a:lstStyle/>
          <a:p>
            <a:r>
              <a:rPr lang="en-GB" dirty="0"/>
              <a:t>(College of Policing, 2014) </a:t>
            </a:r>
          </a:p>
        </p:txBody>
      </p:sp>
    </p:spTree>
    <p:extLst>
      <p:ext uri="{BB962C8B-B14F-4D97-AF65-F5344CB8AC3E}">
        <p14:creationId xmlns:p14="http://schemas.microsoft.com/office/powerpoint/2010/main" val="1623494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1E35F-B0A4-6C4E-BC29-000AF25E83D7}"/>
              </a:ext>
            </a:extLst>
          </p:cNvPr>
          <p:cNvSpPr>
            <a:spLocks noGrp="1"/>
          </p:cNvSpPr>
          <p:nvPr>
            <p:ph type="title"/>
          </p:nvPr>
        </p:nvSpPr>
        <p:spPr>
          <a:xfrm>
            <a:off x="505948" y="2155371"/>
            <a:ext cx="3613876" cy="2547257"/>
          </a:xfrm>
          <a:noFill/>
        </p:spPr>
        <p:txBody>
          <a:bodyPr vert="horz" lIns="91440" tIns="45720" rIns="91440" bIns="45720" rtlCol="0" anchor="ctr">
            <a:normAutofit/>
          </a:bodyPr>
          <a:lstStyle/>
          <a:p>
            <a:pPr algn="ctr"/>
            <a:r>
              <a:rPr lang="en-US" sz="3600" u="sng" kern="1200" dirty="0">
                <a:solidFill>
                  <a:srgbClr val="FFFFFF"/>
                </a:solidFill>
                <a:latin typeface="+mj-lt"/>
                <a:ea typeface="+mj-ea"/>
                <a:cs typeface="+mj-cs"/>
              </a:rPr>
              <a:t>Standards of Professional Behaviour </a:t>
            </a:r>
            <a:br>
              <a:rPr lang="en-US" sz="3600" u="sng"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5" name="Picture 4" descr="Text&#10;&#10;Description automatically generated with medium confidence">
            <a:extLst>
              <a:ext uri="{FF2B5EF4-FFF2-40B4-BE49-F238E27FC236}">
                <a16:creationId xmlns:a16="http://schemas.microsoft.com/office/drawing/2014/main" id="{86ED5177-F2ED-164B-B8D9-A94D854355BD}"/>
              </a:ext>
            </a:extLst>
          </p:cNvPr>
          <p:cNvPicPr>
            <a:picLocks noChangeAspect="1"/>
          </p:cNvPicPr>
          <p:nvPr/>
        </p:nvPicPr>
        <p:blipFill>
          <a:blip r:embed="rId2"/>
          <a:stretch>
            <a:fillRect/>
          </a:stretch>
        </p:blipFill>
        <p:spPr>
          <a:xfrm>
            <a:off x="4527804" y="161553"/>
            <a:ext cx="7539804" cy="6672727"/>
          </a:xfrm>
          <a:prstGeom prst="rect">
            <a:avLst/>
          </a:prstGeom>
        </p:spPr>
      </p:pic>
      <p:sp>
        <p:nvSpPr>
          <p:cNvPr id="6" name="TextBox 5">
            <a:extLst>
              <a:ext uri="{FF2B5EF4-FFF2-40B4-BE49-F238E27FC236}">
                <a16:creationId xmlns:a16="http://schemas.microsoft.com/office/drawing/2014/main" id="{140333A7-E9B5-AE48-AD85-E84A540D7FCA}"/>
              </a:ext>
            </a:extLst>
          </p:cNvPr>
          <p:cNvSpPr txBox="1"/>
          <p:nvPr/>
        </p:nvSpPr>
        <p:spPr>
          <a:xfrm>
            <a:off x="395416" y="6327115"/>
            <a:ext cx="4527804" cy="369332"/>
          </a:xfrm>
          <a:prstGeom prst="rect">
            <a:avLst/>
          </a:prstGeom>
          <a:noFill/>
        </p:spPr>
        <p:txBody>
          <a:bodyPr wrap="square" rtlCol="0">
            <a:spAutoFit/>
          </a:bodyPr>
          <a:lstStyle/>
          <a:p>
            <a:r>
              <a:rPr lang="en-GB" dirty="0"/>
              <a:t>Taken from: (College of Policing, 2014)</a:t>
            </a:r>
          </a:p>
        </p:txBody>
      </p:sp>
    </p:spTree>
    <p:extLst>
      <p:ext uri="{BB962C8B-B14F-4D97-AF65-F5344CB8AC3E}">
        <p14:creationId xmlns:p14="http://schemas.microsoft.com/office/powerpoint/2010/main" val="13144795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3530215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F0CB4E9-F97B-F740-B2D1-01A980AC34E0}"/>
              </a:ext>
            </a:extLst>
          </p:cNvPr>
          <p:cNvSpPr txBox="1"/>
          <p:nvPr/>
        </p:nvSpPr>
        <p:spPr>
          <a:xfrm>
            <a:off x="469815" y="466102"/>
            <a:ext cx="7119528" cy="5816977"/>
          </a:xfrm>
          <a:prstGeom prst="rect">
            <a:avLst/>
          </a:prstGeom>
          <a:noFill/>
        </p:spPr>
        <p:txBody>
          <a:bodyPr wrap="square">
            <a:spAutoFit/>
          </a:bodyPr>
          <a:lstStyle/>
          <a:p>
            <a:pPr algn="l"/>
            <a:r>
              <a:rPr lang="en-GB" sz="3200" b="1" i="0" u="sng" dirty="0">
                <a:solidFill>
                  <a:srgbClr val="333333"/>
                </a:solidFill>
                <a:effectLst/>
              </a:rPr>
              <a:t>The NDM - Six </a:t>
            </a:r>
            <a:r>
              <a:rPr lang="en-GB" sz="3200" b="1" u="sng" dirty="0">
                <a:solidFill>
                  <a:srgbClr val="333333"/>
                </a:solidFill>
              </a:rPr>
              <a:t>K</a:t>
            </a:r>
            <a:r>
              <a:rPr lang="en-GB" sz="3200" b="1" i="0" u="sng" dirty="0">
                <a:solidFill>
                  <a:srgbClr val="333333"/>
                </a:solidFill>
                <a:effectLst/>
              </a:rPr>
              <a:t>ey Elements</a:t>
            </a:r>
          </a:p>
          <a:p>
            <a:pPr algn="l"/>
            <a:endParaRPr lang="en-GB" sz="2000" b="1" i="0" dirty="0">
              <a:solidFill>
                <a:srgbClr val="333333"/>
              </a:solidFill>
              <a:effectLst/>
            </a:endParaRPr>
          </a:p>
          <a:p>
            <a:pPr algn="l"/>
            <a:r>
              <a:rPr lang="en-GB" sz="2000" b="0" i="0" dirty="0">
                <a:solidFill>
                  <a:srgbClr val="333333"/>
                </a:solidFill>
                <a:effectLst/>
              </a:rPr>
              <a:t>The mnemonic </a:t>
            </a:r>
            <a:r>
              <a:rPr lang="en-GB" sz="2000" b="0" i="0" dirty="0">
                <a:solidFill>
                  <a:srgbClr val="FF0000"/>
                </a:solidFill>
                <a:effectLst/>
              </a:rPr>
              <a:t>CIAPOAR</a:t>
            </a:r>
            <a:r>
              <a:rPr lang="en-GB" sz="2000" b="0" i="0" dirty="0">
                <a:solidFill>
                  <a:srgbClr val="333333"/>
                </a:solidFill>
                <a:effectLst/>
              </a:rPr>
              <a:t> can help users to remember the six key elements of the NDM. It also acts as an aide-memoire in aspects of decision making.</a:t>
            </a:r>
          </a:p>
          <a:p>
            <a:pPr algn="l"/>
            <a:endParaRPr lang="en-GB" sz="2000" b="0" i="0" dirty="0">
              <a:solidFill>
                <a:srgbClr val="333333"/>
              </a:solidFill>
              <a:effectLst/>
            </a:endParaRPr>
          </a:p>
          <a:p>
            <a:pPr algn="l"/>
            <a:r>
              <a:rPr lang="en-GB" sz="2000" b="1" i="0" u="sng" dirty="0">
                <a:solidFill>
                  <a:srgbClr val="FF0000"/>
                </a:solidFill>
                <a:effectLst/>
              </a:rPr>
              <a:t>C</a:t>
            </a:r>
            <a:r>
              <a:rPr lang="en-GB" sz="2000" b="1" i="0" u="sng" dirty="0">
                <a:solidFill>
                  <a:srgbClr val="333333"/>
                </a:solidFill>
                <a:effectLst/>
              </a:rPr>
              <a:t>ode of Ethics</a:t>
            </a:r>
            <a:r>
              <a:rPr lang="en-GB" sz="2000" b="0" i="0" u="sng" dirty="0">
                <a:solidFill>
                  <a:srgbClr val="333333"/>
                </a:solidFill>
                <a:effectLst/>
              </a:rPr>
              <a:t> </a:t>
            </a:r>
            <a:r>
              <a:rPr lang="en-GB" sz="2000" b="0" i="0" dirty="0">
                <a:solidFill>
                  <a:srgbClr val="333333"/>
                </a:solidFill>
                <a:effectLst/>
              </a:rPr>
              <a:t>– Principles and standards of professional behaviour</a:t>
            </a:r>
          </a:p>
          <a:p>
            <a:pPr algn="l"/>
            <a:endParaRPr lang="en-GB" sz="2000" b="0" i="0" dirty="0">
              <a:solidFill>
                <a:srgbClr val="333333"/>
              </a:solidFill>
              <a:effectLst/>
            </a:endParaRPr>
          </a:p>
          <a:p>
            <a:pPr algn="l"/>
            <a:r>
              <a:rPr lang="en-GB" sz="2000" b="1" i="0" u="sng" dirty="0">
                <a:solidFill>
                  <a:srgbClr val="FF0000"/>
                </a:solidFill>
                <a:effectLst/>
              </a:rPr>
              <a:t>I</a:t>
            </a:r>
            <a:r>
              <a:rPr lang="en-GB" sz="2000" b="1" i="0" u="sng" dirty="0">
                <a:solidFill>
                  <a:srgbClr val="333333"/>
                </a:solidFill>
                <a:effectLst/>
              </a:rPr>
              <a:t>nformation</a:t>
            </a:r>
            <a:r>
              <a:rPr lang="en-GB" sz="2000" b="0" i="0" dirty="0">
                <a:solidFill>
                  <a:srgbClr val="333333"/>
                </a:solidFill>
                <a:effectLst/>
              </a:rPr>
              <a:t> – Gather information and intelligence</a:t>
            </a:r>
          </a:p>
          <a:p>
            <a:pPr algn="l"/>
            <a:endParaRPr lang="en-GB" sz="2000" b="0" i="0"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ssessment</a:t>
            </a:r>
            <a:r>
              <a:rPr lang="en-GB" sz="2000" b="0" i="0" dirty="0">
                <a:solidFill>
                  <a:srgbClr val="333333"/>
                </a:solidFill>
                <a:effectLst/>
              </a:rPr>
              <a:t> – Assess threat and risk and develop a working strategy</a:t>
            </a:r>
          </a:p>
          <a:p>
            <a:pPr algn="l"/>
            <a:endParaRPr lang="en-GB" sz="2000" b="0" i="0" dirty="0">
              <a:solidFill>
                <a:srgbClr val="333333"/>
              </a:solidFill>
              <a:effectLst/>
            </a:endParaRPr>
          </a:p>
          <a:p>
            <a:pPr algn="l"/>
            <a:r>
              <a:rPr lang="en-GB" sz="2000" b="1" i="0" u="sng" dirty="0">
                <a:solidFill>
                  <a:srgbClr val="FF0000"/>
                </a:solidFill>
                <a:effectLst/>
              </a:rPr>
              <a:t>P</a:t>
            </a:r>
            <a:r>
              <a:rPr lang="en-GB" sz="2000" b="1" i="0" u="sng" dirty="0">
                <a:solidFill>
                  <a:srgbClr val="333333"/>
                </a:solidFill>
                <a:effectLst/>
              </a:rPr>
              <a:t>owers and policy</a:t>
            </a:r>
            <a:r>
              <a:rPr lang="en-GB" sz="2000" b="0" i="0" u="sng" dirty="0">
                <a:solidFill>
                  <a:srgbClr val="333333"/>
                </a:solidFill>
                <a:effectLst/>
              </a:rPr>
              <a:t> </a:t>
            </a:r>
            <a:r>
              <a:rPr lang="en-GB" sz="2000" b="0" i="0" dirty="0">
                <a:solidFill>
                  <a:srgbClr val="333333"/>
                </a:solidFill>
                <a:effectLst/>
              </a:rPr>
              <a:t>– Consider powers and policy</a:t>
            </a:r>
          </a:p>
          <a:p>
            <a:pPr algn="l"/>
            <a:endParaRPr lang="en-GB" sz="2000" b="0" i="0" dirty="0">
              <a:solidFill>
                <a:srgbClr val="333333"/>
              </a:solidFill>
              <a:effectLst/>
            </a:endParaRPr>
          </a:p>
          <a:p>
            <a:pPr algn="l"/>
            <a:r>
              <a:rPr lang="en-GB" sz="2000" b="1" i="0" u="sng" dirty="0">
                <a:solidFill>
                  <a:srgbClr val="FF0000"/>
                </a:solidFill>
                <a:effectLst/>
              </a:rPr>
              <a:t>O</a:t>
            </a:r>
            <a:r>
              <a:rPr lang="en-GB" sz="2000" b="1" i="0" u="sng" dirty="0">
                <a:solidFill>
                  <a:srgbClr val="333333"/>
                </a:solidFill>
                <a:effectLst/>
              </a:rPr>
              <a:t>ptions</a:t>
            </a:r>
            <a:r>
              <a:rPr lang="en-GB" sz="2000" b="0" i="0" dirty="0">
                <a:solidFill>
                  <a:srgbClr val="333333"/>
                </a:solidFill>
                <a:effectLst/>
              </a:rPr>
              <a:t> – Identify options and contingencies</a:t>
            </a:r>
          </a:p>
          <a:p>
            <a:pPr algn="l"/>
            <a:endParaRPr lang="en-GB" sz="2000" b="0" i="0" u="sng"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ction and review</a:t>
            </a:r>
            <a:r>
              <a:rPr lang="en-GB" sz="2000" b="0" i="0" u="sng" dirty="0">
                <a:solidFill>
                  <a:srgbClr val="333333"/>
                </a:solidFill>
                <a:effectLst/>
              </a:rPr>
              <a:t> </a:t>
            </a:r>
            <a:r>
              <a:rPr lang="en-GB" sz="2000" b="0" i="0" dirty="0">
                <a:solidFill>
                  <a:srgbClr val="333333"/>
                </a:solidFill>
                <a:effectLst/>
              </a:rPr>
              <a:t>– Take action and review what happened</a:t>
            </a:r>
          </a:p>
        </p:txBody>
      </p:sp>
      <p:pic>
        <p:nvPicPr>
          <p:cNvPr id="8" name="Picture 2">
            <a:extLst>
              <a:ext uri="{FF2B5EF4-FFF2-40B4-BE49-F238E27FC236}">
                <a16:creationId xmlns:a16="http://schemas.microsoft.com/office/drawing/2014/main" id="{15DD8689-80E0-A145-A54C-948FC158FB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6985" y="2953741"/>
            <a:ext cx="5609624" cy="34381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6C1359-F522-194A-8086-65CAFF6B05DA}"/>
              </a:ext>
            </a:extLst>
          </p:cNvPr>
          <p:cNvSpPr txBox="1"/>
          <p:nvPr/>
        </p:nvSpPr>
        <p:spPr>
          <a:xfrm>
            <a:off x="8584602" y="6391898"/>
            <a:ext cx="626095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3637478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Pentagon 18">
            <a:extLst>
              <a:ext uri="{FF2B5EF4-FFF2-40B4-BE49-F238E27FC236}">
                <a16:creationId xmlns:a16="http://schemas.microsoft.com/office/drawing/2014/main" id="{79C91794-49BA-8B4E-9F8C-8BA551DFC297}"/>
              </a:ext>
            </a:extLst>
          </p:cNvPr>
          <p:cNvSpPr/>
          <p:nvPr/>
        </p:nvSpPr>
        <p:spPr>
          <a:xfrm>
            <a:off x="137826" y="328177"/>
            <a:ext cx="8265192" cy="933163"/>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DE891AE-170C-A940-A66E-95FF5CEC112E}"/>
              </a:ext>
            </a:extLst>
          </p:cNvPr>
          <p:cNvSpPr>
            <a:spLocks noGrp="1"/>
          </p:cNvSpPr>
          <p:nvPr>
            <p:ph type="title"/>
          </p:nvPr>
        </p:nvSpPr>
        <p:spPr>
          <a:xfrm>
            <a:off x="137826" y="142537"/>
            <a:ext cx="10585333" cy="1325563"/>
          </a:xfrm>
        </p:spPr>
        <p:txBody>
          <a:bodyPr>
            <a:normAutofit/>
          </a:bodyPr>
          <a:lstStyle/>
          <a:p>
            <a:r>
              <a:rPr lang="en-GB" sz="3600" b="1" dirty="0">
                <a:solidFill>
                  <a:schemeClr val="bg1"/>
                </a:solidFill>
              </a:rPr>
              <a:t>What does each stage of the NDM involve? </a:t>
            </a:r>
          </a:p>
        </p:txBody>
      </p:sp>
      <p:pic>
        <p:nvPicPr>
          <p:cNvPr id="18434" name="Picture 2" descr="College of Policing">
            <a:extLst>
              <a:ext uri="{FF2B5EF4-FFF2-40B4-BE49-F238E27FC236}">
                <a16:creationId xmlns:a16="http://schemas.microsoft.com/office/drawing/2014/main" id="{07035700-A5CA-C344-81F6-83C1D93F75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7435" y="427684"/>
            <a:ext cx="2885303" cy="1016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up of a sign&#10;&#10;Description automatically generated with medium confidence">
            <a:extLst>
              <a:ext uri="{FF2B5EF4-FFF2-40B4-BE49-F238E27FC236}">
                <a16:creationId xmlns:a16="http://schemas.microsoft.com/office/drawing/2014/main" id="{BE4AC6B1-50E5-9342-AE3B-F0C857D2CA25}"/>
              </a:ext>
            </a:extLst>
          </p:cNvPr>
          <p:cNvPicPr>
            <a:picLocks noChangeAspect="1"/>
          </p:cNvPicPr>
          <p:nvPr/>
        </p:nvPicPr>
        <p:blipFill>
          <a:blip r:embed="rId4"/>
          <a:stretch>
            <a:fillRect/>
          </a:stretch>
        </p:blipFill>
        <p:spPr>
          <a:xfrm>
            <a:off x="255850" y="1769996"/>
            <a:ext cx="2247900" cy="1193800"/>
          </a:xfrm>
          <a:prstGeom prst="rect">
            <a:avLst/>
          </a:prstGeom>
        </p:spPr>
      </p:pic>
      <p:pic>
        <p:nvPicPr>
          <p:cNvPr id="7" name="Picture 6" descr="Diagram&#10;&#10;Description automatically generated">
            <a:extLst>
              <a:ext uri="{FF2B5EF4-FFF2-40B4-BE49-F238E27FC236}">
                <a16:creationId xmlns:a16="http://schemas.microsoft.com/office/drawing/2014/main" id="{257172C9-76BB-1E40-ACAC-4F228FAAF615}"/>
              </a:ext>
            </a:extLst>
          </p:cNvPr>
          <p:cNvPicPr>
            <a:picLocks noChangeAspect="1"/>
          </p:cNvPicPr>
          <p:nvPr/>
        </p:nvPicPr>
        <p:blipFill>
          <a:blip r:embed="rId5"/>
          <a:stretch>
            <a:fillRect/>
          </a:stretch>
        </p:blipFill>
        <p:spPr>
          <a:xfrm>
            <a:off x="2634418" y="1769996"/>
            <a:ext cx="2247900" cy="1193800"/>
          </a:xfrm>
          <a:prstGeom prst="rect">
            <a:avLst/>
          </a:prstGeom>
        </p:spPr>
      </p:pic>
      <p:pic>
        <p:nvPicPr>
          <p:cNvPr id="9" name="Picture 8" descr="Diagram&#10;&#10;Description automatically generated">
            <a:extLst>
              <a:ext uri="{FF2B5EF4-FFF2-40B4-BE49-F238E27FC236}">
                <a16:creationId xmlns:a16="http://schemas.microsoft.com/office/drawing/2014/main" id="{A60DF8F8-9DF5-5445-B16F-6EAAF33760AE}"/>
              </a:ext>
            </a:extLst>
          </p:cNvPr>
          <p:cNvPicPr>
            <a:picLocks noChangeAspect="1"/>
          </p:cNvPicPr>
          <p:nvPr/>
        </p:nvPicPr>
        <p:blipFill>
          <a:blip r:embed="rId6"/>
          <a:stretch>
            <a:fillRect/>
          </a:stretch>
        </p:blipFill>
        <p:spPr>
          <a:xfrm>
            <a:off x="255850" y="3156891"/>
            <a:ext cx="2247900" cy="1193800"/>
          </a:xfrm>
          <a:prstGeom prst="rect">
            <a:avLst/>
          </a:prstGeom>
        </p:spPr>
      </p:pic>
      <p:pic>
        <p:nvPicPr>
          <p:cNvPr id="11" name="Picture 10" descr="Diagram&#10;&#10;Description automatically generated">
            <a:extLst>
              <a:ext uri="{FF2B5EF4-FFF2-40B4-BE49-F238E27FC236}">
                <a16:creationId xmlns:a16="http://schemas.microsoft.com/office/drawing/2014/main" id="{9519A521-EC0C-5D42-92CD-99C51633F1EA}"/>
              </a:ext>
            </a:extLst>
          </p:cNvPr>
          <p:cNvPicPr>
            <a:picLocks noChangeAspect="1"/>
          </p:cNvPicPr>
          <p:nvPr/>
        </p:nvPicPr>
        <p:blipFill>
          <a:blip r:embed="rId7"/>
          <a:stretch>
            <a:fillRect/>
          </a:stretch>
        </p:blipFill>
        <p:spPr>
          <a:xfrm>
            <a:off x="2634418" y="3156891"/>
            <a:ext cx="2247900" cy="1193800"/>
          </a:xfrm>
          <a:prstGeom prst="rect">
            <a:avLst/>
          </a:prstGeom>
        </p:spPr>
      </p:pic>
      <p:pic>
        <p:nvPicPr>
          <p:cNvPr id="13" name="Picture 12" descr="Diagram&#10;&#10;Description automatically generated">
            <a:extLst>
              <a:ext uri="{FF2B5EF4-FFF2-40B4-BE49-F238E27FC236}">
                <a16:creationId xmlns:a16="http://schemas.microsoft.com/office/drawing/2014/main" id="{C97A5904-AF7B-E24B-A87F-4704960D8A23}"/>
              </a:ext>
            </a:extLst>
          </p:cNvPr>
          <p:cNvPicPr>
            <a:picLocks noChangeAspect="1"/>
          </p:cNvPicPr>
          <p:nvPr/>
        </p:nvPicPr>
        <p:blipFill>
          <a:blip r:embed="rId8"/>
          <a:stretch>
            <a:fillRect/>
          </a:stretch>
        </p:blipFill>
        <p:spPr>
          <a:xfrm>
            <a:off x="248504" y="4434841"/>
            <a:ext cx="2247900" cy="1193800"/>
          </a:xfrm>
          <a:prstGeom prst="rect">
            <a:avLst/>
          </a:prstGeom>
        </p:spPr>
      </p:pic>
      <p:pic>
        <p:nvPicPr>
          <p:cNvPr id="15" name="Picture 14" descr="Diagram&#10;&#10;Description automatically generated">
            <a:extLst>
              <a:ext uri="{FF2B5EF4-FFF2-40B4-BE49-F238E27FC236}">
                <a16:creationId xmlns:a16="http://schemas.microsoft.com/office/drawing/2014/main" id="{A5C5DF2C-8149-5246-A27B-B38218BBD0A4}"/>
              </a:ext>
            </a:extLst>
          </p:cNvPr>
          <p:cNvPicPr>
            <a:picLocks noChangeAspect="1"/>
          </p:cNvPicPr>
          <p:nvPr/>
        </p:nvPicPr>
        <p:blipFill>
          <a:blip r:embed="rId9"/>
          <a:stretch>
            <a:fillRect/>
          </a:stretch>
        </p:blipFill>
        <p:spPr>
          <a:xfrm>
            <a:off x="2634418" y="4434841"/>
            <a:ext cx="2247900" cy="1193800"/>
          </a:xfrm>
          <a:prstGeom prst="rect">
            <a:avLst/>
          </a:prstGeom>
        </p:spPr>
      </p:pic>
      <p:sp>
        <p:nvSpPr>
          <p:cNvPr id="17" name="TextBox 16">
            <a:extLst>
              <a:ext uri="{FF2B5EF4-FFF2-40B4-BE49-F238E27FC236}">
                <a16:creationId xmlns:a16="http://schemas.microsoft.com/office/drawing/2014/main" id="{C23D094C-A3A9-3B4B-B4F6-52573AABBF53}"/>
              </a:ext>
            </a:extLst>
          </p:cNvPr>
          <p:cNvSpPr txBox="1"/>
          <p:nvPr/>
        </p:nvSpPr>
        <p:spPr>
          <a:xfrm>
            <a:off x="376430" y="5930537"/>
            <a:ext cx="6245434" cy="369332"/>
          </a:xfrm>
          <a:prstGeom prst="rect">
            <a:avLst/>
          </a:prstGeom>
          <a:noFill/>
        </p:spPr>
        <p:txBody>
          <a:bodyPr wrap="square" rtlCol="0">
            <a:spAutoFit/>
          </a:bodyPr>
          <a:lstStyle/>
          <a:p>
            <a:r>
              <a:rPr lang="en-GB" dirty="0"/>
              <a:t>Click </a:t>
            </a:r>
            <a:r>
              <a:rPr lang="en-GB" dirty="0">
                <a:hlinkClick r:id="rId10"/>
              </a:rPr>
              <a:t>here</a:t>
            </a:r>
            <a:r>
              <a:rPr lang="en-GB" dirty="0"/>
              <a:t> to read about each individual stage</a:t>
            </a:r>
          </a:p>
        </p:txBody>
      </p:sp>
      <p:sp>
        <p:nvSpPr>
          <p:cNvPr id="18" name="TextBox 17">
            <a:extLst>
              <a:ext uri="{FF2B5EF4-FFF2-40B4-BE49-F238E27FC236}">
                <a16:creationId xmlns:a16="http://schemas.microsoft.com/office/drawing/2014/main" id="{749C997D-DA70-B44A-A57C-D5083DF96980}"/>
              </a:ext>
            </a:extLst>
          </p:cNvPr>
          <p:cNvSpPr txBox="1"/>
          <p:nvPr/>
        </p:nvSpPr>
        <p:spPr>
          <a:xfrm>
            <a:off x="5095713" y="1728831"/>
            <a:ext cx="6847783" cy="3662541"/>
          </a:xfrm>
          <a:prstGeom prst="rect">
            <a:avLst/>
          </a:prstGeom>
          <a:noFill/>
        </p:spPr>
        <p:txBody>
          <a:bodyPr wrap="square" rtlCol="0">
            <a:spAutoFit/>
          </a:bodyPr>
          <a:lstStyle/>
          <a:p>
            <a:r>
              <a:rPr lang="en-GB" sz="4000" b="1" u="sng" dirty="0"/>
              <a:t>Research Task</a:t>
            </a:r>
          </a:p>
          <a:p>
            <a:endParaRPr lang="en-GB" sz="2800" dirty="0"/>
          </a:p>
          <a:p>
            <a:r>
              <a:rPr lang="en-GB" sz="2800" dirty="0"/>
              <a:t>Read about each individual stage of the NDM </a:t>
            </a:r>
            <a:br>
              <a:rPr lang="en-GB" sz="2800" dirty="0"/>
            </a:br>
            <a:r>
              <a:rPr lang="en-GB" sz="2800" dirty="0"/>
              <a:t>(Click </a:t>
            </a:r>
            <a:r>
              <a:rPr lang="en-GB" sz="2800" dirty="0">
                <a:hlinkClick r:id="rId10"/>
              </a:rPr>
              <a:t>here</a:t>
            </a:r>
            <a:r>
              <a:rPr lang="en-GB" sz="2800" dirty="0"/>
              <a:t>) </a:t>
            </a:r>
          </a:p>
          <a:p>
            <a:endParaRPr lang="en-GB" sz="2800" dirty="0"/>
          </a:p>
          <a:p>
            <a:r>
              <a:rPr lang="en-GB" sz="2800" dirty="0"/>
              <a:t>What does each stage involve?</a:t>
            </a:r>
          </a:p>
          <a:p>
            <a:endParaRPr lang="en-GB" sz="2800" dirty="0"/>
          </a:p>
          <a:p>
            <a:r>
              <a:rPr lang="en-GB" sz="1600" dirty="0"/>
              <a:t>(We will be discussing each stage next Tuesday)</a:t>
            </a:r>
          </a:p>
        </p:txBody>
      </p:sp>
      <p:sp>
        <p:nvSpPr>
          <p:cNvPr id="14" name="TextBox 13">
            <a:extLst>
              <a:ext uri="{FF2B5EF4-FFF2-40B4-BE49-F238E27FC236}">
                <a16:creationId xmlns:a16="http://schemas.microsoft.com/office/drawing/2014/main" id="{760533BA-7C08-A849-B3AE-AF20324F2E4D}"/>
              </a:ext>
            </a:extLst>
          </p:cNvPr>
          <p:cNvSpPr txBox="1"/>
          <p:nvPr/>
        </p:nvSpPr>
        <p:spPr>
          <a:xfrm>
            <a:off x="8419498" y="6115203"/>
            <a:ext cx="6126480" cy="369332"/>
          </a:xfrm>
          <a:prstGeom prst="rect">
            <a:avLst/>
          </a:prstGeom>
          <a:noFill/>
        </p:spPr>
        <p:txBody>
          <a:bodyPr wrap="square">
            <a:spAutoFit/>
          </a:bodyPr>
          <a:lstStyle/>
          <a:p>
            <a:r>
              <a:rPr lang="en-GB" dirty="0"/>
              <a:t>(College of Policing, 2021) </a:t>
            </a:r>
          </a:p>
        </p:txBody>
      </p:sp>
      <p:pic>
        <p:nvPicPr>
          <p:cNvPr id="16" name="Picture 2" descr="It Only Takes 5 minutes to Change a Life | Inc.com">
            <a:extLst>
              <a:ext uri="{FF2B5EF4-FFF2-40B4-BE49-F238E27FC236}">
                <a16:creationId xmlns:a16="http://schemas.microsoft.com/office/drawing/2014/main" id="{BCB76770-E86B-2644-8DE4-BADEB3E73DD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796929" y="3864009"/>
            <a:ext cx="2139221" cy="11979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677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dirty="0">
                <a:solidFill>
                  <a:schemeClr val="bg1"/>
                </a:solidFill>
              </a:rPr>
              <a:t>Discretion – what does it mean?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2"/>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7E48E-3343-5947-A0A4-8CBF39BC2A2E}"/>
              </a:ext>
            </a:extLst>
          </p:cNvPr>
          <p:cNvSpPr>
            <a:spLocks noGrp="1"/>
          </p:cNvSpPr>
          <p:nvPr>
            <p:ph type="title"/>
          </p:nvPr>
        </p:nvSpPr>
        <p:spPr>
          <a:xfrm>
            <a:off x="300318" y="795431"/>
            <a:ext cx="10515600" cy="1325563"/>
          </a:xfrm>
        </p:spPr>
        <p:txBody>
          <a:bodyPr>
            <a:normAutofit fontScale="90000"/>
          </a:bodyPr>
          <a:lstStyle/>
          <a:p>
            <a:r>
              <a:rPr lang="en-GB" dirty="0"/>
              <a:t>Think: How might a police officer’s decisions in a specific situation vary in accordance with the needs of the individual(s) involved? </a:t>
            </a:r>
            <a:br>
              <a:rPr lang="en-GB" dirty="0"/>
            </a:br>
            <a:endParaRPr lang="en-GB" dirty="0"/>
          </a:p>
        </p:txBody>
      </p:sp>
      <p:sp>
        <p:nvSpPr>
          <p:cNvPr id="5" name="TextBox 4">
            <a:extLst>
              <a:ext uri="{FF2B5EF4-FFF2-40B4-BE49-F238E27FC236}">
                <a16:creationId xmlns:a16="http://schemas.microsoft.com/office/drawing/2014/main" id="{CE96DFFA-C621-F74D-803C-0818188C9FF5}"/>
              </a:ext>
            </a:extLst>
          </p:cNvPr>
          <p:cNvSpPr txBox="1"/>
          <p:nvPr/>
        </p:nvSpPr>
        <p:spPr>
          <a:xfrm>
            <a:off x="300318" y="2405612"/>
            <a:ext cx="6100762" cy="3785652"/>
          </a:xfrm>
          <a:prstGeom prst="rect">
            <a:avLst/>
          </a:prstGeom>
          <a:noFill/>
        </p:spPr>
        <p:txBody>
          <a:bodyPr wrap="square">
            <a:spAutoFit/>
          </a:bodyPr>
          <a:lstStyle/>
          <a:p>
            <a:r>
              <a:rPr lang="en-GB" sz="2000" dirty="0">
                <a:effectLst/>
              </a:rPr>
              <a:t>An officer may decide to:</a:t>
            </a:r>
            <a:br>
              <a:rPr lang="en-GB" sz="2000" dirty="0">
                <a:effectLst/>
              </a:rPr>
            </a:br>
            <a:endParaRPr lang="en-GB" sz="2000" dirty="0">
              <a:effectLst/>
            </a:endParaRPr>
          </a:p>
          <a:p>
            <a:pPr marL="342900" indent="-342900">
              <a:buFont typeface="Arial" panose="020B0604020202020204" pitchFamily="34" charset="0"/>
              <a:buChar char="•"/>
            </a:pPr>
            <a:r>
              <a:rPr lang="en-GB" sz="2000" dirty="0">
                <a:effectLst/>
              </a:rPr>
              <a:t>give </a:t>
            </a:r>
            <a:r>
              <a:rPr lang="en-GB" sz="2000" b="1" u="sng" dirty="0">
                <a:effectLst/>
              </a:rPr>
              <a:t>suitable advice </a:t>
            </a:r>
            <a:r>
              <a:rPr lang="en-GB" sz="2000" dirty="0">
                <a:effectLst/>
              </a:rPr>
              <a:t>to a person</a:t>
            </a:r>
            <a:br>
              <a:rPr lang="en-GB" sz="2000" dirty="0">
                <a:effectLst/>
              </a:rPr>
            </a:br>
            <a:endParaRPr lang="en-GB" sz="2000" dirty="0"/>
          </a:p>
          <a:p>
            <a:pPr marL="342900" indent="-342900">
              <a:buFont typeface="Arial" panose="020B0604020202020204" pitchFamily="34" charset="0"/>
              <a:buChar char="•"/>
            </a:pPr>
            <a:r>
              <a:rPr lang="en-GB" sz="2000" dirty="0">
                <a:effectLst/>
              </a:rPr>
              <a:t>issue a more </a:t>
            </a:r>
            <a:r>
              <a:rPr lang="en-GB" sz="2000" b="1" u="sng" dirty="0">
                <a:effectLst/>
              </a:rPr>
              <a:t>formal warning</a:t>
            </a:r>
            <a:r>
              <a:rPr lang="en-GB" sz="2000" b="1" u="sng" dirty="0"/>
              <a:t> </a:t>
            </a:r>
            <a:r>
              <a:rPr lang="en-GB" sz="2000" dirty="0"/>
              <a:t>(</a:t>
            </a:r>
            <a:r>
              <a:rPr lang="en-GB" sz="2000" dirty="0">
                <a:effectLst/>
              </a:rPr>
              <a:t>recorded on local intelligence systems) </a:t>
            </a:r>
            <a:br>
              <a:rPr lang="en-GB" sz="2000" dirty="0">
                <a:effectLst/>
              </a:rPr>
            </a:br>
            <a:endParaRPr lang="en-GB" sz="2000" dirty="0"/>
          </a:p>
          <a:p>
            <a:pPr marL="342900" indent="-342900">
              <a:buFont typeface="Arial" panose="020B0604020202020204" pitchFamily="34" charset="0"/>
              <a:buChar char="•"/>
            </a:pPr>
            <a:r>
              <a:rPr lang="en-GB" sz="2000" b="1" u="sng" dirty="0">
                <a:effectLst/>
              </a:rPr>
              <a:t>prosecute</a:t>
            </a:r>
            <a:r>
              <a:rPr lang="en-GB" sz="2000" b="1" dirty="0">
                <a:effectLst/>
              </a:rPr>
              <a:t> </a:t>
            </a:r>
            <a:r>
              <a:rPr lang="en-GB" sz="2000" dirty="0">
                <a:effectLst/>
              </a:rPr>
              <a:t>and that could be in the form of </a:t>
            </a:r>
            <a:r>
              <a:rPr lang="en-GB" sz="2000" b="1" dirty="0">
                <a:effectLst/>
              </a:rPr>
              <a:t>reporting the person for summons, Fixed Penalty, Traffic Offence Report (TOR ticket) </a:t>
            </a:r>
            <a:br>
              <a:rPr lang="en-GB" sz="2000" b="1" dirty="0">
                <a:effectLst/>
              </a:rPr>
            </a:br>
            <a:endParaRPr lang="en-GB" sz="2000" b="1" dirty="0"/>
          </a:p>
          <a:p>
            <a:pPr marL="342900" indent="-342900">
              <a:buFont typeface="Arial" panose="020B0604020202020204" pitchFamily="34" charset="0"/>
              <a:buChar char="•"/>
            </a:pPr>
            <a:r>
              <a:rPr lang="en-GB" sz="2000" b="1" u="sng" dirty="0">
                <a:effectLst/>
              </a:rPr>
              <a:t>arrest</a:t>
            </a:r>
            <a:r>
              <a:rPr lang="en-GB" sz="2000" b="1" dirty="0">
                <a:effectLst/>
              </a:rPr>
              <a:t> </a:t>
            </a:r>
            <a:r>
              <a:rPr lang="en-GB" sz="2000" dirty="0">
                <a:effectLst/>
              </a:rPr>
              <a:t>and </a:t>
            </a:r>
            <a:r>
              <a:rPr lang="en-GB" sz="2000" b="1" u="sng" dirty="0">
                <a:effectLst/>
              </a:rPr>
              <a:t>charge</a:t>
            </a:r>
            <a:r>
              <a:rPr lang="en-GB" sz="2000" dirty="0">
                <a:effectLst/>
              </a:rPr>
              <a:t> the person</a:t>
            </a:r>
          </a:p>
        </p:txBody>
      </p:sp>
      <p:pic>
        <p:nvPicPr>
          <p:cNvPr id="19458" name="Picture 2" descr="Options Images, Stock Photos &amp; Vectors | Shutterstock">
            <a:extLst>
              <a:ext uri="{FF2B5EF4-FFF2-40B4-BE49-F238E27FC236}">
                <a16:creationId xmlns:a16="http://schemas.microsoft.com/office/drawing/2014/main" id="{DC3644B3-303C-C046-BE56-4AE6D0E711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2792" y="2834271"/>
            <a:ext cx="4682122" cy="3356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447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1"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5" grpId="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21887D9-C655-4246-B892-05C87299272D}"/>
              </a:ext>
            </a:extLst>
          </p:cNvPr>
          <p:cNvSpPr/>
          <p:nvPr/>
        </p:nvSpPr>
        <p:spPr>
          <a:xfrm>
            <a:off x="8190154"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AF0EE1B-4D19-E44A-8DA7-D530FE926F3A}"/>
              </a:ext>
            </a:extLst>
          </p:cNvPr>
          <p:cNvSpPr/>
          <p:nvPr/>
        </p:nvSpPr>
        <p:spPr>
          <a:xfrm>
            <a:off x="4127350"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2261772-05EC-5748-81DE-5AF64A8A3321}"/>
              </a:ext>
            </a:extLst>
          </p:cNvPr>
          <p:cNvSpPr/>
          <p:nvPr/>
        </p:nvSpPr>
        <p:spPr>
          <a:xfrm>
            <a:off x="64546"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68D6E93-BD6A-9F41-8059-4F4F5BAE462C}"/>
              </a:ext>
            </a:extLst>
          </p:cNvPr>
          <p:cNvSpPr>
            <a:spLocks noGrp="1"/>
          </p:cNvSpPr>
          <p:nvPr>
            <p:ph type="title"/>
          </p:nvPr>
        </p:nvSpPr>
        <p:spPr>
          <a:xfrm>
            <a:off x="1676400" y="338331"/>
            <a:ext cx="10515600" cy="1325563"/>
          </a:xfrm>
        </p:spPr>
        <p:txBody>
          <a:bodyPr>
            <a:normAutofit fontScale="90000"/>
          </a:bodyPr>
          <a:lstStyle/>
          <a:p>
            <a:r>
              <a:rPr lang="en-GB" b="1" dirty="0"/>
              <a:t>What about the option of doing nothing? </a:t>
            </a:r>
            <a:br>
              <a:rPr lang="en-GB" dirty="0">
                <a:effectLst/>
              </a:rPr>
            </a:br>
            <a:br>
              <a:rPr lang="en-GB" sz="2000" dirty="0"/>
            </a:br>
            <a:endParaRPr lang="en-GB" dirty="0"/>
          </a:p>
        </p:txBody>
      </p:sp>
      <p:sp>
        <p:nvSpPr>
          <p:cNvPr id="5" name="TextBox 4">
            <a:extLst>
              <a:ext uri="{FF2B5EF4-FFF2-40B4-BE49-F238E27FC236}">
                <a16:creationId xmlns:a16="http://schemas.microsoft.com/office/drawing/2014/main" id="{3842A67E-67BC-7746-AA38-2F3E52F7EFEE}"/>
              </a:ext>
            </a:extLst>
          </p:cNvPr>
          <p:cNvSpPr txBox="1"/>
          <p:nvPr/>
        </p:nvSpPr>
        <p:spPr>
          <a:xfrm>
            <a:off x="2476501" y="1282979"/>
            <a:ext cx="7797051" cy="523220"/>
          </a:xfrm>
          <a:prstGeom prst="rect">
            <a:avLst/>
          </a:prstGeom>
          <a:noFill/>
        </p:spPr>
        <p:txBody>
          <a:bodyPr wrap="square">
            <a:spAutoFit/>
          </a:bodyPr>
          <a:lstStyle/>
          <a:p>
            <a:r>
              <a:rPr lang="en-GB" sz="2800" dirty="0">
                <a:solidFill>
                  <a:srgbClr val="FF0000"/>
                </a:solidFill>
              </a:rPr>
              <a:t>One thing that an officer cannot do is NOTHING! </a:t>
            </a:r>
            <a:endParaRPr lang="en-GB" sz="2800" dirty="0">
              <a:solidFill>
                <a:srgbClr val="FF0000"/>
              </a:solidFill>
              <a:effectLst/>
            </a:endParaRPr>
          </a:p>
        </p:txBody>
      </p:sp>
      <p:sp>
        <p:nvSpPr>
          <p:cNvPr id="6" name="TextBox 5">
            <a:extLst>
              <a:ext uri="{FF2B5EF4-FFF2-40B4-BE49-F238E27FC236}">
                <a16:creationId xmlns:a16="http://schemas.microsoft.com/office/drawing/2014/main" id="{78645DD8-ED9D-E040-989A-8498D38D3593}"/>
              </a:ext>
            </a:extLst>
          </p:cNvPr>
          <p:cNvSpPr txBox="1"/>
          <p:nvPr/>
        </p:nvSpPr>
        <p:spPr>
          <a:xfrm>
            <a:off x="462579" y="2165623"/>
            <a:ext cx="3291840" cy="2308324"/>
          </a:xfrm>
          <a:prstGeom prst="rect">
            <a:avLst/>
          </a:prstGeom>
          <a:noFill/>
        </p:spPr>
        <p:txBody>
          <a:bodyPr wrap="square">
            <a:spAutoFit/>
          </a:bodyPr>
          <a:lstStyle/>
          <a:p>
            <a:pPr algn="ctr"/>
            <a:r>
              <a:rPr lang="en-GB" sz="1800" dirty="0"/>
              <a:t>Officers sometimes make decisions not to act in circumstances where it may seem that </a:t>
            </a:r>
            <a:r>
              <a:rPr lang="en-GB" dirty="0"/>
              <a:t>their</a:t>
            </a:r>
            <a:r>
              <a:rPr lang="en-GB" sz="1800" dirty="0"/>
              <a:t> duty as officers requires </a:t>
            </a:r>
            <a:r>
              <a:rPr lang="en-GB" dirty="0"/>
              <a:t>them</a:t>
            </a:r>
            <a:r>
              <a:rPr lang="en-GB" sz="1800" dirty="0"/>
              <a:t> to act. </a:t>
            </a:r>
          </a:p>
          <a:p>
            <a:pPr algn="ctr"/>
            <a:r>
              <a:rPr lang="en-GB" sz="1800" dirty="0"/>
              <a:t>By “not acting”, this may mean, for example, giving an individual an informal warning or advice. </a:t>
            </a:r>
            <a:endParaRPr lang="en-GB" dirty="0"/>
          </a:p>
        </p:txBody>
      </p:sp>
      <p:sp>
        <p:nvSpPr>
          <p:cNvPr id="8" name="TextBox 7">
            <a:extLst>
              <a:ext uri="{FF2B5EF4-FFF2-40B4-BE49-F238E27FC236}">
                <a16:creationId xmlns:a16="http://schemas.microsoft.com/office/drawing/2014/main" id="{9A5D5D9A-3F1B-7042-AD4F-A9671079633A}"/>
              </a:ext>
            </a:extLst>
          </p:cNvPr>
          <p:cNvSpPr txBox="1"/>
          <p:nvPr/>
        </p:nvSpPr>
        <p:spPr>
          <a:xfrm>
            <a:off x="8654524" y="2308661"/>
            <a:ext cx="3008558" cy="2031325"/>
          </a:xfrm>
          <a:prstGeom prst="rect">
            <a:avLst/>
          </a:prstGeom>
          <a:noFill/>
        </p:spPr>
        <p:txBody>
          <a:bodyPr wrap="square">
            <a:spAutoFit/>
          </a:bodyPr>
          <a:lstStyle/>
          <a:p>
            <a:pPr algn="ctr"/>
            <a:r>
              <a:rPr lang="en-GB" dirty="0"/>
              <a:t>Failure to act completely – as in turning a blind eye – could be interpreted as favouritism or discrimination, which can lead to accusations of neglect of duty, harassment or corruption. </a:t>
            </a:r>
            <a:endParaRPr lang="en-GB" dirty="0">
              <a:effectLst/>
            </a:endParaRPr>
          </a:p>
        </p:txBody>
      </p:sp>
      <p:sp>
        <p:nvSpPr>
          <p:cNvPr id="10" name="TextBox 9">
            <a:extLst>
              <a:ext uri="{FF2B5EF4-FFF2-40B4-BE49-F238E27FC236}">
                <a16:creationId xmlns:a16="http://schemas.microsoft.com/office/drawing/2014/main" id="{63A4E70D-D6C1-6A47-A2C3-E94504DF6266}"/>
              </a:ext>
            </a:extLst>
          </p:cNvPr>
          <p:cNvSpPr txBox="1"/>
          <p:nvPr/>
        </p:nvSpPr>
        <p:spPr>
          <a:xfrm>
            <a:off x="4424082" y="2165623"/>
            <a:ext cx="3291840" cy="2308324"/>
          </a:xfrm>
          <a:prstGeom prst="rect">
            <a:avLst/>
          </a:prstGeom>
          <a:noFill/>
        </p:spPr>
        <p:txBody>
          <a:bodyPr wrap="square">
            <a:spAutoFit/>
          </a:bodyPr>
          <a:lstStyle/>
          <a:p>
            <a:pPr algn="ctr"/>
            <a:r>
              <a:rPr lang="en-GB" dirty="0"/>
              <a:t>Decisions therefore must be based on an objective consideration of the factors surrounding an event. </a:t>
            </a:r>
          </a:p>
          <a:p>
            <a:pPr algn="ctr"/>
            <a:r>
              <a:rPr lang="en-GB" dirty="0"/>
              <a:t>Officers remain </a:t>
            </a:r>
            <a:r>
              <a:rPr lang="en-GB" u="sng" dirty="0"/>
              <a:t>accountable </a:t>
            </a:r>
            <a:r>
              <a:rPr lang="en-GB" dirty="0"/>
              <a:t>for any decision taken </a:t>
            </a:r>
            <a:br>
              <a:rPr lang="en-GB" dirty="0"/>
            </a:br>
            <a:r>
              <a:rPr lang="en-GB" dirty="0"/>
              <a:t>(Underpinning the Code of Ethics. </a:t>
            </a:r>
          </a:p>
        </p:txBody>
      </p:sp>
      <p:sp>
        <p:nvSpPr>
          <p:cNvPr id="12" name="TextBox 11">
            <a:extLst>
              <a:ext uri="{FF2B5EF4-FFF2-40B4-BE49-F238E27FC236}">
                <a16:creationId xmlns:a16="http://schemas.microsoft.com/office/drawing/2014/main" id="{7110B08B-62CA-8B43-BC13-3B63BA02D2C6}"/>
              </a:ext>
            </a:extLst>
          </p:cNvPr>
          <p:cNvSpPr txBox="1"/>
          <p:nvPr/>
        </p:nvSpPr>
        <p:spPr>
          <a:xfrm>
            <a:off x="467958" y="5211843"/>
            <a:ext cx="7067774" cy="923330"/>
          </a:xfrm>
          <a:prstGeom prst="rect">
            <a:avLst/>
          </a:prstGeom>
          <a:noFill/>
        </p:spPr>
        <p:txBody>
          <a:bodyPr wrap="square">
            <a:spAutoFit/>
          </a:bodyPr>
          <a:lstStyle/>
          <a:p>
            <a:pPr algn="ctr"/>
            <a:r>
              <a:rPr lang="en-GB" dirty="0"/>
              <a:t>Officers should be able to explain their actions to another person who, although not necessarily agreeing with their use of discretion, will be able to appreciate the grounds for their decision </a:t>
            </a:r>
            <a:endParaRPr lang="en-GB" dirty="0">
              <a:effectLst/>
            </a:endParaRPr>
          </a:p>
        </p:txBody>
      </p:sp>
      <p:pic>
        <p:nvPicPr>
          <p:cNvPr id="1026" name="Picture 2" descr="When turning a blind eye leads to disaster - BBC News">
            <a:extLst>
              <a:ext uri="{FF2B5EF4-FFF2-40B4-BE49-F238E27FC236}">
                <a16:creationId xmlns:a16="http://schemas.microsoft.com/office/drawing/2014/main" id="{B0B88871-931F-8A49-A299-DFD1641C74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4523" y="4978055"/>
            <a:ext cx="3220125" cy="1803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0196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7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6"/>
            <a:ext cx="10515600" cy="1325563"/>
          </a:xfrm>
        </p:spPr>
        <p:txBody>
          <a:bodyPr>
            <a:normAutofit/>
          </a:bodyPr>
          <a:lstStyle/>
          <a:p>
            <a:r>
              <a:rPr lang="en-GB">
                <a:solidFill>
                  <a:schemeClr val="bg1"/>
                </a:solidFill>
              </a:rPr>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841248" y="2516777"/>
            <a:ext cx="3977721" cy="23346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EF945E-169B-444B-9475-611C26DC0E1A}"/>
              </a:ext>
            </a:extLst>
          </p:cNvPr>
          <p:cNvSpPr>
            <a:spLocks noGrp="1"/>
          </p:cNvSpPr>
          <p:nvPr>
            <p:ph idx="1"/>
          </p:nvPr>
        </p:nvSpPr>
        <p:spPr>
          <a:xfrm>
            <a:off x="4965700" y="2516777"/>
            <a:ext cx="6385052" cy="3660185"/>
          </a:xfrm>
        </p:spPr>
        <p:txBody>
          <a:bodyPr anchor="ctr">
            <a:normAutofit fontScale="85000" lnSpcReduction="20000"/>
          </a:bodyPr>
          <a:lstStyle/>
          <a:p>
            <a:pPr marL="0" indent="0">
              <a:buNone/>
            </a:pPr>
            <a:r>
              <a:rPr lang="en-GB" sz="1800" dirty="0"/>
              <a:t>There are 16 basic rights in the Human Rights Act 1998 – all taken from the European Convention on Human Rights </a:t>
            </a:r>
          </a:p>
          <a:p>
            <a:pPr marL="0" indent="0">
              <a:buNone/>
            </a:pPr>
            <a:endParaRPr lang="en-GB" sz="1800" dirty="0"/>
          </a:p>
          <a:p>
            <a:pPr marL="0" indent="0">
              <a:buNone/>
            </a:pPr>
            <a:r>
              <a:rPr lang="en-GB" sz="1800" dirty="0"/>
              <a:t>They can be grouped into three broad types: </a:t>
            </a:r>
          </a:p>
          <a:p>
            <a:pPr marL="0" indent="0">
              <a:buNone/>
            </a:pPr>
            <a:endParaRPr lang="en-GB" sz="1800" dirty="0"/>
          </a:p>
          <a:p>
            <a:pPr marL="0" indent="0">
              <a:buNone/>
            </a:pPr>
            <a:r>
              <a:rPr lang="en-GB" sz="1800" b="1" u="sng" dirty="0"/>
              <a:t>Absolute rights </a:t>
            </a:r>
            <a:r>
              <a:rPr lang="en-GB" sz="1800" dirty="0"/>
              <a:t>– such as the right to protection from torture and inhuman and degrading treatment (Article 3). The state can never withhold or take away these rights. </a:t>
            </a:r>
          </a:p>
          <a:p>
            <a:pPr marL="0" indent="0">
              <a:buNone/>
            </a:pPr>
            <a:endParaRPr lang="en-GB" sz="1800" dirty="0"/>
          </a:p>
          <a:p>
            <a:pPr marL="0" indent="0">
              <a:buNone/>
            </a:pPr>
            <a:r>
              <a:rPr lang="en-GB" sz="1800" b="1" u="sng" dirty="0"/>
              <a:t>Limited rights </a:t>
            </a:r>
            <a:r>
              <a:rPr lang="en-GB" sz="1800" dirty="0"/>
              <a:t>– such as the right to liberty (Article 5). These rights may be limited under explicit and finite circumstances. </a:t>
            </a:r>
          </a:p>
          <a:p>
            <a:pPr marL="0" indent="0">
              <a:buNone/>
            </a:pPr>
            <a:endParaRPr lang="en-GB" sz="1800" dirty="0"/>
          </a:p>
          <a:p>
            <a:pPr marL="0" indent="0">
              <a:buNone/>
            </a:pPr>
            <a:r>
              <a:rPr lang="en-GB" sz="1800" b="1" u="sng" dirty="0"/>
              <a:t>Qualified rights </a:t>
            </a:r>
            <a:r>
              <a:rPr lang="en-GB" sz="1800" dirty="0"/>
              <a:t>– rights which require a balance between the rights of the individual and the needs of the wider community or state interest. These include: the right to respect for private and family life (Article 8) </a:t>
            </a:r>
          </a:p>
          <a:p>
            <a:endParaRPr lang="en-GB" sz="1200" dirty="0"/>
          </a:p>
        </p:txBody>
      </p:sp>
      <p:sp>
        <p:nvSpPr>
          <p:cNvPr id="4" name="TextBox 3">
            <a:extLst>
              <a:ext uri="{FF2B5EF4-FFF2-40B4-BE49-F238E27FC236}">
                <a16:creationId xmlns:a16="http://schemas.microsoft.com/office/drawing/2014/main" id="{9AED9279-F112-A64A-BD5A-0B0F587BBE4F}"/>
              </a:ext>
            </a:extLst>
          </p:cNvPr>
          <p:cNvSpPr txBox="1"/>
          <p:nvPr/>
        </p:nvSpPr>
        <p:spPr>
          <a:xfrm>
            <a:off x="376518" y="5206701"/>
            <a:ext cx="4442451" cy="1477328"/>
          </a:xfrm>
          <a:prstGeom prst="rect">
            <a:avLst/>
          </a:prstGeom>
          <a:noFill/>
        </p:spPr>
        <p:txBody>
          <a:bodyPr wrap="square" rtlCol="0">
            <a:spAutoFit/>
          </a:bodyPr>
          <a:lstStyle/>
          <a:p>
            <a:r>
              <a:rPr lang="en-GB" dirty="0"/>
              <a:t>Task: Research the 16 basic Human Rights – note down at least one for each group (absolute, limited, and qualified). Bring this knowledge with you to the workshop next week.</a:t>
            </a:r>
          </a:p>
        </p:txBody>
      </p:sp>
    </p:spTree>
    <p:extLst>
      <p:ext uri="{BB962C8B-B14F-4D97-AF65-F5344CB8AC3E}">
        <p14:creationId xmlns:p14="http://schemas.microsoft.com/office/powerpoint/2010/main" val="821352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Open to Think: How We Can Unleash Pure Thinking Power - Worq IQ">
            <a:extLst>
              <a:ext uri="{FF2B5EF4-FFF2-40B4-BE49-F238E27FC236}">
                <a16:creationId xmlns:a16="http://schemas.microsoft.com/office/drawing/2014/main" id="{2A976E6F-B18C-DA40-BDC6-D01A4C9DBF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14" r="17414"/>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76" name="Rectangle 7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Isosceles Triangle 7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076" name="Picture 4" descr="Chester: Armed police officers to patrol the city centre | Chester and  District Standard">
            <a:extLst>
              <a:ext uri="{FF2B5EF4-FFF2-40B4-BE49-F238E27FC236}">
                <a16:creationId xmlns:a16="http://schemas.microsoft.com/office/drawing/2014/main" id="{0BC4E458-C501-D64F-AAA8-60B06465DB0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3C3D27E-27EE-DD4E-AC98-2A410739C8AB}"/>
              </a:ext>
            </a:extLst>
          </p:cNvPr>
          <p:cNvSpPr>
            <a:spLocks noGrp="1"/>
          </p:cNvSpPr>
          <p:nvPr>
            <p:ph idx="1"/>
          </p:nvPr>
        </p:nvSpPr>
        <p:spPr>
          <a:xfrm>
            <a:off x="6412120" y="1782981"/>
            <a:ext cx="5136412" cy="4393982"/>
          </a:xfrm>
        </p:spPr>
        <p:txBody>
          <a:bodyPr>
            <a:normAutofit/>
          </a:bodyPr>
          <a:lstStyle/>
          <a:p>
            <a:r>
              <a:rPr lang="en-GB" sz="1600" dirty="0"/>
              <a:t>Officers should consider Human Rights before every decision </a:t>
            </a:r>
          </a:p>
          <a:p>
            <a:r>
              <a:rPr lang="en-GB" sz="1600" dirty="0"/>
              <a:t>Officers need to justify every decision they make </a:t>
            </a:r>
          </a:p>
          <a:p>
            <a:r>
              <a:rPr lang="en-GB" sz="1600" dirty="0"/>
              <a:t>A balanced approach needs to be considered and demonstrated. The action must be proportionate, the minimum level needed to complete the legitimate aim</a:t>
            </a:r>
          </a:p>
          <a:p>
            <a:r>
              <a:rPr lang="en-GB" sz="1600" dirty="0"/>
              <a:t>Any actions officers take </a:t>
            </a:r>
            <a:r>
              <a:rPr lang="en-GB" sz="1600" b="1" dirty="0"/>
              <a:t>must </a:t>
            </a:r>
            <a:r>
              <a:rPr lang="en-GB" sz="1600" dirty="0"/>
              <a:t>have a basis in law.</a:t>
            </a:r>
            <a:br>
              <a:rPr lang="en-GB" sz="1600" dirty="0"/>
            </a:br>
            <a:r>
              <a:rPr lang="en-GB" sz="1600" dirty="0"/>
              <a:t>Whatever intervention an officer selects will always have an affect on their accountability, ultimately in court</a:t>
            </a:r>
          </a:p>
          <a:p>
            <a:r>
              <a:rPr lang="en-GB" sz="1600" dirty="0"/>
              <a:t>Officers must only do what is necessary to achieve the legitimate aim</a:t>
            </a:r>
          </a:p>
          <a:p>
            <a:r>
              <a:rPr lang="en-GB" sz="1600" dirty="0"/>
              <a:t>Officer’s actions must be ethical </a:t>
            </a:r>
          </a:p>
          <a:p>
            <a:r>
              <a:rPr lang="en-GB" sz="1600" dirty="0"/>
              <a:t>Officers must think ‘PROMOTE HUMAN RIGHTS’ at all times!</a:t>
            </a:r>
          </a:p>
          <a:p>
            <a:endParaRPr lang="en-GB" sz="1600" dirty="0"/>
          </a:p>
        </p:txBody>
      </p:sp>
      <p:sp>
        <p:nvSpPr>
          <p:cNvPr id="79" name="Isosceles Triangle 7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B3ED80-7664-B74C-8C70-8D377B2DB841}"/>
              </a:ext>
            </a:extLst>
          </p:cNvPr>
          <p:cNvSpPr>
            <a:spLocks noGrp="1"/>
          </p:cNvSpPr>
          <p:nvPr>
            <p:ph type="title"/>
          </p:nvPr>
        </p:nvSpPr>
        <p:spPr>
          <a:xfrm>
            <a:off x="4787153" y="316137"/>
            <a:ext cx="7643507" cy="1135737"/>
          </a:xfrm>
        </p:spPr>
        <p:txBody>
          <a:bodyPr>
            <a:normAutofit/>
          </a:bodyPr>
          <a:lstStyle/>
          <a:p>
            <a:r>
              <a:rPr lang="en-GB" sz="4000" b="1" u="sng" dirty="0"/>
              <a:t>Relevance to Everyday Policing</a:t>
            </a:r>
          </a:p>
        </p:txBody>
      </p:sp>
    </p:spTree>
    <p:extLst>
      <p:ext uri="{BB962C8B-B14F-4D97-AF65-F5344CB8AC3E}">
        <p14:creationId xmlns:p14="http://schemas.microsoft.com/office/powerpoint/2010/main" val="1672734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92616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2609850" y="1035050"/>
            <a:ext cx="6972300" cy="4787900"/>
          </a:xfrm>
          <a:prstGeom prst="rect">
            <a:avLst/>
          </a:prstGeom>
        </p:spPr>
      </p:pic>
    </p:spTree>
    <p:extLst>
      <p:ext uri="{BB962C8B-B14F-4D97-AF65-F5344CB8AC3E}">
        <p14:creationId xmlns:p14="http://schemas.microsoft.com/office/powerpoint/2010/main" val="19627816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353763"/>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BBE655A-39F5-6F4D-AFA0-ADA810065E15}"/>
              </a:ext>
            </a:extLst>
          </p:cNvPr>
          <p:cNvSpPr>
            <a:spLocks noGrp="1"/>
          </p:cNvSpPr>
          <p:nvPr>
            <p:ph type="title"/>
          </p:nvPr>
        </p:nvSpPr>
        <p:spPr>
          <a:xfrm>
            <a:off x="731520" y="731520"/>
            <a:ext cx="6089904" cy="1426464"/>
          </a:xfrm>
        </p:spPr>
        <p:txBody>
          <a:bodyPr>
            <a:normAutofit/>
          </a:bodyPr>
          <a:lstStyle/>
          <a:p>
            <a:r>
              <a:rPr lang="en-GB">
                <a:solidFill>
                  <a:srgbClr val="FFFFFF"/>
                </a:solidFill>
              </a:rPr>
              <a:t>The Police and Criminal Evidence Act 1984</a:t>
            </a:r>
          </a:p>
        </p:txBody>
      </p:sp>
      <p:sp>
        <p:nvSpPr>
          <p:cNvPr id="137" name="Rectangle 136">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9" name="Rectangle 13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8ED43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1" name="Rectangle 14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9FDFE7-B025-4D4C-95B5-B3C8A1D27DB1}"/>
              </a:ext>
            </a:extLst>
          </p:cNvPr>
          <p:cNvSpPr>
            <a:spLocks noGrp="1"/>
          </p:cNvSpPr>
          <p:nvPr>
            <p:ph idx="1"/>
          </p:nvPr>
        </p:nvSpPr>
        <p:spPr>
          <a:xfrm>
            <a:off x="789456" y="2798385"/>
            <a:ext cx="6031967" cy="3283260"/>
          </a:xfrm>
        </p:spPr>
        <p:txBody>
          <a:bodyPr anchor="ctr">
            <a:normAutofit/>
          </a:bodyPr>
          <a:lstStyle/>
          <a:p>
            <a:pPr marL="0" indent="0">
              <a:buNone/>
            </a:pPr>
            <a:r>
              <a:rPr lang="en-GB" sz="2000" dirty="0"/>
              <a:t>Key legislation in relation to:</a:t>
            </a:r>
          </a:p>
          <a:p>
            <a:pPr marL="0" indent="0">
              <a:buNone/>
            </a:pPr>
            <a:r>
              <a:rPr lang="en-GB" sz="2000" dirty="0"/>
              <a:t> </a:t>
            </a:r>
          </a:p>
          <a:p>
            <a:r>
              <a:rPr lang="en-GB" sz="2000" dirty="0"/>
              <a:t>Criminal investigation procedures in England and Wales</a:t>
            </a:r>
          </a:p>
          <a:p>
            <a:r>
              <a:rPr lang="en-GB" sz="2000" dirty="0"/>
              <a:t>Applying the principles of justice, honesty and workability in the investigative process </a:t>
            </a:r>
          </a:p>
          <a:p>
            <a:r>
              <a:rPr lang="en-GB" sz="2000" dirty="0"/>
              <a:t>Protection of the rights of all individuals </a:t>
            </a:r>
          </a:p>
          <a:p>
            <a:r>
              <a:rPr lang="en-GB" sz="2000" dirty="0"/>
              <a:t>Police powers for search and arrest</a:t>
            </a:r>
          </a:p>
          <a:p>
            <a:endParaRPr lang="en-GB" sz="2000" dirty="0"/>
          </a:p>
        </p:txBody>
      </p:sp>
      <p:pic>
        <p:nvPicPr>
          <p:cNvPr id="4098" name="Picture 2" descr="The Police and Criminal Evidence Act 1984 (PACE) - Geoffrey Miller  Solicitors">
            <a:extLst>
              <a:ext uri="{FF2B5EF4-FFF2-40B4-BE49-F238E27FC236}">
                <a16:creationId xmlns:a16="http://schemas.microsoft.com/office/drawing/2014/main" id="{1E9E399E-ACF6-0245-9B1E-81AA853302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471" r="5850" b="2"/>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76227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extLst>
              <p:ext uri="{D42A27DB-BD31-4B8C-83A1-F6EECF244321}">
                <p14:modId xmlns:p14="http://schemas.microsoft.com/office/powerpoint/2010/main" val="3906682262"/>
              </p:ext>
            </p:extLst>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6346" y="4303838"/>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7758952" y="3980672"/>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
        <p:nvSpPr>
          <p:cNvPr id="10" name="TextBox 9">
            <a:extLst>
              <a:ext uri="{FF2B5EF4-FFF2-40B4-BE49-F238E27FC236}">
                <a16:creationId xmlns:a16="http://schemas.microsoft.com/office/drawing/2014/main" id="{E2787AD4-4AA2-2C43-9B0B-C4003DC4A05C}"/>
              </a:ext>
            </a:extLst>
          </p:cNvPr>
          <p:cNvSpPr txBox="1"/>
          <p:nvPr/>
        </p:nvSpPr>
        <p:spPr>
          <a:xfrm>
            <a:off x="7701578" y="956767"/>
            <a:ext cx="4114800" cy="2862322"/>
          </a:xfrm>
          <a:prstGeom prst="rect">
            <a:avLst/>
          </a:prstGeom>
          <a:noFill/>
        </p:spPr>
        <p:txBody>
          <a:bodyPr wrap="square" rtlCol="0">
            <a:spAutoFit/>
          </a:bodyPr>
          <a:lstStyle/>
          <a:p>
            <a:r>
              <a:rPr lang="en-GB" b="1" u="sng" dirty="0"/>
              <a:t>Research Task </a:t>
            </a:r>
            <a:br>
              <a:rPr lang="en-GB" dirty="0"/>
            </a:br>
            <a:br>
              <a:rPr lang="en-GB" dirty="0"/>
            </a:br>
            <a:r>
              <a:rPr lang="en-GB" dirty="0"/>
              <a:t>1. What is the history behind the PACE Act 1984?</a:t>
            </a:r>
          </a:p>
          <a:p>
            <a:endParaRPr lang="en-GB" dirty="0"/>
          </a:p>
          <a:p>
            <a:r>
              <a:rPr lang="en-GB" dirty="0"/>
              <a:t>2. Why is it important that policing students (you!) learn about it? </a:t>
            </a:r>
          </a:p>
          <a:p>
            <a:endParaRPr lang="en-GB" dirty="0"/>
          </a:p>
          <a:p>
            <a:endParaRPr lang="en-GB" dirty="0"/>
          </a:p>
          <a:p>
            <a:r>
              <a:rPr lang="en-GB" dirty="0"/>
              <a:t>(Will be discussed in workshop 01/02/22) </a:t>
            </a:r>
          </a:p>
        </p:txBody>
      </p:sp>
    </p:spTree>
    <p:extLst>
      <p:ext uri="{BB962C8B-B14F-4D97-AF65-F5344CB8AC3E}">
        <p14:creationId xmlns:p14="http://schemas.microsoft.com/office/powerpoint/2010/main" val="6373644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70763086">
            <a:extLst>
              <a:ext uri="{FF2B5EF4-FFF2-40B4-BE49-F238E27FC236}">
                <a16:creationId xmlns:a16="http://schemas.microsoft.com/office/drawing/2014/main" id="{C4894BE8-41B6-6845-AC3E-E38CFA17D2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964" r="24160" b="5127"/>
          <a:stretch/>
        </p:blipFill>
        <p:spPr bwMode="auto">
          <a:xfrm>
            <a:off x="3523488" y="-11574"/>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4" name="Rectangle 7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8FA122-CB3D-CC45-80BB-16CF0A75AECD}"/>
              </a:ext>
            </a:extLst>
          </p:cNvPr>
          <p:cNvSpPr>
            <a:spLocks noGrp="1"/>
          </p:cNvSpPr>
          <p:nvPr>
            <p:ph type="title"/>
          </p:nvPr>
        </p:nvSpPr>
        <p:spPr>
          <a:xfrm>
            <a:off x="278112" y="-830079"/>
            <a:ext cx="5817888" cy="3204134"/>
          </a:xfrm>
        </p:spPr>
        <p:txBody>
          <a:bodyPr vert="horz" lIns="91440" tIns="45720" rIns="91440" bIns="45720" rtlCol="0" anchor="b">
            <a:normAutofit/>
          </a:bodyPr>
          <a:lstStyle/>
          <a:p>
            <a:r>
              <a:rPr lang="en-US" sz="4800" dirty="0"/>
              <a:t>So how does </a:t>
            </a:r>
            <a:r>
              <a:rPr lang="en-US" sz="4800" i="1" dirty="0"/>
              <a:t>all</a:t>
            </a:r>
            <a:r>
              <a:rPr lang="en-US" sz="4800" dirty="0"/>
              <a:t> that link to </a:t>
            </a:r>
            <a:r>
              <a:rPr lang="en-US" sz="4800" i="1" dirty="0"/>
              <a:t>Digital Policing</a:t>
            </a:r>
            <a:r>
              <a:rPr lang="en-US" sz="4800" dirty="0"/>
              <a:t>?</a:t>
            </a:r>
          </a:p>
        </p:txBody>
      </p:sp>
      <p:sp>
        <p:nvSpPr>
          <p:cNvPr id="76" name="Rectangle 7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8" name="Rectangle 7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6F780203-3227-F445-A397-E46BF18420FF}"/>
              </a:ext>
            </a:extLst>
          </p:cNvPr>
          <p:cNvSpPr txBox="1"/>
          <p:nvPr/>
        </p:nvSpPr>
        <p:spPr>
          <a:xfrm>
            <a:off x="164892" y="3256309"/>
            <a:ext cx="4916774" cy="1200329"/>
          </a:xfrm>
          <a:prstGeom prst="rect">
            <a:avLst/>
          </a:prstGeom>
          <a:noFill/>
        </p:spPr>
        <p:txBody>
          <a:bodyPr wrap="square" rtlCol="0">
            <a:spAutoFit/>
          </a:bodyPr>
          <a:lstStyle/>
          <a:p>
            <a:r>
              <a:rPr lang="en-GB" sz="2400" dirty="0"/>
              <a:t>Whatever you class as digital policing, who do you think deals with it in the police? </a:t>
            </a:r>
          </a:p>
        </p:txBody>
      </p:sp>
      <p:sp>
        <p:nvSpPr>
          <p:cNvPr id="6" name="TextBox 5">
            <a:extLst>
              <a:ext uri="{FF2B5EF4-FFF2-40B4-BE49-F238E27FC236}">
                <a16:creationId xmlns:a16="http://schemas.microsoft.com/office/drawing/2014/main" id="{D649DB76-AA1F-824D-8BD7-A627DC1DA855}"/>
              </a:ext>
            </a:extLst>
          </p:cNvPr>
          <p:cNvSpPr txBox="1"/>
          <p:nvPr/>
        </p:nvSpPr>
        <p:spPr>
          <a:xfrm>
            <a:off x="164892" y="4796852"/>
            <a:ext cx="5021705" cy="1815882"/>
          </a:xfrm>
          <a:prstGeom prst="rect">
            <a:avLst/>
          </a:prstGeom>
          <a:noFill/>
        </p:spPr>
        <p:txBody>
          <a:bodyPr wrap="square" rtlCol="0">
            <a:spAutoFit/>
          </a:bodyPr>
          <a:lstStyle/>
          <a:p>
            <a:r>
              <a:rPr lang="en-GB" sz="2800" dirty="0"/>
              <a:t>Police Staff? </a:t>
            </a:r>
          </a:p>
          <a:p>
            <a:r>
              <a:rPr lang="en-GB" sz="2800" dirty="0"/>
              <a:t>Police officers? </a:t>
            </a:r>
          </a:p>
          <a:p>
            <a:r>
              <a:rPr lang="en-GB" sz="2800" dirty="0"/>
              <a:t>Specialist units? </a:t>
            </a:r>
          </a:p>
          <a:p>
            <a:r>
              <a:rPr lang="en-GB" sz="2800" dirty="0"/>
              <a:t>.......YES!</a:t>
            </a:r>
          </a:p>
        </p:txBody>
      </p:sp>
    </p:spTree>
    <p:extLst>
      <p:ext uri="{BB962C8B-B14F-4D97-AF65-F5344CB8AC3E}">
        <p14:creationId xmlns:p14="http://schemas.microsoft.com/office/powerpoint/2010/main" val="1242064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767CDBD7-8E7B-7C4A-AF46-5D5D1F5D3A4D}"/>
              </a:ext>
            </a:extLst>
          </p:cNvPr>
          <p:cNvPicPr>
            <a:picLocks noGrp="1" noChangeAspect="1"/>
          </p:cNvPicPr>
          <p:nvPr>
            <p:ph idx="1"/>
          </p:nvPr>
        </p:nvPicPr>
        <p:blipFill>
          <a:blip r:embed="rId3"/>
          <a:stretch>
            <a:fillRect/>
          </a:stretch>
        </p:blipFill>
        <p:spPr>
          <a:xfrm>
            <a:off x="520520" y="246207"/>
            <a:ext cx="9183613" cy="4351338"/>
          </a:xfrm>
        </p:spPr>
      </p:pic>
      <p:pic>
        <p:nvPicPr>
          <p:cNvPr id="10242" name="Picture 2">
            <a:extLst>
              <a:ext uri="{FF2B5EF4-FFF2-40B4-BE49-F238E27FC236}">
                <a16:creationId xmlns:a16="http://schemas.microsoft.com/office/drawing/2014/main" id="{E34198CA-9333-A348-84EA-7CF99826B6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86880" y="4410941"/>
            <a:ext cx="37846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75617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BF3760EB-6B05-9241-8BAD-82C4E04D6485}"/>
              </a:ext>
            </a:extLst>
          </p:cNvPr>
          <p:cNvPicPr>
            <a:picLocks noGrp="1" noChangeAspect="1"/>
          </p:cNvPicPr>
          <p:nvPr>
            <p:ph idx="1"/>
          </p:nvPr>
        </p:nvPicPr>
        <p:blipFill>
          <a:blip r:embed="rId2"/>
          <a:stretch>
            <a:fillRect/>
          </a:stretch>
        </p:blipFill>
        <p:spPr>
          <a:xfrm>
            <a:off x="235528" y="2033443"/>
            <a:ext cx="9183613" cy="4351338"/>
          </a:xfrm>
        </p:spPr>
      </p:pic>
      <p:pic>
        <p:nvPicPr>
          <p:cNvPr id="11266" name="Picture 2" descr="Digital Forensics Investigator - Home | Facebook">
            <a:extLst>
              <a:ext uri="{FF2B5EF4-FFF2-40B4-BE49-F238E27FC236}">
                <a16:creationId xmlns:a16="http://schemas.microsoft.com/office/drawing/2014/main" id="{09EE26FB-42B5-7F48-92F7-762CD5F277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3346" y="296141"/>
            <a:ext cx="3520786"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52119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Graphical user interface, website&#10;&#10;Description automatically generated">
            <a:extLst>
              <a:ext uri="{FF2B5EF4-FFF2-40B4-BE49-F238E27FC236}">
                <a16:creationId xmlns:a16="http://schemas.microsoft.com/office/drawing/2014/main" id="{5BAAB92A-F2FC-CB46-86D3-9F3371BCDD72}"/>
              </a:ext>
            </a:extLst>
          </p:cNvPr>
          <p:cNvPicPr>
            <a:picLocks noGrp="1" noChangeAspect="1"/>
          </p:cNvPicPr>
          <p:nvPr>
            <p:ph idx="1"/>
          </p:nvPr>
        </p:nvPicPr>
        <p:blipFill rotWithShape="1">
          <a:blip r:embed="rId3"/>
          <a:srcRect r="1" b="540"/>
          <a:stretch/>
        </p:blipFill>
        <p:spPr>
          <a:xfrm>
            <a:off x="382328" y="3429000"/>
            <a:ext cx="5713672" cy="3153997"/>
          </a:xfrm>
          <a:prstGeom prst="rect">
            <a:avLst/>
          </a:prstGeom>
        </p:spPr>
      </p:pic>
      <p:pic>
        <p:nvPicPr>
          <p:cNvPr id="4" name="Content Placeholder 4" descr="Graphical user interface, application&#10;&#10;Description automatically generated">
            <a:extLst>
              <a:ext uri="{FF2B5EF4-FFF2-40B4-BE49-F238E27FC236}">
                <a16:creationId xmlns:a16="http://schemas.microsoft.com/office/drawing/2014/main" id="{14E8BBC8-A1C8-F94D-B0C3-FE2104DA4C05}"/>
              </a:ext>
            </a:extLst>
          </p:cNvPr>
          <p:cNvPicPr>
            <a:picLocks noChangeAspect="1"/>
          </p:cNvPicPr>
          <p:nvPr/>
        </p:nvPicPr>
        <p:blipFill>
          <a:blip r:embed="rId4"/>
          <a:stretch>
            <a:fillRect/>
          </a:stretch>
        </p:blipFill>
        <p:spPr>
          <a:xfrm>
            <a:off x="6096000" y="3428999"/>
            <a:ext cx="6043740" cy="3153997"/>
          </a:xfrm>
          <a:prstGeom prst="rect">
            <a:avLst/>
          </a:prstGeom>
        </p:spPr>
      </p:pic>
      <p:sp>
        <p:nvSpPr>
          <p:cNvPr id="3" name="Rectangle 2">
            <a:extLst>
              <a:ext uri="{FF2B5EF4-FFF2-40B4-BE49-F238E27FC236}">
                <a16:creationId xmlns:a16="http://schemas.microsoft.com/office/drawing/2014/main" id="{7F6D496D-9220-724C-9046-4A867C26BB1E}"/>
              </a:ext>
            </a:extLst>
          </p:cNvPr>
          <p:cNvSpPr/>
          <p:nvPr/>
        </p:nvSpPr>
        <p:spPr>
          <a:xfrm>
            <a:off x="1648918" y="905031"/>
            <a:ext cx="8244590" cy="16189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97BF5231-4937-F94B-96A7-363C90D2F27A}"/>
              </a:ext>
            </a:extLst>
          </p:cNvPr>
          <p:cNvSpPr txBox="1"/>
          <p:nvPr/>
        </p:nvSpPr>
        <p:spPr>
          <a:xfrm>
            <a:off x="1858781" y="1114335"/>
            <a:ext cx="8244590" cy="1200329"/>
          </a:xfrm>
          <a:prstGeom prst="rect">
            <a:avLst/>
          </a:prstGeom>
          <a:noFill/>
        </p:spPr>
        <p:txBody>
          <a:bodyPr wrap="square" rtlCol="0">
            <a:spAutoFit/>
          </a:bodyPr>
          <a:lstStyle/>
          <a:p>
            <a:pPr algn="ctr"/>
            <a:r>
              <a:rPr lang="en-GB" sz="3600" dirty="0"/>
              <a:t>What do you think of when you hear the word ‘Cybercrime’?</a:t>
            </a:r>
          </a:p>
        </p:txBody>
      </p:sp>
    </p:spTree>
    <p:extLst>
      <p:ext uri="{BB962C8B-B14F-4D97-AF65-F5344CB8AC3E}">
        <p14:creationId xmlns:p14="http://schemas.microsoft.com/office/powerpoint/2010/main" val="2954782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 text, chat or text message&#10;&#10;Description automatically generated">
            <a:extLst>
              <a:ext uri="{FF2B5EF4-FFF2-40B4-BE49-F238E27FC236}">
                <a16:creationId xmlns:a16="http://schemas.microsoft.com/office/drawing/2014/main" id="{D9D85718-A703-AE48-A132-FC856572B7A9}"/>
              </a:ext>
            </a:extLst>
          </p:cNvPr>
          <p:cNvPicPr>
            <a:picLocks noGrp="1" noChangeAspect="1"/>
          </p:cNvPicPr>
          <p:nvPr>
            <p:ph idx="1"/>
          </p:nvPr>
        </p:nvPicPr>
        <p:blipFill>
          <a:blip r:embed="rId2"/>
          <a:stretch>
            <a:fillRect/>
          </a:stretch>
        </p:blipFill>
        <p:spPr>
          <a:xfrm>
            <a:off x="1087704" y="164892"/>
            <a:ext cx="9780066" cy="5096655"/>
          </a:xfrm>
        </p:spPr>
      </p:pic>
      <p:sp>
        <p:nvSpPr>
          <p:cNvPr id="2" name="TextBox 1">
            <a:extLst>
              <a:ext uri="{FF2B5EF4-FFF2-40B4-BE49-F238E27FC236}">
                <a16:creationId xmlns:a16="http://schemas.microsoft.com/office/drawing/2014/main" id="{9FB6FA49-B0FD-5647-A105-EA733810FC81}"/>
              </a:ext>
            </a:extLst>
          </p:cNvPr>
          <p:cNvSpPr txBox="1"/>
          <p:nvPr/>
        </p:nvSpPr>
        <p:spPr>
          <a:xfrm>
            <a:off x="1237606" y="5702004"/>
            <a:ext cx="11197653" cy="646331"/>
          </a:xfrm>
          <a:prstGeom prst="rect">
            <a:avLst/>
          </a:prstGeom>
          <a:noFill/>
        </p:spPr>
        <p:txBody>
          <a:bodyPr wrap="square" rtlCol="0">
            <a:spAutoFit/>
          </a:bodyPr>
          <a:lstStyle/>
          <a:p>
            <a:r>
              <a:rPr lang="en-GB" sz="3600" dirty="0">
                <a:solidFill>
                  <a:srgbClr val="002060"/>
                </a:solidFill>
                <a:latin typeface="Arial" panose="020B0604020202020204" pitchFamily="34" charset="0"/>
                <a:cs typeface="Arial" panose="020B0604020202020204" pitchFamily="34" charset="0"/>
              </a:rPr>
              <a:t>Discuss – Have you heard these terms before? </a:t>
            </a:r>
          </a:p>
        </p:txBody>
      </p:sp>
    </p:spTree>
    <p:extLst>
      <p:ext uri="{BB962C8B-B14F-4D97-AF65-F5344CB8AC3E}">
        <p14:creationId xmlns:p14="http://schemas.microsoft.com/office/powerpoint/2010/main" val="27110833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Freeform: Shape 7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E613217-0D5E-3248-8981-545EFA025353}"/>
              </a:ext>
            </a:extLst>
          </p:cNvPr>
          <p:cNvSpPr>
            <a:spLocks noGrp="1"/>
          </p:cNvSpPr>
          <p:nvPr>
            <p:ph type="title"/>
          </p:nvPr>
        </p:nvSpPr>
        <p:spPr>
          <a:xfrm>
            <a:off x="6224101" y="356879"/>
            <a:ext cx="8334226" cy="3071906"/>
          </a:xfrm>
        </p:spPr>
        <p:txBody>
          <a:bodyPr vert="horz" lIns="91440" tIns="45720" rIns="91440" bIns="45720" rtlCol="0" anchor="t">
            <a:normAutofit/>
          </a:bodyPr>
          <a:lstStyle/>
          <a:p>
            <a:r>
              <a:rPr lang="en-US" sz="5400" u="sng" kern="1200" dirty="0">
                <a:solidFill>
                  <a:srgbClr val="002060"/>
                </a:solidFill>
                <a:latin typeface="Arial" panose="020B0604020202020204" pitchFamily="34" charset="0"/>
                <a:cs typeface="Arial" panose="020B0604020202020204" pitchFamily="34" charset="0"/>
              </a:rPr>
              <a:t>The Deep Web</a:t>
            </a:r>
          </a:p>
        </p:txBody>
      </p:sp>
      <p:pic>
        <p:nvPicPr>
          <p:cNvPr id="4098" name="Picture 2" descr="How To Access Deep Web Anonymously and know its Secretive">
            <a:extLst>
              <a:ext uri="{FF2B5EF4-FFF2-40B4-BE49-F238E27FC236}">
                <a16:creationId xmlns:a16="http://schemas.microsoft.com/office/drawing/2014/main" id="{5C5E329E-548D-9046-BA0A-69366AA5992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823530" y="1538037"/>
            <a:ext cx="7225748" cy="484125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4"/>
            <a:extLst>
              <a:ext uri="{FF2B5EF4-FFF2-40B4-BE49-F238E27FC236}">
                <a16:creationId xmlns:a16="http://schemas.microsoft.com/office/drawing/2014/main" id="{452721E8-689A-D848-8DF6-C265EA7DC66E}"/>
              </a:ext>
            </a:extLst>
          </p:cNvPr>
          <p:cNvPicPr>
            <a:picLocks noChangeAspect="1"/>
          </p:cNvPicPr>
          <p:nvPr/>
        </p:nvPicPr>
        <p:blipFill>
          <a:blip r:embed="rId5"/>
          <a:stretch>
            <a:fillRect/>
          </a:stretch>
        </p:blipFill>
        <p:spPr>
          <a:xfrm>
            <a:off x="7575247" y="5669432"/>
            <a:ext cx="1288444" cy="907433"/>
          </a:xfrm>
          <a:prstGeom prst="rect">
            <a:avLst/>
          </a:prstGeom>
        </p:spPr>
      </p:pic>
    </p:spTree>
    <p:extLst>
      <p:ext uri="{BB962C8B-B14F-4D97-AF65-F5344CB8AC3E}">
        <p14:creationId xmlns:p14="http://schemas.microsoft.com/office/powerpoint/2010/main" val="9321991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DD1F86E-1524-294A-9F88-2447699F107D}"/>
              </a:ext>
            </a:extLst>
          </p:cNvPr>
          <p:cNvPicPr>
            <a:picLocks noChangeAspect="1"/>
          </p:cNvPicPr>
          <p:nvPr/>
        </p:nvPicPr>
        <p:blipFill>
          <a:blip r:embed="rId3"/>
          <a:stretch>
            <a:fillRect/>
          </a:stretch>
        </p:blipFill>
        <p:spPr>
          <a:xfrm>
            <a:off x="1741617" y="170462"/>
            <a:ext cx="5750561" cy="6516216"/>
          </a:xfrm>
          <a:prstGeom prst="rect">
            <a:avLst/>
          </a:prstGeom>
        </p:spPr>
      </p:pic>
      <p:sp>
        <p:nvSpPr>
          <p:cNvPr id="5" name="TextBox 4">
            <a:extLst>
              <a:ext uri="{FF2B5EF4-FFF2-40B4-BE49-F238E27FC236}">
                <a16:creationId xmlns:a16="http://schemas.microsoft.com/office/drawing/2014/main" id="{FF764CF7-CBB2-E946-A8D8-2861B7E3C8D3}"/>
              </a:ext>
            </a:extLst>
          </p:cNvPr>
          <p:cNvSpPr txBox="1"/>
          <p:nvPr/>
        </p:nvSpPr>
        <p:spPr>
          <a:xfrm>
            <a:off x="8053883" y="2369127"/>
            <a:ext cx="3519055" cy="1754326"/>
          </a:xfrm>
          <a:prstGeom prst="rect">
            <a:avLst/>
          </a:prstGeom>
          <a:noFill/>
        </p:spPr>
        <p:txBody>
          <a:bodyPr wrap="square" rtlCol="0">
            <a:spAutoFit/>
          </a:bodyPr>
          <a:lstStyle/>
          <a:p>
            <a:pPr algn="ctr"/>
            <a:r>
              <a:rPr lang="en-GB" sz="5400" dirty="0">
                <a:solidFill>
                  <a:schemeClr val="bg1"/>
                </a:solidFill>
                <a:latin typeface="Arial" panose="020B0604020202020204" pitchFamily="34" charset="0"/>
                <a:cs typeface="Arial" panose="020B0604020202020204" pitchFamily="34" charset="0"/>
              </a:rPr>
              <a:t>Any examples?</a:t>
            </a:r>
          </a:p>
        </p:txBody>
      </p:sp>
    </p:spTree>
    <p:extLst>
      <p:ext uri="{BB962C8B-B14F-4D97-AF65-F5344CB8AC3E}">
        <p14:creationId xmlns:p14="http://schemas.microsoft.com/office/powerpoint/2010/main" val="16666074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10;&#10;Description automatically generated">
            <a:extLst>
              <a:ext uri="{FF2B5EF4-FFF2-40B4-BE49-F238E27FC236}">
                <a16:creationId xmlns:a16="http://schemas.microsoft.com/office/drawing/2014/main" id="{E42D44DB-1606-F144-8A75-FDCFEC83DA4E}"/>
              </a:ext>
            </a:extLst>
          </p:cNvPr>
          <p:cNvPicPr>
            <a:picLocks noGrp="1" noChangeAspect="1"/>
          </p:cNvPicPr>
          <p:nvPr>
            <p:ph idx="1"/>
          </p:nvPr>
        </p:nvPicPr>
        <p:blipFill>
          <a:blip r:embed="rId3"/>
          <a:stretch>
            <a:fillRect/>
          </a:stretch>
        </p:blipFill>
        <p:spPr>
          <a:xfrm>
            <a:off x="566744" y="892678"/>
            <a:ext cx="6579910" cy="2960959"/>
          </a:xfrm>
          <a:prstGeom prst="rect">
            <a:avLst/>
          </a:prstGeom>
        </p:spPr>
      </p:pic>
      <p:sp>
        <p:nvSpPr>
          <p:cNvPr id="17"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546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E2D8C813-DF48-AC45-B720-7BA752195366}"/>
              </a:ext>
            </a:extLst>
          </p:cNvPr>
          <p:cNvSpPr txBox="1"/>
          <p:nvPr/>
        </p:nvSpPr>
        <p:spPr>
          <a:xfrm>
            <a:off x="8029319" y="917725"/>
            <a:ext cx="3424739" cy="4852362"/>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Research Task: </a:t>
            </a:r>
          </a:p>
          <a:p>
            <a:pPr>
              <a:lnSpc>
                <a:spcPct val="90000"/>
              </a:lnSpc>
              <a:spcAft>
                <a:spcPts val="600"/>
              </a:spcAft>
            </a:pPr>
            <a:endParaRPr lang="en-US" sz="2000" dirty="0">
              <a:solidFill>
                <a:srgbClr val="FFFFFF"/>
              </a:solidFill>
            </a:endParaRPr>
          </a:p>
          <a:p>
            <a:pPr>
              <a:lnSpc>
                <a:spcPct val="90000"/>
              </a:lnSpc>
              <a:spcAft>
                <a:spcPts val="600"/>
              </a:spcAft>
            </a:pPr>
            <a:endParaRPr lang="en-US" sz="2000" dirty="0">
              <a:solidFill>
                <a:srgbClr val="FFFFFF"/>
              </a:solidFill>
            </a:endParaRPr>
          </a:p>
          <a:p>
            <a:pPr marL="342900" indent="-342900">
              <a:lnSpc>
                <a:spcPct val="90000"/>
              </a:lnSpc>
              <a:spcAft>
                <a:spcPts val="600"/>
              </a:spcAft>
              <a:buFont typeface="Arial" panose="020B0604020202020204" pitchFamily="34" charset="0"/>
              <a:buChar char="•"/>
            </a:pPr>
            <a:r>
              <a:rPr lang="en-US" sz="2000" dirty="0">
                <a:solidFill>
                  <a:srgbClr val="FFFFFF"/>
                </a:solidFill>
              </a:rPr>
              <a:t>What is it? </a:t>
            </a:r>
          </a:p>
          <a:p>
            <a:pPr indent="-228600">
              <a:lnSpc>
                <a:spcPct val="90000"/>
              </a:lnSpc>
              <a:spcAft>
                <a:spcPts val="600"/>
              </a:spcAft>
              <a:buFont typeface="Arial" panose="020B0604020202020204" pitchFamily="34" charset="0"/>
              <a:buChar char="•"/>
            </a:pPr>
            <a:r>
              <a:rPr lang="en-US" sz="2000" dirty="0">
                <a:solidFill>
                  <a:srgbClr val="FFFFFF"/>
                </a:solidFill>
              </a:rPr>
              <a:t>  Why would you use it?</a:t>
            </a:r>
          </a:p>
          <a:p>
            <a:pPr indent="-228600">
              <a:lnSpc>
                <a:spcPct val="90000"/>
              </a:lnSpc>
              <a:spcAft>
                <a:spcPts val="600"/>
              </a:spcAft>
              <a:buFont typeface="Arial" panose="020B0604020202020204" pitchFamily="34" charset="0"/>
              <a:buChar char="•"/>
            </a:pPr>
            <a:r>
              <a:rPr lang="en-US" sz="2000" dirty="0">
                <a:solidFill>
                  <a:srgbClr val="FFFFFF"/>
                </a:solidFill>
              </a:rPr>
              <a:t>  Who uses it? </a:t>
            </a:r>
          </a:p>
        </p:txBody>
      </p:sp>
    </p:spTree>
    <p:extLst>
      <p:ext uri="{BB962C8B-B14F-4D97-AF65-F5344CB8AC3E}">
        <p14:creationId xmlns:p14="http://schemas.microsoft.com/office/powerpoint/2010/main" val="2382044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10;&#10;Description automatically generated">
            <a:extLst>
              <a:ext uri="{FF2B5EF4-FFF2-40B4-BE49-F238E27FC236}">
                <a16:creationId xmlns:a16="http://schemas.microsoft.com/office/drawing/2014/main" id="{86AE8882-5FD1-C840-8E49-382B2DD300C1}"/>
              </a:ext>
            </a:extLst>
          </p:cNvPr>
          <p:cNvPicPr>
            <a:picLocks noChangeAspect="1"/>
          </p:cNvPicPr>
          <p:nvPr/>
        </p:nvPicPr>
        <p:blipFill rotWithShape="1">
          <a:blip r:embed="rId2"/>
          <a:srcRect r="9116" b="-2"/>
          <a:stretch/>
        </p:blipFill>
        <p:spPr>
          <a:xfrm>
            <a:off x="457200" y="636969"/>
            <a:ext cx="11277600" cy="5584062"/>
          </a:xfrm>
          <a:prstGeom prst="rect">
            <a:avLst/>
          </a:prstGeom>
        </p:spPr>
      </p:pic>
    </p:spTree>
    <p:extLst>
      <p:ext uri="{BB962C8B-B14F-4D97-AF65-F5344CB8AC3E}">
        <p14:creationId xmlns:p14="http://schemas.microsoft.com/office/powerpoint/2010/main" val="8480849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Graphical user interface, text, application&#10;&#10;Description automatically generated">
            <a:extLst>
              <a:ext uri="{FF2B5EF4-FFF2-40B4-BE49-F238E27FC236}">
                <a16:creationId xmlns:a16="http://schemas.microsoft.com/office/drawing/2014/main" id="{B72B0424-AD2B-F744-945D-368339100A81}"/>
              </a:ext>
            </a:extLst>
          </p:cNvPr>
          <p:cNvPicPr>
            <a:picLocks noChangeAspect="1"/>
          </p:cNvPicPr>
          <p:nvPr/>
        </p:nvPicPr>
        <p:blipFill rotWithShape="1">
          <a:blip r:embed="rId3"/>
          <a:srcRect r="646"/>
          <a:stretch/>
        </p:blipFill>
        <p:spPr>
          <a:xfrm>
            <a:off x="393308" y="352931"/>
            <a:ext cx="5559480" cy="3749040"/>
          </a:xfrm>
          <a:prstGeom prst="rect">
            <a:avLst/>
          </a:prstGeom>
        </p:spPr>
      </p:pic>
      <p:pic>
        <p:nvPicPr>
          <p:cNvPr id="4" name="Content Placeholder 4" descr="A hand holding a calculator&#10;&#10;Description automatically generated with medium confidence">
            <a:extLst>
              <a:ext uri="{FF2B5EF4-FFF2-40B4-BE49-F238E27FC236}">
                <a16:creationId xmlns:a16="http://schemas.microsoft.com/office/drawing/2014/main" id="{DEC044B5-3C01-134E-879C-FF1B720E5003}"/>
              </a:ext>
            </a:extLst>
          </p:cNvPr>
          <p:cNvPicPr>
            <a:picLocks noChangeAspect="1"/>
          </p:cNvPicPr>
          <p:nvPr/>
        </p:nvPicPr>
        <p:blipFill rotWithShape="1">
          <a:blip r:embed="rId4"/>
          <a:srcRect r="5677" b="-1"/>
          <a:stretch/>
        </p:blipFill>
        <p:spPr>
          <a:xfrm>
            <a:off x="6251736" y="357013"/>
            <a:ext cx="5546955" cy="3749040"/>
          </a:xfrm>
          <a:prstGeom prst="rect">
            <a:avLst/>
          </a:prstGeom>
        </p:spPr>
      </p:pic>
      <p:cxnSp>
        <p:nvCxnSpPr>
          <p:cNvPr id="14" name="Straight Connector 13">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111BA508-72C4-AC44-A599-2400BB9547A6}"/>
              </a:ext>
            </a:extLst>
          </p:cNvPr>
          <p:cNvSpPr txBox="1"/>
          <p:nvPr/>
        </p:nvSpPr>
        <p:spPr>
          <a:xfrm>
            <a:off x="5044024" y="4585053"/>
            <a:ext cx="6483927" cy="1846659"/>
          </a:xfrm>
          <a:prstGeom prst="rect">
            <a:avLst/>
          </a:prstGeom>
          <a:noFill/>
        </p:spPr>
        <p:txBody>
          <a:bodyPr wrap="square">
            <a:spAutoFit/>
          </a:bodyPr>
          <a:lstStyle/>
          <a:p>
            <a:r>
              <a:rPr lang="en-GB" sz="2400" dirty="0">
                <a:solidFill>
                  <a:schemeClr val="bg1"/>
                </a:solidFill>
                <a:effectLst/>
                <a:latin typeface="ArialMT"/>
              </a:rPr>
              <a:t>SMART phones have changed how </a:t>
            </a:r>
            <a:r>
              <a:rPr lang="en-GB" sz="2400" dirty="0">
                <a:solidFill>
                  <a:schemeClr val="bg1"/>
                </a:solidFill>
                <a:latin typeface="ArialMT"/>
              </a:rPr>
              <a:t>police </a:t>
            </a:r>
            <a:r>
              <a:rPr lang="en-GB" sz="2400" dirty="0">
                <a:solidFill>
                  <a:schemeClr val="bg1"/>
                </a:solidFill>
                <a:effectLst/>
                <a:latin typeface="ArialMT"/>
              </a:rPr>
              <a:t>should now look at  areas of investigation.</a:t>
            </a:r>
          </a:p>
          <a:p>
            <a:br>
              <a:rPr lang="en-GB" sz="2400" dirty="0">
                <a:solidFill>
                  <a:schemeClr val="bg1"/>
                </a:solidFill>
                <a:effectLst/>
                <a:latin typeface="ArialMT"/>
              </a:rPr>
            </a:br>
            <a:r>
              <a:rPr lang="en-GB" sz="2400" dirty="0">
                <a:solidFill>
                  <a:schemeClr val="bg1"/>
                </a:solidFill>
                <a:effectLst/>
                <a:latin typeface="ArialMT"/>
              </a:rPr>
              <a:t>A phone is no longer just a phone.</a:t>
            </a:r>
            <a:br>
              <a:rPr lang="en-GB" sz="1800" dirty="0">
                <a:effectLst/>
                <a:latin typeface="ArialMT"/>
              </a:rPr>
            </a:br>
            <a:endParaRPr lang="en-GB" dirty="0">
              <a:effectLst/>
            </a:endParaRPr>
          </a:p>
        </p:txBody>
      </p:sp>
    </p:spTree>
    <p:extLst>
      <p:ext uri="{BB962C8B-B14F-4D97-AF65-F5344CB8AC3E}">
        <p14:creationId xmlns:p14="http://schemas.microsoft.com/office/powerpoint/2010/main" val="24160250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7066E-26D2-6340-932D-26E24343BFAC}"/>
              </a:ext>
            </a:extLst>
          </p:cNvPr>
          <p:cNvSpPr>
            <a:spLocks noGrp="1"/>
          </p:cNvSpPr>
          <p:nvPr>
            <p:ph type="title"/>
          </p:nvPr>
        </p:nvSpPr>
        <p:spPr>
          <a:xfrm>
            <a:off x="526073" y="4753891"/>
            <a:ext cx="11139854" cy="930447"/>
          </a:xfrm>
        </p:spPr>
        <p:txBody>
          <a:bodyPr vert="horz" lIns="91440" tIns="45720" rIns="91440" bIns="45720" rtlCol="0" anchor="b">
            <a:normAutofit/>
          </a:bodyPr>
          <a:lstStyle/>
          <a:p>
            <a:pPr algn="ctr"/>
            <a:r>
              <a:rPr lang="en-US" sz="3000" dirty="0">
                <a:solidFill>
                  <a:srgbClr val="FFFFFF"/>
                </a:solidFill>
              </a:rPr>
              <a:t>Discuss ways in which social media can be used to assist investigations...</a:t>
            </a:r>
          </a:p>
        </p:txBody>
      </p:sp>
      <p:pic>
        <p:nvPicPr>
          <p:cNvPr id="9" name="Picture 8" descr="A close-up of a game board&#10;&#10;Description automatically generated with medium confidence">
            <a:extLst>
              <a:ext uri="{FF2B5EF4-FFF2-40B4-BE49-F238E27FC236}">
                <a16:creationId xmlns:a16="http://schemas.microsoft.com/office/drawing/2014/main" id="{0A6049F2-AE8D-3C44-999F-6610DCA5316E}"/>
              </a:ext>
            </a:extLst>
          </p:cNvPr>
          <p:cNvPicPr>
            <a:picLocks noChangeAspect="1"/>
          </p:cNvPicPr>
          <p:nvPr/>
        </p:nvPicPr>
        <p:blipFill>
          <a:blip r:embed="rId2"/>
          <a:stretch>
            <a:fillRect/>
          </a:stretch>
        </p:blipFill>
        <p:spPr>
          <a:xfrm>
            <a:off x="320040" y="567477"/>
            <a:ext cx="5455917" cy="3478145"/>
          </a:xfrm>
          <a:prstGeom prst="rect">
            <a:avLst/>
          </a:prstGeom>
        </p:spPr>
      </p:pic>
      <p:pic>
        <p:nvPicPr>
          <p:cNvPr id="7" name="Content Placeholder 6" descr="A picture containing writing implement, stationary, marker, plastic&#10;&#10;Description automatically generated">
            <a:extLst>
              <a:ext uri="{FF2B5EF4-FFF2-40B4-BE49-F238E27FC236}">
                <a16:creationId xmlns:a16="http://schemas.microsoft.com/office/drawing/2014/main" id="{ED10CFF2-8B3F-A345-B2BB-9FB51F22833D}"/>
              </a:ext>
            </a:extLst>
          </p:cNvPr>
          <p:cNvPicPr>
            <a:picLocks noGrp="1" noChangeAspect="1"/>
          </p:cNvPicPr>
          <p:nvPr>
            <p:ph idx="1"/>
          </p:nvPr>
        </p:nvPicPr>
        <p:blipFill>
          <a:blip r:embed="rId3"/>
          <a:stretch>
            <a:fillRect/>
          </a:stretch>
        </p:blipFill>
        <p:spPr>
          <a:xfrm>
            <a:off x="6416043" y="567477"/>
            <a:ext cx="5455917" cy="3478145"/>
          </a:xfrm>
          <a:prstGeom prst="rect">
            <a:avLst/>
          </a:prstGeom>
        </p:spPr>
      </p:pic>
      <p:cxnSp>
        <p:nvCxnSpPr>
          <p:cNvPr id="18" name="Straight Connector 17">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15809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9BAA299-49B3-6449-98A7-2926DF0CE618}"/>
              </a:ext>
            </a:extLst>
          </p:cNvPr>
          <p:cNvSpPr>
            <a:spLocks noGrp="1"/>
          </p:cNvSpPr>
          <p:nvPr>
            <p:ph idx="1"/>
          </p:nvPr>
        </p:nvSpPr>
        <p:spPr>
          <a:xfrm>
            <a:off x="555318" y="1783051"/>
            <a:ext cx="4827368" cy="4393982"/>
          </a:xfrm>
          <a:solidFill>
            <a:schemeClr val="bg1"/>
          </a:solidFill>
        </p:spPr>
        <p:txBody>
          <a:bodyPr>
            <a:normAutofit lnSpcReduction="10000"/>
          </a:bodyPr>
          <a:lstStyle/>
          <a:p>
            <a:r>
              <a:rPr lang="en-GB" sz="1800" dirty="0">
                <a:solidFill>
                  <a:srgbClr val="002060"/>
                </a:solidFill>
                <a:latin typeface="Arial" panose="020B0604020202020204" pitchFamily="34" charset="0"/>
                <a:cs typeface="Arial" panose="020B0604020202020204" pitchFamily="34" charset="0"/>
              </a:rPr>
              <a:t>SM can act as a great tool for gathering evidence / information </a:t>
            </a:r>
            <a:br>
              <a:rPr lang="en-GB" sz="1800" dirty="0">
                <a:solidFill>
                  <a:srgbClr val="002060"/>
                </a:solidFill>
                <a:latin typeface="Arial" panose="020B0604020202020204" pitchFamily="34" charset="0"/>
                <a:cs typeface="Arial" panose="020B0604020202020204" pitchFamily="34" charset="0"/>
              </a:rPr>
            </a:br>
            <a:endParaRPr lang="en-GB" sz="1800" dirty="0">
              <a:solidFill>
                <a:srgbClr val="002060"/>
              </a:solidFill>
              <a:latin typeface="Arial" panose="020B0604020202020204" pitchFamily="34" charset="0"/>
              <a:cs typeface="Arial" panose="020B0604020202020204" pitchFamily="34" charset="0"/>
            </a:endParaRPr>
          </a:p>
          <a:p>
            <a:r>
              <a:rPr lang="en-GB" sz="1800" dirty="0">
                <a:solidFill>
                  <a:srgbClr val="002060"/>
                </a:solidFill>
                <a:latin typeface="Arial" panose="020B0604020202020204" pitchFamily="34" charset="0"/>
                <a:cs typeface="Arial" panose="020B0604020202020204" pitchFamily="34" charset="0"/>
              </a:rPr>
              <a:t>FMU’s can publicise good work (Engagement by community officers or about those charged and sentenced with a crime, which in turn, will offer reassurance to members of the public) </a:t>
            </a:r>
          </a:p>
          <a:p>
            <a:endParaRPr lang="en-GB" sz="1800" dirty="0">
              <a:solidFill>
                <a:srgbClr val="002060"/>
              </a:solidFill>
              <a:latin typeface="Arial" panose="020B0604020202020204" pitchFamily="34" charset="0"/>
              <a:cs typeface="Arial" panose="020B0604020202020204" pitchFamily="34" charset="0"/>
            </a:endParaRPr>
          </a:p>
          <a:p>
            <a:r>
              <a:rPr lang="en-GB" sz="1800" dirty="0">
                <a:solidFill>
                  <a:srgbClr val="002060"/>
                </a:solidFill>
                <a:latin typeface="Arial" panose="020B0604020202020204" pitchFamily="34" charset="0"/>
                <a:cs typeface="Arial" panose="020B0604020202020204" pitchFamily="34" charset="0"/>
              </a:rPr>
              <a:t>SM can also assist people in reporting incidents. </a:t>
            </a:r>
          </a:p>
          <a:p>
            <a:endParaRPr lang="en-GB" sz="1800" dirty="0">
              <a:solidFill>
                <a:srgbClr val="002060"/>
              </a:solidFill>
              <a:latin typeface="Arial" panose="020B0604020202020204" pitchFamily="34" charset="0"/>
              <a:cs typeface="Arial" panose="020B0604020202020204" pitchFamily="34" charset="0"/>
            </a:endParaRPr>
          </a:p>
          <a:p>
            <a:r>
              <a:rPr lang="en-GB" sz="1800" dirty="0">
                <a:solidFill>
                  <a:srgbClr val="002060"/>
                </a:solidFill>
                <a:latin typeface="Arial" panose="020B0604020202020204" pitchFamily="34" charset="0"/>
                <a:cs typeface="Arial" panose="020B0604020202020204" pitchFamily="34" charset="0"/>
              </a:rPr>
              <a:t>FMU’S can put public appeals for witnesses / MISPERS, or to state roads are closed due to a collision etc....</a:t>
            </a:r>
          </a:p>
          <a:p>
            <a:endParaRPr lang="en-GB" sz="1700" dirty="0"/>
          </a:p>
          <a:p>
            <a:endParaRPr lang="en-GB" sz="1700" dirty="0"/>
          </a:p>
        </p:txBody>
      </p:sp>
      <p:grpSp>
        <p:nvGrpSpPr>
          <p:cNvPr id="137" name="Group 13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38" name="Isosceles Triangle 13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194" name="Picture 2" descr="Gwent Police - Home | Facebook">
            <a:extLst>
              <a:ext uri="{FF2B5EF4-FFF2-40B4-BE49-F238E27FC236}">
                <a16:creationId xmlns:a16="http://schemas.microsoft.com/office/drawing/2014/main" id="{8B011A45-0882-4D4A-B091-BE1AC586034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771563">
            <a:off x="7099845" y="740713"/>
            <a:ext cx="4650231" cy="2325116"/>
          </a:xfrm>
          <a:prstGeom prst="rect">
            <a:avLst/>
          </a:prstGeom>
          <a:noFill/>
          <a:extLst>
            <a:ext uri="{909E8E84-426E-40DD-AFC4-6F175D3DCCD1}">
              <a14:hiddenFill xmlns:a14="http://schemas.microsoft.com/office/drawing/2010/main">
                <a:solidFill>
                  <a:srgbClr val="FFFFFF"/>
                </a:solidFill>
              </a14:hiddenFill>
            </a:ext>
          </a:extLst>
        </p:spPr>
      </p:pic>
      <p:grpSp>
        <p:nvGrpSpPr>
          <p:cNvPr id="141" name="Group 140">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42" name="Rectangle 141">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Isosceles Triangle 142">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Pentagon 3">
            <a:extLst>
              <a:ext uri="{FF2B5EF4-FFF2-40B4-BE49-F238E27FC236}">
                <a16:creationId xmlns:a16="http://schemas.microsoft.com/office/drawing/2014/main" id="{41E37659-D121-BA4B-937A-2A35F2C90D25}"/>
              </a:ext>
            </a:extLst>
          </p:cNvPr>
          <p:cNvSpPr/>
          <p:nvPr/>
        </p:nvSpPr>
        <p:spPr>
          <a:xfrm>
            <a:off x="260946" y="284646"/>
            <a:ext cx="6638477" cy="888171"/>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0C12C2C-256F-0D49-AD0C-BEF16A1A126B}"/>
              </a:ext>
            </a:extLst>
          </p:cNvPr>
          <p:cNvSpPr>
            <a:spLocks noGrp="1"/>
          </p:cNvSpPr>
          <p:nvPr>
            <p:ph type="title"/>
          </p:nvPr>
        </p:nvSpPr>
        <p:spPr>
          <a:xfrm>
            <a:off x="355787" y="508125"/>
            <a:ext cx="10905066" cy="1135737"/>
          </a:xfrm>
        </p:spPr>
        <p:txBody>
          <a:bodyPr>
            <a:normAutofit/>
          </a:bodyPr>
          <a:lstStyle/>
          <a:p>
            <a:r>
              <a:rPr lang="en-GB" sz="2500" dirty="0">
                <a:solidFill>
                  <a:schemeClr val="bg1"/>
                </a:solidFill>
                <a:latin typeface="Arial" panose="020B0604020202020204" pitchFamily="34" charset="0"/>
                <a:cs typeface="Arial" panose="020B0604020202020204" pitchFamily="34" charset="0"/>
              </a:rPr>
              <a:t>Social Media &amp; Community Engagement</a:t>
            </a:r>
            <a:br>
              <a:rPr lang="en-GB" sz="2500" dirty="0"/>
            </a:br>
            <a:br>
              <a:rPr lang="en-GB" sz="2500" dirty="0"/>
            </a:br>
            <a:endParaRPr lang="en-GB" sz="2500" dirty="0"/>
          </a:p>
        </p:txBody>
      </p:sp>
      <p:pic>
        <p:nvPicPr>
          <p:cNvPr id="8196" name="Picture 4" descr="Gwent Police - Not long now…We will be opening our recruitment for police  constables in just a few days on Monday 2nd September! If you're interested  in applying, come along to one">
            <a:extLst>
              <a:ext uri="{FF2B5EF4-FFF2-40B4-BE49-F238E27FC236}">
                <a16:creationId xmlns:a16="http://schemas.microsoft.com/office/drawing/2014/main" id="{D306A36F-5474-E745-A21B-48BFA968C9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58819" y="2449821"/>
            <a:ext cx="3733800" cy="217170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CONTACTUS | Remember, you can get in... - South Wales Police | Facebook">
            <a:extLst>
              <a:ext uri="{FF2B5EF4-FFF2-40B4-BE49-F238E27FC236}">
                <a16:creationId xmlns:a16="http://schemas.microsoft.com/office/drawing/2014/main" id="{DD27970F-4680-2F49-9B31-1D7F7656D6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57978" y="4388390"/>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4421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7B4182C5-D139-2B46-8677-4B05E3F36E84}"/>
              </a:ext>
            </a:extLst>
          </p:cNvPr>
          <p:cNvSpPr/>
          <p:nvPr/>
        </p:nvSpPr>
        <p:spPr>
          <a:xfrm>
            <a:off x="444306" y="461256"/>
            <a:ext cx="7452785" cy="888171"/>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8EB03C5-C122-2843-ADCE-ACF98904C691}"/>
              </a:ext>
            </a:extLst>
          </p:cNvPr>
          <p:cNvSpPr>
            <a:spLocks noGrp="1"/>
          </p:cNvSpPr>
          <p:nvPr>
            <p:ph type="title"/>
          </p:nvPr>
        </p:nvSpPr>
        <p:spPr>
          <a:xfrm>
            <a:off x="586372" y="242561"/>
            <a:ext cx="10515600" cy="1325563"/>
          </a:xfrm>
        </p:spPr>
        <p:txBody>
          <a:bodyPr/>
          <a:lstStyle/>
          <a:p>
            <a:r>
              <a:rPr lang="en-GB" dirty="0">
                <a:solidFill>
                  <a:schemeClr val="bg1"/>
                </a:solidFill>
              </a:rPr>
              <a:t>Enhancing Communications </a:t>
            </a:r>
          </a:p>
        </p:txBody>
      </p:sp>
      <p:sp>
        <p:nvSpPr>
          <p:cNvPr id="6" name="TextBox 5">
            <a:extLst>
              <a:ext uri="{FF2B5EF4-FFF2-40B4-BE49-F238E27FC236}">
                <a16:creationId xmlns:a16="http://schemas.microsoft.com/office/drawing/2014/main" id="{D4C5F50B-A44C-5846-A036-191F634EB595}"/>
              </a:ext>
            </a:extLst>
          </p:cNvPr>
          <p:cNvSpPr txBox="1"/>
          <p:nvPr/>
        </p:nvSpPr>
        <p:spPr>
          <a:xfrm>
            <a:off x="711063" y="1900633"/>
            <a:ext cx="6104964" cy="4093428"/>
          </a:xfrm>
          <a:prstGeom prst="rect">
            <a:avLst/>
          </a:prstGeom>
          <a:noFill/>
        </p:spPr>
        <p:txBody>
          <a:bodyPr wrap="square">
            <a:spAutoFit/>
          </a:bodyPr>
          <a:lstStyle/>
          <a:p>
            <a:pPr marL="285750" indent="-285750">
              <a:buFont typeface="Arial" panose="020B0604020202020204" pitchFamily="34" charset="0"/>
              <a:buChar char="•"/>
            </a:pPr>
            <a:r>
              <a:rPr lang="en-GB" sz="2000" dirty="0"/>
              <a:t>It is important that the police encourage communication from the public.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Need information to be able to conduct their work and can help them build trust in the community.</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Some people may be reluctant to contact the police directly- a telephone call to them, or a private message on social media can help the most reluctant member of the public to make contact.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Showing what they do can also give the public a sense of safety.</a:t>
            </a:r>
          </a:p>
        </p:txBody>
      </p:sp>
      <p:pic>
        <p:nvPicPr>
          <p:cNvPr id="9218" name="Picture 2" descr="Gwent Police - 6️⃣ people have been arrested following drugs raids this  morning. We worked with Metropolitan Police Service Thames Valley Police  and South Wales Police to execute warrants at 12 addresses">
            <a:extLst>
              <a:ext uri="{FF2B5EF4-FFF2-40B4-BE49-F238E27FC236}">
                <a16:creationId xmlns:a16="http://schemas.microsoft.com/office/drawing/2014/main" id="{61AAAA04-A163-604D-99A3-0B1F154ACA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433744">
            <a:off x="8161993" y="754726"/>
            <a:ext cx="3253591" cy="162679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Gwent Police - Home | Facebook">
            <a:extLst>
              <a:ext uri="{FF2B5EF4-FFF2-40B4-BE49-F238E27FC236}">
                <a16:creationId xmlns:a16="http://schemas.microsoft.com/office/drawing/2014/main" id="{2316FBA0-D3E2-A541-8277-D041E5A060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47956" y="2590132"/>
            <a:ext cx="3225016" cy="161250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Gwent Police - We are working with South Wales Fire and Rescue Service  following the evacuation of a commercial premises in #Torfaen. The road  between the Rechem roundabout and New Inn (both">
            <a:extLst>
              <a:ext uri="{FF2B5EF4-FFF2-40B4-BE49-F238E27FC236}">
                <a16:creationId xmlns:a16="http://schemas.microsoft.com/office/drawing/2014/main" id="{5BEAE8C2-80C5-C247-88BD-79DC706477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253386">
            <a:off x="7876893" y="4496508"/>
            <a:ext cx="3352807" cy="1676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93444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39C5C6C-81A3-DD4C-9821-CB1BC1EED8E9}"/>
              </a:ext>
            </a:extLst>
          </p:cNvPr>
          <p:cNvSpPr txBox="1"/>
          <p:nvPr/>
        </p:nvSpPr>
        <p:spPr>
          <a:xfrm>
            <a:off x="505281" y="1500725"/>
            <a:ext cx="5756973" cy="5106719"/>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Phones / tablets can store so much data which can be retrieved by a DMI.</a:t>
            </a:r>
          </a:p>
          <a:p>
            <a:pPr marL="342900" indent="-342900">
              <a:lnSpc>
                <a:spcPct val="1070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A </a:t>
            </a:r>
            <a:r>
              <a:rPr lang="en-GB" sz="2000" dirty="0">
                <a:effectLst/>
                <a:latin typeface="Arial" panose="020B0604020202020204" pitchFamily="34" charset="0"/>
                <a:ea typeface="Calibri" panose="020F0502020204030204" pitchFamily="34" charset="0"/>
                <a:cs typeface="Arial" panose="020B0604020202020204" pitchFamily="34" charset="0"/>
              </a:rPr>
              <a:t>DMI has strict guidelines in which to operate, and cannot just randomly do what they please. </a:t>
            </a:r>
          </a:p>
          <a:p>
            <a:pPr marL="342900" indent="-342900">
              <a:lnSpc>
                <a:spcPct val="1070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Specially trained / authorised officers who will have active ‘fake’ profiles in order to carry out  investigations.</a:t>
            </a:r>
          </a:p>
          <a:p>
            <a:pPr marL="342900" indent="-342900">
              <a:lnSpc>
                <a:spcPct val="1070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Additionally, fake profiles found on a suspect’s devise, which could also lead to convictions for stalking or coercive control etc. dependant on the circumstances. </a:t>
            </a:r>
          </a:p>
          <a:p>
            <a:pPr>
              <a:lnSpc>
                <a:spcPct val="107000"/>
              </a:lnSpc>
              <a:spcAft>
                <a:spcPts val="800"/>
              </a:spcAft>
            </a:pPr>
            <a:endParaRPr lang="en-GB" sz="2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Pentagon 1">
            <a:extLst>
              <a:ext uri="{FF2B5EF4-FFF2-40B4-BE49-F238E27FC236}">
                <a16:creationId xmlns:a16="http://schemas.microsoft.com/office/drawing/2014/main" id="{2A000359-D2D1-D646-89F6-3528EF49031A}"/>
              </a:ext>
            </a:extLst>
          </p:cNvPr>
          <p:cNvSpPr/>
          <p:nvPr/>
        </p:nvSpPr>
        <p:spPr>
          <a:xfrm>
            <a:off x="457200" y="207597"/>
            <a:ext cx="8682318" cy="914400"/>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5842748-4058-9846-85E1-055E2E5BA243}"/>
              </a:ext>
            </a:extLst>
          </p:cNvPr>
          <p:cNvSpPr txBox="1"/>
          <p:nvPr/>
        </p:nvSpPr>
        <p:spPr>
          <a:xfrm>
            <a:off x="505282" y="381384"/>
            <a:ext cx="8373036" cy="519822"/>
          </a:xfrm>
          <a:prstGeom prst="rect">
            <a:avLst/>
          </a:prstGeom>
          <a:noFill/>
        </p:spPr>
        <p:txBody>
          <a:bodyPr wrap="square">
            <a:spAutoFit/>
          </a:bodyPr>
          <a:lstStyle/>
          <a:p>
            <a:pPr>
              <a:lnSpc>
                <a:spcPct val="107000"/>
              </a:lnSpc>
              <a:spcAft>
                <a:spcPts val="800"/>
              </a:spcAft>
            </a:pPr>
            <a:r>
              <a:rPr lang="en-GB" sz="2800" dirty="0">
                <a:solidFill>
                  <a:schemeClr val="bg1"/>
                </a:solidFill>
                <a:effectLst/>
                <a:latin typeface="Arial" panose="020B0604020202020204" pitchFamily="34" charset="0"/>
                <a:ea typeface="Calibri" panose="020F0502020204030204" pitchFamily="34" charset="0"/>
                <a:cs typeface="Arial" panose="020B0604020202020204" pitchFamily="34" charset="0"/>
              </a:rPr>
              <a:t>Data on Apps: Enhancing Criminal Investigations</a:t>
            </a:r>
            <a:r>
              <a:rPr lang="en-GB" sz="2800" dirty="0">
                <a:solidFill>
                  <a:schemeClr val="bg1"/>
                </a:solidFill>
                <a:effectLst/>
                <a:latin typeface="Arial" panose="020B0604020202020204" pitchFamily="34" charset="0"/>
                <a:cs typeface="Arial" panose="020B0604020202020204" pitchFamily="34" charset="0"/>
              </a:rPr>
              <a:t> </a:t>
            </a:r>
            <a:endParaRPr lang="en-GB" sz="2800" dirty="0">
              <a:solidFill>
                <a:schemeClr val="bg1"/>
              </a:solidFill>
              <a:latin typeface="Arial" panose="020B0604020202020204" pitchFamily="34" charset="0"/>
              <a:cs typeface="Arial" panose="020B0604020202020204" pitchFamily="34" charset="0"/>
            </a:endParaRPr>
          </a:p>
        </p:txBody>
      </p:sp>
      <p:pic>
        <p:nvPicPr>
          <p:cNvPr id="12290" name="Picture 2" descr="Crime Prevention and Modern Policing">
            <a:extLst>
              <a:ext uri="{FF2B5EF4-FFF2-40B4-BE49-F238E27FC236}">
                <a16:creationId xmlns:a16="http://schemas.microsoft.com/office/drawing/2014/main" id="{7989D6E8-65CC-524E-BEB2-EC9B92E8C7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2998" y="1468595"/>
            <a:ext cx="5756973" cy="4317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F3478250-7DED-C441-AB75-6B53C2B4DDF2}"/>
              </a:ext>
            </a:extLst>
          </p:cNvPr>
          <p:cNvSpPr txBox="1"/>
          <p:nvPr/>
        </p:nvSpPr>
        <p:spPr>
          <a:xfrm>
            <a:off x="-815382" y="5361683"/>
            <a:ext cx="11014364" cy="1351717"/>
          </a:xfrm>
          <a:prstGeom prst="rect">
            <a:avLst/>
          </a:prstGeom>
          <a:noFill/>
        </p:spPr>
        <p:txBody>
          <a:bodyPr wrap="square">
            <a:spAutoFit/>
          </a:bodyPr>
          <a:lstStyle/>
          <a:p>
            <a:pPr marL="342900" indent="-342900" algn="ctr">
              <a:lnSpc>
                <a:spcPct val="107000"/>
              </a:lnSpc>
              <a:spcAft>
                <a:spcPts val="800"/>
              </a:spcAft>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2400" dirty="0">
                <a:solidFill>
                  <a:srgbClr val="FF0000"/>
                </a:solidFill>
                <a:latin typeface="Arial" panose="020B0604020202020204" pitchFamily="34" charset="0"/>
                <a:ea typeface="Calibri" panose="020F0502020204030204" pitchFamily="34" charset="0"/>
                <a:cs typeface="Arial" panose="020B0604020202020204" pitchFamily="34" charset="0"/>
              </a:rPr>
              <a:t>Discuss: </a:t>
            </a:r>
            <a:br>
              <a:rPr lang="en-GB" sz="2400" dirty="0">
                <a:solidFill>
                  <a:srgbClr val="FF0000"/>
                </a:solidFill>
                <a:latin typeface="Arial" panose="020B0604020202020204" pitchFamily="34" charset="0"/>
                <a:ea typeface="Calibri" panose="020F0502020204030204" pitchFamily="34" charset="0"/>
                <a:cs typeface="Arial" panose="020B0604020202020204" pitchFamily="34" charset="0"/>
              </a:rPr>
            </a:br>
            <a:r>
              <a:rPr lang="en-GB" sz="2400" dirty="0">
                <a:solidFill>
                  <a:srgbClr val="FF0000"/>
                </a:solidFill>
                <a:latin typeface="Arial" panose="020B0604020202020204" pitchFamily="34" charset="0"/>
                <a:ea typeface="Calibri" panose="020F0502020204030204" pitchFamily="34" charset="0"/>
                <a:cs typeface="Arial" panose="020B0604020202020204" pitchFamily="34" charset="0"/>
              </a:rPr>
              <a:t>The retrieval of evidence relating to VICTIM /OFFENDER/ PLACE </a:t>
            </a:r>
          </a:p>
        </p:txBody>
      </p:sp>
      <p:sp>
        <p:nvSpPr>
          <p:cNvPr id="6" name="TextBox 5">
            <a:extLst>
              <a:ext uri="{FF2B5EF4-FFF2-40B4-BE49-F238E27FC236}">
                <a16:creationId xmlns:a16="http://schemas.microsoft.com/office/drawing/2014/main" id="{189E98D3-AD27-694E-8C6D-2D0428D9D604}"/>
              </a:ext>
            </a:extLst>
          </p:cNvPr>
          <p:cNvSpPr txBox="1"/>
          <p:nvPr/>
        </p:nvSpPr>
        <p:spPr>
          <a:xfrm rot="1148853">
            <a:off x="9549996" y="5363682"/>
            <a:ext cx="1995054" cy="1200329"/>
          </a:xfrm>
          <a:prstGeom prst="rect">
            <a:avLst/>
          </a:prstGeom>
          <a:noFill/>
        </p:spPr>
        <p:txBody>
          <a:bodyPr wrap="square" rtlCol="0">
            <a:spAutoFit/>
          </a:bodyPr>
          <a:lstStyle/>
          <a:p>
            <a:pPr algn="ctr"/>
            <a:r>
              <a:rPr lang="en-GB" dirty="0">
                <a:solidFill>
                  <a:srgbClr val="002060"/>
                </a:solidFill>
                <a:latin typeface="Arial" panose="020B0604020202020204" pitchFamily="34" charset="0"/>
                <a:cs typeface="Arial" panose="020B0604020202020204" pitchFamily="34" charset="0"/>
              </a:rPr>
              <a:t>We’ll look at this in a lot more detail in a few weeks!</a:t>
            </a:r>
          </a:p>
        </p:txBody>
      </p:sp>
      <p:sp>
        <p:nvSpPr>
          <p:cNvPr id="12" name="Curved Up Arrow 11">
            <a:extLst>
              <a:ext uri="{FF2B5EF4-FFF2-40B4-BE49-F238E27FC236}">
                <a16:creationId xmlns:a16="http://schemas.microsoft.com/office/drawing/2014/main" id="{1A76E840-65EA-4F4D-A45F-EDE7B53FFE48}"/>
              </a:ext>
            </a:extLst>
          </p:cNvPr>
          <p:cNvSpPr/>
          <p:nvPr/>
        </p:nvSpPr>
        <p:spPr>
          <a:xfrm rot="15972737">
            <a:off x="10502174" y="4315649"/>
            <a:ext cx="979589" cy="540327"/>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1426138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314" name="Picture 2" descr="7 Tips for Ecommerce Merchants to Detect Online Fraud – Multichannel  Merchant">
            <a:extLst>
              <a:ext uri="{FF2B5EF4-FFF2-40B4-BE49-F238E27FC236}">
                <a16:creationId xmlns:a16="http://schemas.microsoft.com/office/drawing/2014/main" id="{0EDAAF06-A55E-9C4A-AA04-8A359953A4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15" r="1" b="1"/>
          <a:stretch/>
        </p:blipFill>
        <p:spPr bwMode="auto">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73EDB3DA-AEF0-428A-A317-C42827E6C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8302" y="0"/>
            <a:ext cx="3809132" cy="3116984"/>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A06AD8B-0227-4FF6-AEB4-C66C5A539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69422"/>
            <a:ext cx="5001186" cy="2788578"/>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DFACEB2-7564-4FB9-B739-C2CE339BA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rgbClr val="30445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Graphical user interface, text, application&#10;&#10;Description automatically generated">
            <a:extLst>
              <a:ext uri="{FF2B5EF4-FFF2-40B4-BE49-F238E27FC236}">
                <a16:creationId xmlns:a16="http://schemas.microsoft.com/office/drawing/2014/main" id="{8A54BADC-8073-F542-AF19-20026F57D679}"/>
              </a:ext>
            </a:extLst>
          </p:cNvPr>
          <p:cNvPicPr>
            <a:picLocks noChangeAspect="1"/>
          </p:cNvPicPr>
          <p:nvPr/>
        </p:nvPicPr>
        <p:blipFill>
          <a:blip r:embed="rId4"/>
          <a:stretch>
            <a:fillRect/>
          </a:stretch>
        </p:blipFill>
        <p:spPr>
          <a:xfrm>
            <a:off x="3541548" y="2559180"/>
            <a:ext cx="8650432" cy="4298811"/>
          </a:xfrm>
          <a:prstGeom prst="rect">
            <a:avLst/>
          </a:prstGeom>
        </p:spPr>
      </p:pic>
      <p:sp>
        <p:nvSpPr>
          <p:cNvPr id="10" name="Doughnut 9">
            <a:extLst>
              <a:ext uri="{FF2B5EF4-FFF2-40B4-BE49-F238E27FC236}">
                <a16:creationId xmlns:a16="http://schemas.microsoft.com/office/drawing/2014/main" id="{06C317C1-07B7-F048-87B8-52E341ED2F1E}"/>
              </a:ext>
            </a:extLst>
          </p:cNvPr>
          <p:cNvSpPr/>
          <p:nvPr/>
        </p:nvSpPr>
        <p:spPr>
          <a:xfrm>
            <a:off x="3241964" y="4069422"/>
            <a:ext cx="6830291" cy="1804905"/>
          </a:xfrm>
          <a:prstGeom prst="donut">
            <a:avLst>
              <a:gd name="adj" fmla="val 504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Up Arrow 10">
            <a:extLst>
              <a:ext uri="{FF2B5EF4-FFF2-40B4-BE49-F238E27FC236}">
                <a16:creationId xmlns:a16="http://schemas.microsoft.com/office/drawing/2014/main" id="{756FB2A4-D1A9-2E42-B2FA-A8EEF06FFD76}"/>
              </a:ext>
            </a:extLst>
          </p:cNvPr>
          <p:cNvSpPr/>
          <p:nvPr/>
        </p:nvSpPr>
        <p:spPr>
          <a:xfrm rot="15244529">
            <a:off x="2736724" y="4492396"/>
            <a:ext cx="258001" cy="997527"/>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9505310-6D2D-8E4B-AD6C-1B33C916BF5B}"/>
              </a:ext>
            </a:extLst>
          </p:cNvPr>
          <p:cNvSpPr txBox="1"/>
          <p:nvPr/>
        </p:nvSpPr>
        <p:spPr>
          <a:xfrm>
            <a:off x="259878" y="4282560"/>
            <a:ext cx="2010426" cy="1938992"/>
          </a:xfrm>
          <a:prstGeom prst="rect">
            <a:avLst/>
          </a:prstGeom>
          <a:noFill/>
        </p:spPr>
        <p:txBody>
          <a:bodyPr wrap="square" rtlCol="0">
            <a:spAutoFit/>
          </a:bodyPr>
          <a:lstStyle/>
          <a:p>
            <a:pPr algn="ctr"/>
            <a:r>
              <a:rPr lang="en-GB" sz="2000" dirty="0">
                <a:solidFill>
                  <a:srgbClr val="002060"/>
                </a:solidFill>
                <a:latin typeface="Arial" panose="020B0604020202020204" pitchFamily="34" charset="0"/>
                <a:cs typeface="Arial" panose="020B0604020202020204" pitchFamily="34" charset="0"/>
              </a:rPr>
              <a:t>How to do think Covid-19 impacted on this data? Increased? Decreased? </a:t>
            </a:r>
          </a:p>
        </p:txBody>
      </p:sp>
    </p:spTree>
    <p:extLst>
      <p:ext uri="{BB962C8B-B14F-4D97-AF65-F5344CB8AC3E}">
        <p14:creationId xmlns:p14="http://schemas.microsoft.com/office/powerpoint/2010/main" val="25055451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Text&#10;&#10;Description automatically generated">
            <a:extLst>
              <a:ext uri="{FF2B5EF4-FFF2-40B4-BE49-F238E27FC236}">
                <a16:creationId xmlns:a16="http://schemas.microsoft.com/office/drawing/2014/main" id="{86B3F0A9-95A3-4146-B069-A0496270101D}"/>
              </a:ext>
            </a:extLst>
          </p:cNvPr>
          <p:cNvPicPr>
            <a:picLocks noChangeAspect="1"/>
          </p:cNvPicPr>
          <p:nvPr/>
        </p:nvPicPr>
        <p:blipFill>
          <a:blip r:embed="rId3"/>
          <a:stretch>
            <a:fillRect/>
          </a:stretch>
        </p:blipFill>
        <p:spPr>
          <a:xfrm rot="21141558">
            <a:off x="169472" y="1130488"/>
            <a:ext cx="10905066" cy="3516882"/>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What Makes People Fall for Online Fraud? - Pacific Standard">
            <a:extLst>
              <a:ext uri="{FF2B5EF4-FFF2-40B4-BE49-F238E27FC236}">
                <a16:creationId xmlns:a16="http://schemas.microsoft.com/office/drawing/2014/main" id="{F4EE7A04-9B8D-B145-A097-CF00A7F4C4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57806" y="4245884"/>
            <a:ext cx="4197674" cy="248697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3FE0F6E-363F-564C-9991-6DE368401FD1}"/>
              </a:ext>
            </a:extLst>
          </p:cNvPr>
          <p:cNvSpPr txBox="1"/>
          <p:nvPr/>
        </p:nvSpPr>
        <p:spPr>
          <a:xfrm>
            <a:off x="411616" y="6252205"/>
            <a:ext cx="3772456"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9473695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15C6C6-E45C-4179-9FC1-E8A4C1D47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564726" y="1890469"/>
            <a:ext cx="5860051" cy="2079143"/>
            <a:chOff x="6081624" y="1998368"/>
            <a:chExt cx="5613457" cy="782175"/>
          </a:xfrm>
          <a:solidFill>
            <a:schemeClr val="accent4"/>
          </a:solidFill>
        </p:grpSpPr>
        <p:sp>
          <p:nvSpPr>
            <p:cNvPr id="13" name="Rectangle 12">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03C2D224-A12E-1743-A0AD-5D10C3F5F42C}"/>
              </a:ext>
            </a:extLst>
          </p:cNvPr>
          <p:cNvPicPr>
            <a:picLocks noChangeAspect="1"/>
          </p:cNvPicPr>
          <p:nvPr/>
        </p:nvPicPr>
        <p:blipFill rotWithShape="1">
          <a:blip r:embed="rId3"/>
          <a:srcRect l="563" r="284"/>
          <a:stretch/>
        </p:blipFill>
        <p:spPr>
          <a:xfrm>
            <a:off x="838200" y="704765"/>
            <a:ext cx="10628376" cy="5440003"/>
          </a:xfrm>
          <a:prstGeom prst="rect">
            <a:avLst/>
          </a:prstGeom>
        </p:spPr>
      </p:pic>
    </p:spTree>
    <p:extLst>
      <p:ext uri="{BB962C8B-B14F-4D97-AF65-F5344CB8AC3E}">
        <p14:creationId xmlns:p14="http://schemas.microsoft.com/office/powerpoint/2010/main" val="79377745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5933A967-1121-FE49-9D34-7CB87A390740}"/>
              </a:ext>
            </a:extLst>
          </p:cNvPr>
          <p:cNvPicPr>
            <a:picLocks noChangeAspect="1"/>
          </p:cNvPicPr>
          <p:nvPr/>
        </p:nvPicPr>
        <p:blipFill>
          <a:blip r:embed="rId3"/>
          <a:stretch>
            <a:fillRect/>
          </a:stretch>
        </p:blipFill>
        <p:spPr>
          <a:xfrm>
            <a:off x="657320" y="1485864"/>
            <a:ext cx="5291666" cy="2698750"/>
          </a:xfrm>
          <a:prstGeom prst="rect">
            <a:avLst/>
          </a:prstGeom>
        </p:spPr>
      </p:pic>
      <p:pic>
        <p:nvPicPr>
          <p:cNvPr id="7" name="Picture 6" descr="A collage of people using cell phones&#10;&#10;Description automatically generated with low confidence">
            <a:extLst>
              <a:ext uri="{FF2B5EF4-FFF2-40B4-BE49-F238E27FC236}">
                <a16:creationId xmlns:a16="http://schemas.microsoft.com/office/drawing/2014/main" id="{2A75847F-99E5-6F42-9AE7-94BA6F381248}"/>
              </a:ext>
            </a:extLst>
          </p:cNvPr>
          <p:cNvPicPr>
            <a:picLocks noChangeAspect="1"/>
          </p:cNvPicPr>
          <p:nvPr/>
        </p:nvPicPr>
        <p:blipFill>
          <a:blip r:embed="rId4"/>
          <a:stretch>
            <a:fillRect/>
          </a:stretch>
        </p:blipFill>
        <p:spPr>
          <a:xfrm>
            <a:off x="6096000" y="1397794"/>
            <a:ext cx="5291667" cy="2606144"/>
          </a:xfrm>
          <a:prstGeom prst="rect">
            <a:avLst/>
          </a:prstGeom>
        </p:spPr>
      </p:pic>
      <p:sp>
        <p:nvSpPr>
          <p:cNvPr id="9" name="TextBox 8">
            <a:extLst>
              <a:ext uri="{FF2B5EF4-FFF2-40B4-BE49-F238E27FC236}">
                <a16:creationId xmlns:a16="http://schemas.microsoft.com/office/drawing/2014/main" id="{81292CCC-0891-AC41-BFE8-CCF7A182DFE6}"/>
              </a:ext>
            </a:extLst>
          </p:cNvPr>
          <p:cNvSpPr txBox="1"/>
          <p:nvPr/>
        </p:nvSpPr>
        <p:spPr>
          <a:xfrm>
            <a:off x="1814945" y="4593261"/>
            <a:ext cx="9068570" cy="1754326"/>
          </a:xfrm>
          <a:prstGeom prst="rect">
            <a:avLst/>
          </a:prstGeom>
          <a:noFill/>
        </p:spPr>
        <p:txBody>
          <a:bodyPr wrap="square">
            <a:spAutoFit/>
          </a:bodyPr>
          <a:lstStyle/>
          <a:p>
            <a:pPr algn="ctr"/>
            <a:r>
              <a:rPr lang="en-GB" b="1" i="0" dirty="0">
                <a:solidFill>
                  <a:srgbClr val="444444"/>
                </a:solidFill>
                <a:effectLst/>
                <a:latin typeface="Lato" panose="020F0502020204030204" pitchFamily="34" charset="0"/>
              </a:rPr>
              <a:t>Any crime can be prosecuted as a hate crime</a:t>
            </a:r>
            <a:r>
              <a:rPr lang="en-GB" b="0" i="0" dirty="0">
                <a:solidFill>
                  <a:srgbClr val="444444"/>
                </a:solidFill>
                <a:effectLst/>
                <a:latin typeface="Lato" panose="020F0502020204030204" pitchFamily="34" charset="0"/>
              </a:rPr>
              <a:t> if the offender has either:</a:t>
            </a:r>
          </a:p>
          <a:p>
            <a:pPr algn="ctr">
              <a:buFont typeface="Arial" panose="020B0604020202020204" pitchFamily="34" charset="0"/>
              <a:buChar char="•"/>
            </a:pPr>
            <a:r>
              <a:rPr lang="en-GB" b="0" i="0" dirty="0">
                <a:solidFill>
                  <a:srgbClr val="444444"/>
                </a:solidFill>
                <a:effectLst/>
                <a:latin typeface="Lato" panose="020F0502020204030203" pitchFamily="34" charset="0"/>
              </a:rPr>
              <a:t>demonstrated hostility based on race, religion, disability, sexual orientation or transgender identity</a:t>
            </a:r>
          </a:p>
          <a:p>
            <a:pPr algn="ctr"/>
            <a:r>
              <a:rPr lang="en-GB" b="1" i="0" dirty="0">
                <a:solidFill>
                  <a:srgbClr val="444444"/>
                </a:solidFill>
                <a:effectLst/>
                <a:latin typeface="Lato" panose="020F0502020204030203" pitchFamily="34" charset="0"/>
              </a:rPr>
              <a:t>Or</a:t>
            </a:r>
            <a:endParaRPr lang="en-GB" b="0" i="0" dirty="0">
              <a:solidFill>
                <a:srgbClr val="444444"/>
              </a:solidFill>
              <a:effectLst/>
              <a:latin typeface="Lato" panose="020F0502020204030203" pitchFamily="34" charset="0"/>
            </a:endParaRPr>
          </a:p>
          <a:p>
            <a:pPr algn="ctr">
              <a:buFont typeface="Arial" panose="020B0604020202020204" pitchFamily="34" charset="0"/>
              <a:buChar char="•"/>
            </a:pPr>
            <a:r>
              <a:rPr lang="en-GB" b="0" i="0" dirty="0">
                <a:solidFill>
                  <a:srgbClr val="444444"/>
                </a:solidFill>
                <a:effectLst/>
                <a:latin typeface="Lato" panose="020F0502020204030203" pitchFamily="34" charset="0"/>
              </a:rPr>
              <a:t>been motivated by hostility based on race, religion, disability, sexual orientation or transgender identity (CPS, 2017) </a:t>
            </a:r>
          </a:p>
        </p:txBody>
      </p:sp>
      <p:sp>
        <p:nvSpPr>
          <p:cNvPr id="10" name="TextBox 9">
            <a:extLst>
              <a:ext uri="{FF2B5EF4-FFF2-40B4-BE49-F238E27FC236}">
                <a16:creationId xmlns:a16="http://schemas.microsoft.com/office/drawing/2014/main" id="{72089D75-736D-7645-9C78-E0B247D738BC}"/>
              </a:ext>
            </a:extLst>
          </p:cNvPr>
          <p:cNvSpPr txBox="1"/>
          <p:nvPr/>
        </p:nvSpPr>
        <p:spPr>
          <a:xfrm>
            <a:off x="1433945" y="204323"/>
            <a:ext cx="9324110" cy="1077218"/>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Crime has moved into the online world...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Police need to, too! </a:t>
            </a:r>
          </a:p>
        </p:txBody>
      </p:sp>
    </p:spTree>
    <p:extLst>
      <p:ext uri="{BB962C8B-B14F-4D97-AF65-F5344CB8AC3E}">
        <p14:creationId xmlns:p14="http://schemas.microsoft.com/office/powerpoint/2010/main" val="35247306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Graphical user interface, application&#10;&#10;Description automatically generated">
            <a:extLst>
              <a:ext uri="{FF2B5EF4-FFF2-40B4-BE49-F238E27FC236}">
                <a16:creationId xmlns:a16="http://schemas.microsoft.com/office/drawing/2014/main" id="{8D92D8EC-34CB-8149-8626-E9434B56D96D}"/>
              </a:ext>
            </a:extLst>
          </p:cNvPr>
          <p:cNvPicPr>
            <a:picLocks noGrp="1" noChangeAspect="1"/>
          </p:cNvPicPr>
          <p:nvPr>
            <p:ph idx="1"/>
          </p:nvPr>
        </p:nvPicPr>
        <p:blipFill rotWithShape="1">
          <a:blip r:embed="rId3"/>
          <a:srcRect r="541" b="1"/>
          <a:stretch/>
        </p:blipFill>
        <p:spPr>
          <a:xfrm>
            <a:off x="838200" y="754148"/>
            <a:ext cx="10515600" cy="4995575"/>
          </a:xfrm>
          <a:prstGeom prst="rect">
            <a:avLst/>
          </a:prstGeom>
        </p:spPr>
      </p:pic>
      <p:cxnSp>
        <p:nvCxnSpPr>
          <p:cNvPr id="19" name="Straight Connector 18">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63955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able&#10;&#10;Description automatically generated">
            <a:extLst>
              <a:ext uri="{FF2B5EF4-FFF2-40B4-BE49-F238E27FC236}">
                <a16:creationId xmlns:a16="http://schemas.microsoft.com/office/drawing/2014/main" id="{F16393EA-BF7B-104C-B464-5A8E42B57AF9}"/>
              </a:ext>
            </a:extLst>
          </p:cNvPr>
          <p:cNvPicPr>
            <a:picLocks noGrp="1" noChangeAspect="1"/>
          </p:cNvPicPr>
          <p:nvPr>
            <p:ph idx="1"/>
          </p:nvPr>
        </p:nvPicPr>
        <p:blipFill>
          <a:blip r:embed="rId3"/>
          <a:stretch>
            <a:fillRect/>
          </a:stretch>
        </p:blipFill>
        <p:spPr>
          <a:xfrm>
            <a:off x="2073567" y="643466"/>
            <a:ext cx="8044865" cy="5571067"/>
          </a:xfrm>
          <a:prstGeom prst="rect">
            <a:avLst/>
          </a:prstGeom>
        </p:spPr>
      </p:pic>
    </p:spTree>
    <p:extLst>
      <p:ext uri="{BB962C8B-B14F-4D97-AF65-F5344CB8AC3E}">
        <p14:creationId xmlns:p14="http://schemas.microsoft.com/office/powerpoint/2010/main" val="393400448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EB5AC-FF5C-9949-9400-CBA81BABAED7}"/>
              </a:ext>
            </a:extLst>
          </p:cNvPr>
          <p:cNvSpPr>
            <a:spLocks noGrp="1"/>
          </p:cNvSpPr>
          <p:nvPr>
            <p:ph type="title"/>
          </p:nvPr>
        </p:nvSpPr>
        <p:spPr>
          <a:xfrm>
            <a:off x="589560" y="856180"/>
            <a:ext cx="4560584" cy="1128068"/>
          </a:xfrm>
        </p:spPr>
        <p:txBody>
          <a:bodyPr anchor="ctr">
            <a:normAutofit/>
          </a:bodyPr>
          <a:lstStyle/>
          <a:p>
            <a:pPr algn="ctr"/>
            <a:r>
              <a:rPr lang="en-GB" sz="2500" dirty="0">
                <a:latin typeface="Arial" panose="020B0604020202020204" pitchFamily="34" charset="0"/>
                <a:cs typeface="Arial" panose="020B0604020202020204" pitchFamily="34" charset="0"/>
              </a:rPr>
              <a:t>Considerations associated with unlawful search/examination of a device</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16247E1E-6486-D44E-BF7A-FF8874A24E29}"/>
              </a:ext>
            </a:extLst>
          </p:cNvPr>
          <p:cNvSpPr>
            <a:spLocks noGrp="1"/>
          </p:cNvSpPr>
          <p:nvPr>
            <p:ph idx="1"/>
          </p:nvPr>
        </p:nvSpPr>
        <p:spPr>
          <a:xfrm>
            <a:off x="590719" y="2330505"/>
            <a:ext cx="4559425" cy="3979585"/>
          </a:xfrm>
        </p:spPr>
        <p:txBody>
          <a:bodyPr anchor="ctr">
            <a:normAutofit/>
          </a:bodyPr>
          <a:lstStyle/>
          <a:p>
            <a:r>
              <a:rPr lang="en-GB" sz="1400" dirty="0">
                <a:latin typeface="Arial" panose="020B0604020202020204" pitchFamily="34" charset="0"/>
                <a:cs typeface="Arial" panose="020B0604020202020204" pitchFamily="34" charset="0"/>
              </a:rPr>
              <a:t>Any examination of digital devices must fall in line with the Investigatory Powers Act 2016, GDPR and the Data Protection Act 2018.</a:t>
            </a:r>
          </a:p>
          <a:p>
            <a:pPr marL="0" indent="0">
              <a:buNone/>
            </a:pP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Important to have specially trained officers or staff to extract data, and that records be kept of.</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Justification for the STRICT NECESSITY and proportionality of the processing.</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The specific extraction/search/analysis to be undertaken.</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Consideration of the level of collateral intrusion and steps taken to mitigate </a:t>
            </a:r>
            <a:r>
              <a:rPr lang="en-GB" sz="1400" dirty="0"/>
              <a:t>it.</a:t>
            </a:r>
          </a:p>
          <a:p>
            <a:pPr marL="0" indent="0">
              <a:buNone/>
            </a:pPr>
            <a:endParaRPr lang="en-GB" sz="1400" dirty="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Thousands of digital devices awaiting analysis by police investigators |  ITV News">
            <a:extLst>
              <a:ext uri="{FF2B5EF4-FFF2-40B4-BE49-F238E27FC236}">
                <a16:creationId xmlns:a16="http://schemas.microsoft.com/office/drawing/2014/main" id="{D7DCACD8-16BC-A849-94A6-810A99DE4E7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394" r="27836"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2B3186-F8A0-8840-8182-2DD805A183B8}"/>
              </a:ext>
            </a:extLst>
          </p:cNvPr>
          <p:cNvSpPr txBox="1"/>
          <p:nvPr/>
        </p:nvSpPr>
        <p:spPr>
          <a:xfrm>
            <a:off x="4257827" y="6031033"/>
            <a:ext cx="6104964" cy="373307"/>
          </a:xfrm>
          <a:prstGeom prst="rect">
            <a:avLst/>
          </a:prstGeom>
          <a:noFill/>
        </p:spPr>
        <p:txBody>
          <a:bodyPr wrap="square">
            <a:spAutoFit/>
          </a:bodyPr>
          <a:lstStyle/>
          <a:p>
            <a:pPr>
              <a:lnSpc>
                <a:spcPct val="107000"/>
              </a:lnSpc>
              <a:spcAft>
                <a:spcPts val="800"/>
              </a:spcAft>
            </a:pPr>
            <a:r>
              <a:rPr lang="en-GB" sz="1800" dirty="0">
                <a:effectLst/>
                <a:latin typeface="Arial Rounded MT Bold" panose="020F0704030504030204" pitchFamily="34" charset="77"/>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928841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B4E34-B9B1-C148-9CB0-C875E73086C4}"/>
              </a:ext>
            </a:extLst>
          </p:cNvPr>
          <p:cNvSpPr>
            <a:spLocks noGrp="1"/>
          </p:cNvSpPr>
          <p:nvPr>
            <p:ph type="title"/>
          </p:nvPr>
        </p:nvSpPr>
        <p:spPr>
          <a:xfrm>
            <a:off x="5609226" y="221434"/>
            <a:ext cx="5939646" cy="1325563"/>
          </a:xfrm>
        </p:spPr>
        <p:txBody>
          <a:bodyPr>
            <a:normAutofit/>
          </a:bodyPr>
          <a:lstStyle/>
          <a:p>
            <a:r>
              <a:rPr lang="en-GB" dirty="0"/>
              <a:t>Forensic Considerations </a:t>
            </a:r>
          </a:p>
        </p:txBody>
      </p:sp>
      <p:sp>
        <p:nvSpPr>
          <p:cNvPr id="16388"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386" name="Picture 2" descr="The Evolution of Digital Forensics">
            <a:extLst>
              <a:ext uri="{FF2B5EF4-FFF2-40B4-BE49-F238E27FC236}">
                <a16:creationId xmlns:a16="http://schemas.microsoft.com/office/drawing/2014/main" id="{76420585-326B-1740-9296-7328FF43DA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001" r="17961" b="-1"/>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B6D2D19-83C4-9346-8D20-FADCEDCDD725}"/>
              </a:ext>
            </a:extLst>
          </p:cNvPr>
          <p:cNvSpPr>
            <a:spLocks noGrp="1"/>
          </p:cNvSpPr>
          <p:nvPr>
            <p:ph idx="1"/>
          </p:nvPr>
        </p:nvSpPr>
        <p:spPr>
          <a:xfrm>
            <a:off x="5785381" y="1754829"/>
            <a:ext cx="5716108" cy="4784516"/>
          </a:xfrm>
        </p:spPr>
        <p:txBody>
          <a:bodyPr anchor="t">
            <a:normAutofit/>
          </a:bodyPr>
          <a:lstStyle/>
          <a:p>
            <a:r>
              <a:rPr lang="en-GB" sz="1400" dirty="0">
                <a:latin typeface="Arial" panose="020B0604020202020204" pitchFamily="34" charset="0"/>
                <a:cs typeface="Arial" panose="020B0604020202020204" pitchFamily="34" charset="0"/>
              </a:rPr>
              <a:t>Crime scenes involving digital devices can be examined on a forensic level.</a:t>
            </a:r>
          </a:p>
          <a:p>
            <a:r>
              <a:rPr lang="en-GB" sz="1400" dirty="0">
                <a:latin typeface="Arial" panose="020B0604020202020204" pitchFamily="34" charset="0"/>
                <a:cs typeface="Arial" panose="020B0604020202020204" pitchFamily="34" charset="0"/>
              </a:rPr>
              <a:t>DMI will know what </a:t>
            </a:r>
            <a:r>
              <a:rPr lang="en-GB" sz="1400" i="1" dirty="0">
                <a:latin typeface="Arial" panose="020B0604020202020204" pitchFamily="34" charset="0"/>
                <a:cs typeface="Arial" panose="020B0604020202020204" pitchFamily="34" charset="0"/>
              </a:rPr>
              <a:t>is</a:t>
            </a:r>
            <a:r>
              <a:rPr lang="en-GB" sz="1400" dirty="0">
                <a:latin typeface="Arial" panose="020B0604020202020204" pitchFamily="34" charset="0"/>
                <a:cs typeface="Arial" panose="020B0604020202020204" pitchFamily="34" charset="0"/>
              </a:rPr>
              <a:t> and </a:t>
            </a:r>
            <a:r>
              <a:rPr lang="en-GB" sz="1400" i="1" dirty="0">
                <a:latin typeface="Arial" panose="020B0604020202020204" pitchFamily="34" charset="0"/>
                <a:cs typeface="Arial" panose="020B0604020202020204" pitchFamily="34" charset="0"/>
              </a:rPr>
              <a:t>is not </a:t>
            </a:r>
            <a:r>
              <a:rPr lang="en-GB" sz="1400" dirty="0">
                <a:latin typeface="Arial" panose="020B0604020202020204" pitchFamily="34" charset="0"/>
                <a:cs typeface="Arial" panose="020B0604020202020204" pitchFamily="34" charset="0"/>
              </a:rPr>
              <a:t>possible to examine and will have a strategy to follow (proportionality of the examination / objective settings and record keeping.</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PACE 1984 - sets out the basics of search and seizure. </a:t>
            </a:r>
          </a:p>
          <a:p>
            <a:r>
              <a:rPr lang="en-GB" sz="1400" dirty="0">
                <a:latin typeface="Arial" panose="020B0604020202020204" pitchFamily="34" charset="0"/>
                <a:cs typeface="Arial" panose="020B0604020202020204" pitchFamily="34" charset="0"/>
              </a:rPr>
              <a:t>Criminal Justice Act 2001 -  allows to seize evidence (material) which cannot be separated from the material seized under PACE.</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Some subsequent acts which cover search and seizure:</a:t>
            </a:r>
          </a:p>
          <a:p>
            <a:r>
              <a:rPr lang="en-GB" sz="1400" dirty="0">
                <a:latin typeface="Arial" panose="020B0604020202020204" pitchFamily="34" charset="0"/>
                <a:cs typeface="Arial" panose="020B0604020202020204" pitchFamily="34" charset="0"/>
              </a:rPr>
              <a:t>Criminal Procedure and Investigations Act 1996 - sets out a code of practice in which police should record, retain, review and reveal to the prosecutor (material obtained in a criminal investigation relevant to the investigation)</a:t>
            </a:r>
          </a:p>
          <a:p>
            <a:r>
              <a:rPr lang="en-GB" sz="1400" dirty="0">
                <a:latin typeface="Arial" panose="020B0604020202020204" pitchFamily="34" charset="0"/>
                <a:cs typeface="Arial" panose="020B0604020202020204" pitchFamily="34" charset="0"/>
              </a:rPr>
              <a:t>Investigatory Powers Act 2016 - covers various aspects of telecommunication, which can be classed as ‘stored </a:t>
            </a:r>
          </a:p>
        </p:txBody>
      </p:sp>
    </p:spTree>
    <p:extLst>
      <p:ext uri="{BB962C8B-B14F-4D97-AF65-F5344CB8AC3E}">
        <p14:creationId xmlns:p14="http://schemas.microsoft.com/office/powerpoint/2010/main" val="635937359"/>
      </p:ext>
    </p:extLst>
  </p:cSld>
  <p:clrMapOvr>
    <a:overrideClrMapping bg1="dk1" tx1="lt1" bg2="dk2" tx2="lt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10;&#10;Description automatically generated">
            <a:extLst>
              <a:ext uri="{FF2B5EF4-FFF2-40B4-BE49-F238E27FC236}">
                <a16:creationId xmlns:a16="http://schemas.microsoft.com/office/drawing/2014/main" id="{13ABE600-8D8D-6247-AA26-BD40D66778FB}"/>
              </a:ext>
            </a:extLst>
          </p:cNvPr>
          <p:cNvPicPr>
            <a:picLocks noGrp="1" noChangeAspect="1"/>
          </p:cNvPicPr>
          <p:nvPr>
            <p:ph idx="1"/>
          </p:nvPr>
        </p:nvPicPr>
        <p:blipFill>
          <a:blip r:embed="rId2"/>
          <a:stretch>
            <a:fillRect/>
          </a:stretch>
        </p:blipFill>
        <p:spPr>
          <a:xfrm>
            <a:off x="939736" y="283636"/>
            <a:ext cx="10083378" cy="5571065"/>
          </a:xfrm>
          <a:prstGeom prst="rect">
            <a:avLst/>
          </a:prstGeom>
          <a:ln>
            <a:noFill/>
          </a:ln>
        </p:spPr>
      </p:pic>
      <p:sp>
        <p:nvSpPr>
          <p:cNvPr id="2" name="TextBox 1">
            <a:extLst>
              <a:ext uri="{FF2B5EF4-FFF2-40B4-BE49-F238E27FC236}">
                <a16:creationId xmlns:a16="http://schemas.microsoft.com/office/drawing/2014/main" id="{11F97DBD-92E3-D44E-8523-4C416307CD6C}"/>
              </a:ext>
            </a:extLst>
          </p:cNvPr>
          <p:cNvSpPr txBox="1"/>
          <p:nvPr/>
        </p:nvSpPr>
        <p:spPr>
          <a:xfrm>
            <a:off x="1343436" y="5786205"/>
            <a:ext cx="10514343"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Task: Research each of these – what’s the difference? </a:t>
            </a:r>
          </a:p>
        </p:txBody>
      </p:sp>
    </p:spTree>
    <p:extLst>
      <p:ext uri="{BB962C8B-B14F-4D97-AF65-F5344CB8AC3E}">
        <p14:creationId xmlns:p14="http://schemas.microsoft.com/office/powerpoint/2010/main" val="8273849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3"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2" name="Picture 4" descr="Directory of U.S. State and Local Cybercrime Law Enforcement">
            <a:extLst>
              <a:ext uri="{FF2B5EF4-FFF2-40B4-BE49-F238E27FC236}">
                <a16:creationId xmlns:a16="http://schemas.microsoft.com/office/drawing/2014/main" id="{3BE15559-F434-AE44-8A02-B0E0E5EB17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006" r="4527" b="1"/>
          <a:stretch/>
        </p:blipFill>
        <p:spPr bwMode="auto">
          <a:xfrm>
            <a:off x="391903" y="573678"/>
            <a:ext cx="5103206" cy="5710645"/>
          </a:xfrm>
          <a:prstGeom prst="rect">
            <a:avLst/>
          </a:prstGeom>
          <a:noFill/>
          <a:extLst>
            <a:ext uri="{909E8E84-426E-40DD-AFC4-6F175D3DCCD1}">
              <a14:hiddenFill xmlns:a14="http://schemas.microsoft.com/office/drawing/2010/main">
                <a:solidFill>
                  <a:srgbClr val="FFFFFF"/>
                </a:solidFill>
              </a14:hiddenFill>
            </a:ext>
          </a:extLst>
        </p:spPr>
      </p:pic>
      <p:sp>
        <p:nvSpPr>
          <p:cNvPr id="75"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92" y="1417320"/>
            <a:ext cx="9144"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B3FF4090-955E-D54B-93F1-A42E1B9EEFDB}"/>
              </a:ext>
            </a:extLst>
          </p:cNvPr>
          <p:cNvSpPr>
            <a:spLocks noGrp="1"/>
          </p:cNvSpPr>
          <p:nvPr>
            <p:ph idx="1"/>
          </p:nvPr>
        </p:nvSpPr>
        <p:spPr>
          <a:xfrm>
            <a:off x="6577346" y="442274"/>
            <a:ext cx="4887685" cy="5944671"/>
          </a:xfrm>
        </p:spPr>
        <p:txBody>
          <a:bodyPr anchor="t">
            <a:normAutofit lnSpcReduction="10000"/>
          </a:bodyPr>
          <a:lstStyle/>
          <a:p>
            <a:r>
              <a:rPr lang="en-GB" sz="2000" u="sng" dirty="0">
                <a:latin typeface="Arial" panose="020B0604020202020204" pitchFamily="34" charset="0"/>
                <a:cs typeface="Arial" panose="020B0604020202020204" pitchFamily="34" charset="0"/>
              </a:rPr>
              <a:t>Internet facilitated Crime </a:t>
            </a:r>
            <a:r>
              <a:rPr lang="en-GB" sz="2000" dirty="0">
                <a:latin typeface="Arial" panose="020B0604020202020204" pitchFamily="34" charset="0"/>
                <a:cs typeface="Arial" panose="020B0604020202020204" pitchFamily="34" charset="0"/>
              </a:rPr>
              <a:t>– where the internet and smart phones are used in the planning or committing of traditional criminal activity. This can range from online abuse from a neighbour dispute to communications between terrorists planning attacks.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u="sng" dirty="0">
                <a:latin typeface="Arial" panose="020B0604020202020204" pitchFamily="34" charset="0"/>
                <a:cs typeface="Arial" panose="020B0604020202020204" pitchFamily="34" charset="0"/>
              </a:rPr>
              <a:t>Cyber enabled </a:t>
            </a:r>
            <a:r>
              <a:rPr lang="en-GB" sz="2000" dirty="0">
                <a:latin typeface="Arial" panose="020B0604020202020204" pitchFamily="34" charset="0"/>
                <a:cs typeface="Arial" panose="020B0604020202020204" pitchFamily="34" charset="0"/>
              </a:rPr>
              <a:t>– such as fraud, purchasing illegal drugs/firearms, and child sexual exploitation. This can be conducted on or offline - however online can take place at unprecedented speed.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u="sng" dirty="0">
                <a:latin typeface="Arial" panose="020B0604020202020204" pitchFamily="34" charset="0"/>
                <a:cs typeface="Arial" panose="020B0604020202020204" pitchFamily="34" charset="0"/>
              </a:rPr>
              <a:t>Cyber dependant </a:t>
            </a:r>
            <a:r>
              <a:rPr lang="en-GB" sz="2000" dirty="0">
                <a:latin typeface="Arial" panose="020B0604020202020204" pitchFamily="34" charset="0"/>
                <a:cs typeface="Arial" panose="020B0604020202020204" pitchFamily="34" charset="0"/>
              </a:rPr>
              <a:t>– crimes which can only be committed using computers, computer net works or other forms of ICT </a:t>
            </a:r>
            <a:r>
              <a:rPr lang="en-GB" sz="2000" dirty="0" err="1">
                <a:latin typeface="Arial" panose="020B0604020202020204" pitchFamily="34" charset="0"/>
                <a:cs typeface="Arial" panose="020B0604020202020204" pitchFamily="34" charset="0"/>
              </a:rPr>
              <a:t>eg</a:t>
            </a:r>
            <a:r>
              <a:rPr lang="en-GB" sz="2000" dirty="0">
                <a:latin typeface="Arial" panose="020B0604020202020204" pitchFamily="34" charset="0"/>
                <a:cs typeface="Arial" panose="020B0604020202020204" pitchFamily="34" charset="0"/>
              </a:rPr>
              <a:t>, the creation and spreading of malware, hacking, denial of service attacks. </a:t>
            </a:r>
          </a:p>
          <a:p>
            <a:endParaRPr lang="en-GB" sz="1600" dirty="0"/>
          </a:p>
        </p:txBody>
      </p:sp>
    </p:spTree>
    <p:extLst>
      <p:ext uri="{BB962C8B-B14F-4D97-AF65-F5344CB8AC3E}">
        <p14:creationId xmlns:p14="http://schemas.microsoft.com/office/powerpoint/2010/main" val="863432873"/>
      </p:ext>
    </p:extLst>
  </p:cSld>
  <p:clrMapOvr>
    <a:overrideClrMapping bg1="dk1" tx1="lt1" bg2="dk2" tx2="lt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48178A14-D745-8345-8B4C-84464E766173}"/>
              </a:ext>
            </a:extLst>
          </p:cNvPr>
          <p:cNvPicPr>
            <a:picLocks noGrp="1" noChangeAspect="1"/>
          </p:cNvPicPr>
          <p:nvPr>
            <p:ph idx="1"/>
          </p:nvPr>
        </p:nvPicPr>
        <p:blipFill>
          <a:blip r:embed="rId2"/>
          <a:stretch>
            <a:fillRect/>
          </a:stretch>
        </p:blipFill>
        <p:spPr>
          <a:xfrm>
            <a:off x="1833754" y="814243"/>
            <a:ext cx="7859474" cy="4351338"/>
          </a:xfrm>
        </p:spPr>
      </p:pic>
    </p:spTree>
    <p:extLst>
      <p:ext uri="{BB962C8B-B14F-4D97-AF65-F5344CB8AC3E}">
        <p14:creationId xmlns:p14="http://schemas.microsoft.com/office/powerpoint/2010/main" val="386800233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4" descr="Graphical user interface, text, application&#10;&#10;Description automatically generated">
            <a:extLst>
              <a:ext uri="{FF2B5EF4-FFF2-40B4-BE49-F238E27FC236}">
                <a16:creationId xmlns:a16="http://schemas.microsoft.com/office/drawing/2014/main" id="{5D382F13-1ECD-4742-AD4E-CDCB75EF95B7}"/>
              </a:ext>
            </a:extLst>
          </p:cNvPr>
          <p:cNvPicPr>
            <a:picLocks noChangeAspect="1"/>
          </p:cNvPicPr>
          <p:nvPr/>
        </p:nvPicPr>
        <p:blipFill>
          <a:blip r:embed="rId3"/>
          <a:stretch>
            <a:fillRect/>
          </a:stretch>
        </p:blipFill>
        <p:spPr>
          <a:xfrm>
            <a:off x="6261669" y="246789"/>
            <a:ext cx="5426764" cy="2713380"/>
          </a:xfrm>
          <a:prstGeom prst="rect">
            <a:avLst/>
          </a:prstGeom>
        </p:spPr>
      </p:pic>
      <p:sp>
        <p:nvSpPr>
          <p:cNvPr id="12" name="Rectangle 11">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4" descr="Timeline&#10;&#10;Description automatically generated">
            <a:extLst>
              <a:ext uri="{FF2B5EF4-FFF2-40B4-BE49-F238E27FC236}">
                <a16:creationId xmlns:a16="http://schemas.microsoft.com/office/drawing/2014/main" id="{1ACF2B89-03E7-C244-9814-AC37EC5E43E9}"/>
              </a:ext>
            </a:extLst>
          </p:cNvPr>
          <p:cNvPicPr>
            <a:picLocks noChangeAspect="1"/>
          </p:cNvPicPr>
          <p:nvPr/>
        </p:nvPicPr>
        <p:blipFill>
          <a:blip r:embed="rId4"/>
          <a:stretch>
            <a:fillRect/>
          </a:stretch>
        </p:blipFill>
        <p:spPr>
          <a:xfrm>
            <a:off x="6233959" y="3546938"/>
            <a:ext cx="5923118" cy="2961557"/>
          </a:xfrm>
          <a:prstGeom prst="rect">
            <a:avLst/>
          </a:prstGeom>
        </p:spPr>
      </p:pic>
      <p:sp>
        <p:nvSpPr>
          <p:cNvPr id="14" name="Rectangle 13">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10;&#10;Description automatically generated">
            <a:extLst>
              <a:ext uri="{FF2B5EF4-FFF2-40B4-BE49-F238E27FC236}">
                <a16:creationId xmlns:a16="http://schemas.microsoft.com/office/drawing/2014/main" id="{CE8CB91B-9160-474D-B527-54D435050E11}"/>
              </a:ext>
            </a:extLst>
          </p:cNvPr>
          <p:cNvPicPr>
            <a:picLocks noGrp="1" noChangeAspect="1"/>
          </p:cNvPicPr>
          <p:nvPr>
            <p:ph idx="1"/>
          </p:nvPr>
        </p:nvPicPr>
        <p:blipFill>
          <a:blip r:embed="rId5"/>
          <a:stretch>
            <a:fillRect/>
          </a:stretch>
        </p:blipFill>
        <p:spPr>
          <a:xfrm>
            <a:off x="349858" y="246789"/>
            <a:ext cx="5426764" cy="2252106"/>
          </a:xfrm>
          <a:prstGeom prst="rect">
            <a:avLst/>
          </a:prstGeom>
        </p:spPr>
      </p:pic>
      <p:pic>
        <p:nvPicPr>
          <p:cNvPr id="6" name="Content Placeholder 4" descr="Timeline&#10;&#10;Description automatically generated">
            <a:extLst>
              <a:ext uri="{FF2B5EF4-FFF2-40B4-BE49-F238E27FC236}">
                <a16:creationId xmlns:a16="http://schemas.microsoft.com/office/drawing/2014/main" id="{510C27B1-D6BB-C944-A97E-1D66ABB2FFD1}"/>
              </a:ext>
            </a:extLst>
          </p:cNvPr>
          <p:cNvPicPr>
            <a:picLocks noChangeAspect="1"/>
          </p:cNvPicPr>
          <p:nvPr/>
        </p:nvPicPr>
        <p:blipFill>
          <a:blip r:embed="rId6"/>
          <a:stretch>
            <a:fillRect/>
          </a:stretch>
        </p:blipFill>
        <p:spPr>
          <a:xfrm>
            <a:off x="158311" y="3768617"/>
            <a:ext cx="5646021" cy="2823009"/>
          </a:xfrm>
          <a:prstGeom prst="rect">
            <a:avLst/>
          </a:prstGeom>
        </p:spPr>
      </p:pic>
    </p:spTree>
    <p:extLst>
      <p:ext uri="{BB962C8B-B14F-4D97-AF65-F5344CB8AC3E}">
        <p14:creationId xmlns:p14="http://schemas.microsoft.com/office/powerpoint/2010/main" val="278350600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115DCC59-76EB-0C47-9D4B-4207AD2F3369}"/>
              </a:ext>
            </a:extLst>
          </p:cNvPr>
          <p:cNvPicPr>
            <a:picLocks noGrp="1" noChangeAspect="1"/>
          </p:cNvPicPr>
          <p:nvPr>
            <p:ph idx="1"/>
          </p:nvPr>
        </p:nvPicPr>
        <p:blipFill>
          <a:blip r:embed="rId2"/>
          <a:stretch>
            <a:fillRect/>
          </a:stretch>
        </p:blipFill>
        <p:spPr>
          <a:xfrm>
            <a:off x="1621628" y="166255"/>
            <a:ext cx="9232118" cy="5567363"/>
          </a:xfrm>
        </p:spPr>
      </p:pic>
      <p:sp>
        <p:nvSpPr>
          <p:cNvPr id="3" name="TextBox 2">
            <a:extLst>
              <a:ext uri="{FF2B5EF4-FFF2-40B4-BE49-F238E27FC236}">
                <a16:creationId xmlns:a16="http://schemas.microsoft.com/office/drawing/2014/main" id="{1B4AA7B2-4910-6A45-A845-0588FDF05821}"/>
              </a:ext>
            </a:extLst>
          </p:cNvPr>
          <p:cNvSpPr txBox="1"/>
          <p:nvPr/>
        </p:nvSpPr>
        <p:spPr>
          <a:xfrm>
            <a:off x="2502683" y="6168525"/>
            <a:ext cx="9232117" cy="523220"/>
          </a:xfrm>
          <a:prstGeom prst="rect">
            <a:avLst/>
          </a:prstGeom>
          <a:noFill/>
        </p:spPr>
        <p:txBody>
          <a:bodyPr wrap="square" rtlCol="0">
            <a:spAutoFit/>
          </a:bodyPr>
          <a:lstStyle/>
          <a:p>
            <a:r>
              <a:rPr lang="en-GB" sz="2800" dirty="0"/>
              <a:t>How would you seize the above in a safe manner? </a:t>
            </a:r>
          </a:p>
        </p:txBody>
      </p:sp>
    </p:spTree>
    <p:extLst>
      <p:ext uri="{BB962C8B-B14F-4D97-AF65-F5344CB8AC3E}">
        <p14:creationId xmlns:p14="http://schemas.microsoft.com/office/powerpoint/2010/main" val="165993540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Qr code&#10;&#10;Description automatically generated">
            <a:extLst>
              <a:ext uri="{FF2B5EF4-FFF2-40B4-BE49-F238E27FC236}">
                <a16:creationId xmlns:a16="http://schemas.microsoft.com/office/drawing/2014/main" id="{4EAD5720-1BA5-C54D-B6AD-CC2E4DF3C58C}"/>
              </a:ext>
            </a:extLst>
          </p:cNvPr>
          <p:cNvPicPr>
            <a:picLocks noGrp="1" noChangeAspect="1"/>
          </p:cNvPicPr>
          <p:nvPr>
            <p:ph idx="1"/>
          </p:nvPr>
        </p:nvPicPr>
        <p:blipFill>
          <a:blip r:embed="rId2"/>
          <a:stretch>
            <a:fillRect/>
          </a:stretch>
        </p:blipFill>
        <p:spPr>
          <a:xfrm>
            <a:off x="548985" y="124691"/>
            <a:ext cx="9317705" cy="5141408"/>
          </a:xfrm>
        </p:spPr>
      </p:pic>
      <p:pic>
        <p:nvPicPr>
          <p:cNvPr id="7" name="Picture 6" descr="Text&#10;&#10;Description automatically generated">
            <a:extLst>
              <a:ext uri="{FF2B5EF4-FFF2-40B4-BE49-F238E27FC236}">
                <a16:creationId xmlns:a16="http://schemas.microsoft.com/office/drawing/2014/main" id="{C7B65370-52B4-5540-B37F-4A7B0138C65F}"/>
              </a:ext>
            </a:extLst>
          </p:cNvPr>
          <p:cNvPicPr>
            <a:picLocks noChangeAspect="1"/>
          </p:cNvPicPr>
          <p:nvPr/>
        </p:nvPicPr>
        <p:blipFill>
          <a:blip r:embed="rId3"/>
          <a:stretch>
            <a:fillRect/>
          </a:stretch>
        </p:blipFill>
        <p:spPr>
          <a:xfrm>
            <a:off x="5037859" y="5368637"/>
            <a:ext cx="6743700" cy="1219200"/>
          </a:xfrm>
          <a:prstGeom prst="rect">
            <a:avLst/>
          </a:prstGeom>
        </p:spPr>
      </p:pic>
    </p:spTree>
    <p:extLst>
      <p:ext uri="{BB962C8B-B14F-4D97-AF65-F5344CB8AC3E}">
        <p14:creationId xmlns:p14="http://schemas.microsoft.com/office/powerpoint/2010/main" val="197127771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10;&#10;Description automatically generated">
            <a:extLst>
              <a:ext uri="{FF2B5EF4-FFF2-40B4-BE49-F238E27FC236}">
                <a16:creationId xmlns:a16="http://schemas.microsoft.com/office/drawing/2014/main" id="{66158AC9-F676-2D4C-9BDF-AD340E235444}"/>
              </a:ext>
            </a:extLst>
          </p:cNvPr>
          <p:cNvPicPr>
            <a:picLocks noGrp="1" noChangeAspect="1"/>
          </p:cNvPicPr>
          <p:nvPr>
            <p:ph idx="1"/>
          </p:nvPr>
        </p:nvPicPr>
        <p:blipFill>
          <a:blip r:embed="rId2"/>
          <a:stretch>
            <a:fillRect/>
          </a:stretch>
        </p:blipFill>
        <p:spPr>
          <a:xfrm>
            <a:off x="457200" y="623697"/>
            <a:ext cx="11277600" cy="5610605"/>
          </a:xfrm>
          <a:prstGeom prst="rect">
            <a:avLst/>
          </a:prstGeom>
        </p:spPr>
      </p:pic>
    </p:spTree>
    <p:extLst>
      <p:ext uri="{BB962C8B-B14F-4D97-AF65-F5344CB8AC3E}">
        <p14:creationId xmlns:p14="http://schemas.microsoft.com/office/powerpoint/2010/main" val="142744010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77E0154C-9FDC-6644-8351-5F7AE6A1F200}"/>
              </a:ext>
            </a:extLst>
          </p:cNvPr>
          <p:cNvPicPr>
            <a:picLocks noGrp="1" noChangeAspect="1"/>
          </p:cNvPicPr>
          <p:nvPr>
            <p:ph idx="1"/>
          </p:nvPr>
        </p:nvPicPr>
        <p:blipFill>
          <a:blip r:embed="rId3"/>
          <a:stretch>
            <a:fillRect/>
          </a:stretch>
        </p:blipFill>
        <p:spPr>
          <a:xfrm>
            <a:off x="281131" y="589900"/>
            <a:ext cx="11384788" cy="5678199"/>
          </a:xfrm>
        </p:spPr>
      </p:pic>
      <p:pic>
        <p:nvPicPr>
          <p:cNvPr id="18434" name="Picture 2" descr="Types of Cybercrime - Panda Security Mediacenter">
            <a:extLst>
              <a:ext uri="{FF2B5EF4-FFF2-40B4-BE49-F238E27FC236}">
                <a16:creationId xmlns:a16="http://schemas.microsoft.com/office/drawing/2014/main" id="{D23359FA-FB0E-0A44-A3C1-0677504559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21569" y="411710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676397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3309F2EE-CD44-604E-872B-D77571D99F97}"/>
              </a:ext>
            </a:extLst>
          </p:cNvPr>
          <p:cNvPicPr>
            <a:picLocks noChangeAspect="1"/>
          </p:cNvPicPr>
          <p:nvPr/>
        </p:nvPicPr>
        <p:blipFill>
          <a:blip r:embed="rId2"/>
          <a:stretch>
            <a:fillRect/>
          </a:stretch>
        </p:blipFill>
        <p:spPr>
          <a:xfrm>
            <a:off x="1182314" y="637309"/>
            <a:ext cx="9278446" cy="4984173"/>
          </a:xfrm>
          <a:prstGeom prst="rect">
            <a:avLst/>
          </a:prstGeom>
        </p:spPr>
      </p:pic>
      <p:sp>
        <p:nvSpPr>
          <p:cNvPr id="3" name="Doughnut 2">
            <a:extLst>
              <a:ext uri="{FF2B5EF4-FFF2-40B4-BE49-F238E27FC236}">
                <a16:creationId xmlns:a16="http://schemas.microsoft.com/office/drawing/2014/main" id="{95E2333D-4216-D440-893D-1B1A921F9B49}"/>
              </a:ext>
            </a:extLst>
          </p:cNvPr>
          <p:cNvSpPr/>
          <p:nvPr/>
        </p:nvSpPr>
        <p:spPr>
          <a:xfrm>
            <a:off x="1925783" y="2290472"/>
            <a:ext cx="2743199" cy="1325564"/>
          </a:xfrm>
          <a:prstGeom prst="donut">
            <a:avLst>
              <a:gd name="adj" fmla="val 425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Down Arrow 8">
            <a:extLst>
              <a:ext uri="{FF2B5EF4-FFF2-40B4-BE49-F238E27FC236}">
                <a16:creationId xmlns:a16="http://schemas.microsoft.com/office/drawing/2014/main" id="{D29A7E74-2E03-F340-AE57-8477CC7E7FD2}"/>
              </a:ext>
            </a:extLst>
          </p:cNvPr>
          <p:cNvSpPr/>
          <p:nvPr/>
        </p:nvSpPr>
        <p:spPr>
          <a:xfrm rot="1114746">
            <a:off x="2170897" y="3427573"/>
            <a:ext cx="249382" cy="1579419"/>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4479571B-C10E-B14A-99F6-BD6BA235C0E0}"/>
              </a:ext>
            </a:extLst>
          </p:cNvPr>
          <p:cNvSpPr txBox="1"/>
          <p:nvPr/>
        </p:nvSpPr>
        <p:spPr>
          <a:xfrm>
            <a:off x="240205" y="5259816"/>
            <a:ext cx="1884218" cy="646331"/>
          </a:xfrm>
          <a:prstGeom prst="rect">
            <a:avLst/>
          </a:prstGeom>
          <a:noFill/>
        </p:spPr>
        <p:txBody>
          <a:bodyPr wrap="square" rtlCol="0">
            <a:spAutoFit/>
          </a:bodyPr>
          <a:lstStyle/>
          <a:p>
            <a:pPr algn="ctr"/>
            <a:r>
              <a:rPr lang="en-GB" dirty="0"/>
              <a:t>Next week’s workshop</a:t>
            </a:r>
          </a:p>
        </p:txBody>
      </p:sp>
    </p:spTree>
    <p:extLst>
      <p:ext uri="{BB962C8B-B14F-4D97-AF65-F5344CB8AC3E}">
        <p14:creationId xmlns:p14="http://schemas.microsoft.com/office/powerpoint/2010/main" val="73609458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Warwickshire police force produces jargon-filled 'mission statement' that  doesn't even mention crime | Daily Mail Online">
            <a:extLst>
              <a:ext uri="{FF2B5EF4-FFF2-40B4-BE49-F238E27FC236}">
                <a16:creationId xmlns:a16="http://schemas.microsoft.com/office/drawing/2014/main" id="{26BDFC54-964E-3B4B-AF78-DCE36212B4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3885" y="2598003"/>
            <a:ext cx="3175000" cy="2552700"/>
          </a:xfrm>
          <a:prstGeom prst="rect">
            <a:avLst/>
          </a:prstGeom>
          <a:noFill/>
          <a:extLst>
            <a:ext uri="{909E8E84-426E-40DD-AFC4-6F175D3DCCD1}">
              <a14:hiddenFill xmlns:a14="http://schemas.microsoft.com/office/drawing/2010/main">
                <a:solidFill>
                  <a:srgbClr val="FFFFFF"/>
                </a:solidFill>
              </a14:hiddenFill>
            </a:ext>
          </a:extLst>
        </p:spPr>
      </p:pic>
      <p:sp>
        <p:nvSpPr>
          <p:cNvPr id="27" name="Oval Callout 26">
            <a:extLst>
              <a:ext uri="{FF2B5EF4-FFF2-40B4-BE49-F238E27FC236}">
                <a16:creationId xmlns:a16="http://schemas.microsoft.com/office/drawing/2014/main" id="{C1FC7822-E564-6240-83C7-C68E9343B0D3}"/>
              </a:ext>
            </a:extLst>
          </p:cNvPr>
          <p:cNvSpPr/>
          <p:nvPr/>
        </p:nvSpPr>
        <p:spPr>
          <a:xfrm>
            <a:off x="3919686" y="1511273"/>
            <a:ext cx="2646218" cy="1002848"/>
          </a:xfrm>
          <a:prstGeom prst="wedgeEllipseCallout">
            <a:avLst>
              <a:gd name="adj1" fmla="val -39158"/>
              <a:gd name="adj2" fmla="val 11638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6" name="Oval Callout 25">
            <a:extLst>
              <a:ext uri="{FF2B5EF4-FFF2-40B4-BE49-F238E27FC236}">
                <a16:creationId xmlns:a16="http://schemas.microsoft.com/office/drawing/2014/main" id="{C9FE5D3E-B723-B341-B59E-AB1854422357}"/>
              </a:ext>
            </a:extLst>
          </p:cNvPr>
          <p:cNvSpPr/>
          <p:nvPr/>
        </p:nvSpPr>
        <p:spPr>
          <a:xfrm>
            <a:off x="121228" y="1437129"/>
            <a:ext cx="2646218" cy="1002848"/>
          </a:xfrm>
          <a:prstGeom prst="wedgeEllipseCallout">
            <a:avLst>
              <a:gd name="adj1" fmla="val 22622"/>
              <a:gd name="adj2" fmla="val 9842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1" name="Oval Callout 20">
            <a:extLst>
              <a:ext uri="{FF2B5EF4-FFF2-40B4-BE49-F238E27FC236}">
                <a16:creationId xmlns:a16="http://schemas.microsoft.com/office/drawing/2014/main" id="{41749CAF-9F7B-D24A-9EA1-249843DEBD7C}"/>
              </a:ext>
            </a:extLst>
          </p:cNvPr>
          <p:cNvSpPr/>
          <p:nvPr/>
        </p:nvSpPr>
        <p:spPr>
          <a:xfrm>
            <a:off x="2102429" y="5330257"/>
            <a:ext cx="2646218" cy="1002848"/>
          </a:xfrm>
          <a:prstGeom prst="wedgeEllipseCallout">
            <a:avLst>
              <a:gd name="adj1" fmla="val -42299"/>
              <a:gd name="adj2" fmla="val -88085"/>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0" name="Pentagon 19">
            <a:extLst>
              <a:ext uri="{FF2B5EF4-FFF2-40B4-BE49-F238E27FC236}">
                <a16:creationId xmlns:a16="http://schemas.microsoft.com/office/drawing/2014/main" id="{8745E7B3-ACCD-8046-856C-BC0FE34070F0}"/>
              </a:ext>
            </a:extLst>
          </p:cNvPr>
          <p:cNvSpPr/>
          <p:nvPr/>
        </p:nvSpPr>
        <p:spPr>
          <a:xfrm>
            <a:off x="0" y="207818"/>
            <a:ext cx="5292436" cy="1066800"/>
          </a:xfrm>
          <a:prstGeom prst="homePlat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3AE585B-8561-A64B-8F93-3BACC3047FC2}"/>
              </a:ext>
            </a:extLst>
          </p:cNvPr>
          <p:cNvSpPr>
            <a:spLocks noGrp="1"/>
          </p:cNvSpPr>
          <p:nvPr>
            <p:ph type="title"/>
          </p:nvPr>
        </p:nvSpPr>
        <p:spPr>
          <a:xfrm>
            <a:off x="346366" y="101828"/>
            <a:ext cx="10515600" cy="1325563"/>
          </a:xfrm>
        </p:spPr>
        <p:txBody>
          <a:bodyPr>
            <a:normAutofit/>
          </a:bodyPr>
          <a:lstStyle/>
          <a:p>
            <a:r>
              <a:rPr lang="en-GB" sz="4000" dirty="0">
                <a:latin typeface="Arial" panose="020B0604020202020204" pitchFamily="34" charset="0"/>
                <a:cs typeface="Arial" panose="020B0604020202020204" pitchFamily="34" charset="0"/>
              </a:rPr>
              <a:t>Discuss...</a:t>
            </a:r>
          </a:p>
        </p:txBody>
      </p:sp>
      <p:sp>
        <p:nvSpPr>
          <p:cNvPr id="10" name="Triangle 9">
            <a:extLst>
              <a:ext uri="{FF2B5EF4-FFF2-40B4-BE49-F238E27FC236}">
                <a16:creationId xmlns:a16="http://schemas.microsoft.com/office/drawing/2014/main" id="{39FFF1F2-6BD4-0047-8D88-69F58DD8D154}"/>
              </a:ext>
            </a:extLst>
          </p:cNvPr>
          <p:cNvSpPr/>
          <p:nvPr/>
        </p:nvSpPr>
        <p:spPr>
          <a:xfrm>
            <a:off x="6504709" y="966242"/>
            <a:ext cx="4849091" cy="4816568"/>
          </a:xfrm>
          <a:prstGeom prst="triangl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2" name="Straight Connector 11">
            <a:extLst>
              <a:ext uri="{FF2B5EF4-FFF2-40B4-BE49-F238E27FC236}">
                <a16:creationId xmlns:a16="http://schemas.microsoft.com/office/drawing/2014/main" id="{3528D062-293D-3845-9EAA-C7DD384605E1}"/>
              </a:ext>
            </a:extLst>
          </p:cNvPr>
          <p:cNvCxnSpPr/>
          <p:nvPr/>
        </p:nvCxnSpPr>
        <p:spPr>
          <a:xfrm>
            <a:off x="7204364" y="4426796"/>
            <a:ext cx="339436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B5548BF-C5F8-C74E-A487-3372D9A9FED3}"/>
              </a:ext>
            </a:extLst>
          </p:cNvPr>
          <p:cNvCxnSpPr/>
          <p:nvPr/>
        </p:nvCxnSpPr>
        <p:spPr>
          <a:xfrm>
            <a:off x="7910945" y="2992582"/>
            <a:ext cx="2008910"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D3C3737-F24B-374C-9638-59141F9FFA4F}"/>
              </a:ext>
            </a:extLst>
          </p:cNvPr>
          <p:cNvSpPr txBox="1"/>
          <p:nvPr/>
        </p:nvSpPr>
        <p:spPr>
          <a:xfrm>
            <a:off x="8229602" y="2274838"/>
            <a:ext cx="2632364" cy="646331"/>
          </a:xfrm>
          <a:prstGeom prst="rect">
            <a:avLst/>
          </a:prstGeom>
          <a:noFill/>
        </p:spPr>
        <p:txBody>
          <a:bodyPr wrap="square" rtlCol="0">
            <a:spAutoFit/>
          </a:bodyPr>
          <a:lstStyle/>
          <a:p>
            <a:r>
              <a:rPr lang="en-GB" sz="3600" dirty="0"/>
              <a:t>KNOW</a:t>
            </a:r>
          </a:p>
        </p:txBody>
      </p:sp>
      <p:sp>
        <p:nvSpPr>
          <p:cNvPr id="16" name="TextBox 15">
            <a:extLst>
              <a:ext uri="{FF2B5EF4-FFF2-40B4-BE49-F238E27FC236}">
                <a16:creationId xmlns:a16="http://schemas.microsoft.com/office/drawing/2014/main" id="{F4C16C6D-B0A8-6E41-A781-B5FDFD8100D1}"/>
              </a:ext>
            </a:extLst>
          </p:cNvPr>
          <p:cNvSpPr txBox="1"/>
          <p:nvPr/>
        </p:nvSpPr>
        <p:spPr>
          <a:xfrm>
            <a:off x="8080668" y="3347424"/>
            <a:ext cx="3068782" cy="646331"/>
          </a:xfrm>
          <a:prstGeom prst="rect">
            <a:avLst/>
          </a:prstGeom>
          <a:noFill/>
        </p:spPr>
        <p:txBody>
          <a:bodyPr wrap="square" rtlCol="0">
            <a:spAutoFit/>
          </a:bodyPr>
          <a:lstStyle/>
          <a:p>
            <a:r>
              <a:rPr lang="en-GB" sz="3600" dirty="0"/>
              <a:t>BELIEVE</a:t>
            </a:r>
            <a:r>
              <a:rPr lang="en-GB" dirty="0"/>
              <a:t> </a:t>
            </a:r>
          </a:p>
        </p:txBody>
      </p:sp>
      <p:sp>
        <p:nvSpPr>
          <p:cNvPr id="17" name="TextBox 16">
            <a:extLst>
              <a:ext uri="{FF2B5EF4-FFF2-40B4-BE49-F238E27FC236}">
                <a16:creationId xmlns:a16="http://schemas.microsoft.com/office/drawing/2014/main" id="{104B2C6F-6112-5446-B42A-D31D760C2AFF}"/>
              </a:ext>
            </a:extLst>
          </p:cNvPr>
          <p:cNvSpPr txBox="1"/>
          <p:nvPr/>
        </p:nvSpPr>
        <p:spPr>
          <a:xfrm>
            <a:off x="8080668" y="4682449"/>
            <a:ext cx="2784764" cy="646331"/>
          </a:xfrm>
          <a:prstGeom prst="rect">
            <a:avLst/>
          </a:prstGeom>
          <a:noFill/>
        </p:spPr>
        <p:txBody>
          <a:bodyPr wrap="square" rtlCol="0">
            <a:spAutoFit/>
          </a:bodyPr>
          <a:lstStyle/>
          <a:p>
            <a:r>
              <a:rPr lang="en-GB" sz="3600" dirty="0"/>
              <a:t>SUSPECT </a:t>
            </a:r>
          </a:p>
        </p:txBody>
      </p:sp>
      <p:sp>
        <p:nvSpPr>
          <p:cNvPr id="19" name="TextBox 18">
            <a:extLst>
              <a:ext uri="{FF2B5EF4-FFF2-40B4-BE49-F238E27FC236}">
                <a16:creationId xmlns:a16="http://schemas.microsoft.com/office/drawing/2014/main" id="{7D4DAE31-0F0B-5F4E-A8AB-C7E83ADF83CE}"/>
              </a:ext>
            </a:extLst>
          </p:cNvPr>
          <p:cNvSpPr txBox="1"/>
          <p:nvPr/>
        </p:nvSpPr>
        <p:spPr>
          <a:xfrm>
            <a:off x="609601" y="1686766"/>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suspect...</a:t>
            </a:r>
          </a:p>
        </p:txBody>
      </p:sp>
      <p:sp>
        <p:nvSpPr>
          <p:cNvPr id="22" name="TextBox 21">
            <a:extLst>
              <a:ext uri="{FF2B5EF4-FFF2-40B4-BE49-F238E27FC236}">
                <a16:creationId xmlns:a16="http://schemas.microsoft.com/office/drawing/2014/main" id="{F5F62E2A-7CA2-B94D-8FBB-F7894E78672B}"/>
              </a:ext>
            </a:extLst>
          </p:cNvPr>
          <p:cNvSpPr txBox="1"/>
          <p:nvPr/>
        </p:nvSpPr>
        <p:spPr>
          <a:xfrm>
            <a:off x="4461164" y="175873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believe...</a:t>
            </a:r>
          </a:p>
        </p:txBody>
      </p:sp>
      <p:sp>
        <p:nvSpPr>
          <p:cNvPr id="23" name="TextBox 22">
            <a:extLst>
              <a:ext uri="{FF2B5EF4-FFF2-40B4-BE49-F238E27FC236}">
                <a16:creationId xmlns:a16="http://schemas.microsoft.com/office/drawing/2014/main" id="{27884C43-9591-DA48-96E7-D9DA283AE9E3}"/>
              </a:ext>
            </a:extLst>
          </p:cNvPr>
          <p:cNvSpPr txBox="1"/>
          <p:nvPr/>
        </p:nvSpPr>
        <p:spPr>
          <a:xfrm>
            <a:off x="2653146" y="557007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know....</a:t>
            </a:r>
          </a:p>
        </p:txBody>
      </p:sp>
    </p:spTree>
    <p:extLst>
      <p:ext uri="{BB962C8B-B14F-4D97-AF65-F5344CB8AC3E}">
        <p14:creationId xmlns:p14="http://schemas.microsoft.com/office/powerpoint/2010/main" val="61329057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descr="The Brains and Brawn of Criminal Law: Mens Rea and Actus Reus | Queen's  Certificate in Law">
            <a:extLst>
              <a:ext uri="{FF2B5EF4-FFF2-40B4-BE49-F238E27FC236}">
                <a16:creationId xmlns:a16="http://schemas.microsoft.com/office/drawing/2014/main" id="{AAF14140-56CE-204D-B595-302B64CE86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6909"/>
          <a:stretch/>
        </p:blipFill>
        <p:spPr bwMode="auto">
          <a:xfrm>
            <a:off x="1207760" y="549714"/>
            <a:ext cx="5297878" cy="3646887"/>
          </a:xfrm>
          <a:prstGeom prst="rect">
            <a:avLst/>
          </a:prstGeom>
          <a:noFill/>
          <a:extLst>
            <a:ext uri="{909E8E84-426E-40DD-AFC4-6F175D3DCCD1}">
              <a14:hiddenFill xmlns:a14="http://schemas.microsoft.com/office/drawing/2010/main">
                <a:solidFill>
                  <a:srgbClr val="FFFFFF"/>
                </a:solidFill>
              </a14:hiddenFill>
            </a:ext>
          </a:extLst>
        </p:spPr>
      </p:pic>
      <p:sp>
        <p:nvSpPr>
          <p:cNvPr id="193" name="Rectangle 19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7562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4" name="Rectangle 19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A7BCBF10-799A-B443-BAA1-B92985699B0C}"/>
              </a:ext>
            </a:extLst>
          </p:cNvPr>
          <p:cNvSpPr txBox="1"/>
          <p:nvPr/>
        </p:nvSpPr>
        <p:spPr>
          <a:xfrm>
            <a:off x="7796249" y="1002818"/>
            <a:ext cx="4162681" cy="4852362"/>
          </a:xfrm>
          <a:prstGeom prst="rect">
            <a:avLst/>
          </a:prstGeom>
        </p:spPr>
        <p:txBody>
          <a:bodyPr vert="horz" lIns="91440" tIns="45720" rIns="91440" bIns="45720" rtlCol="0" anchor="ctr">
            <a:normAutofit/>
          </a:bodyPr>
          <a:lstStyle/>
          <a:p>
            <a:pPr marL="457200" indent="-228600">
              <a:lnSpc>
                <a:spcPct val="90000"/>
              </a:lnSpc>
              <a:spcAft>
                <a:spcPts val="600"/>
              </a:spcAft>
              <a:buFont typeface="Arial" panose="020B0604020202020204" pitchFamily="34" charset="0"/>
              <a:buChar char="•"/>
            </a:pPr>
            <a:r>
              <a:rPr lang="en-US" sz="3200" dirty="0" err="1">
                <a:solidFill>
                  <a:srgbClr val="FFFFFF"/>
                </a:solidFill>
                <a:latin typeface="Arial" panose="020B0604020202020204" pitchFamily="34" charset="0"/>
                <a:cs typeface="Arial" panose="020B0604020202020204" pitchFamily="34" charset="0"/>
              </a:rPr>
              <a:t>Mens</a:t>
            </a:r>
            <a:r>
              <a:rPr lang="en-US" sz="3200" dirty="0">
                <a:solidFill>
                  <a:srgbClr val="FFFFFF"/>
                </a:solidFill>
                <a:latin typeface="Arial" panose="020B0604020202020204" pitchFamily="34" charset="0"/>
                <a:cs typeface="Arial" panose="020B0604020202020204" pitchFamily="34" charset="0"/>
              </a:rPr>
              <a:t> rea</a:t>
            </a:r>
            <a:br>
              <a:rPr lang="en-US" sz="3200" dirty="0">
                <a:solidFill>
                  <a:srgbClr val="FFFFFF"/>
                </a:solidFill>
                <a:latin typeface="Arial" panose="020B0604020202020204" pitchFamily="34" charset="0"/>
                <a:cs typeface="Arial" panose="020B0604020202020204" pitchFamily="34" charset="0"/>
              </a:rPr>
            </a:br>
            <a:br>
              <a:rPr lang="en-US" sz="3200" dirty="0">
                <a:solidFill>
                  <a:srgbClr val="FFFFFF"/>
                </a:solidFill>
                <a:latin typeface="Arial" panose="020B0604020202020204" pitchFamily="34" charset="0"/>
                <a:cs typeface="Arial" panose="020B0604020202020204" pitchFamily="34" charset="0"/>
              </a:rPr>
            </a:br>
            <a:endParaRPr lang="en-US" sz="3200" dirty="0">
              <a:solidFill>
                <a:srgbClr val="FFFFFF"/>
              </a:solidFill>
              <a:latin typeface="Arial" panose="020B0604020202020204" pitchFamily="34" charset="0"/>
              <a:cs typeface="Arial" panose="020B0604020202020204" pitchFamily="34" charset="0"/>
            </a:endParaRPr>
          </a:p>
          <a:p>
            <a:pPr marL="457200" indent="-228600">
              <a:lnSpc>
                <a:spcPct val="90000"/>
              </a:lnSpc>
              <a:spcAft>
                <a:spcPts val="600"/>
              </a:spcAft>
              <a:buFont typeface="Arial" panose="020B0604020202020204" pitchFamily="34" charset="0"/>
              <a:buChar char="•"/>
            </a:pPr>
            <a:r>
              <a:rPr lang="en-US" sz="3200" dirty="0">
                <a:solidFill>
                  <a:srgbClr val="FFFFFF"/>
                </a:solidFill>
                <a:latin typeface="Arial" panose="020B0604020202020204" pitchFamily="34" charset="0"/>
                <a:cs typeface="Arial" panose="020B0604020202020204" pitchFamily="34" charset="0"/>
              </a:rPr>
              <a:t>Actus reus</a:t>
            </a:r>
            <a:br>
              <a:rPr lang="en-US" sz="3200" dirty="0">
                <a:solidFill>
                  <a:srgbClr val="FFFFFF"/>
                </a:solidFill>
                <a:latin typeface="Arial" panose="020B0604020202020204" pitchFamily="34" charset="0"/>
                <a:cs typeface="Arial" panose="020B0604020202020204" pitchFamily="34" charset="0"/>
              </a:rPr>
            </a:br>
            <a:br>
              <a:rPr lang="en-US" sz="3200" dirty="0">
                <a:solidFill>
                  <a:srgbClr val="FFFFFF"/>
                </a:solidFill>
                <a:latin typeface="Arial" panose="020B0604020202020204" pitchFamily="34" charset="0"/>
                <a:cs typeface="Arial" panose="020B0604020202020204" pitchFamily="34" charset="0"/>
              </a:rPr>
            </a:br>
            <a:endParaRPr lang="en-US" sz="3200" dirty="0">
              <a:solidFill>
                <a:srgbClr val="FFFFFF"/>
              </a:solidFill>
              <a:latin typeface="Arial" panose="020B0604020202020204" pitchFamily="34" charset="0"/>
              <a:cs typeface="Arial" panose="020B0604020202020204" pitchFamily="34" charset="0"/>
            </a:endParaRPr>
          </a:p>
          <a:p>
            <a:pPr marL="457200" indent="-228600">
              <a:lnSpc>
                <a:spcPct val="90000"/>
              </a:lnSpc>
              <a:spcAft>
                <a:spcPts val="600"/>
              </a:spcAft>
              <a:buFont typeface="Arial" panose="020B0604020202020204" pitchFamily="34" charset="0"/>
              <a:buChar char="•"/>
            </a:pPr>
            <a:r>
              <a:rPr lang="en-US" sz="3200" dirty="0">
                <a:solidFill>
                  <a:srgbClr val="FFFFFF"/>
                </a:solidFill>
                <a:latin typeface="Arial" panose="020B0604020202020204" pitchFamily="34" charset="0"/>
                <a:cs typeface="Arial" panose="020B0604020202020204" pitchFamily="34" charset="0"/>
              </a:rPr>
              <a:t>Transfer of malice </a:t>
            </a:r>
          </a:p>
        </p:txBody>
      </p:sp>
      <p:sp>
        <p:nvSpPr>
          <p:cNvPr id="5" name="TextBox 4">
            <a:extLst>
              <a:ext uri="{FF2B5EF4-FFF2-40B4-BE49-F238E27FC236}">
                <a16:creationId xmlns:a16="http://schemas.microsoft.com/office/drawing/2014/main" id="{4F4A46B2-E433-694C-BD90-1283CA6E5C78}"/>
              </a:ext>
            </a:extLst>
          </p:cNvPr>
          <p:cNvSpPr txBox="1"/>
          <p:nvPr/>
        </p:nvSpPr>
        <p:spPr>
          <a:xfrm>
            <a:off x="1207760" y="5105670"/>
            <a:ext cx="6790108"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Research and explain... </a:t>
            </a:r>
          </a:p>
        </p:txBody>
      </p:sp>
    </p:spTree>
    <p:extLst>
      <p:ext uri="{BB962C8B-B14F-4D97-AF65-F5344CB8AC3E}">
        <p14:creationId xmlns:p14="http://schemas.microsoft.com/office/powerpoint/2010/main" val="19322970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921</TotalTime>
  <Words>2788</Words>
  <Application>Microsoft Macintosh PowerPoint</Application>
  <PresentationFormat>Widescreen</PresentationFormat>
  <Paragraphs>388</Paragraphs>
  <Slides>61</Slides>
  <Notes>28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61</vt:i4>
      </vt:variant>
    </vt:vector>
  </HeadingPairs>
  <TitlesOfParts>
    <vt:vector size="70" baseType="lpstr">
      <vt:lpstr>Arial</vt:lpstr>
      <vt:lpstr>Arial Rounded MT Bold</vt:lpstr>
      <vt:lpstr>ArialMT</vt:lpstr>
      <vt:lpstr>Bradley Hand</vt:lpstr>
      <vt:lpstr>Calibri</vt:lpstr>
      <vt:lpstr>Calibri Light</vt:lpstr>
      <vt:lpstr>FSElliotPro</vt:lpstr>
      <vt:lpstr>Lato</vt:lpstr>
      <vt:lpstr>Office Theme</vt:lpstr>
      <vt:lpstr>BMPL6001 Digital Policing</vt:lpstr>
      <vt:lpstr>Module Aims </vt:lpstr>
      <vt:lpstr>Learning Outcomes </vt:lpstr>
      <vt:lpstr>PowerPoint Presentation</vt:lpstr>
      <vt:lpstr>Contact Time </vt:lpstr>
      <vt:lpstr>Module Assessments </vt:lpstr>
      <vt:lpstr>PowerPoint Presentation</vt:lpstr>
      <vt:lpstr>PowerPoint Presentation</vt:lpstr>
      <vt:lpstr>PowerPoint Presentation</vt:lpstr>
      <vt:lpstr>PowerPoint Presentation</vt:lpstr>
      <vt:lpstr>PowerPoint Presentation</vt:lpstr>
      <vt:lpstr>Areas of study </vt:lpstr>
      <vt:lpstr>THE FUNDAMENTALS BEFORE ANYTHING ELSE! .....then we can talk digital! </vt:lpstr>
      <vt:lpstr>Quick Research Task:  Code of Ethics </vt:lpstr>
      <vt:lpstr>The 9 Principles of Policing </vt:lpstr>
      <vt:lpstr>Standards of Professional Behaviour  </vt:lpstr>
      <vt:lpstr>The National Decision Model (NDM)</vt:lpstr>
      <vt:lpstr>PowerPoint Presentation</vt:lpstr>
      <vt:lpstr>What does each stage of the NDM involve? </vt:lpstr>
      <vt:lpstr>Discretion – what does it mean? </vt:lpstr>
      <vt:lpstr>Think: How might a police officer’s decisions in a specific situation vary in accordance with the needs of the individual(s) involved?  </vt:lpstr>
      <vt:lpstr>What about the option of doing nothing?   </vt:lpstr>
      <vt:lpstr>What are Human Rights?</vt:lpstr>
      <vt:lpstr>Relevance to Everyday Policing</vt:lpstr>
      <vt:lpstr>PowerPoint Presentation</vt:lpstr>
      <vt:lpstr>PowerPoint Presentation</vt:lpstr>
      <vt:lpstr>The Police and Criminal Evidence Act 1984</vt:lpstr>
      <vt:lpstr>PACE Codes of Practice </vt:lpstr>
      <vt:lpstr>So how does all that link to Digital Policing?</vt:lpstr>
      <vt:lpstr>PowerPoint Presentation</vt:lpstr>
      <vt:lpstr>PowerPoint Presentation</vt:lpstr>
      <vt:lpstr>PowerPoint Presentation</vt:lpstr>
      <vt:lpstr>PowerPoint Presentation</vt:lpstr>
      <vt:lpstr>The Deep Web</vt:lpstr>
      <vt:lpstr>PowerPoint Presentation</vt:lpstr>
      <vt:lpstr>PowerPoint Presentation</vt:lpstr>
      <vt:lpstr>PowerPoint Presentation</vt:lpstr>
      <vt:lpstr>PowerPoint Presentation</vt:lpstr>
      <vt:lpstr>Discuss ways in which social media can be used to assist investigations...</vt:lpstr>
      <vt:lpstr>Social Media &amp; Community Engagement  </vt:lpstr>
      <vt:lpstr>Enhancing Communications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Considerations associated with unlawful search/examination of a device</vt:lpstr>
      <vt:lpstr>Forensic Considerations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Discuss...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BMPL5001 Operational Policing </dc:title>
  <dc:creator>Rhiannon Lloyd</dc:creator>
  <cp:lastModifiedBy>Rhiannon Lloyd</cp:lastModifiedBy>
  <cp:revision>9</cp:revision>
  <dcterms:created xsi:type="dcterms:W3CDTF">2022-01-02T17:47:09Z</dcterms:created>
  <dcterms:modified xsi:type="dcterms:W3CDTF">2022-02-02T15:23:29Z</dcterms:modified>
</cp:coreProperties>
</file>