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notesMasterIdLst>
    <p:notesMasterId r:id="rId25"/>
  </p:notesMasterIdLst>
  <p:sldIdLst>
    <p:sldId id="897" r:id="rId5"/>
    <p:sldId id="898" r:id="rId6"/>
    <p:sldId id="270" r:id="rId7"/>
    <p:sldId id="530" r:id="rId8"/>
    <p:sldId id="531" r:id="rId9"/>
    <p:sldId id="549" r:id="rId10"/>
    <p:sldId id="887" r:id="rId11"/>
    <p:sldId id="551" r:id="rId12"/>
    <p:sldId id="282" r:id="rId13"/>
    <p:sldId id="534" r:id="rId14"/>
    <p:sldId id="550" r:id="rId15"/>
    <p:sldId id="902" r:id="rId16"/>
    <p:sldId id="904" r:id="rId17"/>
    <p:sldId id="883" r:id="rId18"/>
    <p:sldId id="884" r:id="rId19"/>
    <p:sldId id="289" r:id="rId20"/>
    <p:sldId id="315" r:id="rId21"/>
    <p:sldId id="317" r:id="rId22"/>
    <p:sldId id="290" r:id="rId23"/>
    <p:sldId id="306" r:id="rId24"/>
  </p:sldIdLst>
  <p:sldSz cx="12192000" cy="6858000"/>
  <p:notesSz cx="6858000" cy="1057275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Untitled Section" id="{FF7A8B5B-17F3-4351-82BF-3D3BD32C1DAC}">
          <p14:sldIdLst>
            <p14:sldId id="897"/>
            <p14:sldId id="898"/>
            <p14:sldId id="270"/>
            <p14:sldId id="530"/>
            <p14:sldId id="531"/>
            <p14:sldId id="549"/>
            <p14:sldId id="887"/>
            <p14:sldId id="551"/>
            <p14:sldId id="282"/>
            <p14:sldId id="534"/>
            <p14:sldId id="550"/>
            <p14:sldId id="902"/>
            <p14:sldId id="904"/>
            <p14:sldId id="883"/>
            <p14:sldId id="884"/>
            <p14:sldId id="289"/>
            <p14:sldId id="315"/>
            <p14:sldId id="317"/>
            <p14:sldId id="290"/>
            <p14:sldId id="306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33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64E941B-5FB5-4C7F-800E-8B730FEC9AB6}" v="10" dt="2026-10-22T17:36:59.08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489" autoAdjust="0"/>
    <p:restoredTop sz="94660"/>
  </p:normalViewPr>
  <p:slideViewPr>
    <p:cSldViewPr snapToGrid="0">
      <p:cViewPr varScale="1">
        <p:scale>
          <a:sx n="84" d="100"/>
          <a:sy n="84" d="100"/>
        </p:scale>
        <p:origin x="46" y="27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8763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mes Williams" userId="c957a50b-491f-4d94-b4bc-52aca3e2340d" providerId="ADAL" clId="{C5B620D8-DD12-4AC3-A523-41D5E143FF4F}"/>
    <pc:docChg chg="undo custSel addSld delSld modSld sldOrd modSection">
      <pc:chgData name="James Williams" userId="c957a50b-491f-4d94-b4bc-52aca3e2340d" providerId="ADAL" clId="{C5B620D8-DD12-4AC3-A523-41D5E143FF4F}" dt="2026-10-22T17:37:30.718" v="497"/>
      <pc:docMkLst>
        <pc:docMk/>
      </pc:docMkLst>
      <pc:sldChg chg="ord">
        <pc:chgData name="James Williams" userId="c957a50b-491f-4d94-b4bc-52aca3e2340d" providerId="ADAL" clId="{C5B620D8-DD12-4AC3-A523-41D5E143FF4F}" dt="2026-10-22T17:23:47.973" v="279"/>
        <pc:sldMkLst>
          <pc:docMk/>
          <pc:sldMk cId="595006056" sldId="306"/>
        </pc:sldMkLst>
      </pc:sldChg>
      <pc:sldChg chg="ord">
        <pc:chgData name="James Williams" userId="c957a50b-491f-4d94-b4bc-52aca3e2340d" providerId="ADAL" clId="{C5B620D8-DD12-4AC3-A523-41D5E143FF4F}" dt="2026-10-22T17:37:30.718" v="497"/>
        <pc:sldMkLst>
          <pc:docMk/>
          <pc:sldMk cId="2856748269" sldId="315"/>
        </pc:sldMkLst>
      </pc:sldChg>
      <pc:sldChg chg="modSp mod">
        <pc:chgData name="James Williams" userId="c957a50b-491f-4d94-b4bc-52aca3e2340d" providerId="ADAL" clId="{C5B620D8-DD12-4AC3-A523-41D5E143FF4F}" dt="2026-10-22T17:25:53.213" v="300" actId="403"/>
        <pc:sldMkLst>
          <pc:docMk/>
          <pc:sldMk cId="2409906992" sldId="531"/>
        </pc:sldMkLst>
        <pc:spChg chg="mod">
          <ac:chgData name="James Williams" userId="c957a50b-491f-4d94-b4bc-52aca3e2340d" providerId="ADAL" clId="{C5B620D8-DD12-4AC3-A523-41D5E143FF4F}" dt="2026-10-22T17:25:53.213" v="300" actId="403"/>
          <ac:spMkLst>
            <pc:docMk/>
            <pc:sldMk cId="2409906992" sldId="531"/>
            <ac:spMk id="2" creationId="{F9EAD1CF-49A2-543A-6675-60177F02B4A1}"/>
          </ac:spMkLst>
        </pc:spChg>
        <pc:spChg chg="mod">
          <ac:chgData name="James Williams" userId="c957a50b-491f-4d94-b4bc-52aca3e2340d" providerId="ADAL" clId="{C5B620D8-DD12-4AC3-A523-41D5E143FF4F}" dt="2026-10-22T17:25:51.284" v="299" actId="1076"/>
          <ac:spMkLst>
            <pc:docMk/>
            <pc:sldMk cId="2409906992" sldId="531"/>
            <ac:spMk id="3" creationId="{05807388-74DA-2A95-BEBC-FD34C4358802}"/>
          </ac:spMkLst>
        </pc:spChg>
        <pc:grpChg chg="mod">
          <ac:chgData name="James Williams" userId="c957a50b-491f-4d94-b4bc-52aca3e2340d" providerId="ADAL" clId="{C5B620D8-DD12-4AC3-A523-41D5E143FF4F}" dt="2026-10-22T17:25:49.096" v="298" actId="1076"/>
          <ac:grpSpMkLst>
            <pc:docMk/>
            <pc:sldMk cId="2409906992" sldId="531"/>
            <ac:grpSpMk id="4" creationId="{F8A11917-957D-BA4B-B981-1A2DD845A368}"/>
          </ac:grpSpMkLst>
        </pc:grpChg>
      </pc:sldChg>
      <pc:sldChg chg="modSp add mod ord">
        <pc:chgData name="James Williams" userId="c957a50b-491f-4d94-b4bc-52aca3e2340d" providerId="ADAL" clId="{C5B620D8-DD12-4AC3-A523-41D5E143FF4F}" dt="2026-10-22T17:35:27.684" v="435"/>
        <pc:sldMkLst>
          <pc:docMk/>
          <pc:sldMk cId="643943154" sldId="534"/>
        </pc:sldMkLst>
        <pc:spChg chg="mod">
          <ac:chgData name="James Williams" userId="c957a50b-491f-4d94-b4bc-52aca3e2340d" providerId="ADAL" clId="{C5B620D8-DD12-4AC3-A523-41D5E143FF4F}" dt="2026-10-22T17:26:46.385" v="313" actId="13926"/>
          <ac:spMkLst>
            <pc:docMk/>
            <pc:sldMk cId="643943154" sldId="534"/>
            <ac:spMk id="2" creationId="{7BE8D325-5E99-45EB-99A7-1D35A3979691}"/>
          </ac:spMkLst>
        </pc:spChg>
        <pc:spChg chg="mod">
          <ac:chgData name="James Williams" userId="c957a50b-491f-4d94-b4bc-52aca3e2340d" providerId="ADAL" clId="{C5B620D8-DD12-4AC3-A523-41D5E143FF4F}" dt="2026-10-22T17:27:33.061" v="349" actId="20577"/>
          <ac:spMkLst>
            <pc:docMk/>
            <pc:sldMk cId="643943154" sldId="534"/>
            <ac:spMk id="6" creationId="{AFE421AD-2E0E-4236-B136-2A30F9042B40}"/>
          </ac:spMkLst>
        </pc:spChg>
      </pc:sldChg>
      <pc:sldChg chg="modSp del mod">
        <pc:chgData name="James Williams" userId="c957a50b-491f-4d94-b4bc-52aca3e2340d" providerId="ADAL" clId="{C5B620D8-DD12-4AC3-A523-41D5E143FF4F}" dt="2026-10-22T17:26:09.020" v="301" actId="2696"/>
        <pc:sldMkLst>
          <pc:docMk/>
          <pc:sldMk cId="3252816145" sldId="534"/>
        </pc:sldMkLst>
      </pc:sldChg>
      <pc:sldChg chg="add del">
        <pc:chgData name="James Williams" userId="c957a50b-491f-4d94-b4bc-52aca3e2340d" providerId="ADAL" clId="{C5B620D8-DD12-4AC3-A523-41D5E143FF4F}" dt="2026-10-22T17:35:21.512" v="433" actId="2696"/>
        <pc:sldMkLst>
          <pc:docMk/>
          <pc:sldMk cId="2781898515" sldId="548"/>
        </pc:sldMkLst>
      </pc:sldChg>
      <pc:sldChg chg="modSp mod">
        <pc:chgData name="James Williams" userId="c957a50b-491f-4d94-b4bc-52aca3e2340d" providerId="ADAL" clId="{C5B620D8-DD12-4AC3-A523-41D5E143FF4F}" dt="2026-10-22T17:25:39.947" v="297" actId="403"/>
        <pc:sldMkLst>
          <pc:docMk/>
          <pc:sldMk cId="3180705466" sldId="549"/>
        </pc:sldMkLst>
        <pc:spChg chg="mod">
          <ac:chgData name="James Williams" userId="c957a50b-491f-4d94-b4bc-52aca3e2340d" providerId="ADAL" clId="{C5B620D8-DD12-4AC3-A523-41D5E143FF4F}" dt="2026-10-22T17:25:39.947" v="297" actId="403"/>
          <ac:spMkLst>
            <pc:docMk/>
            <pc:sldMk cId="3180705466" sldId="549"/>
            <ac:spMk id="2" creationId="{9EA5BAF8-6357-4AD1-A22B-A7910C58736C}"/>
          </ac:spMkLst>
        </pc:spChg>
        <pc:spChg chg="mod">
          <ac:chgData name="James Williams" userId="c957a50b-491f-4d94-b4bc-52aca3e2340d" providerId="ADAL" clId="{C5B620D8-DD12-4AC3-A523-41D5E143FF4F}" dt="2026-10-22T17:25:29.293" v="294" actId="403"/>
          <ac:spMkLst>
            <pc:docMk/>
            <pc:sldMk cId="3180705466" sldId="549"/>
            <ac:spMk id="3" creationId="{7F4E3F27-B90A-4788-8BF3-38D2A26A5A53}"/>
          </ac:spMkLst>
        </pc:spChg>
        <pc:grpChg chg="mod">
          <ac:chgData name="James Williams" userId="c957a50b-491f-4d94-b4bc-52aca3e2340d" providerId="ADAL" clId="{C5B620D8-DD12-4AC3-A523-41D5E143FF4F}" dt="2026-10-22T17:25:37.103" v="296" actId="1076"/>
          <ac:grpSpMkLst>
            <pc:docMk/>
            <pc:sldMk cId="3180705466" sldId="549"/>
            <ac:grpSpMk id="4" creationId="{72FD254F-D2E7-796A-42F0-D9A15A311572}"/>
          </ac:grpSpMkLst>
        </pc:grpChg>
      </pc:sldChg>
      <pc:sldChg chg="modSp mod">
        <pc:chgData name="James Williams" userId="c957a50b-491f-4d94-b4bc-52aca3e2340d" providerId="ADAL" clId="{C5B620D8-DD12-4AC3-A523-41D5E143FF4F}" dt="2026-10-22T17:36:31.609" v="483" actId="20577"/>
        <pc:sldMkLst>
          <pc:docMk/>
          <pc:sldMk cId="2297007173" sldId="550"/>
        </pc:sldMkLst>
        <pc:spChg chg="mod">
          <ac:chgData name="James Williams" userId="c957a50b-491f-4d94-b4bc-52aca3e2340d" providerId="ADAL" clId="{C5B620D8-DD12-4AC3-A523-41D5E143FF4F}" dt="2026-10-22T17:36:31.609" v="483" actId="20577"/>
          <ac:spMkLst>
            <pc:docMk/>
            <pc:sldMk cId="2297007173" sldId="550"/>
            <ac:spMk id="2" creationId="{9EA5BAF8-6357-4AD1-A22B-A7910C58736C}"/>
          </ac:spMkLst>
        </pc:spChg>
        <pc:spChg chg="mod">
          <ac:chgData name="James Williams" userId="c957a50b-491f-4d94-b4bc-52aca3e2340d" providerId="ADAL" clId="{C5B620D8-DD12-4AC3-A523-41D5E143FF4F}" dt="2026-10-22T17:33:41.676" v="368" actId="1076"/>
          <ac:spMkLst>
            <pc:docMk/>
            <pc:sldMk cId="2297007173" sldId="550"/>
            <ac:spMk id="3" creationId="{7F4E3F27-B90A-4788-8BF3-38D2A26A5A53}"/>
          </ac:spMkLst>
        </pc:spChg>
        <pc:grpChg chg="mod">
          <ac:chgData name="James Williams" userId="c957a50b-491f-4d94-b4bc-52aca3e2340d" providerId="ADAL" clId="{C5B620D8-DD12-4AC3-A523-41D5E143FF4F}" dt="2026-10-22T17:22:04.951" v="274" actId="1076"/>
          <ac:grpSpMkLst>
            <pc:docMk/>
            <pc:sldMk cId="2297007173" sldId="550"/>
            <ac:grpSpMk id="4" creationId="{72FD254F-D2E7-796A-42F0-D9A15A311572}"/>
          </ac:grpSpMkLst>
        </pc:grpChg>
      </pc:sldChg>
      <pc:sldChg chg="modSp mod">
        <pc:chgData name="James Williams" userId="c957a50b-491f-4d94-b4bc-52aca3e2340d" providerId="ADAL" clId="{C5B620D8-DD12-4AC3-A523-41D5E143FF4F}" dt="2026-10-22T17:24:17.219" v="281" actId="13926"/>
        <pc:sldMkLst>
          <pc:docMk/>
          <pc:sldMk cId="1099525076" sldId="551"/>
        </pc:sldMkLst>
        <pc:spChg chg="mod">
          <ac:chgData name="James Williams" userId="c957a50b-491f-4d94-b4bc-52aca3e2340d" providerId="ADAL" clId="{C5B620D8-DD12-4AC3-A523-41D5E143FF4F}" dt="2026-10-22T17:24:17.219" v="281" actId="13926"/>
          <ac:spMkLst>
            <pc:docMk/>
            <pc:sldMk cId="1099525076" sldId="551"/>
            <ac:spMk id="3" creationId="{7F4E3F27-B90A-4788-8BF3-38D2A26A5A53}"/>
          </ac:spMkLst>
        </pc:spChg>
      </pc:sldChg>
      <pc:sldChg chg="del">
        <pc:chgData name="James Williams" userId="c957a50b-491f-4d94-b4bc-52aca3e2340d" providerId="ADAL" clId="{C5B620D8-DD12-4AC3-A523-41D5E143FF4F}" dt="2026-10-22T17:17:00.452" v="240" actId="2696"/>
        <pc:sldMkLst>
          <pc:docMk/>
          <pc:sldMk cId="2142399157" sldId="871"/>
        </pc:sldMkLst>
      </pc:sldChg>
      <pc:sldChg chg="add">
        <pc:chgData name="James Williams" userId="c957a50b-491f-4d94-b4bc-52aca3e2340d" providerId="ADAL" clId="{C5B620D8-DD12-4AC3-A523-41D5E143FF4F}" dt="2026-10-22T17:23:39.945" v="276"/>
        <pc:sldMkLst>
          <pc:docMk/>
          <pc:sldMk cId="3593199153" sldId="883"/>
        </pc:sldMkLst>
      </pc:sldChg>
      <pc:sldChg chg="add">
        <pc:chgData name="James Williams" userId="c957a50b-491f-4d94-b4bc-52aca3e2340d" providerId="ADAL" clId="{C5B620D8-DD12-4AC3-A523-41D5E143FF4F}" dt="2026-10-22T17:23:39.945" v="276"/>
        <pc:sldMkLst>
          <pc:docMk/>
          <pc:sldMk cId="1157093510" sldId="884"/>
        </pc:sldMkLst>
      </pc:sldChg>
      <pc:sldChg chg="del">
        <pc:chgData name="James Williams" userId="c957a50b-491f-4d94-b4bc-52aca3e2340d" providerId="ADAL" clId="{C5B620D8-DD12-4AC3-A523-41D5E143FF4F}" dt="2026-10-22T17:23:44.263" v="277" actId="2696"/>
        <pc:sldMkLst>
          <pc:docMk/>
          <pc:sldMk cId="2201172174" sldId="885"/>
        </pc:sldMkLst>
      </pc:sldChg>
      <pc:sldChg chg="del">
        <pc:chgData name="James Williams" userId="c957a50b-491f-4d94-b4bc-52aca3e2340d" providerId="ADAL" clId="{C5B620D8-DD12-4AC3-A523-41D5E143FF4F}" dt="2026-10-22T17:23:44.263" v="277" actId="2696"/>
        <pc:sldMkLst>
          <pc:docMk/>
          <pc:sldMk cId="2450149547" sldId="886"/>
        </pc:sldMkLst>
      </pc:sldChg>
      <pc:sldChg chg="modSp new del mod ord">
        <pc:chgData name="James Williams" userId="c957a50b-491f-4d94-b4bc-52aca3e2340d" providerId="ADAL" clId="{C5B620D8-DD12-4AC3-A523-41D5E143FF4F}" dt="2026-10-22T17:31:58.187" v="350" actId="2696"/>
        <pc:sldMkLst>
          <pc:docMk/>
          <pc:sldMk cId="3657182539" sldId="888"/>
        </pc:sldMkLst>
      </pc:sldChg>
      <pc:sldChg chg="add">
        <pc:chgData name="James Williams" userId="c957a50b-491f-4d94-b4bc-52aca3e2340d" providerId="ADAL" clId="{C5B620D8-DD12-4AC3-A523-41D5E143FF4F}" dt="2026-10-22T17:17:02.513" v="241"/>
        <pc:sldMkLst>
          <pc:docMk/>
          <pc:sldMk cId="980365191" sldId="897"/>
        </pc:sldMkLst>
      </pc:sldChg>
      <pc:sldChg chg="add">
        <pc:chgData name="James Williams" userId="c957a50b-491f-4d94-b4bc-52aca3e2340d" providerId="ADAL" clId="{C5B620D8-DD12-4AC3-A523-41D5E143FF4F}" dt="2026-10-22T17:17:02.513" v="241"/>
        <pc:sldMkLst>
          <pc:docMk/>
          <pc:sldMk cId="3664855321" sldId="898"/>
        </pc:sldMkLst>
      </pc:sldChg>
      <pc:sldChg chg="modSp add mod">
        <pc:chgData name="James Williams" userId="c957a50b-491f-4d94-b4bc-52aca3e2340d" providerId="ADAL" clId="{C5B620D8-DD12-4AC3-A523-41D5E143FF4F}" dt="2026-10-22T17:25:00.401" v="290" actId="20577"/>
        <pc:sldMkLst>
          <pc:docMk/>
          <pc:sldMk cId="2591236740" sldId="902"/>
        </pc:sldMkLst>
        <pc:spChg chg="mod">
          <ac:chgData name="James Williams" userId="c957a50b-491f-4d94-b4bc-52aca3e2340d" providerId="ADAL" clId="{C5B620D8-DD12-4AC3-A523-41D5E143FF4F}" dt="2026-10-22T17:25:00.401" v="290" actId="20577"/>
          <ac:spMkLst>
            <pc:docMk/>
            <pc:sldMk cId="2591236740" sldId="902"/>
            <ac:spMk id="8" creationId="{566A8DCD-DD08-EE36-FE17-054048866D43}"/>
          </ac:spMkLst>
        </pc:spChg>
      </pc:sldChg>
      <pc:sldChg chg="modSp add del mod ord">
        <pc:chgData name="James Williams" userId="c957a50b-491f-4d94-b4bc-52aca3e2340d" providerId="ADAL" clId="{C5B620D8-DD12-4AC3-A523-41D5E143FF4F}" dt="2026-10-22T17:36:41.195" v="486" actId="2696"/>
        <pc:sldMkLst>
          <pc:docMk/>
          <pc:sldMk cId="3149658874" sldId="903"/>
        </pc:sldMkLst>
        <pc:spChg chg="mod">
          <ac:chgData name="James Williams" userId="c957a50b-491f-4d94-b4bc-52aca3e2340d" providerId="ADAL" clId="{C5B620D8-DD12-4AC3-A523-41D5E143FF4F}" dt="2026-10-22T17:36:37.885" v="485" actId="20577"/>
          <ac:spMkLst>
            <pc:docMk/>
            <pc:sldMk cId="3149658874" sldId="903"/>
            <ac:spMk id="2" creationId="{64B36A0C-B19C-AE87-022A-5FCB09C45259}"/>
          </ac:spMkLst>
        </pc:spChg>
      </pc:sldChg>
      <pc:sldChg chg="addSp modSp add mod ord">
        <pc:chgData name="James Williams" userId="c957a50b-491f-4d94-b4bc-52aca3e2340d" providerId="ADAL" clId="{C5B620D8-DD12-4AC3-A523-41D5E143FF4F}" dt="2026-10-22T17:37:21.245" v="495" actId="1076"/>
        <pc:sldMkLst>
          <pc:docMk/>
          <pc:sldMk cId="2187582979" sldId="904"/>
        </pc:sldMkLst>
        <pc:spChg chg="mod">
          <ac:chgData name="James Williams" userId="c957a50b-491f-4d94-b4bc-52aca3e2340d" providerId="ADAL" clId="{C5B620D8-DD12-4AC3-A523-41D5E143FF4F}" dt="2026-10-22T17:34:58.351" v="430" actId="14100"/>
          <ac:spMkLst>
            <pc:docMk/>
            <pc:sldMk cId="2187582979" sldId="904"/>
            <ac:spMk id="2" creationId="{C62FD8A1-8C6B-AD03-26AA-B06EAE1930FB}"/>
          </ac:spMkLst>
        </pc:spChg>
        <pc:spChg chg="mod">
          <ac:chgData name="James Williams" userId="c957a50b-491f-4d94-b4bc-52aca3e2340d" providerId="ADAL" clId="{C5B620D8-DD12-4AC3-A523-41D5E143FF4F}" dt="2026-10-22T17:37:13.380" v="493" actId="1076"/>
          <ac:spMkLst>
            <pc:docMk/>
            <pc:sldMk cId="2187582979" sldId="904"/>
            <ac:spMk id="3" creationId="{292DB73D-B3B6-ECEF-BE36-BA0DD4B6F853}"/>
          </ac:spMkLst>
        </pc:spChg>
        <pc:grpChg chg="mod">
          <ac:chgData name="James Williams" userId="c957a50b-491f-4d94-b4bc-52aca3e2340d" providerId="ADAL" clId="{C5B620D8-DD12-4AC3-A523-41D5E143FF4F}" dt="2026-10-22T17:34:39.925" v="407" actId="1076"/>
          <ac:grpSpMkLst>
            <pc:docMk/>
            <pc:sldMk cId="2187582979" sldId="904"/>
            <ac:grpSpMk id="4" creationId="{C8B306DD-B922-A211-BDBB-55893E46FC8F}"/>
          </ac:grpSpMkLst>
        </pc:grpChg>
        <pc:picChg chg="add mod">
          <ac:chgData name="James Williams" userId="c957a50b-491f-4d94-b4bc-52aca3e2340d" providerId="ADAL" clId="{C5B620D8-DD12-4AC3-A523-41D5E143FF4F}" dt="2026-10-22T17:37:21.245" v="495" actId="1076"/>
          <ac:picMkLst>
            <pc:docMk/>
            <pc:sldMk cId="2187582979" sldId="904"/>
            <ac:picMk id="9" creationId="{43AD3098-336D-F211-4A60-3BAD342C7F93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2.svg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3D35838-1D43-4388-9B25-ED4CD7CA1FE6}" type="doc">
      <dgm:prSet loTypeId="urn:microsoft.com/office/officeart/2018/2/layout/IconVerticalSolidList" loCatId="icon" qsTypeId="urn:microsoft.com/office/officeart/2005/8/quickstyle/simple1#5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6FE3DBE4-A099-40BA-98C4-0A22BEB08E7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Available to download from the Assessment tile on Moodle.</a:t>
          </a:r>
        </a:p>
      </dgm:t>
    </dgm:pt>
    <dgm:pt modelId="{2DFC1172-77A0-49E4-846A-987C3F8C21DE}" type="parTrans" cxnId="{82EA8F2F-25F9-446C-A4D2-BCA8E895E840}">
      <dgm:prSet/>
      <dgm:spPr/>
      <dgm:t>
        <a:bodyPr/>
        <a:lstStyle/>
        <a:p>
          <a:endParaRPr lang="en-US"/>
        </a:p>
      </dgm:t>
    </dgm:pt>
    <dgm:pt modelId="{32C078C2-D499-4234-A21D-3FD8EC847F82}" type="sibTrans" cxnId="{82EA8F2F-25F9-446C-A4D2-BCA8E895E840}">
      <dgm:prSet/>
      <dgm:spPr/>
      <dgm:t>
        <a:bodyPr/>
        <a:lstStyle/>
        <a:p>
          <a:endParaRPr lang="en-US"/>
        </a:p>
      </dgm:t>
    </dgm:pt>
    <dgm:pt modelId="{064C9EFC-4645-4ACB-9049-1B099A9FB21C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000" dirty="0"/>
            <a:t>.</a:t>
          </a:r>
          <a:endParaRPr lang="en-US" sz="1000" dirty="0"/>
        </a:p>
      </dgm:t>
    </dgm:pt>
    <dgm:pt modelId="{5B51A883-EAC1-4D9D-859E-E460C4F685C9}" type="parTrans" cxnId="{A94119AF-C584-47B5-8F32-2F5EAFFC8C20}">
      <dgm:prSet/>
      <dgm:spPr/>
      <dgm:t>
        <a:bodyPr/>
        <a:lstStyle/>
        <a:p>
          <a:endParaRPr lang="en-US"/>
        </a:p>
      </dgm:t>
    </dgm:pt>
    <dgm:pt modelId="{AA7E1D6E-C4D1-4D58-98FC-16385D3DC7E1}" type="sibTrans" cxnId="{A94119AF-C584-47B5-8F32-2F5EAFFC8C20}">
      <dgm:prSet/>
      <dgm:spPr/>
      <dgm:t>
        <a:bodyPr/>
        <a:lstStyle/>
        <a:p>
          <a:endParaRPr lang="en-US"/>
        </a:p>
      </dgm:t>
    </dgm:pt>
    <dgm:pt modelId="{168677C7-6A82-44A5-93BF-8218C11D1488}" type="pres">
      <dgm:prSet presAssocID="{73D35838-1D43-4388-9B25-ED4CD7CA1FE6}" presName="root" presStyleCnt="0">
        <dgm:presLayoutVars>
          <dgm:dir/>
          <dgm:resizeHandles val="exact"/>
        </dgm:presLayoutVars>
      </dgm:prSet>
      <dgm:spPr/>
    </dgm:pt>
    <dgm:pt modelId="{5C484AA4-395A-485B-BAEB-54E3DF4CEA8C}" type="pres">
      <dgm:prSet presAssocID="{6FE3DBE4-A099-40BA-98C4-0A22BEB08E79}" presName="compNode" presStyleCnt="0"/>
      <dgm:spPr/>
    </dgm:pt>
    <dgm:pt modelId="{BB5CC809-EFD1-4038-B92B-336CE21B3BD2}" type="pres">
      <dgm:prSet presAssocID="{6FE3DBE4-A099-40BA-98C4-0A22BEB08E79}" presName="bgRect" presStyleLbl="bgShp" presStyleIdx="0" presStyleCnt="1"/>
      <dgm:spPr/>
    </dgm:pt>
    <dgm:pt modelId="{250B75B8-3524-439A-B57E-B27739EBB1AB}" type="pres">
      <dgm:prSet presAssocID="{6FE3DBE4-A099-40BA-98C4-0A22BEB08E79}" presName="iconRect" presStyleLbl="node1" presStyleIdx="0" presStyleCnt="1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wnload"/>
        </a:ext>
      </dgm:extLst>
    </dgm:pt>
    <dgm:pt modelId="{1A3ADD86-9D4E-42DC-98A5-12D6C385227F}" type="pres">
      <dgm:prSet presAssocID="{6FE3DBE4-A099-40BA-98C4-0A22BEB08E79}" presName="spaceRect" presStyleCnt="0"/>
      <dgm:spPr/>
    </dgm:pt>
    <dgm:pt modelId="{1D700137-5306-4CA9-A2E7-0EA2F043329E}" type="pres">
      <dgm:prSet presAssocID="{6FE3DBE4-A099-40BA-98C4-0A22BEB08E79}" presName="parTx" presStyleLbl="revTx" presStyleIdx="0" presStyleCnt="2">
        <dgm:presLayoutVars>
          <dgm:chMax val="0"/>
          <dgm:chPref val="0"/>
        </dgm:presLayoutVars>
      </dgm:prSet>
      <dgm:spPr/>
    </dgm:pt>
    <dgm:pt modelId="{99201AF6-7199-4CA3-B0F8-757F1AB06443}" type="pres">
      <dgm:prSet presAssocID="{6FE3DBE4-A099-40BA-98C4-0A22BEB08E79}" presName="desTx" presStyleLbl="revTx" presStyleIdx="1" presStyleCnt="2">
        <dgm:presLayoutVars/>
      </dgm:prSet>
      <dgm:spPr/>
    </dgm:pt>
  </dgm:ptLst>
  <dgm:cxnLst>
    <dgm:cxn modelId="{49049201-46F2-4D53-835D-0070AE6EA17C}" type="presOf" srcId="{064C9EFC-4645-4ACB-9049-1B099A9FB21C}" destId="{99201AF6-7199-4CA3-B0F8-757F1AB06443}" srcOrd="0" destOrd="0" presId="urn:microsoft.com/office/officeart/2018/2/layout/IconVerticalSolidList"/>
    <dgm:cxn modelId="{82EA8F2F-25F9-446C-A4D2-BCA8E895E840}" srcId="{73D35838-1D43-4388-9B25-ED4CD7CA1FE6}" destId="{6FE3DBE4-A099-40BA-98C4-0A22BEB08E79}" srcOrd="0" destOrd="0" parTransId="{2DFC1172-77A0-49E4-846A-987C3F8C21DE}" sibTransId="{32C078C2-D499-4234-A21D-3FD8EC847F82}"/>
    <dgm:cxn modelId="{04D5AF82-F508-44FA-ADCF-553314C55769}" type="presOf" srcId="{73D35838-1D43-4388-9B25-ED4CD7CA1FE6}" destId="{168677C7-6A82-44A5-93BF-8218C11D1488}" srcOrd="0" destOrd="0" presId="urn:microsoft.com/office/officeart/2018/2/layout/IconVerticalSolidList"/>
    <dgm:cxn modelId="{E7B9ED8A-B86C-4D24-B112-51A58DEB826E}" type="presOf" srcId="{6FE3DBE4-A099-40BA-98C4-0A22BEB08E79}" destId="{1D700137-5306-4CA9-A2E7-0EA2F043329E}" srcOrd="0" destOrd="0" presId="urn:microsoft.com/office/officeart/2018/2/layout/IconVerticalSolidList"/>
    <dgm:cxn modelId="{A94119AF-C584-47B5-8F32-2F5EAFFC8C20}" srcId="{6FE3DBE4-A099-40BA-98C4-0A22BEB08E79}" destId="{064C9EFC-4645-4ACB-9049-1B099A9FB21C}" srcOrd="0" destOrd="0" parTransId="{5B51A883-EAC1-4D9D-859E-E460C4F685C9}" sibTransId="{AA7E1D6E-C4D1-4D58-98FC-16385D3DC7E1}"/>
    <dgm:cxn modelId="{BFD47942-BDAF-46D4-AF2E-0DED804931F6}" type="presParOf" srcId="{168677C7-6A82-44A5-93BF-8218C11D1488}" destId="{5C484AA4-395A-485B-BAEB-54E3DF4CEA8C}" srcOrd="0" destOrd="0" presId="urn:microsoft.com/office/officeart/2018/2/layout/IconVerticalSolidList"/>
    <dgm:cxn modelId="{8949227E-82AB-4782-BB13-A88580F039B3}" type="presParOf" srcId="{5C484AA4-395A-485B-BAEB-54E3DF4CEA8C}" destId="{BB5CC809-EFD1-4038-B92B-336CE21B3BD2}" srcOrd="0" destOrd="0" presId="urn:microsoft.com/office/officeart/2018/2/layout/IconVerticalSolidList"/>
    <dgm:cxn modelId="{4BCB423E-AE31-414B-8F68-E3D23CD82D59}" type="presParOf" srcId="{5C484AA4-395A-485B-BAEB-54E3DF4CEA8C}" destId="{250B75B8-3524-439A-B57E-B27739EBB1AB}" srcOrd="1" destOrd="0" presId="urn:microsoft.com/office/officeart/2018/2/layout/IconVerticalSolidList"/>
    <dgm:cxn modelId="{4DC0CCA8-9F47-4EA0-B9CC-84250827C1C9}" type="presParOf" srcId="{5C484AA4-395A-485B-BAEB-54E3DF4CEA8C}" destId="{1A3ADD86-9D4E-42DC-98A5-12D6C385227F}" srcOrd="2" destOrd="0" presId="urn:microsoft.com/office/officeart/2018/2/layout/IconVerticalSolidList"/>
    <dgm:cxn modelId="{56A5D943-804C-43B4-A3DA-6370092BA1F6}" type="presParOf" srcId="{5C484AA4-395A-485B-BAEB-54E3DF4CEA8C}" destId="{1D700137-5306-4CA9-A2E7-0EA2F043329E}" srcOrd="3" destOrd="0" presId="urn:microsoft.com/office/officeart/2018/2/layout/IconVerticalSolidList"/>
    <dgm:cxn modelId="{386B2482-1337-46F0-8C2C-18F24EBEE4CD}" type="presParOf" srcId="{5C484AA4-395A-485B-BAEB-54E3DF4CEA8C}" destId="{99201AF6-7199-4CA3-B0F8-757F1AB06443}" srcOrd="4" destOrd="0" presId="urn:microsoft.com/office/officeart/2018/2/layout/IconVerticalSolidList"/>
  </dgm:cxnLst>
  <dgm:bg>
    <a:noFill/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B5CC809-EFD1-4038-B92B-336CE21B3BD2}">
      <dsp:nvSpPr>
        <dsp:cNvPr id="0" name=""/>
        <dsp:cNvSpPr/>
      </dsp:nvSpPr>
      <dsp:spPr>
        <a:xfrm>
          <a:off x="0" y="2059899"/>
          <a:ext cx="5196608" cy="176562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0B75B8-3524-439A-B57E-B27739EBB1AB}">
      <dsp:nvSpPr>
        <dsp:cNvPr id="0" name=""/>
        <dsp:cNvSpPr/>
      </dsp:nvSpPr>
      <dsp:spPr>
        <a:xfrm>
          <a:off x="534102" y="2457165"/>
          <a:ext cx="971095" cy="97109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700137-5306-4CA9-A2E7-0EA2F043329E}">
      <dsp:nvSpPr>
        <dsp:cNvPr id="0" name=""/>
        <dsp:cNvSpPr/>
      </dsp:nvSpPr>
      <dsp:spPr>
        <a:xfrm>
          <a:off x="2039300" y="2059899"/>
          <a:ext cx="2338474" cy="17656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6862" tIns="186862" rIns="186862" bIns="186862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Available to download from the Assessment tile on Moodle.</a:t>
          </a:r>
        </a:p>
      </dsp:txBody>
      <dsp:txXfrm>
        <a:off x="2039300" y="2059899"/>
        <a:ext cx="2338474" cy="1765627"/>
      </dsp:txXfrm>
    </dsp:sp>
    <dsp:sp modelId="{99201AF6-7199-4CA3-B0F8-757F1AB06443}">
      <dsp:nvSpPr>
        <dsp:cNvPr id="0" name=""/>
        <dsp:cNvSpPr/>
      </dsp:nvSpPr>
      <dsp:spPr>
        <a:xfrm>
          <a:off x="4377774" y="2059899"/>
          <a:ext cx="818834" cy="17656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6862" tIns="186862" rIns="186862" bIns="186862" numCol="1" spcCol="1270" anchor="ctr" anchorCtr="0">
          <a:noAutofit/>
        </a:bodyPr>
        <a:lstStyle/>
        <a:p>
          <a:pPr marL="0" lvl="0" indent="0" algn="l" defTabSz="4445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.</a:t>
          </a:r>
          <a:endParaRPr lang="en-US" sz="1000" kern="1200" dirty="0"/>
        </a:p>
      </dsp:txBody>
      <dsp:txXfrm>
        <a:off x="4377774" y="2059899"/>
        <a:ext cx="818834" cy="176562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5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03740F-A91B-46FD-B290-FADE44A75B67}" type="datetimeFigureOut">
              <a:rPr lang="en-GB"/>
              <a:t>22/10/2026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445808-0A42-4057-92F6-5314E76B2A59}" type="slidenum">
              <a:rPr lang="en-GB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69219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FE1F0CB-AC4F-463F-A400-B6079113F21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378627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0B62915-2CB5-7499-22A8-5B28A8DB0B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6718015-3542-18AF-8A4F-7728B1F1B15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44E28CB-0DAE-1F80-6A26-102C37B5B3A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08CA63C-57DE-54B2-5414-3BF63D7FB8E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FE1F0CB-AC4F-463F-A400-B6079113F21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158941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82233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90405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57071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12034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10/22/2026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20139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10/22/2026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37502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10/22/2026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56885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07936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98702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36445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89020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10/22/2026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943908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sv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sv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curly-flourish-spiral-swirl-158671/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sv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sv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hyperlink" Target="https://sites.google.com/new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3.sv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sv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sv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sv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sv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sv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sv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svg"/><Relationship Id="rId1" Type="http://schemas.openxmlformats.org/officeDocument/2006/relationships/slideLayout" Target="../slideLayouts/slideLayout9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1587939" TargetMode="External"/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0C4313-F21F-465B-89E5-EC25D19FE8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532" y="155630"/>
            <a:ext cx="6609874" cy="1209822"/>
          </a:xfrm>
        </p:spPr>
        <p:txBody>
          <a:bodyPr>
            <a:normAutofit/>
          </a:bodyPr>
          <a:lstStyle/>
          <a:p>
            <a:r>
              <a:rPr lang="en-GB" sz="6000" b="1" u="sng" dirty="0">
                <a:solidFill>
                  <a:schemeClr val="bg1"/>
                </a:solidFill>
                <a:highlight>
                  <a:srgbClr val="FFFF00"/>
                </a:highlight>
              </a:rPr>
              <a:t>Open MS-Teams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2A7EC381-B78E-33A9-8D1C-695AD8BB46E6}"/>
              </a:ext>
            </a:extLst>
          </p:cNvPr>
          <p:cNvGrpSpPr/>
          <p:nvPr/>
        </p:nvGrpSpPr>
        <p:grpSpPr>
          <a:xfrm>
            <a:off x="7104351" y="1204968"/>
            <a:ext cx="4293873" cy="3028332"/>
            <a:chOff x="5860677" y="2191869"/>
            <a:chExt cx="3666564" cy="2523566"/>
          </a:xfrm>
        </p:grpSpPr>
        <p:pic>
          <p:nvPicPr>
            <p:cNvPr id="6" name="Graphic 5" descr="Meeting outline">
              <a:extLst>
                <a:ext uri="{FF2B5EF4-FFF2-40B4-BE49-F238E27FC236}">
                  <a16:creationId xmlns:a16="http://schemas.microsoft.com/office/drawing/2014/main" id="{6EC8E407-E663-4E16-DF7A-A29469ED1BB9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7003675" y="2191869"/>
              <a:ext cx="2523566" cy="2523566"/>
            </a:xfrm>
            <a:prstGeom prst="rect">
              <a:avLst/>
            </a:prstGeom>
          </p:spPr>
        </p:pic>
        <p:pic>
          <p:nvPicPr>
            <p:cNvPr id="8" name="Graphic 7" descr="Online meeting with solid fill">
              <a:extLst>
                <a:ext uri="{FF2B5EF4-FFF2-40B4-BE49-F238E27FC236}">
                  <a16:creationId xmlns:a16="http://schemas.microsoft.com/office/drawing/2014/main" id="{02AF6B8B-F32F-C118-936D-B59699A91390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5860677" y="2857500"/>
              <a:ext cx="1703294" cy="1703294"/>
            </a:xfrm>
            <a:prstGeom prst="rect">
              <a:avLst/>
            </a:prstGeom>
          </p:spPr>
        </p:pic>
      </p:grp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5147AAE-7C10-A7D2-362A-DBB641DA1005}"/>
              </a:ext>
            </a:extLst>
          </p:cNvPr>
          <p:cNvSpPr txBox="1">
            <a:spLocks/>
          </p:cNvSpPr>
          <p:nvPr/>
        </p:nvSpPr>
        <p:spPr>
          <a:xfrm>
            <a:off x="793775" y="1365453"/>
            <a:ext cx="10938679" cy="4845434"/>
          </a:xfrm>
          <a:prstGeom prst="rect">
            <a:avLst/>
          </a:prstGeom>
          <a:ln w="19050">
            <a:solidFill>
              <a:schemeClr val="tx1"/>
            </a:solidFill>
            <a:prstDash val="dash"/>
          </a:ln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Log-in to Teams to:</a:t>
            </a:r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 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Ask Questions </a:t>
            </a:r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>
                <a:prstClr val="white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 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Request &amp; receive feedback</a:t>
            </a:r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 Collaborate with others</a:t>
            </a:r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 Share good resources</a:t>
            </a:r>
            <a:br>
              <a:rPr kumimoji="0" lang="en-GB" sz="3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</a:br>
            <a:b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</a:b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* Reminder: Bring Headphones with mic for additional 1-2-1 support</a:t>
            </a:r>
          </a:p>
        </p:txBody>
      </p:sp>
    </p:spTree>
    <p:extLst>
      <p:ext uri="{BB962C8B-B14F-4D97-AF65-F5344CB8AC3E}">
        <p14:creationId xmlns:p14="http://schemas.microsoft.com/office/powerpoint/2010/main" val="9803651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75C900-8D4E-DBDF-29B0-A04F3EFFC7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F1263F-D619-1F46-52A6-E9EA85EF47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535" y="553037"/>
            <a:ext cx="11778599" cy="902512"/>
          </a:xfrm>
        </p:spPr>
        <p:txBody>
          <a:bodyPr>
            <a:normAutofit/>
          </a:bodyPr>
          <a:lstStyle/>
          <a:p>
            <a:r>
              <a:rPr lang="en-GB" sz="5400" b="1" dirty="0"/>
              <a:t>Reminder: </a:t>
            </a:r>
            <a:r>
              <a:rPr lang="en-GB" sz="4800" b="1" u="sng" dirty="0">
                <a:solidFill>
                  <a:schemeClr val="bg1"/>
                </a:solidFill>
                <a:highlight>
                  <a:srgbClr val="FFFF00"/>
                </a:highlight>
              </a:rPr>
              <a:t>MS-Teams Qs via chat</a:t>
            </a:r>
            <a:endParaRPr lang="en-GB" sz="5400" b="1" u="sng" dirty="0">
              <a:solidFill>
                <a:schemeClr val="bg1"/>
              </a:solidFill>
              <a:highlight>
                <a:srgbClr val="FFFF00"/>
              </a:highlight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BE277C4-0CD6-1237-61F5-C6E7E05C4507}"/>
              </a:ext>
            </a:extLst>
          </p:cNvPr>
          <p:cNvSpPr txBox="1">
            <a:spLocks/>
          </p:cNvSpPr>
          <p:nvPr/>
        </p:nvSpPr>
        <p:spPr>
          <a:xfrm>
            <a:off x="1007219" y="1637777"/>
            <a:ext cx="10865913" cy="4667186"/>
          </a:xfrm>
          <a:prstGeom prst="rect">
            <a:avLst/>
          </a:prstGeom>
          <a:ln w="19050">
            <a:noFill/>
            <a:prstDash val="dash"/>
          </a:ln>
        </p:spPr>
        <p:txBody>
          <a:bodyPr vert="horz" lIns="91440" tIns="45720" rIns="91440" bIns="45720" rtlCol="0">
            <a:normAutofit fontScale="92500" lnSpcReduction="20000"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marR="0" lvl="0" indent="-51435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Open MS-Teams</a:t>
            </a:r>
          </a:p>
          <a:p>
            <a:pPr marL="514350" marR="0" lvl="0" indent="-51435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Select: Chat (Left side menu)</a:t>
            </a:r>
          </a:p>
          <a:p>
            <a:pPr marL="514350" marR="0" lvl="0" indent="-51435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Search: James Williams</a:t>
            </a:r>
          </a:p>
          <a:p>
            <a:pPr marL="514350" marR="0" lvl="0" indent="-51435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Type a Message:</a:t>
            </a:r>
            <a:endParaRPr kumimoji="0" lang="en-GB" sz="36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Arial" panose="020B0604020202020204" pitchFamily="34" charset="0"/>
              <a:sym typeface="Wingdings" panose="05000000000000000000" pitchFamily="2" charset="2"/>
            </a:endParaRPr>
          </a:p>
          <a:p>
            <a:pPr marL="571500" marR="0" lvl="0" indent="-57150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  <a:sym typeface="Wingdings" panose="05000000000000000000" pitchFamily="2" charset="2"/>
              </a:rPr>
              <a:t>If you are struggling with an activity, you can message me via chat or request a 1-2-1 voice chat whenever needed.</a:t>
            </a:r>
          </a:p>
          <a:p>
            <a:pPr marL="571500" marR="0" lvl="0" indent="-57150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  <a:sym typeface="Wingdings" panose="05000000000000000000" pitchFamily="2" charset="2"/>
              </a:rPr>
              <a:t>You can also ask each other and help and support each other.</a:t>
            </a: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Arial" panose="020B0604020202020204" pitchFamily="34" charset="0"/>
              <a:sym typeface="Wingdings" panose="05000000000000000000" pitchFamily="2" charset="2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7086E038-01A1-CABD-0CF6-BAAD08C88D66}"/>
              </a:ext>
            </a:extLst>
          </p:cNvPr>
          <p:cNvSpPr/>
          <p:nvPr/>
        </p:nvSpPr>
        <p:spPr>
          <a:xfrm>
            <a:off x="208497" y="553037"/>
            <a:ext cx="164038" cy="902512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25C75DD4-920F-4E2D-9105-131E51008EB3}"/>
              </a:ext>
            </a:extLst>
          </p:cNvPr>
          <p:cNvGrpSpPr/>
          <p:nvPr/>
        </p:nvGrpSpPr>
        <p:grpSpPr>
          <a:xfrm>
            <a:off x="7719646" y="1004293"/>
            <a:ext cx="3624978" cy="2855479"/>
            <a:chOff x="5860677" y="2191869"/>
            <a:chExt cx="3666564" cy="2523566"/>
          </a:xfrm>
        </p:grpSpPr>
        <p:pic>
          <p:nvPicPr>
            <p:cNvPr id="6" name="Graphic 5" descr="Meeting outline">
              <a:extLst>
                <a:ext uri="{FF2B5EF4-FFF2-40B4-BE49-F238E27FC236}">
                  <a16:creationId xmlns:a16="http://schemas.microsoft.com/office/drawing/2014/main" id="{2A3F66BA-3A5A-1FB9-F569-B3B26FABE4D6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7003675" y="2191869"/>
              <a:ext cx="2523566" cy="2523566"/>
            </a:xfrm>
            <a:prstGeom prst="rect">
              <a:avLst/>
            </a:prstGeom>
          </p:spPr>
        </p:pic>
        <p:pic>
          <p:nvPicPr>
            <p:cNvPr id="8" name="Graphic 7" descr="Online meeting with solid fill">
              <a:extLst>
                <a:ext uri="{FF2B5EF4-FFF2-40B4-BE49-F238E27FC236}">
                  <a16:creationId xmlns:a16="http://schemas.microsoft.com/office/drawing/2014/main" id="{757A6C35-B6E0-40CD-6AFD-8113D01C53A9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5860677" y="2857500"/>
              <a:ext cx="1703294" cy="1703294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6648553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6">
            <a:extLst>
              <a:ext uri="{FF2B5EF4-FFF2-40B4-BE49-F238E27FC236}">
                <a16:creationId xmlns:a16="http://schemas.microsoft.com/office/drawing/2014/main" id="{55666830-9A19-4E01-8505-D6C7F9AC56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rincipal's Reflections: Leading in the Digital Age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04" r="2852" b="1"/>
          <a:stretch/>
        </p:blipFill>
        <p:spPr>
          <a:xfrm>
            <a:off x="4110127" y="10"/>
            <a:ext cx="8081873" cy="6857990"/>
          </a:xfrm>
          <a:custGeom>
            <a:avLst/>
            <a:gdLst/>
            <a:ahLst/>
            <a:cxnLst/>
            <a:rect l="l" t="t" r="r" b="b"/>
            <a:pathLst>
              <a:path w="8081873" h="6858000">
                <a:moveTo>
                  <a:pt x="0" y="0"/>
                </a:moveTo>
                <a:lnTo>
                  <a:pt x="8081873" y="0"/>
                </a:lnTo>
                <a:lnTo>
                  <a:pt x="8081873" y="6858000"/>
                </a:lnTo>
                <a:lnTo>
                  <a:pt x="0" y="6858000"/>
                </a:lnTo>
                <a:lnTo>
                  <a:pt x="68897" y="6734633"/>
                </a:lnTo>
                <a:cubicBezTo>
                  <a:pt x="558802" y="5812845"/>
                  <a:pt x="848920" y="4668597"/>
                  <a:pt x="848920" y="3429000"/>
                </a:cubicBezTo>
                <a:cubicBezTo>
                  <a:pt x="848920" y="2189404"/>
                  <a:pt x="558802" y="1045156"/>
                  <a:pt x="68897" y="123368"/>
                </a:cubicBezTo>
                <a:close/>
              </a:path>
            </a:pathLst>
          </a:custGeom>
        </p:spPr>
      </p:pic>
      <p:sp useBgFill="1">
        <p:nvSpPr>
          <p:cNvPr id="25" name="Freeform: Shape 28">
            <a:extLst>
              <a:ext uri="{FF2B5EF4-FFF2-40B4-BE49-F238E27FC236}">
                <a16:creationId xmlns:a16="http://schemas.microsoft.com/office/drawing/2014/main" id="{AE9FC877-7FB6-4D22-9988-35420644E2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59047" cy="6858000"/>
          </a:xfrm>
          <a:custGeom>
            <a:avLst/>
            <a:gdLst>
              <a:gd name="connsiteX0" fmla="*/ 0 w 4959047"/>
              <a:gd name="connsiteY0" fmla="*/ 0 h 6858000"/>
              <a:gd name="connsiteX1" fmla="*/ 4110127 w 4959047"/>
              <a:gd name="connsiteY1" fmla="*/ 0 h 6858000"/>
              <a:gd name="connsiteX2" fmla="*/ 4179024 w 4959047"/>
              <a:gd name="connsiteY2" fmla="*/ 123368 h 6858000"/>
              <a:gd name="connsiteX3" fmla="*/ 4959047 w 4959047"/>
              <a:gd name="connsiteY3" fmla="*/ 3429000 h 6858000"/>
              <a:gd name="connsiteX4" fmla="*/ 4179024 w 4959047"/>
              <a:gd name="connsiteY4" fmla="*/ 6734633 h 6858000"/>
              <a:gd name="connsiteX5" fmla="*/ 4110127 w 4959047"/>
              <a:gd name="connsiteY5" fmla="*/ 6858000 h 6858000"/>
              <a:gd name="connsiteX6" fmla="*/ 0 w 495904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59047" h="6858000">
                <a:moveTo>
                  <a:pt x="0" y="0"/>
                </a:moveTo>
                <a:lnTo>
                  <a:pt x="4110127" y="0"/>
                </a:lnTo>
                <a:lnTo>
                  <a:pt x="4179024" y="123368"/>
                </a:lnTo>
                <a:cubicBezTo>
                  <a:pt x="4668929" y="1045156"/>
                  <a:pt x="4959047" y="2189404"/>
                  <a:pt x="4959047" y="3429000"/>
                </a:cubicBezTo>
                <a:cubicBezTo>
                  <a:pt x="4959047" y="4668597"/>
                  <a:pt x="4668929" y="5812845"/>
                  <a:pt x="4179024" y="6734633"/>
                </a:cubicBezTo>
                <a:lnTo>
                  <a:pt x="411012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6" name="Freeform: Shape 30">
            <a:extLst>
              <a:ext uri="{FF2B5EF4-FFF2-40B4-BE49-F238E27FC236}">
                <a16:creationId xmlns:a16="http://schemas.microsoft.com/office/drawing/2014/main" id="{E41809D1-F12E-46BB-B804-5F209D325E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48887" cy="6858000"/>
          </a:xfrm>
          <a:custGeom>
            <a:avLst/>
            <a:gdLst>
              <a:gd name="connsiteX0" fmla="*/ 0 w 4948887"/>
              <a:gd name="connsiteY0" fmla="*/ 0 h 6858000"/>
              <a:gd name="connsiteX1" fmla="*/ 4099967 w 4948887"/>
              <a:gd name="connsiteY1" fmla="*/ 0 h 6858000"/>
              <a:gd name="connsiteX2" fmla="*/ 4168864 w 4948887"/>
              <a:gd name="connsiteY2" fmla="*/ 123368 h 6858000"/>
              <a:gd name="connsiteX3" fmla="*/ 4948887 w 4948887"/>
              <a:gd name="connsiteY3" fmla="*/ 3429000 h 6858000"/>
              <a:gd name="connsiteX4" fmla="*/ 4168864 w 4948887"/>
              <a:gd name="connsiteY4" fmla="*/ 6734633 h 6858000"/>
              <a:gd name="connsiteX5" fmla="*/ 4099967 w 4948887"/>
              <a:gd name="connsiteY5" fmla="*/ 6858000 h 6858000"/>
              <a:gd name="connsiteX6" fmla="*/ 0 w 494888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48887" h="6858000">
                <a:moveTo>
                  <a:pt x="0" y="0"/>
                </a:moveTo>
                <a:lnTo>
                  <a:pt x="4099967" y="0"/>
                </a:lnTo>
                <a:lnTo>
                  <a:pt x="4168864" y="123368"/>
                </a:lnTo>
                <a:cubicBezTo>
                  <a:pt x="4658769" y="1045156"/>
                  <a:pt x="4948887" y="2189404"/>
                  <a:pt x="4948887" y="3429000"/>
                </a:cubicBezTo>
                <a:cubicBezTo>
                  <a:pt x="4948887" y="4668597"/>
                  <a:pt x="4658769" y="5812845"/>
                  <a:pt x="4168864" y="6734633"/>
                </a:cubicBezTo>
                <a:lnTo>
                  <a:pt x="4099967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2E17CD-796B-4186-8605-034F343B9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sz="4800" b="1" dirty="0">
                <a:cs typeface="Calibri Light"/>
              </a:rPr>
              <a:t>L4: Learning in the Digital Era</a:t>
            </a:r>
            <a:endParaRPr lang="en-US" sz="4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4F399D-AE01-4224-ADB2-3C2EA54180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2256" y="4747919"/>
            <a:ext cx="4109085" cy="1208141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 dirty="0"/>
              <a:t>Assignment 1: Task 4 e-Portfolio. 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28" name="Rectangle 3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40233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3E59D016-A01A-4AC7-A9BB-2E4004751B8F}"/>
              </a:ext>
            </a:extLst>
          </p:cNvPr>
          <p:cNvSpPr txBox="1">
            <a:spLocks/>
          </p:cNvSpPr>
          <p:nvPr/>
        </p:nvSpPr>
        <p:spPr>
          <a:xfrm>
            <a:off x="467821" y="901940"/>
            <a:ext cx="3933306" cy="120814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000" dirty="0"/>
              <a:t>The foundations for success</a:t>
            </a:r>
            <a:r>
              <a:rPr lang="en-GB" sz="20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920361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4CF858-4451-81DF-15A4-8FD42795D0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999" y="1138036"/>
            <a:ext cx="4526973" cy="1402470"/>
          </a:xfrm>
        </p:spPr>
        <p:txBody>
          <a:bodyPr anchor="t">
            <a:normAutofit/>
          </a:bodyPr>
          <a:lstStyle/>
          <a:p>
            <a:r>
              <a:rPr lang="en-GB" sz="4000" b="1" u="sng" dirty="0"/>
              <a:t>Overview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5140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65D468-1417-8D2A-445B-589E673AD7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5140" y="1900286"/>
            <a:ext cx="5333994" cy="3591207"/>
          </a:xfrm>
        </p:spPr>
        <p:txBody>
          <a:bodyPr>
            <a:normAutofit/>
          </a:bodyPr>
          <a:lstStyle/>
          <a:p>
            <a:pPr marL="514350" indent="-514350">
              <a:spcBef>
                <a:spcPts val="600"/>
              </a:spcBef>
              <a:buFont typeface="+mj-lt"/>
              <a:buAutoNum type="arabicPeriod"/>
            </a:pPr>
            <a:r>
              <a:rPr lang="en-GB" dirty="0"/>
              <a:t>Assignment 1 Task description</a:t>
            </a:r>
          </a:p>
          <a:p>
            <a:pPr marL="514350" indent="-514350">
              <a:spcBef>
                <a:spcPts val="600"/>
              </a:spcBef>
              <a:buFont typeface="+mj-lt"/>
              <a:buAutoNum type="arabicPeriod"/>
            </a:pPr>
            <a:r>
              <a:rPr lang="en-GB" dirty="0"/>
              <a:t>Assignment examples</a:t>
            </a:r>
            <a:endParaRPr lang="en-GB" b="1" dirty="0"/>
          </a:p>
          <a:p>
            <a:pPr marL="514350" indent="-514350">
              <a:spcBef>
                <a:spcPts val="600"/>
              </a:spcBef>
              <a:buFont typeface="+mj-lt"/>
              <a:buAutoNum type="arabicPeriod"/>
            </a:pPr>
            <a:r>
              <a:rPr lang="en-GB" b="1" dirty="0"/>
              <a:t>Task 4a: Online e-Portfolio</a:t>
            </a:r>
          </a:p>
          <a:p>
            <a:pPr marL="514350" indent="-514350">
              <a:spcBef>
                <a:spcPts val="600"/>
              </a:spcBef>
              <a:buFont typeface="+mj-lt"/>
              <a:buAutoNum type="arabicPeriod"/>
            </a:pPr>
            <a:r>
              <a:rPr lang="en-GB" dirty="0"/>
              <a:t>Tutorial Activity: e-Portfolio</a:t>
            </a:r>
          </a:p>
          <a:p>
            <a:pPr>
              <a:spcBef>
                <a:spcPts val="600"/>
              </a:spcBef>
            </a:pPr>
            <a:endParaRPr lang="en-GB" sz="2000" dirty="0"/>
          </a:p>
        </p:txBody>
      </p:sp>
      <p:pic>
        <p:nvPicPr>
          <p:cNvPr id="5" name="Picture 4" descr="Woman reading a book">
            <a:extLst>
              <a:ext uri="{FF2B5EF4-FFF2-40B4-BE49-F238E27FC236}">
                <a16:creationId xmlns:a16="http://schemas.microsoft.com/office/drawing/2014/main" id="{D22E44FE-5389-EC9B-3868-2B682A354643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895" r="7773" b="2"/>
          <a:stretch>
            <a:fillRect/>
          </a:stretch>
        </p:blipFill>
        <p:spPr>
          <a:xfrm>
            <a:off x="6096001" y="1"/>
            <a:ext cx="3048000" cy="3429000"/>
          </a:xfrm>
          <a:prstGeom prst="rect">
            <a:avLst/>
          </a:prstGeom>
        </p:spPr>
      </p:pic>
      <p:pic>
        <p:nvPicPr>
          <p:cNvPr id="9" name="Picture 8" descr="Group of students working in library">
            <a:extLst>
              <a:ext uri="{FF2B5EF4-FFF2-40B4-BE49-F238E27FC236}">
                <a16:creationId xmlns:a16="http://schemas.microsoft.com/office/drawing/2014/main" id="{3F074F17-D4C1-3A5F-B140-6D7BC95213F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243" r="20425" b="3"/>
          <a:stretch>
            <a:fillRect/>
          </a:stretch>
        </p:blipFill>
        <p:spPr>
          <a:xfrm>
            <a:off x="9144000" y="10"/>
            <a:ext cx="3048000" cy="3428991"/>
          </a:xfrm>
          <a:prstGeom prst="rect">
            <a:avLst/>
          </a:prstGeom>
        </p:spPr>
      </p:pic>
      <p:pic>
        <p:nvPicPr>
          <p:cNvPr id="7" name="Picture 6" descr="Child writing on a notebook">
            <a:extLst>
              <a:ext uri="{FF2B5EF4-FFF2-40B4-BE49-F238E27FC236}">
                <a16:creationId xmlns:a16="http://schemas.microsoft.com/office/drawing/2014/main" id="{E6538224-2F70-7B82-0997-8921A2297C2F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161" b="6569"/>
          <a:stretch>
            <a:fillRect/>
          </a:stretch>
        </p:blipFill>
        <p:spPr>
          <a:xfrm>
            <a:off x="6096007" y="3429000"/>
            <a:ext cx="6095993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96122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EAD1CF-49A2-543A-6675-60177F02B4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9060" y="207692"/>
            <a:ext cx="10515600" cy="1325563"/>
          </a:xfrm>
        </p:spPr>
        <p:txBody>
          <a:bodyPr>
            <a:normAutofit/>
          </a:bodyPr>
          <a:lstStyle/>
          <a:p>
            <a:r>
              <a:rPr lang="en-GB" sz="4800" b="1" u="sng" dirty="0"/>
              <a:t>Assignment 1 description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807388-74DA-2A95-BEBC-FD34C43588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5791" y="1533255"/>
            <a:ext cx="10515600" cy="4351338"/>
          </a:xfrm>
        </p:spPr>
        <p:txBody>
          <a:bodyPr>
            <a:normAutofit/>
          </a:bodyPr>
          <a:lstStyle/>
          <a:p>
            <a:r>
              <a:rPr lang="en-GB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Create an ‘Online e-portfolio’ that include your answers to each of the 4 tasks.</a:t>
            </a: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</a:p>
          <a:p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Include several citations in each task answer and a list of references </a:t>
            </a:r>
            <a:r>
              <a:rPr lang="en-GB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at the end of each task</a:t>
            </a: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</a:t>
            </a:r>
          </a:p>
          <a:p>
            <a:r>
              <a:rPr lang="en-GB" dirty="0">
                <a:latin typeface="Arial" panose="020B0604020202020204" pitchFamily="34" charset="0"/>
              </a:rPr>
              <a:t>Each page in the e-portfolio can have it’s own reference list at the bottom of the page.</a:t>
            </a:r>
            <a:endParaRPr lang="en-GB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F8A11917-957D-BA4B-B981-1A2DD845A368}"/>
              </a:ext>
            </a:extLst>
          </p:cNvPr>
          <p:cNvGrpSpPr/>
          <p:nvPr/>
        </p:nvGrpSpPr>
        <p:grpSpPr>
          <a:xfrm>
            <a:off x="321859" y="380193"/>
            <a:ext cx="457201" cy="980560"/>
            <a:chOff x="221907" y="374435"/>
            <a:chExt cx="457201" cy="980560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2E784C07-C9A1-4DE9-06B4-2EA6F6C8FB0C}"/>
                </a:ext>
              </a:extLst>
            </p:cNvPr>
            <p:cNvSpPr/>
            <p:nvPr/>
          </p:nvSpPr>
          <p:spPr>
            <a:xfrm>
              <a:off x="221907" y="374435"/>
              <a:ext cx="132835" cy="980560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C77153AF-1EA0-1537-10ED-C702B0D7F55E}"/>
                </a:ext>
              </a:extLst>
            </p:cNvPr>
            <p:cNvSpPr/>
            <p:nvPr/>
          </p:nvSpPr>
          <p:spPr>
            <a:xfrm>
              <a:off x="393872" y="514219"/>
              <a:ext cx="132835" cy="716691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75B2D5F3-9720-3940-9C0F-5989D5C3E136}"/>
                </a:ext>
              </a:extLst>
            </p:cNvPr>
            <p:cNvSpPr/>
            <p:nvPr/>
          </p:nvSpPr>
          <p:spPr>
            <a:xfrm>
              <a:off x="565839" y="666619"/>
              <a:ext cx="113269" cy="445489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pic>
        <p:nvPicPr>
          <p:cNvPr id="8" name="Picture 7">
            <a:extLst>
              <a:ext uri="{FF2B5EF4-FFF2-40B4-BE49-F238E27FC236}">
                <a16:creationId xmlns:a16="http://schemas.microsoft.com/office/drawing/2014/main" id="{8EEA53EE-EEC0-AEC3-8AB1-B451BB2749D7}"/>
              </a:ext>
            </a:extLst>
          </p:cNvPr>
          <p:cNvPicPr>
            <a:picLocks noChangeAspect="1"/>
          </p:cNvPicPr>
          <p:nvPr/>
        </p:nvPicPr>
        <p:blipFill>
          <a:blip r:embed="rId2">
            <a:lum bright="70000" contrast="-70000"/>
            <a:alphaModFix amt="20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591300" y="64094"/>
            <a:ext cx="5600700" cy="6858000"/>
          </a:xfrm>
          <a:prstGeom prst="rect">
            <a:avLst/>
          </a:prstGeom>
        </p:spPr>
      </p:pic>
      <p:pic>
        <p:nvPicPr>
          <p:cNvPr id="10" name="Graphic 9" descr="Remote learning language with solid fill">
            <a:extLst>
              <a:ext uri="{FF2B5EF4-FFF2-40B4-BE49-F238E27FC236}">
                <a16:creationId xmlns:a16="http://schemas.microsoft.com/office/drawing/2014/main" id="{53D96970-0217-EF41-5FC6-7959882191D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759224" y="4347770"/>
            <a:ext cx="2574324" cy="25743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99069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A5BAF8-6357-4AD1-A22B-A7910C5873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7166" y="471599"/>
            <a:ext cx="10782230" cy="1454051"/>
          </a:xfrm>
        </p:spPr>
        <p:txBody>
          <a:bodyPr>
            <a:noAutofit/>
          </a:bodyPr>
          <a:lstStyle/>
          <a:p>
            <a:r>
              <a:rPr lang="en-GB" sz="5400" b="1" u="sng" dirty="0"/>
              <a:t>E-Portfolio:</a:t>
            </a:r>
            <a:br>
              <a:rPr lang="en-GB" sz="4800" b="1" u="sng" dirty="0"/>
            </a:br>
            <a:endParaRPr lang="en-GB" sz="4800" b="1" u="sng" dirty="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E3F27-B90A-4788-8BF3-38D2A26A5A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2857" y="1473088"/>
            <a:ext cx="10621977" cy="4290937"/>
          </a:xfrm>
        </p:spPr>
        <p:txBody>
          <a:bodyPr anchor="t">
            <a:noAutofit/>
          </a:bodyPr>
          <a:lstStyle/>
          <a:p>
            <a:pPr marL="0" indent="0">
              <a:lnSpc>
                <a:spcPct val="115000"/>
              </a:lnSpc>
              <a:buNone/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When creating this module, the University wanted all students to be able to create an e-portfolio/website for:</a:t>
            </a:r>
          </a:p>
          <a:p>
            <a:pPr>
              <a:lnSpc>
                <a:spcPct val="115000"/>
              </a:lnSpc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Professional e-portfolio for self-promotion</a:t>
            </a:r>
          </a:p>
          <a:p>
            <a:pPr>
              <a:lnSpc>
                <a:spcPct val="115000"/>
              </a:lnSpc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Industry projects</a:t>
            </a:r>
          </a:p>
          <a:p>
            <a:pPr>
              <a:lnSpc>
                <a:spcPct val="115000"/>
              </a:lnSpc>
            </a:pP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Research projects</a:t>
            </a:r>
            <a:endParaRPr lang="en-GB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</a:pP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Self-employment / Own Business / Company</a:t>
            </a:r>
          </a:p>
          <a:p>
            <a:pPr>
              <a:lnSpc>
                <a:spcPct val="115000"/>
              </a:lnSpc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Community projects.</a:t>
            </a:r>
            <a:endParaRPr lang="en-GB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Arc 10">
            <a:extLst>
              <a:ext uri="{FF2B5EF4-FFF2-40B4-BE49-F238E27FC236}">
                <a16:creationId xmlns:a16="http://schemas.microsoft.com/office/drawing/2014/main" id="{9B2DA52A-906D-4009-B2E0-3F86DFCE314D}"/>
              </a:ext>
            </a:extLst>
          </p:cNvPr>
          <p:cNvSpPr/>
          <p:nvPr/>
        </p:nvSpPr>
        <p:spPr>
          <a:xfrm rot="7949683">
            <a:off x="8241874" y="3143138"/>
            <a:ext cx="4279135" cy="3255394"/>
          </a:xfrm>
          <a:prstGeom prst="arc">
            <a:avLst>
              <a:gd name="adj1" fmla="val 14055120"/>
              <a:gd name="adj2" fmla="val 20174610"/>
            </a:avLst>
          </a:prstGeom>
          <a:noFill/>
          <a:ln w="76200">
            <a:solidFill>
              <a:srgbClr val="FFFF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72FD254F-D2E7-796A-42F0-D9A15A311572}"/>
              </a:ext>
            </a:extLst>
          </p:cNvPr>
          <p:cNvGrpSpPr/>
          <p:nvPr/>
        </p:nvGrpSpPr>
        <p:grpSpPr>
          <a:xfrm>
            <a:off x="298336" y="379113"/>
            <a:ext cx="457201" cy="980560"/>
            <a:chOff x="221907" y="374435"/>
            <a:chExt cx="457201" cy="98056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6291D4E4-849D-3445-CD6D-7837C05499E8}"/>
                </a:ext>
              </a:extLst>
            </p:cNvPr>
            <p:cNvSpPr/>
            <p:nvPr/>
          </p:nvSpPr>
          <p:spPr>
            <a:xfrm>
              <a:off x="221907" y="374435"/>
              <a:ext cx="132835" cy="980560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894B5349-8914-210C-399A-47451A279D1C}"/>
                </a:ext>
              </a:extLst>
            </p:cNvPr>
            <p:cNvSpPr/>
            <p:nvPr/>
          </p:nvSpPr>
          <p:spPr>
            <a:xfrm>
              <a:off x="393872" y="514219"/>
              <a:ext cx="132835" cy="716691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E4F8FAB3-618E-389F-A0FB-EA3E815CD2B1}"/>
                </a:ext>
              </a:extLst>
            </p:cNvPr>
            <p:cNvSpPr/>
            <p:nvPr/>
          </p:nvSpPr>
          <p:spPr>
            <a:xfrm>
              <a:off x="565839" y="666619"/>
              <a:ext cx="113269" cy="445489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pic>
        <p:nvPicPr>
          <p:cNvPr id="9" name="Graphic 8" descr="Internet with solid fill">
            <a:extLst>
              <a:ext uri="{FF2B5EF4-FFF2-40B4-BE49-F238E27FC236}">
                <a16:creationId xmlns:a16="http://schemas.microsoft.com/office/drawing/2014/main" id="{05924BC8-C7BC-8824-F8CE-814B0C2664B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120581" y="1791611"/>
            <a:ext cx="3214253" cy="32142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07054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A6E3350-806D-5E56-6CEA-5858851A28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2A7728E-3A56-6F11-F022-4683D752E3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F916F5C-8AC0-357C-585C-123454803A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9197B9-09E4-4BA6-231C-F6733618FE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7166" y="471599"/>
            <a:ext cx="10782230" cy="1454051"/>
          </a:xfrm>
        </p:spPr>
        <p:txBody>
          <a:bodyPr>
            <a:noAutofit/>
          </a:bodyPr>
          <a:lstStyle/>
          <a:p>
            <a:r>
              <a:rPr lang="en-GB" sz="4800" b="1" u="sng" dirty="0">
                <a:solidFill>
                  <a:schemeClr val="tx2"/>
                </a:solidFill>
              </a:rPr>
              <a:t>Assignment 1: Task 4a </a:t>
            </a:r>
            <a:r>
              <a:rPr lang="en-GB" b="1" u="sng" dirty="0">
                <a:solidFill>
                  <a:schemeClr val="tx2"/>
                </a:solidFill>
              </a:rPr>
              <a:t> - </a:t>
            </a:r>
            <a:r>
              <a:rPr lang="en-GB" b="1" u="sng" dirty="0"/>
              <a:t>E-Portfolio creation:</a:t>
            </a:r>
            <a:br>
              <a:rPr lang="en-GB" sz="4800" b="1" u="sng" dirty="0"/>
            </a:br>
            <a:endParaRPr lang="en-GB" sz="4800" b="1" u="sng" dirty="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B3E604-3BEF-CF80-1751-17A790990E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5011" y="1397729"/>
            <a:ext cx="10621977" cy="4290937"/>
          </a:xfrm>
        </p:spPr>
        <p:txBody>
          <a:bodyPr anchor="t">
            <a:noAutofit/>
          </a:bodyPr>
          <a:lstStyle/>
          <a:p>
            <a:pPr marL="285750" indent="-285750">
              <a:lnSpc>
                <a:spcPct val="100000"/>
              </a:lnSpc>
              <a:spcBef>
                <a:spcPts val="600"/>
              </a:spcBef>
              <a:buFont typeface="+mj-lt"/>
              <a:buAutoNum type="alphaLcParenR"/>
            </a:pP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Create an Online e-portfolio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with a page for each task answer.</a:t>
            </a:r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Choose the platform to create your Online e-portfolio (e.g. a free Online Website builder such as Google Sites, </a:t>
            </a:r>
            <a:r>
              <a:rPr lang="en-GB" sz="2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Wix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Weebly, or an Office 365 App. such as OneNote).  </a:t>
            </a:r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Whichever method you choose, you must ensure your tutor is able to easily view your portfolio online and all the task elements for marking purposes.</a:t>
            </a:r>
            <a:endParaRPr lang="en-GB" sz="2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00000"/>
              </a:lnSpc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Your e-portfolio should have a welcome/title page, and a pag</a:t>
            </a:r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e/section for each task answer.</a:t>
            </a:r>
          </a:p>
          <a:p>
            <a:pPr>
              <a:lnSpc>
                <a:spcPct val="100000"/>
              </a:lnSpc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answers for task 1, 2 and 3 should largely be included in the e-portfolio in text format, as opposed to screen shots. Whereas Task 2 (</a:t>
            </a:r>
            <a:r>
              <a:rPr lang="en-GB" sz="2400" dirty="0" err="1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MindMap</a:t>
            </a:r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&amp; Poster) can be included in the e-portfolio as a screenshot/image.</a:t>
            </a:r>
          </a:p>
          <a:p>
            <a:pPr>
              <a:lnSpc>
                <a:spcPct val="100000"/>
              </a:lnSpc>
              <a:spcBef>
                <a:spcPts val="600"/>
              </a:spcBef>
              <a:buClr>
                <a:schemeClr val="tx1"/>
              </a:buClr>
              <a:buFont typeface="Symbol" panose="05050102010706020507" pitchFamily="18" charset="2"/>
              <a:buChar char=""/>
            </a:pPr>
            <a:r>
              <a:rPr lang="en-GB" sz="2400" dirty="0">
                <a:solidFill>
                  <a:schemeClr val="bg1"/>
                </a:solidFill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‘</a:t>
            </a:r>
            <a:r>
              <a:rPr lang="en-GB" sz="2400" b="1" dirty="0">
                <a:solidFill>
                  <a:schemeClr val="bg1"/>
                </a:solidFill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PUBLISH</a:t>
            </a:r>
            <a:r>
              <a:rPr lang="en-GB" sz="2400" dirty="0">
                <a:solidFill>
                  <a:schemeClr val="bg1"/>
                </a:solidFill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’ YOUR </a:t>
            </a:r>
            <a:r>
              <a:rPr lang="en-GB" sz="2400" b="1" dirty="0">
                <a:solidFill>
                  <a:schemeClr val="bg1"/>
                </a:solidFill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E-PORTFOLIO</a:t>
            </a:r>
            <a:r>
              <a:rPr lang="en-GB" sz="2400" dirty="0">
                <a:solidFill>
                  <a:schemeClr val="bg1"/>
                </a:solidFill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TO ACQUIRE A URL TO MAKE IT ACCESSIBLE FOR VIEWING AND MARKING.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00A991DA-2CD5-6378-5CE7-8C85A5250D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D2AFAF01-744E-6CBF-A0D4-04FFD75594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DE256490-D734-961D-7143-2F0948B080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7079752-5DB8-DDC9-EC3C-47E98E9705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09B6587E-D04F-5396-5FDC-2194131B9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Arc 10">
            <a:extLst>
              <a:ext uri="{FF2B5EF4-FFF2-40B4-BE49-F238E27FC236}">
                <a16:creationId xmlns:a16="http://schemas.microsoft.com/office/drawing/2014/main" id="{A4F240B3-BC97-12DE-61FF-55E0811FD0DA}"/>
              </a:ext>
            </a:extLst>
          </p:cNvPr>
          <p:cNvSpPr/>
          <p:nvPr/>
        </p:nvSpPr>
        <p:spPr>
          <a:xfrm rot="7949683">
            <a:off x="8241874" y="3143138"/>
            <a:ext cx="4279135" cy="3255394"/>
          </a:xfrm>
          <a:prstGeom prst="arc">
            <a:avLst>
              <a:gd name="adj1" fmla="val 14055120"/>
              <a:gd name="adj2" fmla="val 20174610"/>
            </a:avLst>
          </a:prstGeom>
          <a:noFill/>
          <a:ln w="76200">
            <a:solidFill>
              <a:srgbClr val="FFFF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AF3C45D7-C635-1AC7-860C-A4B271F25D13}"/>
              </a:ext>
            </a:extLst>
          </p:cNvPr>
          <p:cNvGrpSpPr/>
          <p:nvPr/>
        </p:nvGrpSpPr>
        <p:grpSpPr>
          <a:xfrm>
            <a:off x="258537" y="438741"/>
            <a:ext cx="457201" cy="980560"/>
            <a:chOff x="221907" y="374435"/>
            <a:chExt cx="457201" cy="98056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083E4468-7F96-45FF-89C6-7C5FBA3B5F03}"/>
                </a:ext>
              </a:extLst>
            </p:cNvPr>
            <p:cNvSpPr/>
            <p:nvPr/>
          </p:nvSpPr>
          <p:spPr>
            <a:xfrm>
              <a:off x="221907" y="374435"/>
              <a:ext cx="132835" cy="980560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568810DC-FDA1-4294-BA82-BB2BBB411980}"/>
                </a:ext>
              </a:extLst>
            </p:cNvPr>
            <p:cNvSpPr/>
            <p:nvPr/>
          </p:nvSpPr>
          <p:spPr>
            <a:xfrm>
              <a:off x="393872" y="514219"/>
              <a:ext cx="132835" cy="716691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682B4458-9BA9-57B9-C041-6196778B1DC1}"/>
                </a:ext>
              </a:extLst>
            </p:cNvPr>
            <p:cNvSpPr/>
            <p:nvPr/>
          </p:nvSpPr>
          <p:spPr>
            <a:xfrm>
              <a:off x="565839" y="666619"/>
              <a:ext cx="113269" cy="445489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12430032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A5BAF8-6357-4AD1-A22B-A7910C5873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1021" y="129365"/>
            <a:ext cx="9127458" cy="1454051"/>
          </a:xfrm>
        </p:spPr>
        <p:txBody>
          <a:bodyPr>
            <a:noAutofit/>
          </a:bodyPr>
          <a:lstStyle/>
          <a:p>
            <a:r>
              <a:rPr lang="en-GB" sz="5400" u="sng" dirty="0"/>
              <a:t>Tutor: demo</a:t>
            </a:r>
            <a:endParaRPr lang="en-GB" sz="4900" b="1" u="sng" dirty="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E3F27-B90A-4788-8BF3-38D2A26A5A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5536" y="1468908"/>
            <a:ext cx="11423281" cy="5052686"/>
          </a:xfrm>
        </p:spPr>
        <p:txBody>
          <a:bodyPr anchor="t">
            <a:noAutofit/>
          </a:bodyPr>
          <a:lstStyle/>
          <a:p>
            <a:pPr marL="0" indent="0">
              <a:buNone/>
            </a:pPr>
            <a:r>
              <a:rPr lang="en-GB" sz="3200" dirty="0"/>
              <a:t>How to create pages and add task answers using: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3200" dirty="0"/>
              <a:t>DEMO: </a:t>
            </a:r>
            <a:r>
              <a:rPr lang="en-GB" sz="3200" dirty="0">
                <a:solidFill>
                  <a:srgbClr val="3333CC"/>
                </a:solidFill>
                <a:highlight>
                  <a:srgbClr val="00FFFF"/>
                </a:highlight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Google Sites</a:t>
            </a:r>
            <a:r>
              <a:rPr lang="en-GB" sz="3200" dirty="0">
                <a:solidFill>
                  <a:srgbClr val="3333CC"/>
                </a:solidFill>
                <a:highlight>
                  <a:srgbClr val="00FFFF"/>
                </a:highlight>
              </a:rPr>
              <a:t> </a:t>
            </a:r>
            <a:r>
              <a:rPr lang="en-GB" sz="3200" dirty="0"/>
              <a:t>portfolio creation + sharing. </a:t>
            </a:r>
            <a:r>
              <a:rPr lang="en-GB" sz="3200" dirty="0">
                <a:solidFill>
                  <a:schemeClr val="bg1"/>
                </a:solidFill>
              </a:rPr>
              <a:t>RECCOMENDED</a:t>
            </a:r>
          </a:p>
          <a:p>
            <a:pPr lvl="1"/>
            <a:r>
              <a:rPr lang="en-GB" sz="2800" dirty="0">
                <a:solidFill>
                  <a:schemeClr val="bg1"/>
                </a:solidFill>
                <a:highlight>
                  <a:srgbClr val="FFFF00"/>
                </a:highlight>
              </a:rPr>
              <a:t>+ Show how to </a:t>
            </a:r>
            <a:r>
              <a:rPr lang="en-GB" sz="2800" b="1" dirty="0">
                <a:solidFill>
                  <a:schemeClr val="bg1"/>
                </a:solidFill>
                <a:highlight>
                  <a:srgbClr val="FFFF00"/>
                </a:highlight>
              </a:rPr>
              <a:t>Publish</a:t>
            </a:r>
            <a:r>
              <a:rPr lang="en-GB" sz="2800" dirty="0">
                <a:solidFill>
                  <a:schemeClr val="bg1"/>
                </a:solidFill>
                <a:highlight>
                  <a:srgbClr val="FFFF00"/>
                </a:highlight>
              </a:rPr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/>
              <a:t>DEMO: </a:t>
            </a:r>
            <a:r>
              <a:rPr lang="en-GB" sz="3200" dirty="0">
                <a:solidFill>
                  <a:srgbClr val="3333CC"/>
                </a:solidFill>
                <a:highlight>
                  <a:srgbClr val="00FFFF"/>
                </a:highlight>
              </a:rPr>
              <a:t>Microsoft OneNote</a:t>
            </a:r>
            <a:r>
              <a:rPr lang="en-GB" sz="3200" dirty="0">
                <a:highlight>
                  <a:srgbClr val="00FFFF"/>
                </a:highlight>
              </a:rPr>
              <a:t> </a:t>
            </a:r>
            <a:r>
              <a:rPr lang="en-GB" sz="3200" dirty="0"/>
              <a:t>portfolio creation + sharing.</a:t>
            </a:r>
          </a:p>
          <a:p>
            <a:pPr lvl="1"/>
            <a:r>
              <a:rPr lang="en-GB" sz="2800" dirty="0"/>
              <a:t>+ Show how to File&gt;</a:t>
            </a:r>
            <a:r>
              <a:rPr lang="en-GB" sz="2800" b="1" dirty="0"/>
              <a:t>Share</a:t>
            </a:r>
            <a:r>
              <a:rPr lang="en-GB" sz="2800" dirty="0"/>
              <a:t>&gt;Settings(Gear)&gt;Anyone&gt; </a:t>
            </a:r>
            <a:r>
              <a:rPr lang="en-GB" sz="2800" dirty="0">
                <a:solidFill>
                  <a:srgbClr val="3333CC"/>
                </a:solidFill>
                <a:highlight>
                  <a:srgbClr val="FFFF00"/>
                </a:highlight>
              </a:rPr>
              <a:t>APPLY</a:t>
            </a:r>
            <a:r>
              <a:rPr lang="en-GB" sz="2800" dirty="0">
                <a:highlight>
                  <a:srgbClr val="FFFF00"/>
                </a:highlight>
              </a:rPr>
              <a:t>.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Arc 10">
            <a:extLst>
              <a:ext uri="{FF2B5EF4-FFF2-40B4-BE49-F238E27FC236}">
                <a16:creationId xmlns:a16="http://schemas.microsoft.com/office/drawing/2014/main" id="{9B2DA52A-906D-4009-B2E0-3F86DFCE314D}"/>
              </a:ext>
            </a:extLst>
          </p:cNvPr>
          <p:cNvSpPr/>
          <p:nvPr/>
        </p:nvSpPr>
        <p:spPr>
          <a:xfrm rot="7949683">
            <a:off x="8241874" y="3143138"/>
            <a:ext cx="4279135" cy="3255394"/>
          </a:xfrm>
          <a:prstGeom prst="arc">
            <a:avLst>
              <a:gd name="adj1" fmla="val 14055120"/>
              <a:gd name="adj2" fmla="val 20174610"/>
            </a:avLst>
          </a:prstGeom>
          <a:noFill/>
          <a:ln w="76200">
            <a:solidFill>
              <a:srgbClr val="FFC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72FD254F-D2E7-796A-42F0-D9A15A311572}"/>
              </a:ext>
            </a:extLst>
          </p:cNvPr>
          <p:cNvGrpSpPr/>
          <p:nvPr/>
        </p:nvGrpSpPr>
        <p:grpSpPr>
          <a:xfrm>
            <a:off x="366784" y="358262"/>
            <a:ext cx="457201" cy="980560"/>
            <a:chOff x="221907" y="374435"/>
            <a:chExt cx="457201" cy="98056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6291D4E4-849D-3445-CD6D-7837C05499E8}"/>
                </a:ext>
              </a:extLst>
            </p:cNvPr>
            <p:cNvSpPr/>
            <p:nvPr/>
          </p:nvSpPr>
          <p:spPr>
            <a:xfrm>
              <a:off x="221907" y="374435"/>
              <a:ext cx="132835" cy="980560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894B5349-8914-210C-399A-47451A279D1C}"/>
                </a:ext>
              </a:extLst>
            </p:cNvPr>
            <p:cNvSpPr/>
            <p:nvPr/>
          </p:nvSpPr>
          <p:spPr>
            <a:xfrm>
              <a:off x="393872" y="514219"/>
              <a:ext cx="132835" cy="716691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E4F8FAB3-618E-389F-A0FB-EA3E815CD2B1}"/>
                </a:ext>
              </a:extLst>
            </p:cNvPr>
            <p:cNvSpPr/>
            <p:nvPr/>
          </p:nvSpPr>
          <p:spPr>
            <a:xfrm>
              <a:off x="565839" y="666619"/>
              <a:ext cx="113269" cy="445489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pic>
        <p:nvPicPr>
          <p:cNvPr id="5" name="Graphic 4" descr="Remote learning language with solid fill">
            <a:extLst>
              <a:ext uri="{FF2B5EF4-FFF2-40B4-BE49-F238E27FC236}">
                <a16:creationId xmlns:a16="http://schemas.microsoft.com/office/drawing/2014/main" id="{60B606A0-63E2-7859-3670-2800D4AEA2F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795099" y="28205"/>
            <a:ext cx="1960606" cy="1960606"/>
          </a:xfrm>
          <a:prstGeom prst="rect">
            <a:avLst/>
          </a:prstGeom>
        </p:spPr>
      </p:pic>
      <p:pic>
        <p:nvPicPr>
          <p:cNvPr id="9" name="Picture 10" descr="Google Sites | The Innovative Instructor">
            <a:hlinkClick r:id="rId2"/>
            <a:extLst>
              <a:ext uri="{FF2B5EF4-FFF2-40B4-BE49-F238E27FC236}">
                <a16:creationId xmlns:a16="http://schemas.microsoft.com/office/drawing/2014/main" id="{973B3120-461F-F274-F901-A23E96C1A32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0633" y="5039681"/>
            <a:ext cx="3108698" cy="9767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4" descr="Microsoft OneNote Review | PCMag">
            <a:extLst>
              <a:ext uri="{FF2B5EF4-FFF2-40B4-BE49-F238E27FC236}">
                <a16:creationId xmlns:a16="http://schemas.microsoft.com/office/drawing/2014/main" id="{54AEFD1C-EE8C-7130-39D5-85D64921C60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491" r="22802"/>
          <a:stretch/>
        </p:blipFill>
        <p:spPr bwMode="auto">
          <a:xfrm>
            <a:off x="9443396" y="4416279"/>
            <a:ext cx="1728908" cy="16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995250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75CD77-B0CD-41F0-B6F4-812C9DAC10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1683" y="1233054"/>
            <a:ext cx="3416158" cy="3864777"/>
          </a:xfrm>
        </p:spPr>
        <p:txBody>
          <a:bodyPr>
            <a:normAutofit/>
          </a:bodyPr>
          <a:lstStyle/>
          <a:p>
            <a:pPr algn="ctr"/>
            <a:r>
              <a:rPr lang="en-US" dirty="0">
                <a:solidFill>
                  <a:srgbClr val="FF0000"/>
                </a:solidFill>
                <a:highlight>
                  <a:srgbClr val="FFFF00"/>
                </a:highlight>
              </a:rPr>
              <a:t>Tutor: Show </a:t>
            </a:r>
            <a:r>
              <a:rPr lang="en-GB" b="1" dirty="0">
                <a:solidFill>
                  <a:srgbClr val="FFFFFF"/>
                </a:solidFill>
              </a:rPr>
              <a:t>Assignment 1</a:t>
            </a:r>
            <a:br>
              <a:rPr lang="en-GB" b="1" dirty="0">
                <a:solidFill>
                  <a:srgbClr val="FFFFFF"/>
                </a:solidFill>
              </a:rPr>
            </a:br>
            <a:r>
              <a:rPr lang="en-GB" b="1" dirty="0">
                <a:solidFill>
                  <a:srgbClr val="FFFFFF"/>
                </a:solidFill>
              </a:rPr>
              <a:t>Task 4</a:t>
            </a:r>
            <a:br>
              <a:rPr lang="en-US" sz="4400" dirty="0">
                <a:solidFill>
                  <a:srgbClr val="FF0000"/>
                </a:solidFill>
                <a:highlight>
                  <a:srgbClr val="FFFF00"/>
                </a:highlight>
              </a:rPr>
            </a:br>
            <a:endParaRPr lang="en-GB" b="1" dirty="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E941922-CE91-4DF6-BA44-87B3C480836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35566266"/>
              </p:ext>
            </p:extLst>
          </p:nvPr>
        </p:nvGraphicFramePr>
        <p:xfrm>
          <a:off x="5409045" y="-242585"/>
          <a:ext cx="5196609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Graphic 3" descr="Document with solid fill">
            <a:extLst>
              <a:ext uri="{FF2B5EF4-FFF2-40B4-BE49-F238E27FC236}">
                <a16:creationId xmlns:a16="http://schemas.microsoft.com/office/drawing/2014/main" id="{53C7F34D-1745-86AE-5C23-DEDA967B761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5555094" y="3028718"/>
            <a:ext cx="2452255" cy="2452255"/>
          </a:xfrm>
          <a:prstGeom prst="rect">
            <a:avLst/>
          </a:prstGeo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A9978988-7300-7002-A43E-E53E991A473C}"/>
              </a:ext>
            </a:extLst>
          </p:cNvPr>
          <p:cNvSpPr/>
          <p:nvPr/>
        </p:nvSpPr>
        <p:spPr>
          <a:xfrm>
            <a:off x="2558471" y="4010891"/>
            <a:ext cx="796636" cy="831273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69277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E8D325-5E99-45EB-99A7-1D35A39796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460" y="478024"/>
            <a:ext cx="9784080" cy="980073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en-GB" sz="5400" dirty="0">
                <a:solidFill>
                  <a:schemeClr val="bg1"/>
                </a:solidFill>
                <a:highlight>
                  <a:srgbClr val="FFFF00"/>
                </a:highlight>
              </a:rPr>
              <a:t>Tutor Show:</a:t>
            </a:r>
            <a:r>
              <a:rPr lang="en-GB" sz="5400" dirty="0">
                <a:solidFill>
                  <a:schemeClr val="bg1"/>
                </a:solidFill>
              </a:rPr>
              <a:t> </a:t>
            </a:r>
            <a:r>
              <a:rPr lang="en-GB" sz="5400" dirty="0"/>
              <a:t>Assignment examples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FE421AD-2E0E-4236-B136-2A30F9042B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7460" y="2019364"/>
            <a:ext cx="7066916" cy="4206240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en-GB" sz="3600" dirty="0">
                <a:solidFill>
                  <a:schemeClr val="bg1"/>
                </a:solidFill>
                <a:effectLst/>
                <a:highlight>
                  <a:srgbClr val="FFFF00"/>
                </a:highlight>
                <a:latin typeface="+mn-lt"/>
                <a:ea typeface="Times New Roman" panose="02020603050405020304" pitchFamily="18" charset="0"/>
              </a:rPr>
              <a:t>Tutor note:</a:t>
            </a:r>
            <a:r>
              <a:rPr lang="en-GB" sz="3600" dirty="0">
                <a:solidFill>
                  <a:schemeClr val="bg1"/>
                </a:solidFill>
                <a:effectLst/>
                <a:latin typeface="+mn-lt"/>
                <a:ea typeface="Times New Roman" panose="02020603050405020304" pitchFamily="18" charset="0"/>
              </a:rPr>
              <a:t> </a:t>
            </a:r>
            <a:r>
              <a:rPr lang="en-GB" sz="3600" dirty="0">
                <a:effectLst/>
                <a:latin typeface="+mn-lt"/>
                <a:ea typeface="Times New Roman" panose="02020603050405020304" pitchFamily="18" charset="0"/>
              </a:rPr>
              <a:t>Show Assignment example from previous submissions.</a:t>
            </a:r>
          </a:p>
          <a:p>
            <a:r>
              <a:rPr lang="en-GB" dirty="0">
                <a:ea typeface="Times New Roman" panose="02020603050405020304" pitchFamily="18" charset="0"/>
              </a:rPr>
              <a:t>Note: This year marks are available for the ‘</a:t>
            </a:r>
            <a:r>
              <a:rPr lang="en-GB" b="1" u="sng" dirty="0"/>
              <a:t>Team-working Challenge</a:t>
            </a:r>
            <a:r>
              <a:rPr lang="en-GB" dirty="0"/>
              <a:t>’, include answer in an Appendix page of your e-portfolio.</a:t>
            </a:r>
          </a:p>
        </p:txBody>
      </p:sp>
      <p:pic>
        <p:nvPicPr>
          <p:cNvPr id="36" name="Picture 35" descr="Colourful adhesive taps and pen on open notebook">
            <a:extLst>
              <a:ext uri="{FF2B5EF4-FFF2-40B4-BE49-F238E27FC236}">
                <a16:creationId xmlns:a16="http://schemas.microsoft.com/office/drawing/2014/main" id="{B180AA25-3E58-0953-826D-4F0677B00B6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42444" b="-2"/>
          <a:stretch/>
        </p:blipFill>
        <p:spPr>
          <a:xfrm>
            <a:off x="7748361" y="1604498"/>
            <a:ext cx="4342220" cy="50359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394315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A5BAF8-6357-4AD1-A22B-A7910C5873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6355" y="237093"/>
            <a:ext cx="9127458" cy="780494"/>
          </a:xfrm>
        </p:spPr>
        <p:txBody>
          <a:bodyPr>
            <a:noAutofit/>
          </a:bodyPr>
          <a:lstStyle/>
          <a:p>
            <a:r>
              <a:rPr lang="en-GB" sz="54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Activity</a:t>
            </a:r>
            <a:r>
              <a:rPr lang="en-US" sz="5400" b="1" u="sng" kern="1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: e-Portfolio template</a:t>
            </a:r>
            <a:endParaRPr lang="en-GB" sz="4900" b="1" u="sng" dirty="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E3F27-B90A-4788-8BF3-38D2A26A5A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6050" y="1232549"/>
            <a:ext cx="11499747" cy="3853615"/>
          </a:xfrm>
        </p:spPr>
        <p:txBody>
          <a:bodyPr anchor="t">
            <a:noAutofit/>
          </a:bodyPr>
          <a:lstStyle/>
          <a:p>
            <a:pPr marL="719138" indent="-547688">
              <a:buFont typeface="+mj-lt"/>
              <a:buAutoNum type="arabicPeriod"/>
            </a:pPr>
            <a:r>
              <a:rPr lang="en-US" b="1" dirty="0">
                <a:highlight>
                  <a:srgbClr val="0000FF"/>
                </a:highlight>
              </a:rPr>
              <a:t>Research:</a:t>
            </a:r>
            <a:r>
              <a:rPr lang="en-US" b="1" dirty="0"/>
              <a:t> </a:t>
            </a:r>
            <a:r>
              <a:rPr lang="en-US" dirty="0"/>
              <a:t>Research, </a:t>
            </a:r>
            <a:r>
              <a:rPr lang="en-US" b="1" dirty="0"/>
              <a:t>c</a:t>
            </a:r>
            <a:r>
              <a:rPr lang="en-US" dirty="0"/>
              <a:t>onsider and </a:t>
            </a:r>
            <a:r>
              <a:rPr lang="en-US" b="1" u="sng" dirty="0"/>
              <a:t>choose a tool</a:t>
            </a:r>
            <a:r>
              <a:rPr lang="en-US" b="1" dirty="0"/>
              <a:t> </a:t>
            </a:r>
            <a:r>
              <a:rPr lang="en-US" dirty="0"/>
              <a:t>to create your e-portfolio (e.g. </a:t>
            </a:r>
            <a:r>
              <a:rPr lang="en-GB" dirty="0"/>
              <a:t>Google Sites, </a:t>
            </a:r>
            <a:r>
              <a:rPr lang="en-GB" dirty="0" err="1"/>
              <a:t>Wix</a:t>
            </a:r>
            <a:r>
              <a:rPr lang="en-GB" dirty="0"/>
              <a:t>, Weebly, </a:t>
            </a:r>
            <a:r>
              <a:rPr lang="en-GB" dirty="0" err="1"/>
              <a:t>Wordpress</a:t>
            </a:r>
            <a:r>
              <a:rPr lang="en-GB" dirty="0"/>
              <a:t>, GitHub portfolio template or an Office 365 App. such as OneNote).</a:t>
            </a:r>
            <a:endParaRPr lang="en-US" dirty="0"/>
          </a:p>
          <a:p>
            <a:pPr marL="719138" indent="-547688">
              <a:buFont typeface="+mj-lt"/>
              <a:buAutoNum type="arabicPeriod"/>
            </a:pPr>
            <a:r>
              <a:rPr lang="en-US" b="1" dirty="0">
                <a:highlight>
                  <a:srgbClr val="0000FF"/>
                </a:highlight>
              </a:rPr>
              <a:t>Document:</a:t>
            </a:r>
            <a:r>
              <a:rPr lang="en-US" b="1" dirty="0"/>
              <a:t> </a:t>
            </a:r>
            <a:r>
              <a:rPr lang="en-US" dirty="0"/>
              <a:t>Briefly state which tool (e.g. Google Sites) you are going to use to build your e-portfolio and the reason for using it. Include a supporting citation and reference source.</a:t>
            </a:r>
          </a:p>
          <a:p>
            <a:pPr marL="719138" indent="-547688">
              <a:buFont typeface="+mj-lt"/>
              <a:buAutoNum type="arabicPeriod"/>
            </a:pPr>
            <a:r>
              <a:rPr lang="en-US" b="1" dirty="0">
                <a:highlight>
                  <a:srgbClr val="0000FF"/>
                </a:highlight>
              </a:rPr>
              <a:t>Sign-in/register:</a:t>
            </a:r>
            <a:r>
              <a:rPr lang="en-US" b="1" dirty="0"/>
              <a:t> S</a:t>
            </a:r>
            <a:r>
              <a:rPr lang="en-US" dirty="0"/>
              <a:t>ign-up to use it. </a:t>
            </a:r>
          </a:p>
          <a:p>
            <a:pPr marL="719138" indent="-547688">
              <a:buFont typeface="+mj-lt"/>
              <a:buAutoNum type="arabicPeriod"/>
            </a:pPr>
            <a:r>
              <a:rPr lang="en-US" b="1" u="sng" dirty="0">
                <a:highlight>
                  <a:srgbClr val="0000FF"/>
                </a:highlight>
              </a:rPr>
              <a:t>Create a Homepage</a:t>
            </a:r>
            <a:r>
              <a:rPr lang="en-US" dirty="0"/>
              <a:t> for your e-portfolio (include Your name, Module name and Assignment title).</a:t>
            </a:r>
          </a:p>
          <a:p>
            <a:pPr marL="719138" indent="-547688">
              <a:buFont typeface="+mj-lt"/>
              <a:buAutoNum type="arabicPeriod"/>
            </a:pPr>
            <a:r>
              <a:rPr lang="en-US" b="1" u="sng" dirty="0">
                <a:highlight>
                  <a:srgbClr val="0000FF"/>
                </a:highlight>
              </a:rPr>
              <a:t>Create</a:t>
            </a:r>
            <a:r>
              <a:rPr lang="en-GB" b="1" u="sng" dirty="0">
                <a:highlight>
                  <a:srgbClr val="0000FF"/>
                </a:highlight>
              </a:rPr>
              <a:t> a page for each task answer</a:t>
            </a:r>
            <a:r>
              <a:rPr lang="en-GB" b="1" dirty="0"/>
              <a:t> </a:t>
            </a:r>
            <a:r>
              <a:rPr lang="en-GB" dirty="0"/>
              <a:t>and add Navigation links such as: Task 1, Task 2, Task 3, Task 4, + Appendix (include: Team-working Challenge) to allow easy access to each answer.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72FD254F-D2E7-796A-42F0-D9A15A311572}"/>
              </a:ext>
            </a:extLst>
          </p:cNvPr>
          <p:cNvGrpSpPr/>
          <p:nvPr/>
        </p:nvGrpSpPr>
        <p:grpSpPr>
          <a:xfrm>
            <a:off x="252118" y="158470"/>
            <a:ext cx="457201" cy="980560"/>
            <a:chOff x="221907" y="374435"/>
            <a:chExt cx="457201" cy="98056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6291D4E4-849D-3445-CD6D-7837C05499E8}"/>
                </a:ext>
              </a:extLst>
            </p:cNvPr>
            <p:cNvSpPr/>
            <p:nvPr/>
          </p:nvSpPr>
          <p:spPr>
            <a:xfrm>
              <a:off x="221907" y="374435"/>
              <a:ext cx="132835" cy="980560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894B5349-8914-210C-399A-47451A279D1C}"/>
                </a:ext>
              </a:extLst>
            </p:cNvPr>
            <p:cNvSpPr/>
            <p:nvPr/>
          </p:nvSpPr>
          <p:spPr>
            <a:xfrm>
              <a:off x="393872" y="514219"/>
              <a:ext cx="132835" cy="716691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E4F8FAB3-618E-389F-A0FB-EA3E815CD2B1}"/>
                </a:ext>
              </a:extLst>
            </p:cNvPr>
            <p:cNvSpPr/>
            <p:nvPr/>
          </p:nvSpPr>
          <p:spPr>
            <a:xfrm>
              <a:off x="565839" y="666619"/>
              <a:ext cx="113269" cy="445489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229700717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C4879EFC-8E62-4E00-973C-C45EE9EC6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E7B11B-85CC-285B-F085-888CCEA398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1" y="457200"/>
            <a:ext cx="10909640" cy="136861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6600" b="1" u="sng"/>
              <a:t>Break time 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66A8DCD-DD08-EE36-FE17-054048866D43}"/>
              </a:ext>
            </a:extLst>
          </p:cNvPr>
          <p:cNvSpPr txBox="1">
            <a:spLocks/>
          </p:cNvSpPr>
          <p:nvPr/>
        </p:nvSpPr>
        <p:spPr>
          <a:xfrm>
            <a:off x="638881" y="2006684"/>
            <a:ext cx="10909643" cy="8320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j-ea"/>
                <a:cs typeface="+mj-cs"/>
              </a:rPr>
              <a:t>Start back </a:t>
            </a:r>
            <a:r>
              <a:rPr lang="en-US" sz="4000" dirty="0">
                <a:solidFill>
                  <a:prstClr val="white"/>
                </a:solidFill>
                <a:latin typeface="Calibri" panose="020F0502020204030204"/>
              </a:rPr>
              <a:t>##</a:t>
            </a:r>
            <a:r>
              <a:rPr kumimoji="0" lang="en-US" sz="4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j-ea"/>
                <a:cs typeface="+mj-cs"/>
              </a:rPr>
              <a:t>:##pm</a:t>
            </a:r>
          </a:p>
        </p:txBody>
      </p:sp>
      <p:sp>
        <p:nvSpPr>
          <p:cNvPr id="15" name="sketch line">
            <a:extLst>
              <a:ext uri="{FF2B5EF4-FFF2-40B4-BE49-F238E27FC236}">
                <a16:creationId xmlns:a16="http://schemas.microsoft.com/office/drawing/2014/main" id="{D6A9C53F-5F90-40A5-8C85-5412D39C8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50080" y="1850683"/>
            <a:ext cx="3291840" cy="18288"/>
          </a:xfrm>
          <a:custGeom>
            <a:avLst/>
            <a:gdLst>
              <a:gd name="csX0" fmla="*/ 0 w 3291840"/>
              <a:gd name="csY0" fmla="*/ 0 h 18288"/>
              <a:gd name="csX1" fmla="*/ 658368 w 3291840"/>
              <a:gd name="csY1" fmla="*/ 0 h 18288"/>
              <a:gd name="csX2" fmla="*/ 1283818 w 3291840"/>
              <a:gd name="csY2" fmla="*/ 0 h 18288"/>
              <a:gd name="csX3" fmla="*/ 1909267 w 3291840"/>
              <a:gd name="csY3" fmla="*/ 0 h 18288"/>
              <a:gd name="csX4" fmla="*/ 2633472 w 3291840"/>
              <a:gd name="csY4" fmla="*/ 0 h 18288"/>
              <a:gd name="csX5" fmla="*/ 3291840 w 3291840"/>
              <a:gd name="csY5" fmla="*/ 0 h 18288"/>
              <a:gd name="csX6" fmla="*/ 3291840 w 3291840"/>
              <a:gd name="csY6" fmla="*/ 18288 h 18288"/>
              <a:gd name="csX7" fmla="*/ 2633472 w 3291840"/>
              <a:gd name="csY7" fmla="*/ 18288 h 18288"/>
              <a:gd name="csX8" fmla="*/ 2073859 w 3291840"/>
              <a:gd name="csY8" fmla="*/ 18288 h 18288"/>
              <a:gd name="csX9" fmla="*/ 1448410 w 3291840"/>
              <a:gd name="csY9" fmla="*/ 18288 h 18288"/>
              <a:gd name="csX10" fmla="*/ 822960 w 3291840"/>
              <a:gd name="csY10" fmla="*/ 18288 h 18288"/>
              <a:gd name="csX11" fmla="*/ 0 w 3291840"/>
              <a:gd name="csY11" fmla="*/ 18288 h 18288"/>
              <a:gd name="csX12" fmla="*/ 0 w 329184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291840" h="18288" fill="none" extrusionOk="0">
                <a:moveTo>
                  <a:pt x="0" y="0"/>
                </a:moveTo>
                <a:cubicBezTo>
                  <a:pt x="173077" y="-20031"/>
                  <a:pt x="443104" y="6424"/>
                  <a:pt x="658368" y="0"/>
                </a:cubicBezTo>
                <a:cubicBezTo>
                  <a:pt x="873632" y="-6424"/>
                  <a:pt x="1034028" y="11764"/>
                  <a:pt x="1283818" y="0"/>
                </a:cubicBezTo>
                <a:cubicBezTo>
                  <a:pt x="1533608" y="-11764"/>
                  <a:pt x="1691227" y="-30112"/>
                  <a:pt x="1909267" y="0"/>
                </a:cubicBezTo>
                <a:cubicBezTo>
                  <a:pt x="2127307" y="30112"/>
                  <a:pt x="2272465" y="-18735"/>
                  <a:pt x="2633472" y="0"/>
                </a:cubicBezTo>
                <a:cubicBezTo>
                  <a:pt x="2994479" y="18735"/>
                  <a:pt x="3023324" y="-32030"/>
                  <a:pt x="3291840" y="0"/>
                </a:cubicBezTo>
                <a:cubicBezTo>
                  <a:pt x="3291406" y="7551"/>
                  <a:pt x="3291373" y="9822"/>
                  <a:pt x="3291840" y="18288"/>
                </a:cubicBezTo>
                <a:cubicBezTo>
                  <a:pt x="3048445" y="38989"/>
                  <a:pt x="2846548" y="-14400"/>
                  <a:pt x="2633472" y="18288"/>
                </a:cubicBezTo>
                <a:cubicBezTo>
                  <a:pt x="2420396" y="50976"/>
                  <a:pt x="2304099" y="6336"/>
                  <a:pt x="2073859" y="18288"/>
                </a:cubicBezTo>
                <a:cubicBezTo>
                  <a:pt x="1843619" y="30240"/>
                  <a:pt x="1706926" y="10778"/>
                  <a:pt x="1448410" y="18288"/>
                </a:cubicBezTo>
                <a:cubicBezTo>
                  <a:pt x="1189894" y="25798"/>
                  <a:pt x="1002278" y="8992"/>
                  <a:pt x="822960" y="18288"/>
                </a:cubicBezTo>
                <a:cubicBezTo>
                  <a:pt x="643642" y="27585"/>
                  <a:pt x="307039" y="38051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291840" h="18288" stroke="0" extrusionOk="0">
                <a:moveTo>
                  <a:pt x="0" y="0"/>
                </a:moveTo>
                <a:cubicBezTo>
                  <a:pt x="195850" y="28018"/>
                  <a:pt x="434891" y="17390"/>
                  <a:pt x="592531" y="0"/>
                </a:cubicBezTo>
                <a:cubicBezTo>
                  <a:pt x="750171" y="-17390"/>
                  <a:pt x="1018709" y="32200"/>
                  <a:pt x="1316736" y="0"/>
                </a:cubicBezTo>
                <a:cubicBezTo>
                  <a:pt x="1614763" y="-32200"/>
                  <a:pt x="1696480" y="-11367"/>
                  <a:pt x="1876349" y="0"/>
                </a:cubicBezTo>
                <a:cubicBezTo>
                  <a:pt x="2056218" y="11367"/>
                  <a:pt x="2193364" y="13433"/>
                  <a:pt x="2435962" y="0"/>
                </a:cubicBezTo>
                <a:cubicBezTo>
                  <a:pt x="2678560" y="-13433"/>
                  <a:pt x="3010901" y="-42367"/>
                  <a:pt x="3291840" y="0"/>
                </a:cubicBezTo>
                <a:cubicBezTo>
                  <a:pt x="3291758" y="4406"/>
                  <a:pt x="3291751" y="9982"/>
                  <a:pt x="3291840" y="18288"/>
                </a:cubicBezTo>
                <a:cubicBezTo>
                  <a:pt x="3108993" y="14228"/>
                  <a:pt x="2952658" y="46900"/>
                  <a:pt x="2666390" y="18288"/>
                </a:cubicBezTo>
                <a:cubicBezTo>
                  <a:pt x="2380122" y="-10324"/>
                  <a:pt x="2263855" y="41055"/>
                  <a:pt x="2040941" y="18288"/>
                </a:cubicBezTo>
                <a:cubicBezTo>
                  <a:pt x="1818027" y="-4479"/>
                  <a:pt x="1675097" y="6509"/>
                  <a:pt x="1415491" y="18288"/>
                </a:cubicBezTo>
                <a:cubicBezTo>
                  <a:pt x="1155885" y="30068"/>
                  <a:pt x="852976" y="36210"/>
                  <a:pt x="691286" y="18288"/>
                </a:cubicBezTo>
                <a:cubicBezTo>
                  <a:pt x="529596" y="366"/>
                  <a:pt x="187183" y="13912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Content Placeholder 4" descr="Coffee with solid fill">
            <a:extLst>
              <a:ext uri="{FF2B5EF4-FFF2-40B4-BE49-F238E27FC236}">
                <a16:creationId xmlns:a16="http://schemas.microsoft.com/office/drawing/2014/main" id="{E4DD27EF-9E30-46DA-499C-01D84CDBB3B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451735" y="2729052"/>
            <a:ext cx="3605784" cy="3605784"/>
          </a:xfrm>
          <a:prstGeom prst="rect">
            <a:avLst/>
          </a:prstGeom>
        </p:spPr>
      </p:pic>
      <p:pic>
        <p:nvPicPr>
          <p:cNvPr id="7" name="Graphic 6" descr="Latte Cup with solid fill">
            <a:extLst>
              <a:ext uri="{FF2B5EF4-FFF2-40B4-BE49-F238E27FC236}">
                <a16:creationId xmlns:a16="http://schemas.microsoft.com/office/drawing/2014/main" id="{684EC678-A0C5-6469-94C4-745D838DEFD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386191" y="2729052"/>
            <a:ext cx="3605784" cy="36057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123674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C4C0988-CA65-9082-5051-5372633D8B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A4A7E82-59F3-EB6A-87C3-9B882CA979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978FC5B-C609-BA09-1457-EFC6AC2475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2FD8A1-8C6B-AD03-26AA-B06EAE1930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7299" y="429767"/>
            <a:ext cx="10621328" cy="780494"/>
          </a:xfrm>
        </p:spPr>
        <p:txBody>
          <a:bodyPr>
            <a:noAutofit/>
          </a:bodyPr>
          <a:lstStyle/>
          <a:p>
            <a:r>
              <a:rPr lang="en-GB" sz="48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Activity</a:t>
            </a:r>
            <a:r>
              <a:rPr lang="en-US" sz="4800" b="1" u="sng" kern="1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: Assignment Tasks &amp; e-Portfolio</a:t>
            </a:r>
            <a:endParaRPr lang="en-GB" b="1" u="sng" dirty="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DB73D-B3B6-ECEF-BE36-BA0DD4B6F8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2253" y="1563381"/>
            <a:ext cx="11499747" cy="3853615"/>
          </a:xfrm>
        </p:spPr>
        <p:txBody>
          <a:bodyPr anchor="t">
            <a:noAutofit/>
          </a:bodyPr>
          <a:lstStyle/>
          <a:p>
            <a:pPr marL="719138" indent="-547688">
              <a:buFont typeface="+mj-lt"/>
              <a:buAutoNum type="arabicPeriod"/>
            </a:pPr>
            <a:r>
              <a:rPr lang="en-US" sz="3600" b="1" dirty="0">
                <a:highlight>
                  <a:srgbClr val="0000FF"/>
                </a:highlight>
              </a:rPr>
              <a:t>Finish:</a:t>
            </a:r>
            <a:r>
              <a:rPr lang="en-US" sz="3600" b="1" dirty="0"/>
              <a:t> </a:t>
            </a:r>
            <a:r>
              <a:rPr lang="en-GB" sz="3600" dirty="0"/>
              <a:t>Assignment Task answers</a:t>
            </a:r>
          </a:p>
          <a:p>
            <a:pPr marL="719138" indent="-547688">
              <a:buFont typeface="+mj-lt"/>
              <a:buAutoNum type="arabicPeriod"/>
            </a:pPr>
            <a:r>
              <a:rPr lang="en-US" sz="3600" b="1" dirty="0">
                <a:highlight>
                  <a:srgbClr val="0000FF"/>
                </a:highlight>
              </a:rPr>
              <a:t>Create:</a:t>
            </a:r>
            <a:r>
              <a:rPr lang="en-US" sz="3600" b="1" dirty="0"/>
              <a:t> </a:t>
            </a:r>
            <a:r>
              <a:rPr lang="en-US" sz="3600" dirty="0"/>
              <a:t>e-portfolio template</a:t>
            </a:r>
          </a:p>
          <a:p>
            <a:pPr marL="719138" indent="-547688">
              <a:buFont typeface="+mj-lt"/>
              <a:buAutoNum type="arabicPeriod"/>
            </a:pPr>
            <a:r>
              <a:rPr lang="en-GB" sz="3600" b="1" dirty="0">
                <a:highlight>
                  <a:srgbClr val="0000FF"/>
                </a:highlight>
              </a:rPr>
              <a:t>Insert your Task answers</a:t>
            </a:r>
            <a:r>
              <a:rPr lang="en-GB" sz="3600" b="1" dirty="0"/>
              <a:t> </a:t>
            </a:r>
            <a:r>
              <a:rPr lang="en-GB" sz="3600" dirty="0"/>
              <a:t>in each page of your e-portfolio.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FB6B6312-E4EE-FE80-F0E2-DB5518F4F1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D0743B9B-AFD5-4BD1-7A9D-717EC1A09C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33AA51A0-3AA8-892E-71AD-1605633658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253F83C9-759A-0550-E9CB-0B4E16B208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2AC3B9DD-2B75-AE16-91F1-4ADD814327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C8B306DD-B922-A211-BDBB-55893E46FC8F}"/>
              </a:ext>
            </a:extLst>
          </p:cNvPr>
          <p:cNvGrpSpPr/>
          <p:nvPr/>
        </p:nvGrpSpPr>
        <p:grpSpPr>
          <a:xfrm>
            <a:off x="293062" y="351144"/>
            <a:ext cx="457201" cy="980560"/>
            <a:chOff x="221907" y="374435"/>
            <a:chExt cx="457201" cy="98056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274D378C-5138-CC8F-BFFE-59DDA9C4C747}"/>
                </a:ext>
              </a:extLst>
            </p:cNvPr>
            <p:cNvSpPr/>
            <p:nvPr/>
          </p:nvSpPr>
          <p:spPr>
            <a:xfrm>
              <a:off x="221907" y="374435"/>
              <a:ext cx="132835" cy="980560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9543C957-30B2-7B6F-36A0-5EBD9D98523B}"/>
                </a:ext>
              </a:extLst>
            </p:cNvPr>
            <p:cNvSpPr/>
            <p:nvPr/>
          </p:nvSpPr>
          <p:spPr>
            <a:xfrm>
              <a:off x="393872" y="514219"/>
              <a:ext cx="132835" cy="716691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F8CABACF-6439-B546-702B-4ED31CEB75B9}"/>
                </a:ext>
              </a:extLst>
            </p:cNvPr>
            <p:cNvSpPr/>
            <p:nvPr/>
          </p:nvSpPr>
          <p:spPr>
            <a:xfrm>
              <a:off x="565839" y="666619"/>
              <a:ext cx="113269" cy="445489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pic>
        <p:nvPicPr>
          <p:cNvPr id="9" name="Graphic 8" descr="Internet with solid fill">
            <a:extLst>
              <a:ext uri="{FF2B5EF4-FFF2-40B4-BE49-F238E27FC236}">
                <a16:creationId xmlns:a16="http://schemas.microsoft.com/office/drawing/2014/main" id="{43AD3098-336D-F211-4A60-3BAD342C7F9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4177868" y="3233546"/>
            <a:ext cx="3327780" cy="33277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758297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E4B6FB7-D0F2-935C-FFFF-B90502C95E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A51E38-4B7A-BE72-7249-F162D0B196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5340605" cy="11461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 Check-in</a:t>
            </a: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FF45D881-68C4-30C4-37B8-D85D191727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78805" y="-2"/>
            <a:ext cx="6013194" cy="1511304"/>
          </a:xfrm>
          <a:custGeom>
            <a:avLst/>
            <a:gdLst>
              <a:gd name="connsiteX0" fmla="*/ 4545473 w 6013194"/>
              <a:gd name="connsiteY0" fmla="*/ 0 h 1511304"/>
              <a:gd name="connsiteX1" fmla="*/ 6013194 w 6013194"/>
              <a:gd name="connsiteY1" fmla="*/ 0 h 1511304"/>
              <a:gd name="connsiteX2" fmla="*/ 6013194 w 6013194"/>
              <a:gd name="connsiteY2" fmla="*/ 1508760 h 1511304"/>
              <a:gd name="connsiteX3" fmla="*/ 4545474 w 6013194"/>
              <a:gd name="connsiteY3" fmla="*/ 1508760 h 1511304"/>
              <a:gd name="connsiteX4" fmla="*/ 4545474 w 6013194"/>
              <a:gd name="connsiteY4" fmla="*/ 1511304 h 1511304"/>
              <a:gd name="connsiteX5" fmla="*/ 0 w 6013194"/>
              <a:gd name="connsiteY5" fmla="*/ 1511304 h 1511304"/>
              <a:gd name="connsiteX6" fmla="*/ 697617 w 6013194"/>
              <a:gd name="connsiteY6" fmla="*/ 3 h 1511304"/>
              <a:gd name="connsiteX7" fmla="*/ 4545473 w 6013194"/>
              <a:gd name="connsiteY7" fmla="*/ 3 h 15113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013194" h="1511304">
                <a:moveTo>
                  <a:pt x="4545473" y="0"/>
                </a:moveTo>
                <a:lnTo>
                  <a:pt x="6013194" y="0"/>
                </a:lnTo>
                <a:lnTo>
                  <a:pt x="6013194" y="1508760"/>
                </a:lnTo>
                <a:lnTo>
                  <a:pt x="4545474" y="1508760"/>
                </a:lnTo>
                <a:lnTo>
                  <a:pt x="4545474" y="1511304"/>
                </a:lnTo>
                <a:lnTo>
                  <a:pt x="0" y="1511304"/>
                </a:lnTo>
                <a:lnTo>
                  <a:pt x="697617" y="3"/>
                </a:lnTo>
                <a:lnTo>
                  <a:pt x="4545473" y="3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6A20C465-F94F-C838-6CE8-9BDF6F8CD8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80797" y="1690688"/>
            <a:ext cx="8711202" cy="5167312"/>
          </a:xfrm>
          <a:custGeom>
            <a:avLst/>
            <a:gdLst>
              <a:gd name="connsiteX0" fmla="*/ 0 w 8711202"/>
              <a:gd name="connsiteY0" fmla="*/ 0 h 5167312"/>
              <a:gd name="connsiteX1" fmla="*/ 7243482 w 8711202"/>
              <a:gd name="connsiteY1" fmla="*/ 0 h 5167312"/>
              <a:gd name="connsiteX2" fmla="*/ 8711202 w 8711202"/>
              <a:gd name="connsiteY2" fmla="*/ 0 h 5167312"/>
              <a:gd name="connsiteX3" fmla="*/ 8711202 w 8711202"/>
              <a:gd name="connsiteY3" fmla="*/ 5167312 h 5167312"/>
              <a:gd name="connsiteX4" fmla="*/ 7243482 w 8711202"/>
              <a:gd name="connsiteY4" fmla="*/ 5167312 h 5167312"/>
              <a:gd name="connsiteX5" fmla="*/ 221324 w 8711202"/>
              <a:gd name="connsiteY5" fmla="*/ 5167312 h 5167312"/>
              <a:gd name="connsiteX6" fmla="*/ 2615203 w 8711202"/>
              <a:gd name="connsiteY6" fmla="*/ 952 h 5167312"/>
              <a:gd name="connsiteX7" fmla="*/ 0 w 8711202"/>
              <a:gd name="connsiteY7" fmla="*/ 952 h 51673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1202" h="5167312">
                <a:moveTo>
                  <a:pt x="0" y="0"/>
                </a:moveTo>
                <a:lnTo>
                  <a:pt x="7243482" y="0"/>
                </a:lnTo>
                <a:lnTo>
                  <a:pt x="8711202" y="0"/>
                </a:lnTo>
                <a:lnTo>
                  <a:pt x="8711202" y="5167312"/>
                </a:lnTo>
                <a:lnTo>
                  <a:pt x="7243482" y="5167312"/>
                </a:lnTo>
                <a:lnTo>
                  <a:pt x="221324" y="5167312"/>
                </a:lnTo>
                <a:lnTo>
                  <a:pt x="2615203" y="952"/>
                </a:lnTo>
                <a:lnTo>
                  <a:pt x="0" y="952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1F9CB4FE-0733-01DE-CC06-7480D80913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691640"/>
            <a:ext cx="5931454" cy="5166360"/>
          </a:xfrm>
          <a:custGeom>
            <a:avLst/>
            <a:gdLst>
              <a:gd name="connsiteX0" fmla="*/ 0 w 5931454"/>
              <a:gd name="connsiteY0" fmla="*/ 0 h 5166360"/>
              <a:gd name="connsiteX1" fmla="*/ 5931454 w 5931454"/>
              <a:gd name="connsiteY1" fmla="*/ 0 h 5166360"/>
              <a:gd name="connsiteX2" fmla="*/ 3537575 w 5931454"/>
              <a:gd name="connsiteY2" fmla="*/ 5166360 h 5166360"/>
              <a:gd name="connsiteX3" fmla="*/ 0 w 5931454"/>
              <a:gd name="connsiteY3" fmla="*/ 5166360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31454" h="5166360">
                <a:moveTo>
                  <a:pt x="0" y="0"/>
                </a:moveTo>
                <a:lnTo>
                  <a:pt x="5931454" y="0"/>
                </a:lnTo>
                <a:lnTo>
                  <a:pt x="3537575" y="5166360"/>
                </a:lnTo>
                <a:lnTo>
                  <a:pt x="0" y="5166360"/>
                </a:lnTo>
                <a:close/>
              </a:path>
            </a:pathLst>
          </a:custGeom>
          <a:solidFill>
            <a:srgbClr val="30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715B6C1-1798-AE42-91C3-0D41CC746602}"/>
              </a:ext>
            </a:extLst>
          </p:cNvPr>
          <p:cNvSpPr txBox="1"/>
          <p:nvPr/>
        </p:nvSpPr>
        <p:spPr>
          <a:xfrm>
            <a:off x="574589" y="2013895"/>
            <a:ext cx="4648200" cy="363968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742950" marR="0" lvl="0" indent="-7429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Qs?</a:t>
            </a:r>
          </a:p>
        </p:txBody>
      </p:sp>
      <p:pic>
        <p:nvPicPr>
          <p:cNvPr id="5" name="Graphic 5" descr="Questions">
            <a:extLst>
              <a:ext uri="{FF2B5EF4-FFF2-40B4-BE49-F238E27FC236}">
                <a16:creationId xmlns:a16="http://schemas.microsoft.com/office/drawing/2014/main" id="{B0CC3343-ACDC-CA23-1B24-429ACACD46C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128997" y="2459019"/>
            <a:ext cx="2657110" cy="2657110"/>
          </a:xfrm>
          <a:custGeom>
            <a:avLst/>
            <a:gdLst/>
            <a:ahLst/>
            <a:cxnLst/>
            <a:rect l="l" t="t" r="r" b="b"/>
            <a:pathLst>
              <a:path w="4636009" h="5032375">
                <a:moveTo>
                  <a:pt x="0" y="0"/>
                </a:moveTo>
                <a:lnTo>
                  <a:pt x="4636009" y="0"/>
                </a:lnTo>
                <a:lnTo>
                  <a:pt x="4636009" y="5032375"/>
                </a:lnTo>
                <a:lnTo>
                  <a:pt x="0" y="5032375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59319915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FD6AB3-44F1-49F3-94BB-98B9BDC30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5340605" cy="11461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 Register</a:t>
            </a: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05C7EBC3-4672-4DAB-81C2-58661FAFAE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78805" y="-2"/>
            <a:ext cx="6013194" cy="1511304"/>
          </a:xfrm>
          <a:custGeom>
            <a:avLst/>
            <a:gdLst>
              <a:gd name="connsiteX0" fmla="*/ 4545473 w 6013194"/>
              <a:gd name="connsiteY0" fmla="*/ 0 h 1511304"/>
              <a:gd name="connsiteX1" fmla="*/ 6013194 w 6013194"/>
              <a:gd name="connsiteY1" fmla="*/ 0 h 1511304"/>
              <a:gd name="connsiteX2" fmla="*/ 6013194 w 6013194"/>
              <a:gd name="connsiteY2" fmla="*/ 1508760 h 1511304"/>
              <a:gd name="connsiteX3" fmla="*/ 4545474 w 6013194"/>
              <a:gd name="connsiteY3" fmla="*/ 1508760 h 1511304"/>
              <a:gd name="connsiteX4" fmla="*/ 4545474 w 6013194"/>
              <a:gd name="connsiteY4" fmla="*/ 1511304 h 1511304"/>
              <a:gd name="connsiteX5" fmla="*/ 0 w 6013194"/>
              <a:gd name="connsiteY5" fmla="*/ 1511304 h 1511304"/>
              <a:gd name="connsiteX6" fmla="*/ 697617 w 6013194"/>
              <a:gd name="connsiteY6" fmla="*/ 3 h 1511304"/>
              <a:gd name="connsiteX7" fmla="*/ 4545473 w 6013194"/>
              <a:gd name="connsiteY7" fmla="*/ 3 h 15113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013194" h="1511304">
                <a:moveTo>
                  <a:pt x="4545473" y="0"/>
                </a:moveTo>
                <a:lnTo>
                  <a:pt x="6013194" y="0"/>
                </a:lnTo>
                <a:lnTo>
                  <a:pt x="6013194" y="1508760"/>
                </a:lnTo>
                <a:lnTo>
                  <a:pt x="4545474" y="1508760"/>
                </a:lnTo>
                <a:lnTo>
                  <a:pt x="4545474" y="1511304"/>
                </a:lnTo>
                <a:lnTo>
                  <a:pt x="0" y="1511304"/>
                </a:lnTo>
                <a:lnTo>
                  <a:pt x="697617" y="3"/>
                </a:lnTo>
                <a:lnTo>
                  <a:pt x="4545473" y="3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40BF962F-4C6F-461E-86F2-C43F56CC93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80797" y="1690688"/>
            <a:ext cx="8711202" cy="5167312"/>
          </a:xfrm>
          <a:custGeom>
            <a:avLst/>
            <a:gdLst>
              <a:gd name="connsiteX0" fmla="*/ 0 w 8711202"/>
              <a:gd name="connsiteY0" fmla="*/ 0 h 5167312"/>
              <a:gd name="connsiteX1" fmla="*/ 7243482 w 8711202"/>
              <a:gd name="connsiteY1" fmla="*/ 0 h 5167312"/>
              <a:gd name="connsiteX2" fmla="*/ 8711202 w 8711202"/>
              <a:gd name="connsiteY2" fmla="*/ 0 h 5167312"/>
              <a:gd name="connsiteX3" fmla="*/ 8711202 w 8711202"/>
              <a:gd name="connsiteY3" fmla="*/ 5167312 h 5167312"/>
              <a:gd name="connsiteX4" fmla="*/ 7243482 w 8711202"/>
              <a:gd name="connsiteY4" fmla="*/ 5167312 h 5167312"/>
              <a:gd name="connsiteX5" fmla="*/ 221324 w 8711202"/>
              <a:gd name="connsiteY5" fmla="*/ 5167312 h 5167312"/>
              <a:gd name="connsiteX6" fmla="*/ 2615203 w 8711202"/>
              <a:gd name="connsiteY6" fmla="*/ 952 h 5167312"/>
              <a:gd name="connsiteX7" fmla="*/ 0 w 8711202"/>
              <a:gd name="connsiteY7" fmla="*/ 952 h 51673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1202" h="5167312">
                <a:moveTo>
                  <a:pt x="0" y="0"/>
                </a:moveTo>
                <a:lnTo>
                  <a:pt x="7243482" y="0"/>
                </a:lnTo>
                <a:lnTo>
                  <a:pt x="8711202" y="0"/>
                </a:lnTo>
                <a:lnTo>
                  <a:pt x="8711202" y="5167312"/>
                </a:lnTo>
                <a:lnTo>
                  <a:pt x="7243482" y="5167312"/>
                </a:lnTo>
                <a:lnTo>
                  <a:pt x="221324" y="5167312"/>
                </a:lnTo>
                <a:lnTo>
                  <a:pt x="2615203" y="952"/>
                </a:lnTo>
                <a:lnTo>
                  <a:pt x="0" y="952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2E94A4F7-38E4-45EA-8E2E-CE1B5766B4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691640"/>
            <a:ext cx="5931454" cy="5166360"/>
          </a:xfrm>
          <a:custGeom>
            <a:avLst/>
            <a:gdLst>
              <a:gd name="connsiteX0" fmla="*/ 0 w 5931454"/>
              <a:gd name="connsiteY0" fmla="*/ 0 h 5166360"/>
              <a:gd name="connsiteX1" fmla="*/ 5931454 w 5931454"/>
              <a:gd name="connsiteY1" fmla="*/ 0 h 5166360"/>
              <a:gd name="connsiteX2" fmla="*/ 3537575 w 5931454"/>
              <a:gd name="connsiteY2" fmla="*/ 5166360 h 5166360"/>
              <a:gd name="connsiteX3" fmla="*/ 0 w 5931454"/>
              <a:gd name="connsiteY3" fmla="*/ 5166360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31454" h="5166360">
                <a:moveTo>
                  <a:pt x="0" y="0"/>
                </a:moveTo>
                <a:lnTo>
                  <a:pt x="5931454" y="0"/>
                </a:lnTo>
                <a:lnTo>
                  <a:pt x="3537575" y="5166360"/>
                </a:lnTo>
                <a:lnTo>
                  <a:pt x="0" y="5166360"/>
                </a:lnTo>
                <a:close/>
              </a:path>
            </a:pathLst>
          </a:custGeom>
          <a:solidFill>
            <a:srgbClr val="30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624C785-6A0E-4F79-A004-25883BFC9942}"/>
              </a:ext>
            </a:extLst>
          </p:cNvPr>
          <p:cNvSpPr txBox="1"/>
          <p:nvPr/>
        </p:nvSpPr>
        <p:spPr>
          <a:xfrm>
            <a:off x="574589" y="2013895"/>
            <a:ext cx="4648200" cy="363968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742950" marR="0" lvl="0" indent="-7429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Register reminder.</a:t>
            </a:r>
          </a:p>
          <a:p>
            <a:pPr marL="742950" marR="0" lvl="0" indent="-7429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Thanks to D.</a:t>
            </a:r>
          </a:p>
        </p:txBody>
      </p:sp>
      <p:pic>
        <p:nvPicPr>
          <p:cNvPr id="11" name="Graphic 10" descr="List with solid fill">
            <a:extLst>
              <a:ext uri="{FF2B5EF4-FFF2-40B4-BE49-F238E27FC236}">
                <a16:creationId xmlns:a16="http://schemas.microsoft.com/office/drawing/2014/main" id="{EA43D71C-BB9F-55E2-016D-918139372AE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348706" y="2079253"/>
            <a:ext cx="3264104" cy="32641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709351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47942995-B07F-4636-9A06-C6A104B26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FD6AB3-44F1-49F3-94BB-98B9BDC30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3810" y="2960716"/>
            <a:ext cx="4036334" cy="23876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End.</a:t>
            </a: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984992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6" name="Rectangle 25">
            <a:extLst>
              <a:ext uri="{FF2B5EF4-FFF2-40B4-BE49-F238E27FC236}">
                <a16:creationId xmlns:a16="http://schemas.microsoft.com/office/drawing/2014/main" id="{B81933D1-5615-42C7-9C0B-4EB7105CC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391886"/>
            <a:ext cx="6009366" cy="60170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Graphic 5" descr="Questions">
            <a:extLst>
              <a:ext uri="{FF2B5EF4-FFF2-40B4-BE49-F238E27FC236}">
                <a16:creationId xmlns:a16="http://schemas.microsoft.com/office/drawing/2014/main" id="{AA326B47-9EE5-455A-9349-56A5018AAC0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5957597" y="666728"/>
            <a:ext cx="5465791" cy="5465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213982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A5BAF8-6357-4AD1-A22B-A7910C5873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0940" y="293613"/>
            <a:ext cx="8223330" cy="1454051"/>
          </a:xfrm>
        </p:spPr>
        <p:txBody>
          <a:bodyPr>
            <a:noAutofit/>
          </a:bodyPr>
          <a:lstStyle/>
          <a:p>
            <a:r>
              <a:rPr lang="en-GB" sz="6600" b="1" dirty="0">
                <a:solidFill>
                  <a:schemeClr val="tx2"/>
                </a:solidFill>
              </a:rPr>
              <a:t>Bg. </a:t>
            </a:r>
            <a:r>
              <a:rPr lang="en-GB" sz="4900" b="1" u="sng" dirty="0">
                <a:solidFill>
                  <a:schemeClr val="tx2"/>
                </a:solidFill>
              </a:rPr>
              <a:t>Assignment 1 Tips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18A6534E-DCD8-4520-9E23-3B967AB7F511}"/>
              </a:ext>
            </a:extLst>
          </p:cNvPr>
          <p:cNvCxnSpPr/>
          <p:nvPr/>
        </p:nvCxnSpPr>
        <p:spPr>
          <a:xfrm>
            <a:off x="514272" y="510221"/>
            <a:ext cx="0" cy="962500"/>
          </a:xfrm>
          <a:prstGeom prst="line">
            <a:avLst/>
          </a:prstGeom>
          <a:ln w="76200"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11" name="Arc 10">
            <a:extLst>
              <a:ext uri="{FF2B5EF4-FFF2-40B4-BE49-F238E27FC236}">
                <a16:creationId xmlns:a16="http://schemas.microsoft.com/office/drawing/2014/main" id="{9B2DA52A-906D-4009-B2E0-3F86DFCE314D}"/>
              </a:ext>
            </a:extLst>
          </p:cNvPr>
          <p:cNvSpPr/>
          <p:nvPr/>
        </p:nvSpPr>
        <p:spPr>
          <a:xfrm rot="7949683">
            <a:off x="8169685" y="3169834"/>
            <a:ext cx="4279135" cy="3255394"/>
          </a:xfrm>
          <a:prstGeom prst="arc">
            <a:avLst>
              <a:gd name="adj1" fmla="val 14055120"/>
              <a:gd name="adj2" fmla="val 20174610"/>
            </a:avLst>
          </a:prstGeom>
          <a:noFill/>
          <a:ln w="76200">
            <a:solidFill>
              <a:srgbClr val="FFC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E3F27-B90A-4788-8BF3-38D2A26A5A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392" y="1614183"/>
            <a:ext cx="10494425" cy="4755018"/>
          </a:xfrm>
        </p:spPr>
        <p:txBody>
          <a:bodyPr anchor="t">
            <a:noAutofit/>
          </a:bodyPr>
          <a:lstStyle/>
          <a:p>
            <a:pPr>
              <a:lnSpc>
                <a:spcPct val="100000"/>
              </a:lnSpc>
              <a:spcBef>
                <a:spcPts val="300"/>
              </a:spcBef>
            </a:pPr>
            <a:r>
              <a:rPr lang="en-GB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If you are not sure how to create th</a:t>
            </a:r>
            <a:r>
              <a:rPr lang="en-GB" dirty="0">
                <a:ea typeface="Times New Roman" panose="02020603050405020304" pitchFamily="18" charset="0"/>
                <a:cs typeface="Arial" panose="020B0604020202020204" pitchFamily="34" charset="0"/>
              </a:rPr>
              <a:t>e e-portfolio or if you are struggling with the task, </a:t>
            </a:r>
            <a:r>
              <a:rPr lang="en-GB" dirty="0">
                <a:solidFill>
                  <a:schemeClr val="bg1"/>
                </a:solidFill>
                <a:highlight>
                  <a:srgbClr val="FFFF00"/>
                </a:highlight>
                <a:ea typeface="Times New Roman" panose="02020603050405020304" pitchFamily="18" charset="0"/>
                <a:cs typeface="Arial" panose="020B0604020202020204" pitchFamily="34" charset="0"/>
              </a:rPr>
              <a:t>go to YouTube and search for:</a:t>
            </a:r>
          </a:p>
          <a:p>
            <a:pPr lvl="1">
              <a:lnSpc>
                <a:spcPct val="100000"/>
              </a:lnSpc>
              <a:spcBef>
                <a:spcPts val="300"/>
              </a:spcBef>
              <a:buClr>
                <a:schemeClr val="tx1"/>
              </a:buClr>
            </a:pPr>
            <a:r>
              <a:rPr lang="en-GB" sz="2800" dirty="0">
                <a:solidFill>
                  <a:schemeClr val="bg1"/>
                </a:solidFill>
                <a:highlight>
                  <a:srgbClr val="FFFF00"/>
                </a:highlight>
                <a:ea typeface="Times New Roman" panose="02020603050405020304" pitchFamily="18" charset="0"/>
                <a:cs typeface="Arial" panose="020B0604020202020204" pitchFamily="34" charset="0"/>
              </a:rPr>
              <a:t>How to create an online e-portfolio using Google sites.</a:t>
            </a:r>
          </a:p>
          <a:p>
            <a:pPr lvl="1">
              <a:lnSpc>
                <a:spcPct val="100000"/>
              </a:lnSpc>
              <a:spcBef>
                <a:spcPts val="300"/>
              </a:spcBef>
              <a:buClr>
                <a:schemeClr val="tx1"/>
              </a:buClr>
            </a:pPr>
            <a:r>
              <a:rPr lang="en-GB" sz="28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You will find 5-minute</a:t>
            </a:r>
            <a:r>
              <a:rPr lang="en-GB" sz="2800" dirty="0">
                <a:ea typeface="Times New Roman" panose="02020603050405020304" pitchFamily="18" charset="0"/>
                <a:cs typeface="Arial" panose="020B0604020202020204" pitchFamily="34" charset="0"/>
              </a:rPr>
              <a:t> tutorials to help you complete the task with ease.</a:t>
            </a:r>
            <a:endParaRPr lang="en-GB" sz="2800" dirty="0">
              <a:effectLst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Bef>
                <a:spcPts val="300"/>
              </a:spcBef>
            </a:pPr>
            <a:r>
              <a:rPr lang="en-GB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For marking purposes, make sure the e-portfolio is </a:t>
            </a:r>
            <a:r>
              <a:rPr lang="en-GB" b="1" dirty="0">
                <a:ea typeface="Times New Roman" panose="02020603050405020304" pitchFamily="18" charset="0"/>
                <a:cs typeface="Arial" panose="020B0604020202020204" pitchFamily="34" charset="0"/>
              </a:rPr>
              <a:t>NOT</a:t>
            </a:r>
            <a:r>
              <a:rPr lang="en-GB" b="1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set to private</a:t>
            </a:r>
            <a:r>
              <a:rPr lang="en-GB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00000"/>
              </a:lnSpc>
              <a:spcBef>
                <a:spcPts val="300"/>
              </a:spcBef>
            </a:pPr>
            <a:r>
              <a:rPr lang="en-GB" dirty="0">
                <a:ea typeface="Times New Roman" panose="02020603050405020304" pitchFamily="18" charset="0"/>
                <a:cs typeface="Arial" panose="020B0604020202020204" pitchFamily="34" charset="0"/>
              </a:rPr>
              <a:t>F</a:t>
            </a:r>
            <a:r>
              <a:rPr lang="en-GB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or assessment purposes only include the Assignment task answers. </a:t>
            </a:r>
          </a:p>
          <a:p>
            <a:pPr>
              <a:lnSpc>
                <a:spcPct val="100000"/>
              </a:lnSpc>
              <a:spcBef>
                <a:spcPts val="300"/>
              </a:spcBef>
            </a:pPr>
            <a:endParaRPr lang="en-GB" sz="2400" dirty="0">
              <a:effectLst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300"/>
              </a:spcBef>
              <a:buNone/>
            </a:pPr>
            <a:endParaRPr lang="en-GB" sz="2400" dirty="0">
              <a:solidFill>
                <a:schemeClr val="tx2"/>
              </a:solidFill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5674826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47942995-B07F-4636-9A06-C6A104B26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FD6AB3-44F1-49F3-94BB-98B9BDC30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3809" y="2960716"/>
            <a:ext cx="4192709" cy="23876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 dirty="0"/>
              <a:t>Archive slides</a:t>
            </a:r>
            <a:r>
              <a:rPr lang="en-US" sz="5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.</a:t>
            </a: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984992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6" name="Rectangle 25">
            <a:extLst>
              <a:ext uri="{FF2B5EF4-FFF2-40B4-BE49-F238E27FC236}">
                <a16:creationId xmlns:a16="http://schemas.microsoft.com/office/drawing/2014/main" id="{B81933D1-5615-42C7-9C0B-4EB7105CC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391886"/>
            <a:ext cx="6009366" cy="60170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Graphic 5" descr="Questions">
            <a:extLst>
              <a:ext uri="{FF2B5EF4-FFF2-40B4-BE49-F238E27FC236}">
                <a16:creationId xmlns:a16="http://schemas.microsoft.com/office/drawing/2014/main" id="{AA326B47-9EE5-455A-9349-56A5018AAC0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5957597" y="666728"/>
            <a:ext cx="5465791" cy="5465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634165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9D25F302-27C5-414F-97F8-6EA0A6C02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ight Triangle 22">
            <a:extLst>
              <a:ext uri="{FF2B5EF4-FFF2-40B4-BE49-F238E27FC236}">
                <a16:creationId xmlns:a16="http://schemas.microsoft.com/office/drawing/2014/main" id="{830A36F8-48C2-4842-A87B-8CE8DF4E7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8F451A30-466B-4996-9BA5-CD6ABCC6D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ED4A42-0C61-4411-8C7E-F95885E797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1992" y="815442"/>
            <a:ext cx="9984615" cy="159722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60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Key to Success</a:t>
            </a:r>
          </a:p>
        </p:txBody>
      </p:sp>
      <p:pic>
        <p:nvPicPr>
          <p:cNvPr id="18" name="Graphic 17" descr="Key">
            <a:extLst>
              <a:ext uri="{FF2B5EF4-FFF2-40B4-BE49-F238E27FC236}">
                <a16:creationId xmlns:a16="http://schemas.microsoft.com/office/drawing/2014/main" id="{3020EA67-BA13-49E4-83B3-6528C395DF8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560162" y="2291415"/>
            <a:ext cx="2728198" cy="2728198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33C173-4216-4B13-AEB2-DD282EBE7E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20673" y="2257819"/>
            <a:ext cx="4870665" cy="2658955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 marL="57150" indent="-228600">
              <a:buFont typeface="Arial" panose="020B0604020202020204" pitchFamily="34" charset="0"/>
              <a:buChar char="•"/>
            </a:pPr>
            <a:r>
              <a:rPr lang="en-US" sz="3600" dirty="0"/>
              <a:t>THE KEY TO SUCCESS FOR THIS MODULE IS TO MAKE </a:t>
            </a:r>
            <a:r>
              <a:rPr lang="en-US" sz="3600" b="1" dirty="0"/>
              <a:t>WEEKLY PROGRESS. </a:t>
            </a:r>
          </a:p>
          <a:p>
            <a:pPr marL="57150" indent="-228600">
              <a:buFont typeface="Arial" panose="020B0604020202020204" pitchFamily="34" charset="0"/>
              <a:buChar char="•"/>
            </a:pPr>
            <a:r>
              <a:rPr lang="en-US" sz="3600" dirty="0"/>
              <a:t>Don’t leave it until the end.</a:t>
            </a:r>
          </a:p>
        </p:txBody>
      </p:sp>
    </p:spTree>
    <p:extLst>
      <p:ext uri="{BB962C8B-B14F-4D97-AF65-F5344CB8AC3E}">
        <p14:creationId xmlns:p14="http://schemas.microsoft.com/office/powerpoint/2010/main" val="411291267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picture containing drawing&#10;&#10;Description automatically generated">
            <a:extLst>
              <a:ext uri="{FF2B5EF4-FFF2-40B4-BE49-F238E27FC236}">
                <a16:creationId xmlns:a16="http://schemas.microsoft.com/office/drawing/2014/main" id="{1842CB47-8DA2-4F16-B3CD-B8ED88C5AD0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279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10DC71-3B04-4237-9333-B97771321E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875" y="5317240"/>
            <a:ext cx="11210925" cy="744836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r>
              <a:rPr lang="en-US" sz="3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If time: Student Social. </a:t>
            </a:r>
            <a:br>
              <a:rPr lang="en-US" sz="36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sz="2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(Support each other)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950060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B34EE28F8861145B79E254CABBE25F2" ma:contentTypeVersion="4" ma:contentTypeDescription="Create a new document." ma:contentTypeScope="" ma:versionID="f0509c700f7d88ec63a2a851bcd28be2">
  <xsd:schema xmlns:xsd="http://www.w3.org/2001/XMLSchema" xmlns:xs="http://www.w3.org/2001/XMLSchema" xmlns:p="http://schemas.microsoft.com/office/2006/metadata/properties" xmlns:ns2="550e0b3d-7eb6-4482-88b2-ccad92eb760b" targetNamespace="http://schemas.microsoft.com/office/2006/metadata/properties" ma:root="true" ma:fieldsID="db36fd58def90dcb2291ee1f6a62b599" ns2:_="">
    <xsd:import namespace="550e0b3d-7eb6-4482-88b2-ccad92eb760b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50e0b3d-7eb6-4482-88b2-ccad92eb760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75E9D9C9-5535-4F7F-9CD1-9F0280682495}">
  <ds:schemaRefs>
    <ds:schemaRef ds:uri="http://purl.org/dc/terms/"/>
    <ds:schemaRef ds:uri="21682d76-7fed-41ad-9dab-ad3c63b4cd86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7ac54d59-15ae-468f-8833-3c6b8f4d3013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A92F5B3-4952-4761-896C-55146FB86FA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50e0b3d-7eb6-4482-88b2-ccad92eb760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21163A5-1BC0-41A8-9BFF-A3C2789E6729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829</Words>
  <Application>Microsoft Office PowerPoint</Application>
  <PresentationFormat>Widescreen</PresentationFormat>
  <Paragraphs>82</Paragraphs>
  <Slides>20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6" baseType="lpstr">
      <vt:lpstr>Arial</vt:lpstr>
      <vt:lpstr>Calibri</vt:lpstr>
      <vt:lpstr>Calibri Light</vt:lpstr>
      <vt:lpstr>Symbol</vt:lpstr>
      <vt:lpstr>Times New Roman</vt:lpstr>
      <vt:lpstr>Office Theme</vt:lpstr>
      <vt:lpstr>Open MS-Teams</vt:lpstr>
      <vt:lpstr>Reminder: MS-Teams Qs via chat</vt:lpstr>
      <vt:lpstr>L4: Learning in the Digital Era</vt:lpstr>
      <vt:lpstr>Overview</vt:lpstr>
      <vt:lpstr>Assignment 1 description</vt:lpstr>
      <vt:lpstr>E-Portfolio: </vt:lpstr>
      <vt:lpstr>Assignment 1: Task 4a  - E-Portfolio creation: </vt:lpstr>
      <vt:lpstr>Tutor: demo</vt:lpstr>
      <vt:lpstr>Tutor: Show Assignment 1 Task 4 </vt:lpstr>
      <vt:lpstr>Tutor Show: Assignment examples</vt:lpstr>
      <vt:lpstr>Activity: e-Portfolio template</vt:lpstr>
      <vt:lpstr>Break time </vt:lpstr>
      <vt:lpstr>Activity: Assignment Tasks &amp; e-Portfolio</vt:lpstr>
      <vt:lpstr> Check-in</vt:lpstr>
      <vt:lpstr> Register</vt:lpstr>
      <vt:lpstr>The End.</vt:lpstr>
      <vt:lpstr>Bg. Assignment 1 Tips</vt:lpstr>
      <vt:lpstr>Archive slides.</vt:lpstr>
      <vt:lpstr>The Key to Success</vt:lpstr>
      <vt:lpstr>If time: Student Social.  (Support each other)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L4: Learning in the Digital Era</dc:title>
  <dc:creator>James Williams</dc:creator>
  <cp:lastModifiedBy>James Williams</cp:lastModifiedBy>
  <cp:revision>55</cp:revision>
  <dcterms:created xsi:type="dcterms:W3CDTF">2020-10-05T12:45:17Z</dcterms:created>
  <dcterms:modified xsi:type="dcterms:W3CDTF">2026-10-22T17:37:40Z</dcterms:modified>
</cp:coreProperties>
</file>