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4/16/2020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4/16/2020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t>Food and beverage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a:bodyPr>
          <a:lstStyle/>
          <a:p>
            <a:r>
              <a:rPr lang="en-US" sz="2800" dirty="0"/>
              <a:t>Marriot Hotel </a:t>
            </a:r>
          </a:p>
          <a:p>
            <a:r>
              <a:rPr lang="en-US" sz="2800" dirty="0"/>
              <a:t>Forest of Arden</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A672E-E6BC-4E9E-8770-3811CEA72A9F}"/>
              </a:ext>
            </a:extLst>
          </p:cNvPr>
          <p:cNvSpPr>
            <a:spLocks noGrp="1"/>
          </p:cNvSpPr>
          <p:nvPr>
            <p:ph type="ctrTitle"/>
          </p:nvPr>
        </p:nvSpPr>
        <p:spPr/>
        <p:txBody>
          <a:bodyPr/>
          <a:lstStyle/>
          <a:p>
            <a:r>
              <a:rPr lang="en-GB" dirty="0"/>
              <a:t>Andreia Dumitrascu</a:t>
            </a:r>
          </a:p>
        </p:txBody>
      </p:sp>
      <p:sp>
        <p:nvSpPr>
          <p:cNvPr id="3" name="Subtitle 2">
            <a:extLst>
              <a:ext uri="{FF2B5EF4-FFF2-40B4-BE49-F238E27FC236}">
                <a16:creationId xmlns:a16="http://schemas.microsoft.com/office/drawing/2014/main" id="{F3D2EBEF-0806-43FA-97F5-BA40876FAF99}"/>
              </a:ext>
            </a:extLst>
          </p:cNvPr>
          <p:cNvSpPr>
            <a:spLocks noGrp="1"/>
          </p:cNvSpPr>
          <p:nvPr>
            <p:ph type="subTitle" idx="1"/>
          </p:nvPr>
        </p:nvSpPr>
        <p:spPr/>
        <p:txBody>
          <a:bodyPr/>
          <a:lstStyle/>
          <a:p>
            <a:r>
              <a:rPr lang="en-GB" dirty="0"/>
              <a:t>M4X01918</a:t>
            </a:r>
          </a:p>
        </p:txBody>
      </p:sp>
    </p:spTree>
    <p:extLst>
      <p:ext uri="{BB962C8B-B14F-4D97-AF65-F5344CB8AC3E}">
        <p14:creationId xmlns:p14="http://schemas.microsoft.com/office/powerpoint/2010/main" val="2937907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C2EEE-8635-430B-82B5-73F0298A4F41}"/>
              </a:ext>
            </a:extLst>
          </p:cNvPr>
          <p:cNvSpPr>
            <a:spLocks noGrp="1"/>
          </p:cNvSpPr>
          <p:nvPr>
            <p:ph type="title"/>
          </p:nvPr>
        </p:nvSpPr>
        <p:spPr/>
        <p:txBody>
          <a:bodyPr anchor="b">
            <a:normAutofit/>
          </a:bodyPr>
          <a:lstStyle/>
          <a:p>
            <a:pPr marL="685800" indent="-685800">
              <a:buFont typeface="Arial" panose="020B0604020202020204" pitchFamily="34" charset="0"/>
              <a:buChar char="•"/>
            </a:pPr>
            <a:r>
              <a:rPr lang="en-GB" sz="4800" b="1" u="sng" dirty="0"/>
              <a:t>Operational issues</a:t>
            </a:r>
          </a:p>
        </p:txBody>
      </p:sp>
      <p:sp>
        <p:nvSpPr>
          <p:cNvPr id="3" name="Content Placeholder 2">
            <a:extLst>
              <a:ext uri="{FF2B5EF4-FFF2-40B4-BE49-F238E27FC236}">
                <a16:creationId xmlns:a16="http://schemas.microsoft.com/office/drawing/2014/main" id="{44E32203-5178-49AF-AF0C-9C74651E28D9}"/>
              </a:ext>
            </a:extLst>
          </p:cNvPr>
          <p:cNvSpPr>
            <a:spLocks noGrp="1"/>
          </p:cNvSpPr>
          <p:nvPr>
            <p:ph type="body" sz="half" idx="2"/>
          </p:nvPr>
        </p:nvSpPr>
        <p:spPr>
          <a:xfrm>
            <a:off x="1473698" y="2679699"/>
            <a:ext cx="4765056" cy="3135695"/>
          </a:xfrm>
        </p:spPr>
        <p:txBody>
          <a:bodyPr anchor="t">
            <a:normAutofit/>
          </a:bodyPr>
          <a:lstStyle/>
          <a:p>
            <a:r>
              <a:rPr lang="en-GB" sz="2800" dirty="0"/>
              <a:t>1. Cast Iron restaurant opening times</a:t>
            </a:r>
          </a:p>
          <a:p>
            <a:r>
              <a:rPr lang="en-GB" sz="2800" dirty="0"/>
              <a:t>2. Halal food option not available</a:t>
            </a:r>
          </a:p>
        </p:txBody>
      </p:sp>
      <p:pic>
        <p:nvPicPr>
          <p:cNvPr id="4" name="Picture 3">
            <a:extLst>
              <a:ext uri="{FF2B5EF4-FFF2-40B4-BE49-F238E27FC236}">
                <a16:creationId xmlns:a16="http://schemas.microsoft.com/office/drawing/2014/main" id="{C3AEF829-A5BB-4833-A67F-623121959360}"/>
              </a:ext>
            </a:extLst>
          </p:cNvPr>
          <p:cNvPicPr>
            <a:picLocks noChangeAspect="1"/>
          </p:cNvPicPr>
          <p:nvPr/>
        </p:nvPicPr>
        <p:blipFill rotWithShape="1">
          <a:blip r:embed="rId2"/>
          <a:srcRect l="12187" t="4498" r="15982" b="35013"/>
          <a:stretch/>
        </p:blipFill>
        <p:spPr>
          <a:xfrm>
            <a:off x="7442551" y="1840855"/>
            <a:ext cx="3275751" cy="2758515"/>
          </a:xfrm>
          <a:prstGeom prst="rect">
            <a:avLst/>
          </a:prstGeom>
          <a:noFill/>
        </p:spPr>
      </p:pic>
    </p:spTree>
    <p:extLst>
      <p:ext uri="{BB962C8B-B14F-4D97-AF65-F5344CB8AC3E}">
        <p14:creationId xmlns:p14="http://schemas.microsoft.com/office/powerpoint/2010/main" val="1508211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C6109-67C6-476B-B6B2-299D7FE5EDDE}"/>
              </a:ext>
            </a:extLst>
          </p:cNvPr>
          <p:cNvSpPr>
            <a:spLocks noGrp="1"/>
          </p:cNvSpPr>
          <p:nvPr>
            <p:ph type="title"/>
          </p:nvPr>
        </p:nvSpPr>
        <p:spPr>
          <a:xfrm>
            <a:off x="913795" y="44371"/>
            <a:ext cx="10353762" cy="1022430"/>
          </a:xfrm>
        </p:spPr>
        <p:txBody>
          <a:bodyPr/>
          <a:lstStyle/>
          <a:p>
            <a:pPr marL="685800" indent="-685800">
              <a:buFont typeface="Arial" panose="020B0604020202020204" pitchFamily="34" charset="0"/>
              <a:buChar char="•"/>
            </a:pPr>
            <a:r>
              <a:rPr lang="en-GB" b="1" u="sng" dirty="0"/>
              <a:t>Cast Iron restaurant</a:t>
            </a:r>
          </a:p>
        </p:txBody>
      </p:sp>
      <p:sp>
        <p:nvSpPr>
          <p:cNvPr id="3" name="Content Placeholder 2">
            <a:extLst>
              <a:ext uri="{FF2B5EF4-FFF2-40B4-BE49-F238E27FC236}">
                <a16:creationId xmlns:a16="http://schemas.microsoft.com/office/drawing/2014/main" id="{7FC7A13A-03E3-4273-94B4-A8F8B4017C91}"/>
              </a:ext>
            </a:extLst>
          </p:cNvPr>
          <p:cNvSpPr>
            <a:spLocks noGrp="1"/>
          </p:cNvSpPr>
          <p:nvPr>
            <p:ph idx="1"/>
          </p:nvPr>
        </p:nvSpPr>
        <p:spPr>
          <a:xfrm>
            <a:off x="4884515" y="1659761"/>
            <a:ext cx="7130005" cy="4706314"/>
          </a:xfrm>
        </p:spPr>
        <p:txBody>
          <a:bodyPr>
            <a:normAutofit/>
          </a:bodyPr>
          <a:lstStyle/>
          <a:p>
            <a:pPr marL="36900" indent="0">
              <a:buNone/>
            </a:pPr>
            <a:r>
              <a:rPr lang="en-GB" sz="3200" dirty="0"/>
              <a:t>   One of the main operational issues would be the opening times of the Cast Iron restaurant.</a:t>
            </a:r>
          </a:p>
          <a:p>
            <a:pPr marL="36900" indent="0">
              <a:buNone/>
            </a:pPr>
            <a:r>
              <a:rPr lang="en-GB" sz="3200" dirty="0"/>
              <a:t>   Due to the fact that it is closed during a busy hour in the hotel many guests have complained that there is not enough space in the Zest restaurant.</a:t>
            </a:r>
          </a:p>
        </p:txBody>
      </p:sp>
      <p:pic>
        <p:nvPicPr>
          <p:cNvPr id="4" name="Picture 3">
            <a:extLst>
              <a:ext uri="{FF2B5EF4-FFF2-40B4-BE49-F238E27FC236}">
                <a16:creationId xmlns:a16="http://schemas.microsoft.com/office/drawing/2014/main" id="{FB347098-5B4D-458B-8F5A-96A3CB9FB214}"/>
              </a:ext>
            </a:extLst>
          </p:cNvPr>
          <p:cNvPicPr>
            <a:picLocks noChangeAspect="1"/>
          </p:cNvPicPr>
          <p:nvPr/>
        </p:nvPicPr>
        <p:blipFill rotWithShape="1">
          <a:blip r:embed="rId2"/>
          <a:srcRect b="7173"/>
          <a:stretch/>
        </p:blipFill>
        <p:spPr>
          <a:xfrm>
            <a:off x="177480" y="1915972"/>
            <a:ext cx="4627581" cy="3466255"/>
          </a:xfrm>
          <a:prstGeom prst="rect">
            <a:avLst/>
          </a:prstGeom>
        </p:spPr>
      </p:pic>
    </p:spTree>
    <p:extLst>
      <p:ext uri="{BB962C8B-B14F-4D97-AF65-F5344CB8AC3E}">
        <p14:creationId xmlns:p14="http://schemas.microsoft.com/office/powerpoint/2010/main" val="134131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0143-E5DA-4421-AD2A-78B778E731AE}"/>
              </a:ext>
            </a:extLst>
          </p:cNvPr>
          <p:cNvSpPr>
            <a:spLocks noGrp="1"/>
          </p:cNvSpPr>
          <p:nvPr>
            <p:ph type="ctrTitle"/>
          </p:nvPr>
        </p:nvSpPr>
        <p:spPr>
          <a:xfrm>
            <a:off x="1375983" y="137509"/>
            <a:ext cx="9440034" cy="1124131"/>
          </a:xfrm>
        </p:spPr>
        <p:txBody>
          <a:bodyPr/>
          <a:lstStyle/>
          <a:p>
            <a:pPr marL="685800" indent="-685800">
              <a:buFont typeface="Arial" panose="020B0604020202020204" pitchFamily="34" charset="0"/>
              <a:buChar char="•"/>
            </a:pPr>
            <a:r>
              <a:rPr lang="en-GB" b="1" u="sng" dirty="0"/>
              <a:t>Cast Iron restaurant</a:t>
            </a:r>
          </a:p>
        </p:txBody>
      </p:sp>
      <p:sp>
        <p:nvSpPr>
          <p:cNvPr id="3" name="Subtitle 2">
            <a:extLst>
              <a:ext uri="{FF2B5EF4-FFF2-40B4-BE49-F238E27FC236}">
                <a16:creationId xmlns:a16="http://schemas.microsoft.com/office/drawing/2014/main" id="{DE1A0C9C-4F2C-4119-96E8-7F0A9D728C66}"/>
              </a:ext>
            </a:extLst>
          </p:cNvPr>
          <p:cNvSpPr>
            <a:spLocks noGrp="1"/>
          </p:cNvSpPr>
          <p:nvPr>
            <p:ph type="subTitle" idx="1"/>
          </p:nvPr>
        </p:nvSpPr>
        <p:spPr>
          <a:xfrm>
            <a:off x="230090" y="1512024"/>
            <a:ext cx="6691571" cy="5208467"/>
          </a:xfrm>
        </p:spPr>
        <p:txBody>
          <a:bodyPr>
            <a:normAutofit fontScale="92500" lnSpcReduction="20000"/>
          </a:bodyPr>
          <a:lstStyle/>
          <a:p>
            <a:pPr algn="l"/>
            <a:r>
              <a:rPr lang="en-GB" sz="3200" dirty="0"/>
              <a:t>    By opening the restaurant all day without a lunch break when it is closed it could resolve a space and operational issue.</a:t>
            </a:r>
          </a:p>
          <a:p>
            <a:pPr algn="l"/>
            <a:r>
              <a:rPr lang="en-GB" sz="3200" dirty="0"/>
              <a:t>    Guests would be more comfortable having lunch here.</a:t>
            </a:r>
          </a:p>
          <a:p>
            <a:pPr algn="l"/>
            <a:r>
              <a:rPr lang="en-GB" sz="3200" dirty="0"/>
              <a:t>In addition to that if the restaurant is closed when many guests would come to it, it drives the restaurant to situations when they are loosing money as well and regarding to that the profit could decrease</a:t>
            </a:r>
          </a:p>
          <a:p>
            <a:pPr algn="l"/>
            <a:r>
              <a:rPr lang="en-GB" dirty="0"/>
              <a:t>   </a:t>
            </a:r>
          </a:p>
        </p:txBody>
      </p:sp>
      <p:pic>
        <p:nvPicPr>
          <p:cNvPr id="4" name="Picture 3">
            <a:extLst>
              <a:ext uri="{FF2B5EF4-FFF2-40B4-BE49-F238E27FC236}">
                <a16:creationId xmlns:a16="http://schemas.microsoft.com/office/drawing/2014/main" id="{76537F09-1AE8-40F1-AFF0-AA8E056EBB1E}"/>
              </a:ext>
            </a:extLst>
          </p:cNvPr>
          <p:cNvPicPr>
            <a:picLocks noChangeAspect="1"/>
          </p:cNvPicPr>
          <p:nvPr/>
        </p:nvPicPr>
        <p:blipFill>
          <a:blip r:embed="rId2"/>
          <a:stretch>
            <a:fillRect/>
          </a:stretch>
        </p:blipFill>
        <p:spPr>
          <a:xfrm>
            <a:off x="6921661" y="1383416"/>
            <a:ext cx="4762500" cy="4762500"/>
          </a:xfrm>
          <a:prstGeom prst="rect">
            <a:avLst/>
          </a:prstGeom>
        </p:spPr>
      </p:pic>
    </p:spTree>
    <p:extLst>
      <p:ext uri="{BB962C8B-B14F-4D97-AF65-F5344CB8AC3E}">
        <p14:creationId xmlns:p14="http://schemas.microsoft.com/office/powerpoint/2010/main" val="585500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CF64F-8EFB-4A17-AEEF-BD2E1C690804}"/>
              </a:ext>
            </a:extLst>
          </p:cNvPr>
          <p:cNvSpPr>
            <a:spLocks noGrp="1"/>
          </p:cNvSpPr>
          <p:nvPr>
            <p:ph type="ctrTitle"/>
          </p:nvPr>
        </p:nvSpPr>
        <p:spPr>
          <a:xfrm>
            <a:off x="1243371" y="-155230"/>
            <a:ext cx="9440034" cy="1338119"/>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0EB5ED02-D059-48E1-8640-BDC4E1120429}"/>
              </a:ext>
            </a:extLst>
          </p:cNvPr>
          <p:cNvSpPr>
            <a:spLocks noGrp="1"/>
          </p:cNvSpPr>
          <p:nvPr>
            <p:ph type="subTitle" idx="1"/>
          </p:nvPr>
        </p:nvSpPr>
        <p:spPr>
          <a:xfrm>
            <a:off x="5136457" y="1432721"/>
            <a:ext cx="6555813" cy="5401339"/>
          </a:xfrm>
        </p:spPr>
        <p:txBody>
          <a:bodyPr>
            <a:normAutofit fontScale="92500" lnSpcReduction="20000"/>
          </a:bodyPr>
          <a:lstStyle/>
          <a:p>
            <a:pPr algn="l"/>
            <a:r>
              <a:rPr lang="en-GB" sz="3200" dirty="0"/>
              <a:t>    In none of the two restaurants there is no halal food as an option in the menu.</a:t>
            </a:r>
          </a:p>
          <a:p>
            <a:pPr algn="l"/>
            <a:r>
              <a:rPr lang="en-GB" sz="3200" dirty="0"/>
              <a:t>   Having such a big diversity of guests, this turns out to be an issue. Therefore, if there are no specific types of food for most of people and instead there are products that are more appreciated for a specific segment of guests then the guest that are not finding the products that they need and want then they might chose something else over the hotel’s restaurant </a:t>
            </a:r>
          </a:p>
          <a:p>
            <a:pPr algn="l"/>
            <a:r>
              <a:rPr lang="en-GB" sz="3200" dirty="0"/>
              <a:t>   </a:t>
            </a:r>
          </a:p>
        </p:txBody>
      </p:sp>
      <p:pic>
        <p:nvPicPr>
          <p:cNvPr id="1026" name="Picture 2" descr="Imagini pentru diversity in food">
            <a:extLst>
              <a:ext uri="{FF2B5EF4-FFF2-40B4-BE49-F238E27FC236}">
                <a16:creationId xmlns:a16="http://schemas.microsoft.com/office/drawing/2014/main" id="{40FC9BAB-F91D-45A3-B9B6-7C2DA33C3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730" y="1432721"/>
            <a:ext cx="4231809" cy="5223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42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D68F-7013-4463-A78E-898C4092EDD6}"/>
              </a:ext>
            </a:extLst>
          </p:cNvPr>
          <p:cNvSpPr>
            <a:spLocks noGrp="1"/>
          </p:cNvSpPr>
          <p:nvPr>
            <p:ph type="ctrTitle"/>
          </p:nvPr>
        </p:nvSpPr>
        <p:spPr>
          <a:xfrm>
            <a:off x="1508916" y="112643"/>
            <a:ext cx="9440034" cy="1037456"/>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CD91443A-7E9D-4398-85CF-2625A98C3C6C}"/>
              </a:ext>
            </a:extLst>
          </p:cNvPr>
          <p:cNvSpPr>
            <a:spLocks noGrp="1"/>
          </p:cNvSpPr>
          <p:nvPr>
            <p:ph type="subTitle" idx="1"/>
          </p:nvPr>
        </p:nvSpPr>
        <p:spPr>
          <a:xfrm>
            <a:off x="318070" y="1317367"/>
            <a:ext cx="9687167" cy="5151543"/>
          </a:xfrm>
        </p:spPr>
        <p:txBody>
          <a:bodyPr>
            <a:normAutofit/>
          </a:bodyPr>
          <a:lstStyle/>
          <a:p>
            <a:pPr algn="l"/>
            <a:r>
              <a:rPr lang="en-GB" sz="3200" dirty="0"/>
              <a:t>    </a:t>
            </a:r>
            <a:r>
              <a:rPr lang="en-GB" sz="3600" dirty="0"/>
              <a:t>Considering that the hotel can buy directly the halal meat, it would not have a big impact on the system that the kitchen has implemented.</a:t>
            </a:r>
          </a:p>
          <a:p>
            <a:pPr algn="l"/>
            <a:r>
              <a:rPr lang="en-GB" sz="3600" dirty="0"/>
              <a:t>   As an important name in the hotel business, they would have to consider this option.</a:t>
            </a:r>
          </a:p>
        </p:txBody>
      </p:sp>
      <p:pic>
        <p:nvPicPr>
          <p:cNvPr id="4" name="Picture 3">
            <a:extLst>
              <a:ext uri="{FF2B5EF4-FFF2-40B4-BE49-F238E27FC236}">
                <a16:creationId xmlns:a16="http://schemas.microsoft.com/office/drawing/2014/main" id="{DE47BFC7-3356-41CC-8153-6652002956A2}"/>
              </a:ext>
            </a:extLst>
          </p:cNvPr>
          <p:cNvPicPr>
            <a:picLocks noChangeAspect="1"/>
          </p:cNvPicPr>
          <p:nvPr/>
        </p:nvPicPr>
        <p:blipFill rotWithShape="1">
          <a:blip r:embed="rId2"/>
          <a:srcRect t="50000"/>
          <a:stretch/>
        </p:blipFill>
        <p:spPr>
          <a:xfrm>
            <a:off x="7111430" y="4254928"/>
            <a:ext cx="4762500" cy="2381250"/>
          </a:xfrm>
          <a:prstGeom prst="rect">
            <a:avLst/>
          </a:prstGeom>
        </p:spPr>
      </p:pic>
    </p:spTree>
    <p:extLst>
      <p:ext uri="{BB962C8B-B14F-4D97-AF65-F5344CB8AC3E}">
        <p14:creationId xmlns:p14="http://schemas.microsoft.com/office/powerpoint/2010/main" val="2991121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8F092-8CD9-480F-A4F9-814C85B761A5}"/>
              </a:ext>
            </a:extLst>
          </p:cNvPr>
          <p:cNvSpPr>
            <a:spLocks noGrp="1"/>
          </p:cNvSpPr>
          <p:nvPr>
            <p:ph type="title"/>
          </p:nvPr>
        </p:nvSpPr>
        <p:spPr>
          <a:xfrm>
            <a:off x="946065" y="108030"/>
            <a:ext cx="4410494" cy="1176760"/>
          </a:xfrm>
        </p:spPr>
        <p:txBody>
          <a:bodyPr anchor="b">
            <a:normAutofit/>
          </a:bodyPr>
          <a:lstStyle/>
          <a:p>
            <a:pPr marL="571500" indent="-571500">
              <a:buFont typeface="Arial" panose="020B0604020202020204" pitchFamily="34" charset="0"/>
              <a:buChar char="•"/>
            </a:pPr>
            <a:r>
              <a:rPr lang="en-GB" sz="4000" b="1" u="sng" dirty="0"/>
              <a:t>Solving the issues</a:t>
            </a:r>
          </a:p>
        </p:txBody>
      </p:sp>
      <p:sp>
        <p:nvSpPr>
          <p:cNvPr id="3" name="Content Placeholder 2">
            <a:extLst>
              <a:ext uri="{FF2B5EF4-FFF2-40B4-BE49-F238E27FC236}">
                <a16:creationId xmlns:a16="http://schemas.microsoft.com/office/drawing/2014/main" id="{67AF4ECF-6981-464E-960D-58AAF76446B5}"/>
              </a:ext>
            </a:extLst>
          </p:cNvPr>
          <p:cNvSpPr>
            <a:spLocks noGrp="1"/>
          </p:cNvSpPr>
          <p:nvPr>
            <p:ph type="body" sz="half" idx="2"/>
          </p:nvPr>
        </p:nvSpPr>
        <p:spPr>
          <a:xfrm>
            <a:off x="242462" y="1516284"/>
            <a:ext cx="5114097" cy="3877920"/>
          </a:xfrm>
        </p:spPr>
        <p:txBody>
          <a:bodyPr anchor="t">
            <a:noAutofit/>
          </a:bodyPr>
          <a:lstStyle/>
          <a:p>
            <a:pPr marL="36900" indent="0">
              <a:buNone/>
            </a:pPr>
            <a:r>
              <a:rPr lang="en-GB" sz="2400" dirty="0"/>
              <a:t>   Simply by resolving those two issues, the hotel would have more advantages and this because they would allow the guest to have options in terms of food and location.</a:t>
            </a:r>
          </a:p>
          <a:p>
            <a:pPr marL="36900" indent="0">
              <a:buNone/>
            </a:pPr>
            <a:r>
              <a:rPr lang="en-GB" sz="2400" dirty="0"/>
              <a:t>     The hotel would also benefit from an improved image just by adding halal food to their menu.</a:t>
            </a:r>
          </a:p>
          <a:p>
            <a:pPr marL="36900" indent="0">
              <a:buNone/>
            </a:pPr>
            <a:r>
              <a:rPr lang="en-GB" sz="2400" dirty="0"/>
              <a:t>   That would give the guest with certain food requirements a great satisfaction.</a:t>
            </a:r>
          </a:p>
        </p:txBody>
      </p:sp>
      <p:pic>
        <p:nvPicPr>
          <p:cNvPr id="4" name="Picture 3">
            <a:extLst>
              <a:ext uri="{FF2B5EF4-FFF2-40B4-BE49-F238E27FC236}">
                <a16:creationId xmlns:a16="http://schemas.microsoft.com/office/drawing/2014/main" id="{4A92FEE0-51A3-4EAA-A9F4-F8F2FE73DCDB}"/>
              </a:ext>
            </a:extLst>
          </p:cNvPr>
          <p:cNvPicPr>
            <a:picLocks noChangeAspect="1"/>
          </p:cNvPicPr>
          <p:nvPr/>
        </p:nvPicPr>
        <p:blipFill rotWithShape="1">
          <a:blip r:embed="rId2"/>
          <a:srcRect r="29003" b="1"/>
          <a:stretch/>
        </p:blipFill>
        <p:spPr>
          <a:xfrm>
            <a:off x="5356560" y="1095737"/>
            <a:ext cx="6411924" cy="5080001"/>
          </a:xfrm>
          <a:prstGeom prst="rect">
            <a:avLst/>
          </a:prstGeom>
          <a:noFill/>
        </p:spPr>
      </p:pic>
    </p:spTree>
    <p:extLst>
      <p:ext uri="{BB962C8B-B14F-4D97-AF65-F5344CB8AC3E}">
        <p14:creationId xmlns:p14="http://schemas.microsoft.com/office/powerpoint/2010/main" val="4103557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85D1C-928F-4E30-80C2-612D9D7E7FA0}"/>
              </a:ext>
            </a:extLst>
          </p:cNvPr>
          <p:cNvSpPr>
            <a:spLocks noGrp="1"/>
          </p:cNvSpPr>
          <p:nvPr>
            <p:ph type="title"/>
          </p:nvPr>
        </p:nvSpPr>
        <p:spPr/>
        <p:txBody>
          <a:bodyPr/>
          <a:lstStyle/>
          <a:p>
            <a:pPr marL="457200" indent="-457200">
              <a:buFont typeface="Arial" panose="020B0604020202020204" pitchFamily="34" charset="0"/>
              <a:buChar char="•"/>
            </a:pPr>
            <a:r>
              <a:rPr lang="en-GB" b="1" u="sng" dirty="0"/>
              <a:t>CONCLUSION</a:t>
            </a:r>
          </a:p>
        </p:txBody>
      </p:sp>
      <p:sp>
        <p:nvSpPr>
          <p:cNvPr id="3" name="Content Placeholder 2">
            <a:extLst>
              <a:ext uri="{FF2B5EF4-FFF2-40B4-BE49-F238E27FC236}">
                <a16:creationId xmlns:a16="http://schemas.microsoft.com/office/drawing/2014/main" id="{43A8F16F-D4D2-451F-A507-D1BFC362E988}"/>
              </a:ext>
            </a:extLst>
          </p:cNvPr>
          <p:cNvSpPr>
            <a:spLocks noGrp="1"/>
          </p:cNvSpPr>
          <p:nvPr>
            <p:ph idx="1"/>
          </p:nvPr>
        </p:nvSpPr>
        <p:spPr>
          <a:xfrm>
            <a:off x="5015122" y="888999"/>
            <a:ext cx="7176878" cy="5080001"/>
          </a:xfrm>
        </p:spPr>
        <p:txBody>
          <a:bodyPr/>
          <a:lstStyle/>
          <a:p>
            <a:r>
              <a:rPr lang="en-GB" dirty="0"/>
              <a:t>As a conclusion if the guests are having the opportunity to chose themselves from a variety of foods, they will be more satisfied by the services of the restaurant. </a:t>
            </a:r>
          </a:p>
          <a:p>
            <a:r>
              <a:rPr lang="en-GB" dirty="0"/>
              <a:t>In addition to that the restaurant would be more beneficial and productive if they chose to change the time they are closing and opening the restaurant because this would bring them a bit more profit </a:t>
            </a:r>
          </a:p>
        </p:txBody>
      </p:sp>
      <p:pic>
        <p:nvPicPr>
          <p:cNvPr id="5" name="Picture 4">
            <a:extLst>
              <a:ext uri="{FF2B5EF4-FFF2-40B4-BE49-F238E27FC236}">
                <a16:creationId xmlns:a16="http://schemas.microsoft.com/office/drawing/2014/main" id="{87A2E5E4-692D-4807-BF9B-54BC17E41775}"/>
              </a:ext>
            </a:extLst>
          </p:cNvPr>
          <p:cNvPicPr>
            <a:picLocks noChangeAspect="1"/>
          </p:cNvPicPr>
          <p:nvPr/>
        </p:nvPicPr>
        <p:blipFill rotWithShape="1">
          <a:blip r:embed="rId2"/>
          <a:srcRect b="6346"/>
          <a:stretch/>
        </p:blipFill>
        <p:spPr>
          <a:xfrm>
            <a:off x="685136" y="3998728"/>
            <a:ext cx="6419850" cy="2497765"/>
          </a:xfrm>
          <a:prstGeom prst="rect">
            <a:avLst/>
          </a:prstGeom>
        </p:spPr>
      </p:pic>
    </p:spTree>
    <p:extLst>
      <p:ext uri="{BB962C8B-B14F-4D97-AF65-F5344CB8AC3E}">
        <p14:creationId xmlns:p14="http://schemas.microsoft.com/office/powerpoint/2010/main" val="2660155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docProps/app.xml><?xml version="1.0" encoding="utf-8"?>
<Properties xmlns="http://schemas.openxmlformats.org/officeDocument/2006/extended-properties" xmlns:vt="http://schemas.openxmlformats.org/officeDocument/2006/docPropsVTypes">
  <Template/>
  <TotalTime>3</TotalTime>
  <Words>432</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Goudy Old Style</vt:lpstr>
      <vt:lpstr>Wingdings 2</vt:lpstr>
      <vt:lpstr>SlateVTI</vt:lpstr>
      <vt:lpstr>Food and beverage</vt:lpstr>
      <vt:lpstr>Andreia Dumitrascu</vt:lpstr>
      <vt:lpstr>Operational issues</vt:lpstr>
      <vt:lpstr>Cast Iron restaurant</vt:lpstr>
      <vt:lpstr>Cast Iron restaurant</vt:lpstr>
      <vt:lpstr>Halal food option</vt:lpstr>
      <vt:lpstr>Halal food option</vt:lpstr>
      <vt:lpstr>Solving the issues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dc:title>
  <dc:creator>Dominique Northeast</dc:creator>
  <cp:lastModifiedBy>Dominique Northeast</cp:lastModifiedBy>
  <cp:revision>2</cp:revision>
  <dcterms:created xsi:type="dcterms:W3CDTF">2020-04-16T06:36:29Z</dcterms:created>
  <dcterms:modified xsi:type="dcterms:W3CDTF">2020-04-16T06:44:00Z</dcterms:modified>
</cp:coreProperties>
</file>