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0"/>
  </p:notesMasterIdLst>
  <p:sldIdLst>
    <p:sldId id="256" r:id="rId2"/>
    <p:sldId id="257" r:id="rId3"/>
    <p:sldId id="270" r:id="rId4"/>
    <p:sldId id="259" r:id="rId5"/>
    <p:sldId id="258" r:id="rId6"/>
    <p:sldId id="260" r:id="rId7"/>
    <p:sldId id="274" r:id="rId8"/>
    <p:sldId id="275" r:id="rId9"/>
    <p:sldId id="273" r:id="rId10"/>
    <p:sldId id="261" r:id="rId11"/>
    <p:sldId id="262" r:id="rId12"/>
    <p:sldId id="263" r:id="rId13"/>
    <p:sldId id="264" r:id="rId14"/>
    <p:sldId id="265" r:id="rId15"/>
    <p:sldId id="266" r:id="rId16"/>
    <p:sldId id="267" r:id="rId17"/>
    <p:sldId id="268" r:id="rId18"/>
    <p:sldId id="269"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865"/>
    <p:restoredTop sz="59864"/>
  </p:normalViewPr>
  <p:slideViewPr>
    <p:cSldViewPr snapToGrid="0">
      <p:cViewPr varScale="1">
        <p:scale>
          <a:sx n="74" d="100"/>
          <a:sy n="74" d="100"/>
        </p:scale>
        <p:origin x="2480"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EA70FD7-662B-3E4E-8F5B-6C784878C2B3}" type="datetimeFigureOut">
              <a:rPr lang="en-GB" smtClean="0"/>
              <a:t>11/06/2025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0CCE4D-52CC-CA43-B385-F19FFBD0C37C}" type="slidenum">
              <a:rPr lang="en-GB" smtClean="0"/>
              <a:t>‹#›</a:t>
            </a:fld>
            <a:endParaRPr lang="en-GB"/>
          </a:p>
        </p:txBody>
      </p:sp>
    </p:spTree>
    <p:extLst>
      <p:ext uri="{BB962C8B-B14F-4D97-AF65-F5344CB8AC3E}">
        <p14:creationId xmlns:p14="http://schemas.microsoft.com/office/powerpoint/2010/main" val="152343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latin typeface="Calibri" panose="020F0502020204030204" pitchFamily="34" charset="0"/>
                <a:cs typeface="Calibri" panose="020F0502020204030204" pitchFamily="34" charset="0"/>
              </a:rPr>
              <a:t>Speaker Notes:</a:t>
            </a:r>
          </a:p>
          <a:p>
            <a:endParaRPr lang="en-GB" b="0" dirty="0">
              <a:latin typeface="Calibri" panose="020F0502020204030204" pitchFamily="34" charset="0"/>
              <a:cs typeface="Calibri" panose="020F0502020204030204" pitchFamily="34" charset="0"/>
            </a:endParaRPr>
          </a:p>
          <a:p>
            <a:r>
              <a:rPr lang="en-GB" b="0" dirty="0">
                <a:latin typeface="Calibri" panose="020F0502020204030204" pitchFamily="34" charset="0"/>
                <a:cs typeface="Calibri" panose="020F0502020204030204" pitchFamily="34" charset="0"/>
              </a:rPr>
              <a:t>Hello everyone, my name is Shamim, and today I will present a feasibility study for a professional event titled “Mental Health in the Workplace Conference”.</a:t>
            </a:r>
          </a:p>
          <a:p>
            <a:endParaRPr lang="en-GB" b="0" dirty="0">
              <a:latin typeface="Calibri" panose="020F0502020204030204" pitchFamily="34" charset="0"/>
              <a:cs typeface="Calibri" panose="020F0502020204030204" pitchFamily="34" charset="0"/>
            </a:endParaRPr>
          </a:p>
          <a:p>
            <a:r>
              <a:rPr lang="en-GB" b="0" dirty="0">
                <a:latin typeface="Calibri" panose="020F0502020204030204" pitchFamily="34" charset="0"/>
                <a:cs typeface="Calibri" panose="020F0502020204030204" pitchFamily="34" charset="0"/>
              </a:rPr>
              <a:t>This event will take place at the Scottish Event Campus (SEC) in Glasgow and will focus on Equality, Diversity, and Inclusion (EDI) in the workplace.</a:t>
            </a:r>
          </a:p>
          <a:p>
            <a:endParaRPr lang="en-GB" b="0" dirty="0">
              <a:latin typeface="Calibri" panose="020F0502020204030204" pitchFamily="34" charset="0"/>
              <a:cs typeface="Calibri" panose="020F0502020204030204" pitchFamily="34" charset="0"/>
            </a:endParaRPr>
          </a:p>
          <a:p>
            <a:r>
              <a:rPr lang="en-GB" b="0" dirty="0">
                <a:latin typeface="Calibri" panose="020F0502020204030204" pitchFamily="34" charset="0"/>
                <a:cs typeface="Calibri" panose="020F0502020204030204" pitchFamily="34" charset="0"/>
              </a:rPr>
              <a:t>The goal is to highlight the importance of mental health in professional environments and provide strategies for companies to support employees better.</a:t>
            </a:r>
          </a:p>
          <a:p>
            <a:endParaRPr lang="en-GB" b="0" dirty="0">
              <a:latin typeface="Calibri" panose="020F0502020204030204" pitchFamily="34" charset="0"/>
              <a:cs typeface="Calibri" panose="020F0502020204030204" pitchFamily="34" charset="0"/>
            </a:endParaRPr>
          </a:p>
          <a:p>
            <a:r>
              <a:rPr lang="en-GB" b="0" dirty="0">
                <a:latin typeface="Calibri" panose="020F0502020204030204" pitchFamily="34" charset="0"/>
                <a:cs typeface="Calibri" panose="020F0502020204030204" pitchFamily="34" charset="0"/>
              </a:rPr>
              <a:t>I will cover why this event is needed, who will attend, the location, costs, and overall feasibility.</a:t>
            </a:r>
          </a:p>
          <a:p>
            <a:endParaRPr lang="en-GB" b="0" dirty="0">
              <a:latin typeface="Calibri" panose="020F0502020204030204" pitchFamily="34" charset="0"/>
              <a:cs typeface="Calibri" panose="020F0502020204030204" pitchFamily="34" charset="0"/>
            </a:endParaRPr>
          </a:p>
        </p:txBody>
      </p:sp>
      <p:sp>
        <p:nvSpPr>
          <p:cNvPr id="4" name="Slide Number Placeholder 3"/>
          <p:cNvSpPr>
            <a:spLocks noGrp="1"/>
          </p:cNvSpPr>
          <p:nvPr>
            <p:ph type="sldNum" sz="quarter" idx="5"/>
          </p:nvPr>
        </p:nvSpPr>
        <p:spPr/>
        <p:txBody>
          <a:bodyPr/>
          <a:lstStyle/>
          <a:p>
            <a:fld id="{370CCE4D-52CC-CA43-B385-F19FFBD0C37C}" type="slidenum">
              <a:rPr lang="en-GB" smtClean="0"/>
              <a:t>1</a:t>
            </a:fld>
            <a:endParaRPr lang="en-GB"/>
          </a:p>
        </p:txBody>
      </p:sp>
    </p:spTree>
    <p:extLst>
      <p:ext uri="{BB962C8B-B14F-4D97-AF65-F5344CB8AC3E}">
        <p14:creationId xmlns:p14="http://schemas.microsoft.com/office/powerpoint/2010/main" val="42725637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latin typeface="Calibri" panose="020F0502020204030204" pitchFamily="34" charset="0"/>
                <a:cs typeface="Calibri" panose="020F0502020204030204" pitchFamily="34" charset="0"/>
              </a:rPr>
              <a:t>Speaker Notes:</a:t>
            </a:r>
          </a:p>
          <a:p>
            <a:endParaRPr lang="en-GB"/>
          </a:p>
          <a:p>
            <a:r>
              <a:rPr lang="en-GB"/>
              <a:t>This </a:t>
            </a:r>
            <a:r>
              <a:rPr lang="en-GB" dirty="0"/>
              <a:t>event is built around the idea of </a:t>
            </a:r>
            <a:r>
              <a:rPr lang="en-GB" b="1" dirty="0"/>
              <a:t>Equality, Diversity, and Inclusion</a:t>
            </a:r>
            <a:r>
              <a:rPr lang="en-GB" dirty="0"/>
              <a:t>, often called EDI. </a:t>
            </a:r>
            <a:br>
              <a:rPr lang="en-GB" dirty="0"/>
            </a:br>
            <a:r>
              <a:rPr lang="en-GB" dirty="0"/>
              <a:t>In the UK, the </a:t>
            </a:r>
            <a:r>
              <a:rPr lang="en-GB" b="1" dirty="0"/>
              <a:t>Equality Act 2010</a:t>
            </a:r>
            <a:r>
              <a:rPr lang="en-GB" dirty="0"/>
              <a:t> is the law that protects people at work from discrimination. This includes people with </a:t>
            </a:r>
            <a:r>
              <a:rPr lang="en-GB" b="1" dirty="0"/>
              <a:t>mental health conditions</a:t>
            </a:r>
            <a:r>
              <a:rPr lang="en-GB" dirty="0"/>
              <a:t>, which are classed as a type of </a:t>
            </a:r>
            <a:r>
              <a:rPr lang="en-GB" b="1" dirty="0"/>
              <a:t>disability</a:t>
            </a:r>
            <a:r>
              <a:rPr lang="en-GB" dirty="0"/>
              <a:t> under the law. </a:t>
            </a:r>
            <a:br>
              <a:rPr lang="en-GB" dirty="0"/>
            </a:br>
            <a:r>
              <a:rPr lang="en-GB" dirty="0"/>
              <a:t>So, businesses have a legal responsibility to treat these employees fairly, but it’s also the right thing to do. </a:t>
            </a:r>
            <a:br>
              <a:rPr lang="en-GB" dirty="0"/>
            </a:br>
            <a:r>
              <a:rPr lang="en-GB" dirty="0"/>
              <a:t>Mental health is often ignored in the workplace, and this conference will help employers learn how to support staff better and create a more inclusive and respectful environment for everyone. </a:t>
            </a:r>
            <a:br>
              <a:rPr lang="en-GB" dirty="0"/>
            </a:br>
            <a:r>
              <a:rPr lang="en-GB" dirty="0"/>
              <a:t>The aim is to make mental health a normal part of the conversation at work. </a:t>
            </a:r>
          </a:p>
        </p:txBody>
      </p:sp>
      <p:sp>
        <p:nvSpPr>
          <p:cNvPr id="4" name="Slide Number Placeholder 3"/>
          <p:cNvSpPr>
            <a:spLocks noGrp="1"/>
          </p:cNvSpPr>
          <p:nvPr>
            <p:ph type="sldNum" sz="quarter" idx="5"/>
          </p:nvPr>
        </p:nvSpPr>
        <p:spPr/>
        <p:txBody>
          <a:bodyPr/>
          <a:lstStyle/>
          <a:p>
            <a:fld id="{370CCE4D-52CC-CA43-B385-F19FFBD0C37C}" type="slidenum">
              <a:rPr lang="en-GB" smtClean="0"/>
              <a:t>4</a:t>
            </a:fld>
            <a:endParaRPr lang="en-GB"/>
          </a:p>
        </p:txBody>
      </p:sp>
    </p:spTree>
    <p:extLst>
      <p:ext uri="{BB962C8B-B14F-4D97-AF65-F5344CB8AC3E}">
        <p14:creationId xmlns:p14="http://schemas.microsoft.com/office/powerpoint/2010/main" val="37745552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latin typeface="Calibri" panose="020F0502020204030204" pitchFamily="34" charset="0"/>
                <a:cs typeface="Calibri" panose="020F0502020204030204" pitchFamily="34" charset="0"/>
              </a:rPr>
              <a:t>Speaker Notes: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1" u="none" strike="noStrike" kern="1200" dirty="0">
                <a:solidFill>
                  <a:schemeClr val="tx1"/>
                </a:solidFill>
                <a:effectLst/>
                <a:latin typeface="+mn-lt"/>
                <a:ea typeface="+mn-ea"/>
                <a:cs typeface="+mn-cs"/>
              </a:rPr>
              <a:t>EDI stands for Equality, Diversity, and Inclusion, and that promoting mental health is part of fulfilling employers' legal and moral responsibilities.</a:t>
            </a:r>
            <a:endParaRPr lang="en-GB" sz="1200" b="0" i="0" u="none" strike="noStrike" kern="1200" dirty="0">
              <a:solidFill>
                <a:schemeClr val="tx1"/>
              </a:solidFill>
              <a:effectLst/>
              <a:latin typeface="+mn-lt"/>
              <a:ea typeface="+mn-ea"/>
              <a:cs typeface="+mn-cs"/>
            </a:endParaRPr>
          </a:p>
          <a:p>
            <a:endParaRPr lang="en-GB" b="1"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 Mental health is now a major concern for businesses. </a:t>
            </a:r>
            <a:r>
              <a:rPr lang="en-GB" b="1" dirty="0">
                <a:latin typeface="Calibri" panose="020F0502020204030204" pitchFamily="34" charset="0"/>
                <a:cs typeface="Calibri" panose="020F0502020204030204" pitchFamily="34" charset="0"/>
              </a:rPr>
              <a:t>One in six UK employees</a:t>
            </a:r>
            <a:r>
              <a:rPr lang="en-GB" dirty="0">
                <a:latin typeface="Calibri" panose="020F0502020204030204" pitchFamily="34" charset="0"/>
                <a:cs typeface="Calibri" panose="020F0502020204030204" pitchFamily="34" charset="0"/>
              </a:rPr>
              <a:t> face mental health issues at work (Mental Health Foundation, 2023).</a:t>
            </a:r>
          </a:p>
          <a:p>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 The </a:t>
            </a:r>
            <a:r>
              <a:rPr lang="en-GB" b="1" dirty="0">
                <a:latin typeface="Calibri" panose="020F0502020204030204" pitchFamily="34" charset="0"/>
                <a:cs typeface="Calibri" panose="020F0502020204030204" pitchFamily="34" charset="0"/>
              </a:rPr>
              <a:t>Equality Act 2010</a:t>
            </a:r>
            <a:r>
              <a:rPr lang="en-GB" dirty="0">
                <a:latin typeface="Calibri" panose="020F0502020204030204" pitchFamily="34" charset="0"/>
                <a:cs typeface="Calibri" panose="020F0502020204030204" pitchFamily="34" charset="0"/>
              </a:rPr>
              <a:t> recognises mental health as a </a:t>
            </a:r>
            <a:r>
              <a:rPr lang="en-GB" b="1" dirty="0">
                <a:latin typeface="Calibri" panose="020F0502020204030204" pitchFamily="34" charset="0"/>
                <a:cs typeface="Calibri" panose="020F0502020204030204" pitchFamily="34" charset="0"/>
              </a:rPr>
              <a:t>disability</a:t>
            </a:r>
            <a:r>
              <a:rPr lang="en-GB" dirty="0">
                <a:latin typeface="Calibri" panose="020F0502020204030204" pitchFamily="34" charset="0"/>
                <a:cs typeface="Calibri" panose="020F0502020204030204" pitchFamily="34" charset="0"/>
              </a:rPr>
              <a:t>, meaning employers must provide </a:t>
            </a:r>
            <a:r>
              <a:rPr lang="en-GB" b="1" dirty="0">
                <a:latin typeface="Calibri" panose="020F0502020204030204" pitchFamily="34" charset="0"/>
                <a:cs typeface="Calibri" panose="020F0502020204030204" pitchFamily="34" charset="0"/>
              </a:rPr>
              <a:t>reasonable adjustments</a:t>
            </a:r>
            <a:r>
              <a:rPr lang="en-GB" dirty="0">
                <a:latin typeface="Calibri" panose="020F0502020204030204" pitchFamily="34" charset="0"/>
                <a:cs typeface="Calibri" panose="020F0502020204030204" pitchFamily="34" charset="0"/>
              </a:rPr>
              <a:t> (Equality and Human Rights Commission, 2021).</a:t>
            </a:r>
          </a:p>
          <a:p>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 Businesses lose around </a:t>
            </a:r>
            <a:r>
              <a:rPr lang="en-GB" b="1" dirty="0">
                <a:latin typeface="Calibri" panose="020F0502020204030204" pitchFamily="34" charset="0"/>
                <a:cs typeface="Calibri" panose="020F0502020204030204" pitchFamily="34" charset="0"/>
              </a:rPr>
              <a:t>£56 billion a year</a:t>
            </a:r>
            <a:r>
              <a:rPr lang="en-GB" dirty="0">
                <a:latin typeface="Calibri" panose="020F0502020204030204" pitchFamily="34" charset="0"/>
                <a:cs typeface="Calibri" panose="020F0502020204030204" pitchFamily="34" charset="0"/>
              </a:rPr>
              <a:t> due to mental health-related absences (Deloitte, 2023).</a:t>
            </a:r>
          </a:p>
          <a:p>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 This event will </a:t>
            </a:r>
            <a:r>
              <a:rPr lang="en-GB" b="1" dirty="0">
                <a:latin typeface="Calibri" panose="020F0502020204030204" pitchFamily="34" charset="0"/>
                <a:cs typeface="Calibri" panose="020F0502020204030204" pitchFamily="34" charset="0"/>
              </a:rPr>
              <a:t>help companies understand the importance of mental health, reduce stigma, and improve workplace well-being.</a:t>
            </a:r>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p:txBody>
      </p:sp>
      <p:sp>
        <p:nvSpPr>
          <p:cNvPr id="4" name="Slide Number Placeholder 3"/>
          <p:cNvSpPr>
            <a:spLocks noGrp="1"/>
          </p:cNvSpPr>
          <p:nvPr>
            <p:ph type="sldNum" sz="quarter" idx="5"/>
          </p:nvPr>
        </p:nvSpPr>
        <p:spPr/>
        <p:txBody>
          <a:bodyPr/>
          <a:lstStyle/>
          <a:p>
            <a:fld id="{370CCE4D-52CC-CA43-B385-F19FFBD0C37C}" type="slidenum">
              <a:rPr lang="en-GB" smtClean="0"/>
              <a:t>5</a:t>
            </a:fld>
            <a:endParaRPr lang="en-GB"/>
          </a:p>
        </p:txBody>
      </p:sp>
    </p:spTree>
    <p:extLst>
      <p:ext uri="{BB962C8B-B14F-4D97-AF65-F5344CB8AC3E}">
        <p14:creationId xmlns:p14="http://schemas.microsoft.com/office/powerpoint/2010/main" val="6407148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latin typeface="Calibri" panose="020F0502020204030204" pitchFamily="34" charset="0"/>
                <a:cs typeface="Calibri" panose="020F0502020204030204" pitchFamily="34" charset="0"/>
              </a:rPr>
              <a:t>Speaker Notes:</a:t>
            </a:r>
          </a:p>
          <a:p>
            <a:endParaRPr lang="en-GB" b="1"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 This event aligns with the </a:t>
            </a:r>
            <a:r>
              <a:rPr lang="en-GB" b="1" dirty="0">
                <a:latin typeface="Calibri" panose="020F0502020204030204" pitchFamily="34" charset="0"/>
                <a:cs typeface="Calibri" panose="020F0502020204030204" pitchFamily="34" charset="0"/>
              </a:rPr>
              <a:t>UK Equality Act 2010</a:t>
            </a:r>
            <a:r>
              <a:rPr lang="en-GB" dirty="0">
                <a:latin typeface="Calibri" panose="020F0502020204030204" pitchFamily="34" charset="0"/>
                <a:cs typeface="Calibri" panose="020F0502020204030204" pitchFamily="34" charset="0"/>
              </a:rPr>
              <a:t> and the principles of </a:t>
            </a:r>
            <a:r>
              <a:rPr lang="en-GB" b="1" dirty="0">
                <a:latin typeface="Calibri" panose="020F0502020204030204" pitchFamily="34" charset="0"/>
                <a:cs typeface="Calibri" panose="020F0502020204030204" pitchFamily="34" charset="0"/>
              </a:rPr>
              <a:t>Equality, Diversity, and Inclusion (EDI).</a:t>
            </a:r>
          </a:p>
          <a:p>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 We will discuss </a:t>
            </a:r>
            <a:r>
              <a:rPr lang="en-GB" b="1" dirty="0">
                <a:latin typeface="Calibri" panose="020F0502020204030204" pitchFamily="34" charset="0"/>
                <a:cs typeface="Calibri" panose="020F0502020204030204" pitchFamily="34" charset="0"/>
              </a:rPr>
              <a:t>how businesses can support employees with mental health conditions</a:t>
            </a:r>
            <a:r>
              <a:rPr lang="en-GB" dirty="0">
                <a:latin typeface="Calibri" panose="020F0502020204030204" pitchFamily="34" charset="0"/>
                <a:cs typeface="Calibri" panose="020F0502020204030204" pitchFamily="34" charset="0"/>
              </a:rPr>
              <a:t> and create </a:t>
            </a:r>
            <a:r>
              <a:rPr lang="en-GB" b="1" dirty="0">
                <a:latin typeface="Calibri" panose="020F0502020204030204" pitchFamily="34" charset="0"/>
                <a:cs typeface="Calibri" panose="020F0502020204030204" pitchFamily="34" charset="0"/>
              </a:rPr>
              <a:t>inclusive workspaces</a:t>
            </a:r>
            <a:r>
              <a:rPr lang="en-GB" dirty="0">
                <a:latin typeface="Calibri" panose="020F0502020204030204" pitchFamily="34" charset="0"/>
                <a:cs typeface="Calibri" panose="020F0502020204030204" pitchFamily="34" charset="0"/>
              </a:rPr>
              <a:t>.</a:t>
            </a:r>
          </a:p>
          <a:p>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 The event will highlight:</a:t>
            </a:r>
          </a:p>
          <a:p>
            <a:r>
              <a:rPr lang="en-GB" dirty="0">
                <a:latin typeface="Calibri" panose="020F0502020204030204" pitchFamily="34" charset="0"/>
                <a:cs typeface="Calibri" panose="020F0502020204030204" pitchFamily="34" charset="0"/>
              </a:rPr>
              <a:t> </a:t>
            </a:r>
            <a:r>
              <a:rPr lang="en-GB" b="1" dirty="0">
                <a:latin typeface="Calibri" panose="020F0502020204030204" pitchFamily="34" charset="0"/>
                <a:cs typeface="Calibri" panose="020F0502020204030204" pitchFamily="34" charset="0"/>
              </a:rPr>
              <a:t>Legal responsibilities</a:t>
            </a:r>
            <a:r>
              <a:rPr lang="en-GB" dirty="0">
                <a:latin typeface="Calibri" panose="020F0502020204030204" pitchFamily="34" charset="0"/>
                <a:cs typeface="Calibri" panose="020F0502020204030204" pitchFamily="34" charset="0"/>
              </a:rPr>
              <a:t> under UK law.</a:t>
            </a:r>
            <a:endParaRPr lang="en-GB" b="1" dirty="0">
              <a:latin typeface="Calibri" panose="020F0502020204030204" pitchFamily="34" charset="0"/>
              <a:cs typeface="Calibri" panose="020F0502020204030204" pitchFamily="34" charset="0"/>
            </a:endParaRPr>
          </a:p>
          <a:p>
            <a:r>
              <a:rPr lang="en-GB" b="1" dirty="0">
                <a:latin typeface="Calibri" panose="020F0502020204030204" pitchFamily="34" charset="0"/>
                <a:cs typeface="Calibri" panose="020F0502020204030204" pitchFamily="34" charset="0"/>
              </a:rPr>
              <a:t>Workplace culture and mental health policies.</a:t>
            </a:r>
            <a:endParaRPr lang="en-GB" dirty="0">
              <a:latin typeface="Calibri" panose="020F0502020204030204" pitchFamily="34" charset="0"/>
              <a:cs typeface="Calibri" panose="020F0502020204030204" pitchFamily="34" charset="0"/>
            </a:endParaRPr>
          </a:p>
          <a:p>
            <a:r>
              <a:rPr lang="en-GB" b="1" dirty="0">
                <a:latin typeface="Calibri" panose="020F0502020204030204" pitchFamily="34" charset="0"/>
                <a:cs typeface="Calibri" panose="020F0502020204030204" pitchFamily="34" charset="0"/>
              </a:rPr>
              <a:t>How diversity and inclusion help businesses grow.</a:t>
            </a:r>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p:txBody>
      </p:sp>
      <p:sp>
        <p:nvSpPr>
          <p:cNvPr id="4" name="Slide Number Placeholder 3"/>
          <p:cNvSpPr>
            <a:spLocks noGrp="1"/>
          </p:cNvSpPr>
          <p:nvPr>
            <p:ph type="sldNum" sz="quarter" idx="5"/>
          </p:nvPr>
        </p:nvSpPr>
        <p:spPr/>
        <p:txBody>
          <a:bodyPr/>
          <a:lstStyle/>
          <a:p>
            <a:fld id="{370CCE4D-52CC-CA43-B385-F19FFBD0C37C}" type="slidenum">
              <a:rPr lang="en-GB" smtClean="0"/>
              <a:t>6</a:t>
            </a:fld>
            <a:endParaRPr lang="en-GB"/>
          </a:p>
        </p:txBody>
      </p:sp>
    </p:spTree>
    <p:extLst>
      <p:ext uri="{BB962C8B-B14F-4D97-AF65-F5344CB8AC3E}">
        <p14:creationId xmlns:p14="http://schemas.microsoft.com/office/powerpoint/2010/main" val="19668773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Speaker Notes:</a:t>
            </a:r>
          </a:p>
          <a:p>
            <a:r>
              <a:rPr lang="en-GB" dirty="0"/>
              <a:t>The Equality Act 2010 protects people at work from discrimination. Mental health problems, like anxiety or depression, are included under the law as a type of disability. </a:t>
            </a:r>
            <a:br>
              <a:rPr lang="en-GB" dirty="0"/>
            </a:br>
            <a:r>
              <a:rPr lang="en-GB" dirty="0"/>
              <a:t>This means employers must support staff with mental health conditions, just like they would with a physical disability. </a:t>
            </a:r>
            <a:br>
              <a:rPr lang="en-GB" dirty="0"/>
            </a:br>
            <a:r>
              <a:rPr lang="en-GB" dirty="0"/>
              <a:t>There are also other characteristics protected by law, like </a:t>
            </a:r>
            <a:r>
              <a:rPr lang="en-GB" b="1" dirty="0"/>
              <a:t>age</a:t>
            </a:r>
            <a:r>
              <a:rPr lang="en-GB" dirty="0"/>
              <a:t>, </a:t>
            </a:r>
            <a:r>
              <a:rPr lang="en-GB" b="1" dirty="0"/>
              <a:t>sex</a:t>
            </a:r>
            <a:r>
              <a:rPr lang="en-GB" dirty="0"/>
              <a:t>, and </a:t>
            </a:r>
            <a:r>
              <a:rPr lang="en-GB" b="1" dirty="0"/>
              <a:t>race</a:t>
            </a:r>
            <a:r>
              <a:rPr lang="en-GB" dirty="0"/>
              <a:t>. These are important when we talk about mental health because older people, women, or people from ethnic minority backgrounds may face extra challenges or stigma when asking for help. </a:t>
            </a:r>
            <a:br>
              <a:rPr lang="en-GB" dirty="0"/>
            </a:br>
            <a:r>
              <a:rPr lang="en-GB" dirty="0"/>
              <a:t>Our event will talk about these differences and how companies can be more inclusive for everyone. </a:t>
            </a:r>
          </a:p>
        </p:txBody>
      </p:sp>
      <p:sp>
        <p:nvSpPr>
          <p:cNvPr id="4" name="Slide Number Placeholder 3"/>
          <p:cNvSpPr>
            <a:spLocks noGrp="1"/>
          </p:cNvSpPr>
          <p:nvPr>
            <p:ph type="sldNum" sz="quarter" idx="5"/>
          </p:nvPr>
        </p:nvSpPr>
        <p:spPr/>
        <p:txBody>
          <a:bodyPr/>
          <a:lstStyle/>
          <a:p>
            <a:fld id="{370CCE4D-52CC-CA43-B385-F19FFBD0C37C}" type="slidenum">
              <a:rPr lang="en-GB" smtClean="0"/>
              <a:t>7</a:t>
            </a:fld>
            <a:endParaRPr lang="en-GB"/>
          </a:p>
        </p:txBody>
      </p:sp>
    </p:spTree>
    <p:extLst>
      <p:ext uri="{BB962C8B-B14F-4D97-AF65-F5344CB8AC3E}">
        <p14:creationId xmlns:p14="http://schemas.microsoft.com/office/powerpoint/2010/main" val="31622899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Speaker Notes:</a:t>
            </a:r>
            <a:endParaRPr lang="en-GB" dirty="0"/>
          </a:p>
          <a:p>
            <a:r>
              <a:rPr lang="en-GB" dirty="0"/>
              <a:t>The main focus of this conference is how to make workplaces better for people who have mental health challenges. </a:t>
            </a:r>
            <a:br>
              <a:rPr lang="en-GB" dirty="0"/>
            </a:br>
            <a:r>
              <a:rPr lang="en-GB" dirty="0"/>
              <a:t>One big topic is how to </a:t>
            </a:r>
            <a:r>
              <a:rPr lang="en-GB" b="1" dirty="0"/>
              <a:t>support employees</a:t>
            </a:r>
            <a:r>
              <a:rPr lang="en-GB" dirty="0"/>
              <a:t> who are struggling. We will talk about simple things like listening and creating safe spaces at work. </a:t>
            </a:r>
            <a:br>
              <a:rPr lang="en-GB" dirty="0"/>
            </a:br>
            <a:r>
              <a:rPr lang="en-GB" dirty="0"/>
              <a:t>Another key idea is how to </a:t>
            </a:r>
            <a:r>
              <a:rPr lang="en-GB" b="1" dirty="0"/>
              <a:t>build a workplace culture</a:t>
            </a:r>
            <a:r>
              <a:rPr lang="en-GB" dirty="0"/>
              <a:t> where mental health is taken seriously—not just once a year, but every day. </a:t>
            </a:r>
            <a:br>
              <a:rPr lang="en-GB" dirty="0"/>
            </a:br>
            <a:r>
              <a:rPr lang="en-GB" dirty="0"/>
              <a:t>And finally, we will show that looking after mental health is good for business. Happy, supported staff means fewer sick days, better teamwork, and stronger companies. </a:t>
            </a:r>
            <a:br>
              <a:rPr lang="en-GB" dirty="0"/>
            </a:br>
            <a:r>
              <a:rPr lang="en-GB" dirty="0"/>
              <a:t>This conference is about helping employers and staff learn and grow together. </a:t>
            </a:r>
          </a:p>
        </p:txBody>
      </p:sp>
      <p:sp>
        <p:nvSpPr>
          <p:cNvPr id="4" name="Slide Number Placeholder 3"/>
          <p:cNvSpPr>
            <a:spLocks noGrp="1"/>
          </p:cNvSpPr>
          <p:nvPr>
            <p:ph type="sldNum" sz="quarter" idx="5"/>
          </p:nvPr>
        </p:nvSpPr>
        <p:spPr/>
        <p:txBody>
          <a:bodyPr/>
          <a:lstStyle/>
          <a:p>
            <a:fld id="{370CCE4D-52CC-CA43-B385-F19FFBD0C37C}" type="slidenum">
              <a:rPr lang="en-GB" smtClean="0"/>
              <a:t>8</a:t>
            </a:fld>
            <a:endParaRPr lang="en-GB"/>
          </a:p>
        </p:txBody>
      </p:sp>
    </p:spTree>
    <p:extLst>
      <p:ext uri="{BB962C8B-B14F-4D97-AF65-F5344CB8AC3E}">
        <p14:creationId xmlns:p14="http://schemas.microsoft.com/office/powerpoint/2010/main" val="30816621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GB" b="1" dirty="0">
                <a:latin typeface="Calibri" panose="020F0502020204030204" pitchFamily="34" charset="0"/>
                <a:cs typeface="Calibri" panose="020F0502020204030204" pitchFamily="34" charset="0"/>
              </a:rPr>
              <a:t>Speaker Notes:</a:t>
            </a:r>
            <a:endParaRPr lang="en-GB" dirty="0">
              <a:latin typeface="Calibri" panose="020F0502020204030204" pitchFamily="34" charset="0"/>
              <a:cs typeface="Calibri" panose="020F0502020204030204" pitchFamily="34" charset="0"/>
            </a:endParaRPr>
          </a:p>
          <a:p>
            <a:pPr>
              <a:lnSpc>
                <a:spcPct val="150000"/>
              </a:lnSpc>
            </a:pPr>
            <a:r>
              <a:rPr lang="en-GB" dirty="0">
                <a:latin typeface="Calibri" panose="020F0502020204030204" pitchFamily="34" charset="0"/>
                <a:cs typeface="Calibri" panose="020F0502020204030204" pitchFamily="34" charset="0"/>
              </a:rPr>
              <a:t>• </a:t>
            </a:r>
            <a:r>
              <a:rPr lang="en-GB" b="1" dirty="0">
                <a:latin typeface="Calibri" panose="020F0502020204030204" pitchFamily="34" charset="0"/>
                <a:cs typeface="Calibri" panose="020F0502020204030204" pitchFamily="34" charset="0"/>
              </a:rPr>
              <a:t>Glasgow is a top business and conference destination</a:t>
            </a:r>
            <a:r>
              <a:rPr lang="en-GB" dirty="0">
                <a:latin typeface="Calibri" panose="020F0502020204030204" pitchFamily="34" charset="0"/>
                <a:cs typeface="Calibri" panose="020F0502020204030204" pitchFamily="34" charset="0"/>
              </a:rPr>
              <a:t>, attracting global events and has proven record for hosting health conferences/..</a:t>
            </a:r>
          </a:p>
          <a:p>
            <a:pPr>
              <a:lnSpc>
                <a:spcPct val="150000"/>
              </a:lnSpc>
            </a:pPr>
            <a:endParaRPr lang="en-GB" dirty="0">
              <a:latin typeface="Calibri" panose="020F0502020204030204" pitchFamily="34" charset="0"/>
              <a:cs typeface="Calibri" panose="020F0502020204030204" pitchFamily="34" charset="0"/>
            </a:endParaRPr>
          </a:p>
          <a:p>
            <a:pPr>
              <a:lnSpc>
                <a:spcPct val="150000"/>
              </a:lnSpc>
            </a:pPr>
            <a:r>
              <a:rPr lang="en-GB" dirty="0">
                <a:latin typeface="Calibri" panose="020F0502020204030204" pitchFamily="34" charset="0"/>
                <a:cs typeface="Calibri" panose="020F0502020204030204" pitchFamily="34" charset="0"/>
              </a:rPr>
              <a:t>• </a:t>
            </a:r>
            <a:r>
              <a:rPr lang="en-GB" b="1" dirty="0">
                <a:latin typeface="Calibri" panose="020F0502020204030204" pitchFamily="34" charset="0"/>
                <a:cs typeface="Calibri" panose="020F0502020204030204" pitchFamily="34" charset="0"/>
              </a:rPr>
              <a:t>SEC is one of the UK’s leading event venues</a:t>
            </a:r>
            <a:r>
              <a:rPr lang="en-GB" dirty="0">
                <a:latin typeface="Calibri" panose="020F0502020204030204" pitchFamily="34" charset="0"/>
                <a:cs typeface="Calibri" panose="020F0502020204030204" pitchFamily="34" charset="0"/>
              </a:rPr>
              <a:t>, with modern facilities and space for up to </a:t>
            </a:r>
            <a:r>
              <a:rPr lang="en-GB" b="1" dirty="0">
                <a:latin typeface="Calibri" panose="020F0502020204030204" pitchFamily="34" charset="0"/>
                <a:cs typeface="Calibri" panose="020F0502020204030204" pitchFamily="34" charset="0"/>
              </a:rPr>
              <a:t>3,000 attendees</a:t>
            </a:r>
            <a:r>
              <a:rPr lang="en-GB" dirty="0">
                <a:latin typeface="Calibri" panose="020F0502020204030204" pitchFamily="34" charset="0"/>
                <a:cs typeface="Calibri" panose="020F0502020204030204" pitchFamily="34" charset="0"/>
              </a:rPr>
              <a:t> (SEC, 2023).</a:t>
            </a:r>
          </a:p>
          <a:p>
            <a:pPr>
              <a:lnSpc>
                <a:spcPct val="150000"/>
              </a:lnSpc>
            </a:pPr>
            <a:endParaRPr lang="en-GB" dirty="0">
              <a:latin typeface="Calibri" panose="020F0502020204030204" pitchFamily="34" charset="0"/>
              <a:cs typeface="Calibri" panose="020F0502020204030204" pitchFamily="34" charset="0"/>
            </a:endParaRPr>
          </a:p>
          <a:p>
            <a:pPr>
              <a:lnSpc>
                <a:spcPct val="150000"/>
              </a:lnSpc>
            </a:pPr>
            <a:r>
              <a:rPr lang="en-GB" dirty="0">
                <a:latin typeface="Calibri" panose="020F0502020204030204" pitchFamily="34" charset="0"/>
                <a:cs typeface="Calibri" panose="020F0502020204030204" pitchFamily="34" charset="0"/>
              </a:rPr>
              <a:t>• The venue has </a:t>
            </a:r>
            <a:r>
              <a:rPr lang="en-GB" b="1" dirty="0">
                <a:latin typeface="Calibri" panose="020F0502020204030204" pitchFamily="34" charset="0"/>
                <a:cs typeface="Calibri" panose="020F0502020204030204" pitchFamily="34" charset="0"/>
              </a:rPr>
              <a:t>great transport links</a:t>
            </a:r>
            <a:r>
              <a:rPr lang="en-GB" dirty="0">
                <a:latin typeface="Calibri" panose="020F0502020204030204" pitchFamily="34" charset="0"/>
                <a:cs typeface="Calibri" panose="020F0502020204030204" pitchFamily="34" charset="0"/>
              </a:rPr>
              <a:t> with nearby hotels and restaurants, making it easy for attendees to visit.</a:t>
            </a:r>
          </a:p>
          <a:p>
            <a:pPr>
              <a:lnSpc>
                <a:spcPct val="150000"/>
              </a:lnSpc>
            </a:pPr>
            <a:endParaRPr lang="en-GB" dirty="0">
              <a:latin typeface="Calibri" panose="020F0502020204030204" pitchFamily="34" charset="0"/>
              <a:cs typeface="Calibri" panose="020F0502020204030204" pitchFamily="34" charset="0"/>
            </a:endParaRPr>
          </a:p>
          <a:p>
            <a:pPr>
              <a:lnSpc>
                <a:spcPct val="150000"/>
              </a:lnSpc>
            </a:pPr>
            <a:r>
              <a:rPr lang="en-GB" dirty="0">
                <a:latin typeface="Calibri" panose="020F0502020204030204" pitchFamily="34" charset="0"/>
                <a:cs typeface="Calibri" panose="020F0502020204030204" pitchFamily="34" charset="0"/>
              </a:rPr>
              <a:t>• The event will </a:t>
            </a:r>
            <a:r>
              <a:rPr lang="en-GB" b="1" dirty="0">
                <a:latin typeface="Calibri" panose="020F0502020204030204" pitchFamily="34" charset="0"/>
                <a:cs typeface="Calibri" panose="020F0502020204030204" pitchFamily="34" charset="0"/>
              </a:rPr>
              <a:t>benefit local businesses</a:t>
            </a:r>
            <a:r>
              <a:rPr lang="en-GB" dirty="0">
                <a:latin typeface="Calibri" panose="020F0502020204030204" pitchFamily="34" charset="0"/>
                <a:cs typeface="Calibri" panose="020F0502020204030204" pitchFamily="34" charset="0"/>
              </a:rPr>
              <a:t>, such as hotels, taxis, and restaurants (VisitScotland, 2023).</a:t>
            </a:r>
          </a:p>
          <a:p>
            <a:pPr>
              <a:lnSpc>
                <a:spcPct val="150000"/>
              </a:lnSpc>
            </a:pPr>
            <a:endParaRPr lang="en-GB" dirty="0">
              <a:latin typeface="Calibri" panose="020F0502020204030204" pitchFamily="34" charset="0"/>
              <a:cs typeface="Calibri" panose="020F0502020204030204" pitchFamily="34" charset="0"/>
            </a:endParaRPr>
          </a:p>
        </p:txBody>
      </p:sp>
      <p:sp>
        <p:nvSpPr>
          <p:cNvPr id="4" name="Slide Number Placeholder 3"/>
          <p:cNvSpPr>
            <a:spLocks noGrp="1"/>
          </p:cNvSpPr>
          <p:nvPr>
            <p:ph type="sldNum" sz="quarter" idx="5"/>
          </p:nvPr>
        </p:nvSpPr>
        <p:spPr/>
        <p:txBody>
          <a:bodyPr/>
          <a:lstStyle/>
          <a:p>
            <a:fld id="{370CCE4D-52CC-CA43-B385-F19FFBD0C37C}" type="slidenum">
              <a:rPr lang="en-GB" smtClean="0"/>
              <a:t>10</a:t>
            </a:fld>
            <a:endParaRPr lang="en-GB"/>
          </a:p>
        </p:txBody>
      </p:sp>
    </p:spTree>
    <p:extLst>
      <p:ext uri="{BB962C8B-B14F-4D97-AF65-F5344CB8AC3E}">
        <p14:creationId xmlns:p14="http://schemas.microsoft.com/office/powerpoint/2010/main" val="3896114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GB" dirty="0"/>
            </a:br>
            <a:endParaRPr lang="en-GB" dirty="0"/>
          </a:p>
          <a:p>
            <a:r>
              <a:rPr lang="en-GB" b="1" dirty="0"/>
              <a:t>Speaker Notes:</a:t>
            </a:r>
          </a:p>
          <a:p>
            <a:endParaRPr lang="en-GB" dirty="0"/>
          </a:p>
          <a:p>
            <a:r>
              <a:rPr lang="en-GB" dirty="0"/>
              <a:t>• This conference is aimed at </a:t>
            </a:r>
            <a:r>
              <a:rPr lang="en-GB" b="1" dirty="0"/>
              <a:t>a wide range of professionals and organisations</a:t>
            </a:r>
            <a:r>
              <a:rPr lang="en-GB" dirty="0"/>
              <a:t>:</a:t>
            </a:r>
          </a:p>
          <a:p>
            <a:r>
              <a:rPr lang="en-GB" b="1" dirty="0"/>
              <a:t>1. HR professionals &amp; business leaders</a:t>
            </a:r>
            <a:r>
              <a:rPr lang="en-GB" dirty="0"/>
              <a:t> – to learn how to support staff.</a:t>
            </a:r>
          </a:p>
          <a:p>
            <a:r>
              <a:rPr lang="en-GB" b="1" dirty="0"/>
              <a:t>2. Mental health experts &amp; researchers</a:t>
            </a:r>
            <a:r>
              <a:rPr lang="en-GB" dirty="0"/>
              <a:t> – to share strategies for well-being.</a:t>
            </a:r>
          </a:p>
          <a:p>
            <a:r>
              <a:rPr lang="en-GB" b="1" dirty="0"/>
              <a:t>3. Hospitality &amp; tourism industry leaders</a:t>
            </a:r>
            <a:r>
              <a:rPr lang="en-GB" dirty="0"/>
              <a:t> – to understand how mental health affects front-line workers.</a:t>
            </a:r>
          </a:p>
          <a:p>
            <a:r>
              <a:rPr lang="en-GB" dirty="0"/>
              <a:t>4. </a:t>
            </a:r>
            <a:r>
              <a:rPr lang="en-GB" b="1" dirty="0"/>
              <a:t>Government &amp; policymakers</a:t>
            </a:r>
            <a:r>
              <a:rPr lang="en-GB" dirty="0"/>
              <a:t> – to discuss workplace mental health laws.</a:t>
            </a:r>
          </a:p>
          <a:p>
            <a:r>
              <a:rPr lang="en-GB" b="1" dirty="0"/>
              <a:t>5. Employees &amp; workplace advocates</a:t>
            </a:r>
            <a:r>
              <a:rPr lang="en-GB" dirty="0"/>
              <a:t> – to share experiences and best practices.</a:t>
            </a:r>
          </a:p>
          <a:p>
            <a:endParaRPr lang="en-GB" dirty="0"/>
          </a:p>
          <a:p>
            <a:r>
              <a:rPr lang="en-GB" dirty="0"/>
              <a:t>• This broad target audience </a:t>
            </a:r>
            <a:r>
              <a:rPr lang="en-GB" b="1" dirty="0"/>
              <a:t>ensures high attendance and demand.</a:t>
            </a:r>
            <a:endParaRPr lang="en-GB" dirty="0"/>
          </a:p>
          <a:p>
            <a:endParaRPr lang="en-GB" dirty="0"/>
          </a:p>
        </p:txBody>
      </p:sp>
      <p:sp>
        <p:nvSpPr>
          <p:cNvPr id="4" name="Slide Number Placeholder 3"/>
          <p:cNvSpPr>
            <a:spLocks noGrp="1"/>
          </p:cNvSpPr>
          <p:nvPr>
            <p:ph type="sldNum" sz="quarter" idx="5"/>
          </p:nvPr>
        </p:nvSpPr>
        <p:spPr/>
        <p:txBody>
          <a:bodyPr/>
          <a:lstStyle/>
          <a:p>
            <a:fld id="{370CCE4D-52CC-CA43-B385-F19FFBD0C37C}" type="slidenum">
              <a:rPr lang="en-GB" smtClean="0"/>
              <a:t>11</a:t>
            </a:fld>
            <a:endParaRPr lang="en-GB"/>
          </a:p>
        </p:txBody>
      </p:sp>
    </p:spTree>
    <p:extLst>
      <p:ext uri="{BB962C8B-B14F-4D97-AF65-F5344CB8AC3E}">
        <p14:creationId xmlns:p14="http://schemas.microsoft.com/office/powerpoint/2010/main" val="38920558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Speaker Notes:</a:t>
            </a:r>
            <a:endParaRPr lang="en-GB" dirty="0"/>
          </a:p>
          <a:p>
            <a:r>
              <a:rPr lang="en-GB" dirty="0"/>
              <a:t>• The conference will take place at </a:t>
            </a:r>
            <a:r>
              <a:rPr lang="en-GB" b="1" dirty="0"/>
              <a:t>SEC in October 2025</a:t>
            </a:r>
            <a:r>
              <a:rPr lang="en-GB" dirty="0"/>
              <a:t>, linking to </a:t>
            </a:r>
            <a:r>
              <a:rPr lang="en-GB" b="1" dirty="0"/>
              <a:t>World Mental Health Day on October 10th</a:t>
            </a:r>
            <a:r>
              <a:rPr lang="en-GB" dirty="0"/>
              <a:t>.</a:t>
            </a:r>
          </a:p>
          <a:p>
            <a:endParaRPr lang="en-GB" dirty="0"/>
          </a:p>
          <a:p>
            <a:r>
              <a:rPr lang="en-GB" dirty="0"/>
              <a:t>• </a:t>
            </a:r>
            <a:r>
              <a:rPr lang="en-GB" b="1" dirty="0"/>
              <a:t>SEC offers accessible seating, breakout rooms, and wellness areas.</a:t>
            </a:r>
          </a:p>
          <a:p>
            <a:endParaRPr lang="en-GB" dirty="0"/>
          </a:p>
          <a:p>
            <a:r>
              <a:rPr lang="en-GB" dirty="0"/>
              <a:t>• The event will include:</a:t>
            </a:r>
          </a:p>
          <a:p>
            <a:r>
              <a:rPr lang="en-GB" b="1" dirty="0"/>
              <a:t>1. Keynote speakers</a:t>
            </a:r>
            <a:r>
              <a:rPr lang="en-GB" dirty="0"/>
              <a:t> from business and mental health industries.</a:t>
            </a:r>
          </a:p>
          <a:p>
            <a:r>
              <a:rPr lang="en-GB" b="1" dirty="0"/>
              <a:t>2. Workshops</a:t>
            </a:r>
            <a:r>
              <a:rPr lang="en-GB" dirty="0"/>
              <a:t> on stress management and workplace well-being.</a:t>
            </a:r>
          </a:p>
          <a:p>
            <a:r>
              <a:rPr lang="en-GB" b="1" dirty="0"/>
              <a:t>3. Networking sessions</a:t>
            </a:r>
            <a:r>
              <a:rPr lang="en-GB" dirty="0"/>
              <a:t> for professionals to connect.</a:t>
            </a:r>
          </a:p>
          <a:p>
            <a:endParaRPr lang="en-GB" dirty="0"/>
          </a:p>
          <a:p>
            <a:r>
              <a:rPr lang="en-GB" dirty="0"/>
              <a:t>• </a:t>
            </a:r>
            <a:r>
              <a:rPr lang="en-GB" b="1" dirty="0"/>
              <a:t>Staffing needs</a:t>
            </a:r>
            <a:r>
              <a:rPr lang="en-GB" dirty="0"/>
              <a:t> include event planners, catering, security, and tech support.</a:t>
            </a:r>
          </a:p>
          <a:p>
            <a:endParaRPr lang="en-GB" dirty="0"/>
          </a:p>
        </p:txBody>
      </p:sp>
      <p:sp>
        <p:nvSpPr>
          <p:cNvPr id="4" name="Slide Number Placeholder 3"/>
          <p:cNvSpPr>
            <a:spLocks noGrp="1"/>
          </p:cNvSpPr>
          <p:nvPr>
            <p:ph type="sldNum" sz="quarter" idx="5"/>
          </p:nvPr>
        </p:nvSpPr>
        <p:spPr/>
        <p:txBody>
          <a:bodyPr/>
          <a:lstStyle/>
          <a:p>
            <a:fld id="{370CCE4D-52CC-CA43-B385-F19FFBD0C37C}" type="slidenum">
              <a:rPr lang="en-GB" smtClean="0"/>
              <a:t>12</a:t>
            </a:fld>
            <a:endParaRPr lang="en-GB"/>
          </a:p>
        </p:txBody>
      </p:sp>
    </p:spTree>
    <p:extLst>
      <p:ext uri="{BB962C8B-B14F-4D97-AF65-F5344CB8AC3E}">
        <p14:creationId xmlns:p14="http://schemas.microsoft.com/office/powerpoint/2010/main" val="35300510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latin typeface="Calibri" panose="020F0502020204030204" pitchFamily="34" charset="0"/>
                <a:cs typeface="Calibri" panose="020F0502020204030204" pitchFamily="34" charset="0"/>
              </a:rPr>
              <a:t>Speaker Notes:</a:t>
            </a:r>
            <a:br>
              <a:rPr lang="en-GB" dirty="0">
                <a:latin typeface="Calibri" panose="020F0502020204030204" pitchFamily="34" charset="0"/>
                <a:cs typeface="Calibri" panose="020F0502020204030204" pitchFamily="34" charset="0"/>
              </a:rPr>
            </a:br>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 This slide shows how the event will make money.</a:t>
            </a:r>
          </a:p>
          <a:p>
            <a:r>
              <a:rPr lang="en-GB" dirty="0">
                <a:latin typeface="Calibri" panose="020F0502020204030204" pitchFamily="34" charset="0"/>
                <a:cs typeface="Calibri" panose="020F0502020204030204" pitchFamily="34" charset="0"/>
              </a:rPr>
              <a:t>• We have </a:t>
            </a:r>
            <a:r>
              <a:rPr lang="en-GB" b="1" dirty="0">
                <a:latin typeface="Calibri" panose="020F0502020204030204" pitchFamily="34" charset="0"/>
                <a:cs typeface="Calibri" panose="020F0502020204030204" pitchFamily="34" charset="0"/>
              </a:rPr>
              <a:t>£100,000 in costs</a:t>
            </a:r>
            <a:r>
              <a:rPr lang="en-GB" dirty="0">
                <a:latin typeface="Calibri" panose="020F0502020204030204" pitchFamily="34" charset="0"/>
                <a:cs typeface="Calibri" panose="020F0502020204030204" pitchFamily="34" charset="0"/>
              </a:rPr>
              <a:t> but expect </a:t>
            </a:r>
            <a:r>
              <a:rPr lang="en-GB" b="1" dirty="0">
                <a:latin typeface="Calibri" panose="020F0502020204030204" pitchFamily="34" charset="0"/>
                <a:cs typeface="Calibri" panose="020F0502020204030204" pitchFamily="34" charset="0"/>
              </a:rPr>
              <a:t>£150,000 in income</a:t>
            </a:r>
            <a:r>
              <a:rPr lang="en-GB" dirty="0">
                <a:latin typeface="Calibri" panose="020F0502020204030204" pitchFamily="34" charset="0"/>
                <a:cs typeface="Calibri" panose="020F0502020204030204" pitchFamily="34" charset="0"/>
              </a:rPr>
              <a:t>, making a </a:t>
            </a:r>
            <a:r>
              <a:rPr lang="en-GB" b="1" dirty="0">
                <a:latin typeface="Calibri" panose="020F0502020204030204" pitchFamily="34" charset="0"/>
                <a:cs typeface="Calibri" panose="020F0502020204030204" pitchFamily="34" charset="0"/>
              </a:rPr>
              <a:t>£50,000 profit</a:t>
            </a:r>
            <a:r>
              <a:rPr lang="en-GB" dirty="0">
                <a:latin typeface="Calibri" panose="020F0502020204030204" pitchFamily="34" charset="0"/>
                <a:cs typeface="Calibri" panose="020F0502020204030204" pitchFamily="34" charset="0"/>
              </a:rPr>
              <a:t>.</a:t>
            </a:r>
          </a:p>
          <a:p>
            <a:endParaRPr lang="en-GB" dirty="0">
              <a:latin typeface="Calibri" panose="020F0502020204030204" pitchFamily="34" charset="0"/>
              <a:cs typeface="Calibri" panose="020F0502020204030204" pitchFamily="34" charset="0"/>
            </a:endParaRPr>
          </a:p>
          <a:p>
            <a:r>
              <a:rPr lang="en-GB" b="1" dirty="0">
                <a:latin typeface="Calibri" panose="020F0502020204030204" pitchFamily="34" charset="0"/>
                <a:cs typeface="Calibri" panose="020F0502020204030204" pitchFamily="34" charset="0"/>
              </a:rPr>
              <a:t>Expenses:</a:t>
            </a:r>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 </a:t>
            </a:r>
            <a:r>
              <a:rPr lang="en-GB" b="1" dirty="0">
                <a:latin typeface="Calibri" panose="020F0502020204030204" pitchFamily="34" charset="0"/>
                <a:cs typeface="Calibri" panose="020F0502020204030204" pitchFamily="34" charset="0"/>
              </a:rPr>
              <a:t>Venue Rent (SEC) - £50,000</a:t>
            </a:r>
            <a:r>
              <a:rPr lang="en-GB" dirty="0">
                <a:latin typeface="Calibri" panose="020F0502020204030204" pitchFamily="34" charset="0"/>
                <a:cs typeface="Calibri" panose="020F0502020204030204" pitchFamily="34" charset="0"/>
              </a:rPr>
              <a:t>  Renting the event space.</a:t>
            </a:r>
          </a:p>
          <a:p>
            <a:r>
              <a:rPr lang="en-GB" dirty="0">
                <a:latin typeface="Calibri" panose="020F0502020204030204" pitchFamily="34" charset="0"/>
                <a:cs typeface="Calibri" panose="020F0502020204030204" pitchFamily="34" charset="0"/>
              </a:rPr>
              <a:t>• </a:t>
            </a:r>
            <a:r>
              <a:rPr lang="en-GB" b="1" dirty="0">
                <a:latin typeface="Calibri" panose="020F0502020204030204" pitchFamily="34" charset="0"/>
                <a:cs typeface="Calibri" panose="020F0502020204030204" pitchFamily="34" charset="0"/>
              </a:rPr>
              <a:t>Speaker Fees &amp; Travel - £20,000</a:t>
            </a:r>
            <a:r>
              <a:rPr lang="en-GB" dirty="0">
                <a:latin typeface="Calibri" panose="020F0502020204030204" pitchFamily="34" charset="0"/>
                <a:cs typeface="Calibri" panose="020F0502020204030204" pitchFamily="34" charset="0"/>
              </a:rPr>
              <a:t>  Paying guest speakers and covering travel.</a:t>
            </a:r>
          </a:p>
          <a:p>
            <a:r>
              <a:rPr lang="en-GB" dirty="0">
                <a:latin typeface="Calibri" panose="020F0502020204030204" pitchFamily="34" charset="0"/>
                <a:cs typeface="Calibri" panose="020F0502020204030204" pitchFamily="34" charset="0"/>
              </a:rPr>
              <a:t>• </a:t>
            </a:r>
            <a:r>
              <a:rPr lang="en-GB" b="1" dirty="0">
                <a:latin typeface="Calibri" panose="020F0502020204030204" pitchFamily="34" charset="0"/>
                <a:cs typeface="Calibri" panose="020F0502020204030204" pitchFamily="34" charset="0"/>
              </a:rPr>
              <a:t>Catering &amp; Hospitality - £15,000</a:t>
            </a:r>
            <a:r>
              <a:rPr lang="en-GB" dirty="0">
                <a:latin typeface="Calibri" panose="020F0502020204030204" pitchFamily="34" charset="0"/>
                <a:cs typeface="Calibri" panose="020F0502020204030204" pitchFamily="34" charset="0"/>
              </a:rPr>
              <a:t>  Food and drinks for guests.</a:t>
            </a:r>
          </a:p>
          <a:p>
            <a:r>
              <a:rPr lang="en-GB" dirty="0">
                <a:latin typeface="Calibri" panose="020F0502020204030204" pitchFamily="34" charset="0"/>
                <a:cs typeface="Calibri" panose="020F0502020204030204" pitchFamily="34" charset="0"/>
              </a:rPr>
              <a:t>• </a:t>
            </a:r>
            <a:r>
              <a:rPr lang="en-GB" b="1" dirty="0">
                <a:latin typeface="Calibri" panose="020F0502020204030204" pitchFamily="34" charset="0"/>
                <a:cs typeface="Calibri" panose="020F0502020204030204" pitchFamily="34" charset="0"/>
              </a:rPr>
              <a:t>Marketing &amp; Promotion - £10,000</a:t>
            </a:r>
            <a:r>
              <a:rPr lang="en-GB" dirty="0">
                <a:latin typeface="Calibri" panose="020F0502020204030204" pitchFamily="34" charset="0"/>
                <a:cs typeface="Calibri" panose="020F0502020204030204" pitchFamily="34" charset="0"/>
              </a:rPr>
              <a:t>  Advertising the event.</a:t>
            </a:r>
          </a:p>
          <a:p>
            <a:r>
              <a:rPr lang="en-GB" dirty="0">
                <a:latin typeface="Calibri" panose="020F0502020204030204" pitchFamily="34" charset="0"/>
                <a:cs typeface="Calibri" panose="020F0502020204030204" pitchFamily="34" charset="0"/>
              </a:rPr>
              <a:t>• </a:t>
            </a:r>
            <a:r>
              <a:rPr lang="en-GB" b="1" dirty="0">
                <a:latin typeface="Calibri" panose="020F0502020204030204" pitchFamily="34" charset="0"/>
                <a:cs typeface="Calibri" panose="020F0502020204030204" pitchFamily="34" charset="0"/>
              </a:rPr>
              <a:t>Staffing &amp; Logistics - £5,000</a:t>
            </a:r>
            <a:r>
              <a:rPr lang="en-GB" dirty="0">
                <a:latin typeface="Calibri" panose="020F0502020204030204" pitchFamily="34" charset="0"/>
                <a:cs typeface="Calibri" panose="020F0502020204030204" pitchFamily="34" charset="0"/>
              </a:rPr>
              <a:t>  Paying event staff and security.</a:t>
            </a:r>
          </a:p>
          <a:p>
            <a:r>
              <a:rPr lang="en-GB" dirty="0">
                <a:latin typeface="Calibri" panose="020F0502020204030204" pitchFamily="34" charset="0"/>
                <a:cs typeface="Calibri" panose="020F0502020204030204" pitchFamily="34" charset="0"/>
              </a:rPr>
              <a:t>• </a:t>
            </a:r>
            <a:r>
              <a:rPr lang="en-GB" b="1" dirty="0">
                <a:latin typeface="Calibri" panose="020F0502020204030204" pitchFamily="34" charset="0"/>
                <a:cs typeface="Calibri" panose="020F0502020204030204" pitchFamily="34" charset="0"/>
              </a:rPr>
              <a:t>Total cost: £100,000</a:t>
            </a:r>
          </a:p>
          <a:p>
            <a:endParaRPr lang="en-GB" dirty="0">
              <a:latin typeface="Calibri" panose="020F0502020204030204" pitchFamily="34" charset="0"/>
              <a:cs typeface="Calibri" panose="020F0502020204030204" pitchFamily="34" charset="0"/>
            </a:endParaRPr>
          </a:p>
          <a:p>
            <a:r>
              <a:rPr lang="en-GB" b="1" dirty="0">
                <a:latin typeface="Calibri" panose="020F0502020204030204" pitchFamily="34" charset="0"/>
                <a:cs typeface="Calibri" panose="020F0502020204030204" pitchFamily="34" charset="0"/>
              </a:rPr>
              <a:t>Profit Sources:</a:t>
            </a:r>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 </a:t>
            </a:r>
            <a:r>
              <a:rPr lang="en-GB" b="1" dirty="0">
                <a:latin typeface="Calibri" panose="020F0502020204030204" pitchFamily="34" charset="0"/>
                <a:cs typeface="Calibri" panose="020F0502020204030204" pitchFamily="34" charset="0"/>
              </a:rPr>
              <a:t>Ticket Sales (£200 x 500) = £100,000</a:t>
            </a:r>
            <a:r>
              <a:rPr lang="en-GB" dirty="0">
                <a:latin typeface="Calibri" panose="020F0502020204030204" pitchFamily="34" charset="0"/>
                <a:cs typeface="Calibri" panose="020F0502020204030204" pitchFamily="34" charset="0"/>
              </a:rPr>
              <a:t> Main source of income.</a:t>
            </a:r>
          </a:p>
          <a:p>
            <a:r>
              <a:rPr lang="en-GB" dirty="0">
                <a:latin typeface="Calibri" panose="020F0502020204030204" pitchFamily="34" charset="0"/>
                <a:cs typeface="Calibri" panose="020F0502020204030204" pitchFamily="34" charset="0"/>
              </a:rPr>
              <a:t>• </a:t>
            </a:r>
            <a:r>
              <a:rPr lang="en-GB" b="1" dirty="0">
                <a:latin typeface="Calibri" panose="020F0502020204030204" pitchFamily="34" charset="0"/>
                <a:cs typeface="Calibri" panose="020F0502020204030204" pitchFamily="34" charset="0"/>
              </a:rPr>
              <a:t>Corporate Sponsorships = £30,000</a:t>
            </a:r>
            <a:r>
              <a:rPr lang="en-GB" dirty="0">
                <a:latin typeface="Calibri" panose="020F0502020204030204" pitchFamily="34" charset="0"/>
                <a:cs typeface="Calibri" panose="020F0502020204030204" pitchFamily="34" charset="0"/>
              </a:rPr>
              <a:t>  Businesses paying to sponsor sessions.</a:t>
            </a:r>
          </a:p>
          <a:p>
            <a:r>
              <a:rPr lang="en-GB" dirty="0">
                <a:latin typeface="Calibri" panose="020F0502020204030204" pitchFamily="34" charset="0"/>
                <a:cs typeface="Calibri" panose="020F0502020204030204" pitchFamily="34" charset="0"/>
              </a:rPr>
              <a:t>• </a:t>
            </a:r>
            <a:r>
              <a:rPr lang="en-GB" b="1" dirty="0">
                <a:latin typeface="Calibri" panose="020F0502020204030204" pitchFamily="34" charset="0"/>
                <a:cs typeface="Calibri" panose="020F0502020204030204" pitchFamily="34" charset="0"/>
              </a:rPr>
              <a:t>Exhibitor Fees = £10,000</a:t>
            </a:r>
            <a:r>
              <a:rPr lang="en-GB" dirty="0">
                <a:latin typeface="Calibri" panose="020F0502020204030204" pitchFamily="34" charset="0"/>
                <a:cs typeface="Calibri" panose="020F0502020204030204" pitchFamily="34" charset="0"/>
              </a:rPr>
              <a:t>  Businesses paying for stalls.</a:t>
            </a:r>
          </a:p>
          <a:p>
            <a:r>
              <a:rPr lang="en-GB" dirty="0">
                <a:latin typeface="Calibri" panose="020F0502020204030204" pitchFamily="34" charset="0"/>
                <a:cs typeface="Calibri" panose="020F0502020204030204" pitchFamily="34" charset="0"/>
              </a:rPr>
              <a:t>• </a:t>
            </a:r>
            <a:r>
              <a:rPr lang="en-GB" b="1" dirty="0">
                <a:latin typeface="Calibri" panose="020F0502020204030204" pitchFamily="34" charset="0"/>
                <a:cs typeface="Calibri" panose="020F0502020204030204" pitchFamily="34" charset="0"/>
              </a:rPr>
              <a:t>Networking Lounge &amp; Business Matching = £10,000</a:t>
            </a:r>
            <a:r>
              <a:rPr lang="en-GB" dirty="0">
                <a:latin typeface="Calibri" panose="020F0502020204030204" pitchFamily="34" charset="0"/>
                <a:cs typeface="Calibri" panose="020F0502020204030204" pitchFamily="34" charset="0"/>
              </a:rPr>
              <a:t>  Paid networking area for VIPs.</a:t>
            </a:r>
          </a:p>
          <a:p>
            <a:r>
              <a:rPr lang="en-GB" dirty="0">
                <a:latin typeface="Calibri" panose="020F0502020204030204" pitchFamily="34" charset="0"/>
                <a:cs typeface="Calibri" panose="020F0502020204030204" pitchFamily="34" charset="0"/>
              </a:rPr>
              <a:t>• </a:t>
            </a:r>
            <a:r>
              <a:rPr lang="en-GB" b="1" dirty="0">
                <a:latin typeface="Calibri" panose="020F0502020204030204" pitchFamily="34" charset="0"/>
                <a:cs typeface="Calibri" panose="020F0502020204030204" pitchFamily="34" charset="0"/>
              </a:rPr>
              <a:t>Total income: £150,000</a:t>
            </a:r>
          </a:p>
          <a:p>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To conclude: The event will </a:t>
            </a:r>
            <a:r>
              <a:rPr lang="en-GB" b="1" dirty="0">
                <a:latin typeface="Calibri" panose="020F0502020204030204" pitchFamily="34" charset="0"/>
                <a:cs typeface="Calibri" panose="020F0502020204030204" pitchFamily="34" charset="0"/>
              </a:rPr>
              <a:t>make a profit</a:t>
            </a:r>
            <a:r>
              <a:rPr lang="en-GB" dirty="0">
                <a:latin typeface="Calibri" panose="020F0502020204030204" pitchFamily="34" charset="0"/>
                <a:cs typeface="Calibri" panose="020F0502020204030204" pitchFamily="34" charset="0"/>
              </a:rPr>
              <a:t> and is </a:t>
            </a:r>
            <a:r>
              <a:rPr lang="en-GB" b="1" dirty="0">
                <a:latin typeface="Calibri" panose="020F0502020204030204" pitchFamily="34" charset="0"/>
                <a:cs typeface="Calibri" panose="020F0502020204030204" pitchFamily="34" charset="0"/>
              </a:rPr>
              <a:t>financially successful</a:t>
            </a:r>
            <a:r>
              <a:rPr lang="en-GB" dirty="0">
                <a:latin typeface="Calibri" panose="020F0502020204030204" pitchFamily="34" charset="0"/>
                <a:cs typeface="Calibri" panose="020F0502020204030204" pitchFamily="34" charset="0"/>
              </a:rPr>
              <a:t>.  It has </a:t>
            </a:r>
            <a:r>
              <a:rPr lang="en-GB" b="1" dirty="0">
                <a:latin typeface="Calibri" panose="020F0502020204030204" pitchFamily="34" charset="0"/>
                <a:cs typeface="Calibri" panose="020F0502020204030204" pitchFamily="34" charset="0"/>
              </a:rPr>
              <a:t>different ways to earn money</a:t>
            </a:r>
            <a:r>
              <a:rPr lang="en-GB" dirty="0">
                <a:latin typeface="Calibri" panose="020F0502020204030204" pitchFamily="34" charset="0"/>
                <a:cs typeface="Calibri" panose="020F0502020204030204" pitchFamily="34" charset="0"/>
              </a:rPr>
              <a:t> and is </a:t>
            </a:r>
            <a:r>
              <a:rPr lang="en-GB" b="1" dirty="0">
                <a:latin typeface="Calibri" panose="020F0502020204030204" pitchFamily="34" charset="0"/>
                <a:cs typeface="Calibri" panose="020F0502020204030204" pitchFamily="34" charset="0"/>
              </a:rPr>
              <a:t>worth the investment</a:t>
            </a:r>
            <a:r>
              <a:rPr lang="en-GB" dirty="0">
                <a:latin typeface="Calibri" panose="020F0502020204030204" pitchFamily="34" charset="0"/>
                <a:cs typeface="Calibri" panose="020F0502020204030204" pitchFamily="34" charset="0"/>
              </a:rPr>
              <a:t>.</a:t>
            </a:r>
          </a:p>
          <a:p>
            <a:br>
              <a:rPr lang="en-GB" dirty="0">
                <a:latin typeface="Calibri" panose="020F0502020204030204" pitchFamily="34" charset="0"/>
                <a:cs typeface="Calibri" panose="020F0502020204030204" pitchFamily="34" charset="0"/>
              </a:rPr>
            </a:br>
            <a:endParaRPr lang="en-GB" dirty="0">
              <a:latin typeface="Calibri" panose="020F0502020204030204" pitchFamily="34" charset="0"/>
              <a:cs typeface="Calibri" panose="020F0502020204030204" pitchFamily="34" charset="0"/>
            </a:endParaRPr>
          </a:p>
        </p:txBody>
      </p:sp>
      <p:sp>
        <p:nvSpPr>
          <p:cNvPr id="4" name="Slide Number Placeholder 3"/>
          <p:cNvSpPr>
            <a:spLocks noGrp="1"/>
          </p:cNvSpPr>
          <p:nvPr>
            <p:ph type="sldNum" sz="quarter" idx="5"/>
          </p:nvPr>
        </p:nvSpPr>
        <p:spPr/>
        <p:txBody>
          <a:bodyPr/>
          <a:lstStyle/>
          <a:p>
            <a:fld id="{370CCE4D-52CC-CA43-B385-F19FFBD0C37C}" type="slidenum">
              <a:rPr lang="en-GB" smtClean="0"/>
              <a:t>13</a:t>
            </a:fld>
            <a:endParaRPr lang="en-GB"/>
          </a:p>
        </p:txBody>
      </p:sp>
    </p:spTree>
    <p:extLst>
      <p:ext uri="{BB962C8B-B14F-4D97-AF65-F5344CB8AC3E}">
        <p14:creationId xmlns:p14="http://schemas.microsoft.com/office/powerpoint/2010/main" val="19629588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latin typeface="Calibri" panose="020F0502020204030204" pitchFamily="34" charset="0"/>
                <a:cs typeface="Calibri" panose="020F0502020204030204" pitchFamily="34" charset="0"/>
              </a:rPr>
              <a:t>Speaker Notes:</a:t>
            </a:r>
          </a:p>
          <a:p>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 </a:t>
            </a:r>
            <a:r>
              <a:rPr lang="en-GB" b="1" dirty="0">
                <a:latin typeface="Calibri" panose="020F0502020204030204" pitchFamily="34" charset="0"/>
                <a:cs typeface="Calibri" panose="020F0502020204030204" pitchFamily="34" charset="0"/>
              </a:rPr>
              <a:t>Mental health is a growing concern</a:t>
            </a:r>
            <a:r>
              <a:rPr lang="en-GB" dirty="0">
                <a:latin typeface="Calibri" panose="020F0502020204030204" pitchFamily="34" charset="0"/>
                <a:cs typeface="Calibri" panose="020F0502020204030204" pitchFamily="34" charset="0"/>
              </a:rPr>
              <a:t> in UK workplaces, and businesses need </a:t>
            </a:r>
            <a:r>
              <a:rPr lang="en-GB" b="1" dirty="0">
                <a:latin typeface="Calibri" panose="020F0502020204030204" pitchFamily="34" charset="0"/>
                <a:cs typeface="Calibri" panose="020F0502020204030204" pitchFamily="34" charset="0"/>
              </a:rPr>
              <a:t>better strategies to support employees</a:t>
            </a:r>
            <a:r>
              <a:rPr lang="en-GB" dirty="0">
                <a:latin typeface="Calibri" panose="020F0502020204030204" pitchFamily="34" charset="0"/>
                <a:cs typeface="Calibri" panose="020F0502020204030204" pitchFamily="34" charset="0"/>
              </a:rPr>
              <a:t>.</a:t>
            </a:r>
          </a:p>
          <a:p>
            <a:r>
              <a:rPr lang="en-GB" dirty="0">
                <a:latin typeface="Calibri" panose="020F0502020204030204" pitchFamily="34" charset="0"/>
                <a:cs typeface="Calibri" panose="020F0502020204030204" pitchFamily="34" charset="0"/>
              </a:rPr>
              <a:t>• The event will:</a:t>
            </a:r>
          </a:p>
          <a:p>
            <a:r>
              <a:rPr lang="en-GB" dirty="0">
                <a:latin typeface="Calibri" panose="020F0502020204030204" pitchFamily="34" charset="0"/>
                <a:cs typeface="Calibri" panose="020F0502020204030204" pitchFamily="34" charset="0"/>
              </a:rPr>
              <a:t>1.  </a:t>
            </a:r>
            <a:r>
              <a:rPr lang="en-GB" b="1" dirty="0">
                <a:latin typeface="Calibri" panose="020F0502020204030204" pitchFamily="34" charset="0"/>
                <a:cs typeface="Calibri" panose="020F0502020204030204" pitchFamily="34" charset="0"/>
              </a:rPr>
              <a:t>Educate businesses on workplace well-being.</a:t>
            </a:r>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2.  </a:t>
            </a:r>
            <a:r>
              <a:rPr lang="en-GB" b="1" dirty="0">
                <a:latin typeface="Calibri" panose="020F0502020204030204" pitchFamily="34" charset="0"/>
                <a:cs typeface="Calibri" panose="020F0502020204030204" pitchFamily="34" charset="0"/>
              </a:rPr>
              <a:t>Help companies follow UK mental health laws.</a:t>
            </a:r>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3.  </a:t>
            </a:r>
            <a:r>
              <a:rPr lang="en-GB" b="1" dirty="0">
                <a:latin typeface="Calibri" panose="020F0502020204030204" pitchFamily="34" charset="0"/>
                <a:cs typeface="Calibri" panose="020F0502020204030204" pitchFamily="34" charset="0"/>
              </a:rPr>
              <a:t>Provide networking opportunities for businesses and mental health experts.</a:t>
            </a:r>
          </a:p>
          <a:p>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 This conference will </a:t>
            </a:r>
            <a:r>
              <a:rPr lang="en-GB" b="1" dirty="0">
                <a:latin typeface="Calibri" panose="020F0502020204030204" pitchFamily="34" charset="0"/>
                <a:cs typeface="Calibri" panose="020F0502020204030204" pitchFamily="34" charset="0"/>
              </a:rPr>
              <a:t>position Glasgow as a leader in workplace mental health discussions.</a:t>
            </a:r>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p:txBody>
      </p:sp>
      <p:sp>
        <p:nvSpPr>
          <p:cNvPr id="4" name="Slide Number Placeholder 3"/>
          <p:cNvSpPr>
            <a:spLocks noGrp="1"/>
          </p:cNvSpPr>
          <p:nvPr>
            <p:ph type="sldNum" sz="quarter" idx="5"/>
          </p:nvPr>
        </p:nvSpPr>
        <p:spPr/>
        <p:txBody>
          <a:bodyPr/>
          <a:lstStyle/>
          <a:p>
            <a:fld id="{370CCE4D-52CC-CA43-B385-F19FFBD0C37C}" type="slidenum">
              <a:rPr lang="en-GB" smtClean="0"/>
              <a:t>14</a:t>
            </a:fld>
            <a:endParaRPr lang="en-GB"/>
          </a:p>
        </p:txBody>
      </p:sp>
    </p:spTree>
    <p:extLst>
      <p:ext uri="{BB962C8B-B14F-4D97-AF65-F5344CB8AC3E}">
        <p14:creationId xmlns:p14="http://schemas.microsoft.com/office/powerpoint/2010/main" val="278825535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Speaker Notes:</a:t>
            </a:r>
            <a:endParaRPr lang="en-GB" dirty="0"/>
          </a:p>
          <a:p>
            <a:r>
              <a:rPr lang="en-GB" dirty="0"/>
              <a:t>• </a:t>
            </a:r>
            <a:r>
              <a:rPr lang="en-GB" b="1" dirty="0"/>
              <a:t>This event benefits the hospitality industry by increasing demand for hotels, restaurants, and local businesses.</a:t>
            </a:r>
          </a:p>
          <a:p>
            <a:endParaRPr lang="en-GB" dirty="0"/>
          </a:p>
          <a:p>
            <a:r>
              <a:rPr lang="en-GB" dirty="0"/>
              <a:t>• The conference will:</a:t>
            </a:r>
          </a:p>
          <a:p>
            <a:r>
              <a:rPr lang="en-GB" dirty="0"/>
              <a:t>1.  </a:t>
            </a:r>
            <a:r>
              <a:rPr lang="en-GB" b="1" dirty="0"/>
              <a:t>Increase hotel bookings in Glasgow.</a:t>
            </a:r>
            <a:endParaRPr lang="en-GB" dirty="0"/>
          </a:p>
          <a:p>
            <a:r>
              <a:rPr lang="en-GB" dirty="0"/>
              <a:t>2.  </a:t>
            </a:r>
            <a:r>
              <a:rPr lang="en-GB" b="1" dirty="0"/>
              <a:t>Boost revenue for restaurants and transport services.</a:t>
            </a:r>
            <a:endParaRPr lang="en-GB" dirty="0"/>
          </a:p>
          <a:p>
            <a:r>
              <a:rPr lang="en-GB" dirty="0"/>
              <a:t>3.  </a:t>
            </a:r>
            <a:r>
              <a:rPr lang="en-GB" b="1" dirty="0"/>
              <a:t>Encourage hotels and businesses to adopt better mental health policies for employees.</a:t>
            </a:r>
          </a:p>
          <a:p>
            <a:endParaRPr lang="en-GB" dirty="0"/>
          </a:p>
          <a:p>
            <a:r>
              <a:rPr lang="en-GB" dirty="0"/>
              <a:t>• This helps </a:t>
            </a:r>
            <a:r>
              <a:rPr lang="en-GB" b="1" dirty="0"/>
              <a:t>promote sustainable tourism and responsible business practices.</a:t>
            </a:r>
            <a:endParaRPr lang="en-GB" dirty="0"/>
          </a:p>
          <a:p>
            <a:endParaRPr lang="en-GB" dirty="0"/>
          </a:p>
        </p:txBody>
      </p:sp>
      <p:sp>
        <p:nvSpPr>
          <p:cNvPr id="4" name="Slide Number Placeholder 3"/>
          <p:cNvSpPr>
            <a:spLocks noGrp="1"/>
          </p:cNvSpPr>
          <p:nvPr>
            <p:ph type="sldNum" sz="quarter" idx="5"/>
          </p:nvPr>
        </p:nvSpPr>
        <p:spPr/>
        <p:txBody>
          <a:bodyPr/>
          <a:lstStyle/>
          <a:p>
            <a:fld id="{370CCE4D-52CC-CA43-B385-F19FFBD0C37C}" type="slidenum">
              <a:rPr lang="en-GB" smtClean="0"/>
              <a:t>15</a:t>
            </a:fld>
            <a:endParaRPr lang="en-GB"/>
          </a:p>
        </p:txBody>
      </p:sp>
    </p:spTree>
    <p:extLst>
      <p:ext uri="{BB962C8B-B14F-4D97-AF65-F5344CB8AC3E}">
        <p14:creationId xmlns:p14="http://schemas.microsoft.com/office/powerpoint/2010/main" val="104164716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Speaker Notes:</a:t>
            </a:r>
          </a:p>
          <a:p>
            <a:endParaRPr lang="en-GB" dirty="0"/>
          </a:p>
          <a:p>
            <a:endParaRPr lang="en-GB" dirty="0"/>
          </a:p>
          <a:p>
            <a:r>
              <a:rPr lang="en-GB" dirty="0"/>
              <a:t>In summary, the </a:t>
            </a:r>
            <a:r>
              <a:rPr lang="en-GB" b="1" dirty="0"/>
              <a:t>Mental Health in the Workplace Conference</a:t>
            </a:r>
            <a:r>
              <a:rPr lang="en-GB" dirty="0"/>
              <a:t> is:</a:t>
            </a:r>
          </a:p>
          <a:p>
            <a:endParaRPr lang="en-GB" dirty="0"/>
          </a:p>
          <a:p>
            <a:r>
              <a:rPr lang="en-GB" dirty="0"/>
              <a:t>1.  </a:t>
            </a:r>
            <a:r>
              <a:rPr lang="en-GB" b="1" dirty="0"/>
              <a:t>Financially strong: </a:t>
            </a:r>
            <a:r>
              <a:rPr lang="en-GB" dirty="0"/>
              <a:t>with a clear budget and profit projection.</a:t>
            </a:r>
          </a:p>
          <a:p>
            <a:r>
              <a:rPr lang="en-GB" dirty="0"/>
              <a:t>2.  </a:t>
            </a:r>
            <a:r>
              <a:rPr lang="en-GB" b="1" dirty="0"/>
              <a:t>Well-planned: </a:t>
            </a:r>
            <a:r>
              <a:rPr lang="en-GB" dirty="0"/>
              <a:t> hosted at SEC Glasgow, a global conference hub.</a:t>
            </a:r>
          </a:p>
          <a:p>
            <a:r>
              <a:rPr lang="en-GB" dirty="0"/>
              <a:t>3.  </a:t>
            </a:r>
            <a:r>
              <a:rPr lang="en-GB" b="1" dirty="0"/>
              <a:t>In demand: </a:t>
            </a:r>
            <a:r>
              <a:rPr lang="en-GB" dirty="0"/>
              <a:t> addressing workplace mental health, a major business concern now.</a:t>
            </a:r>
          </a:p>
          <a:p>
            <a:pPr marL="228600" indent="-228600">
              <a:buAutoNum type="arabicPeriod" startAt="4"/>
            </a:pPr>
            <a:r>
              <a:rPr lang="en-GB" b="1" dirty="0"/>
              <a:t>Strategic: </a:t>
            </a:r>
            <a:r>
              <a:rPr lang="en-GB" dirty="0"/>
              <a:t> supporting UK equality laws and business well-being.</a:t>
            </a:r>
          </a:p>
          <a:p>
            <a:pPr marL="228600" indent="-228600">
              <a:buAutoNum type="arabicPeriod" startAt="4"/>
            </a:pPr>
            <a:endParaRPr lang="en-GB" dirty="0"/>
          </a:p>
          <a:p>
            <a:pPr marL="228600" indent="-228600">
              <a:buAutoNum type="arabicPeriod" startAt="4"/>
            </a:pPr>
            <a:endParaRPr lang="en-GB" dirty="0"/>
          </a:p>
          <a:p>
            <a:endParaRPr lang="en-GB" dirty="0"/>
          </a:p>
        </p:txBody>
      </p:sp>
      <p:sp>
        <p:nvSpPr>
          <p:cNvPr id="4" name="Slide Number Placeholder 3"/>
          <p:cNvSpPr>
            <a:spLocks noGrp="1"/>
          </p:cNvSpPr>
          <p:nvPr>
            <p:ph type="sldNum" sz="quarter" idx="5"/>
          </p:nvPr>
        </p:nvSpPr>
        <p:spPr/>
        <p:txBody>
          <a:bodyPr/>
          <a:lstStyle/>
          <a:p>
            <a:fld id="{370CCE4D-52CC-CA43-B385-F19FFBD0C37C}" type="slidenum">
              <a:rPr lang="en-GB" smtClean="0"/>
              <a:t>16</a:t>
            </a:fld>
            <a:endParaRPr lang="en-GB"/>
          </a:p>
        </p:txBody>
      </p:sp>
    </p:spTree>
    <p:extLst>
      <p:ext uri="{BB962C8B-B14F-4D97-AF65-F5344CB8AC3E}">
        <p14:creationId xmlns:p14="http://schemas.microsoft.com/office/powerpoint/2010/main" val="404710446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70CCE4D-52CC-CA43-B385-F19FFBD0C37C}" type="slidenum">
              <a:rPr lang="en-GB" smtClean="0"/>
              <a:t>17</a:t>
            </a:fld>
            <a:endParaRPr lang="en-GB"/>
          </a:p>
        </p:txBody>
      </p:sp>
    </p:spTree>
    <p:extLst>
      <p:ext uri="{BB962C8B-B14F-4D97-AF65-F5344CB8AC3E}">
        <p14:creationId xmlns:p14="http://schemas.microsoft.com/office/powerpoint/2010/main" val="116500624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a:t>
            </a:r>
            <a:r>
              <a:rPr lang="en-GB" b="1" dirty="0"/>
              <a:t>Thank you </a:t>
            </a:r>
          </a:p>
          <a:p>
            <a:endParaRPr lang="en-GB" dirty="0"/>
          </a:p>
        </p:txBody>
      </p:sp>
      <p:sp>
        <p:nvSpPr>
          <p:cNvPr id="4" name="Slide Number Placeholder 3"/>
          <p:cNvSpPr>
            <a:spLocks noGrp="1"/>
          </p:cNvSpPr>
          <p:nvPr>
            <p:ph type="sldNum" sz="quarter" idx="5"/>
          </p:nvPr>
        </p:nvSpPr>
        <p:spPr/>
        <p:txBody>
          <a:bodyPr/>
          <a:lstStyle/>
          <a:p>
            <a:fld id="{370CCE4D-52CC-CA43-B385-F19FFBD0C37C}" type="slidenum">
              <a:rPr lang="en-GB" smtClean="0"/>
              <a:t>18</a:t>
            </a:fld>
            <a:endParaRPr lang="en-GB"/>
          </a:p>
        </p:txBody>
      </p:sp>
    </p:spTree>
    <p:extLst>
      <p:ext uri="{BB962C8B-B14F-4D97-AF65-F5344CB8AC3E}">
        <p14:creationId xmlns:p14="http://schemas.microsoft.com/office/powerpoint/2010/main" val="3754049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08B9EBBA-996F-894A-B54A-D6246ED52CEA}" type="datetimeFigureOut">
              <a:rPr lang="en-US" dirty="0"/>
              <a:pPr/>
              <a:t>6/11/25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GB"/>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B3A1323-8D79-1946-B0D7-40001CF92E9D}" type="datetimeFigureOut">
              <a:rPr lang="en-US" dirty="0"/>
              <a:pPr/>
              <a:t>6/11/25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GB"/>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6/11/25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7302355-E14B-8545-A8F8-0FE83CC9D524}" type="datetimeFigureOut">
              <a:rPr lang="en-US" dirty="0"/>
              <a:pPr/>
              <a:t>6/11/25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2640F58-564D-2B4F-AE67-E407BA4FCF45}" type="datetimeFigureOut">
              <a:rPr lang="en-US" dirty="0"/>
              <a:pPr/>
              <a:t>6/11/25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F13A34C8-038E-2045-AF43-DF7DBB8E0E9E}" type="datetimeFigureOut">
              <a:rPr lang="en-US" dirty="0"/>
              <a:pPr/>
              <a:t>6/11/25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dirty="0"/>
              <a:pPr/>
              <a:t>6/11/25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GB"/>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D0DF5E60-9974-AC48-9591-99C2BB44B7CF}" type="datetimeFigureOut">
              <a:rPr lang="en-US" dirty="0"/>
              <a:pPr/>
              <a:t>6/11/25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GB"/>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GB"/>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18C79C5D-2A6F-F04D-97DA-BEF2467B64E4}" type="datetimeFigureOut">
              <a:rPr lang="en-US" dirty="0"/>
              <a:pPr/>
              <a:t>6/11/25</a:t>
            </a:fld>
            <a:endParaRPr lang="en-US" dirty="0"/>
          </a:p>
        </p:txBody>
      </p:sp>
      <p:sp>
        <p:nvSpPr>
          <p:cNvPr id="6" name="Footer Placeholder 5"/>
          <p:cNvSpPr>
            <a:spLocks noGrp="1"/>
          </p:cNvSpPr>
          <p:nvPr>
            <p:ph type="ftr" sz="quarter" idx="11"/>
          </p:nvPr>
        </p:nvSpPr>
        <p:spPr>
          <a:xfrm>
            <a:off x="590396" y="6041362"/>
            <a:ext cx="3295413" cy="365125"/>
          </a:xfrm>
        </p:spPr>
        <p:txBody>
          <a:bodyPr/>
          <a:lstStyle/>
          <a:p>
            <a:endParaRPr lang="en-US" dirty="0"/>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GB"/>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GB"/>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8C79C5D-2A6F-F04D-97DA-BEF2467B64E4}" type="datetimeFigureOut">
              <a:rPr lang="en-US" dirty="0"/>
              <a:pPr/>
              <a:t>6/11/25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GB"/>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GB"/>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6/11/25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GB"/>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GB"/>
              <a:t>Click to edit Master text styles</a:t>
            </a:r>
          </a:p>
        </p:txBody>
      </p:sp>
      <p:sp>
        <p:nvSpPr>
          <p:cNvPr id="2" name="Date Placeholder 1"/>
          <p:cNvSpPr>
            <a:spLocks noGrp="1"/>
          </p:cNvSpPr>
          <p:nvPr>
            <p:ph type="dt" sz="half" idx="10"/>
          </p:nvPr>
        </p:nvSpPr>
        <p:spPr/>
        <p:txBody>
          <a:bodyPr/>
          <a:lstStyle/>
          <a:p>
            <a:fld id="{FBF54567-0DE4-3F47-BF90-CB84690072F9}" type="datetimeFigureOut">
              <a:rPr lang="en-US" dirty="0"/>
              <a:pPr/>
              <a:t>6/11/25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6C52C72-DE31-F449-A4ED-4C594FD91407}" type="datetimeFigureOut">
              <a:rPr lang="en-US" dirty="0"/>
              <a:pPr/>
              <a:t>6/11/25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D62726E-379B-B349-9EED-81ED093FA806}" type="datetimeFigureOut">
              <a:rPr lang="en-US" dirty="0"/>
              <a:pPr/>
              <a:t>6/11/25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GB"/>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dirty="0"/>
              <a:pPr/>
              <a:t>6/11/25</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3" r:id="rId9"/>
    <p:sldLayoutId id="2147483657" r:id="rId10"/>
    <p:sldLayoutId id="2147483666" r:id="rId11"/>
    <p:sldLayoutId id="2147483661" r:id="rId12"/>
    <p:sldLayoutId id="2147483658" r:id="rId13"/>
    <p:sldLayoutId id="2147483659"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www.rawpixel.com/search/psychology"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www.suicidepreventionnow.com/2020/10/combat-harmful-misinformation-by.html" TargetMode="Externa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commons.wikimedia.org/wiki/File:Glasgow-Cathedral-old-photo.jpg" TargetMode="External"/><Relationship Id="rId2" Type="http://schemas.openxmlformats.org/officeDocument/2006/relationships/image" Target="../media/image5.jp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hyperlink" Target="https://www.greatplacetowork.com/resources/blog/why-is-diversity-inclusion-in-the-workplace-important" TargetMode="External"/><Relationship Id="rId13" Type="http://schemas.openxmlformats.org/officeDocument/2006/relationships/hyperlink" Target="https://www.sec.co.uk/" TargetMode="External"/><Relationship Id="rId18" Type="http://schemas.openxmlformats.org/officeDocument/2006/relationships/hyperlink" Target="https://www.visitscotland.com/" TargetMode="External"/><Relationship Id="rId3" Type="http://schemas.openxmlformats.org/officeDocument/2006/relationships/hyperlink" Target="https://www.achievers.com/blog/diversity-and-inclusion/" TargetMode="External"/><Relationship Id="rId7" Type="http://schemas.openxmlformats.org/officeDocument/2006/relationships/hyperlink" Target="https://www.gov.uk/" TargetMode="External"/><Relationship Id="rId12" Type="http://schemas.openxmlformats.org/officeDocument/2006/relationships/hyperlink" Target="https://www.meetings-conventions.com/" TargetMode="External"/><Relationship Id="rId17" Type="http://schemas.openxmlformats.org/officeDocument/2006/relationships/hyperlink" Target="https://admin.cals.wisc.edu/learninghub/key-benefits-of-diversity-and-inclusion-in-the-workplace/" TargetMode="External"/><Relationship Id="rId2" Type="http://schemas.openxmlformats.org/officeDocument/2006/relationships/notesSlide" Target="../notesSlides/notesSlide14.xml"/><Relationship Id="rId16" Type="http://schemas.openxmlformats.org/officeDocument/2006/relationships/hyperlink" Target="https://lpsonline.sas.upenn.edu/features/dei-workplace-why-its-important-company-culture" TargetMode="External"/><Relationship Id="rId20" Type="http://schemas.openxmlformats.org/officeDocument/2006/relationships/hyperlink" Target="https://www.who.int/news-room/fact-sheets/detail/mental-health-at-work" TargetMode="External"/><Relationship Id="rId1" Type="http://schemas.openxmlformats.org/officeDocument/2006/relationships/slideLayout" Target="../slideLayouts/slideLayout2.xml"/><Relationship Id="rId6" Type="http://schemas.openxmlformats.org/officeDocument/2006/relationships/hyperlink" Target="https://www.equalityhumanrights.com/" TargetMode="External"/><Relationship Id="rId11" Type="http://schemas.openxmlformats.org/officeDocument/2006/relationships/hyperlink" Target="https://mhfaengland.org/mhfa-centre/blog/ten-workplace-mental-health-statistics-for-2023/" TargetMode="External"/><Relationship Id="rId5" Type="http://schemas.openxmlformats.org/officeDocument/2006/relationships/hyperlink" Target="https://www2.deloitte.com/" TargetMode="External"/><Relationship Id="rId15" Type="http://schemas.openxmlformats.org/officeDocument/2006/relationships/hyperlink" Target="https://online.uncp.edu/degrees/business/mba/general/diversity-and-inclusion-good-for-business/" TargetMode="External"/><Relationship Id="rId10" Type="http://schemas.openxmlformats.org/officeDocument/2006/relationships/hyperlink" Target="https://www.mentalhealth.org.uk/explore-mental-health/statistics/mental-health-work-statistics" TargetMode="External"/><Relationship Id="rId19" Type="http://schemas.openxmlformats.org/officeDocument/2006/relationships/hyperlink" Target="https://onlinemba.wsu.edu/blog/10-benefits-of-diversity-in-the-workplace" TargetMode="External"/><Relationship Id="rId4" Type="http://schemas.openxmlformats.org/officeDocument/2006/relationships/hyperlink" Target="https://www.cipd.co.uk/" TargetMode="External"/><Relationship Id="rId9" Type="http://schemas.openxmlformats.org/officeDocument/2006/relationships/hyperlink" Target="https://www.glasgowchamberofcommerce.com/" TargetMode="External"/><Relationship Id="rId14" Type="http://schemas.openxmlformats.org/officeDocument/2006/relationships/hyperlink" Target="https://www.spill.chat/mental-health-statistics/workplace-mental-health-statistics" TargetMode="Externa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FAC1CD-3F86-03C6-A704-AB4E857F593A}"/>
              </a:ext>
            </a:extLst>
          </p:cNvPr>
          <p:cNvSpPr>
            <a:spLocks noGrp="1"/>
          </p:cNvSpPr>
          <p:nvPr>
            <p:ph type="ctrTitle"/>
          </p:nvPr>
        </p:nvSpPr>
        <p:spPr>
          <a:xfrm>
            <a:off x="810001" y="1449147"/>
            <a:ext cx="8530947" cy="2971051"/>
          </a:xfrm>
        </p:spPr>
        <p:txBody>
          <a:bodyPr/>
          <a:lstStyle/>
          <a:p>
            <a:r>
              <a:rPr lang="en-GB" b="1" dirty="0">
                <a:solidFill>
                  <a:srgbClr val="000000"/>
                </a:solidFill>
                <a:effectLst/>
                <a:latin typeface="Arial" panose="020B0604020202020204" pitchFamily="34" charset="0"/>
              </a:rPr>
              <a:t> </a:t>
            </a:r>
            <a:r>
              <a:rPr lang="en-GB" b="1" dirty="0"/>
              <a:t>Mental Health in the Workplace Conference  A Feasibility Study</a:t>
            </a:r>
            <a:br>
              <a:rPr lang="en-GB" dirty="0">
                <a:solidFill>
                  <a:srgbClr val="000000"/>
                </a:solidFill>
                <a:effectLst/>
                <a:latin typeface="Arial" panose="020B0604020202020204" pitchFamily="34" charset="0"/>
              </a:rPr>
            </a:br>
            <a:r>
              <a:rPr lang="en-GB" dirty="0"/>
              <a:t>for an International Meeting</a:t>
            </a:r>
          </a:p>
        </p:txBody>
      </p:sp>
      <p:sp>
        <p:nvSpPr>
          <p:cNvPr id="3" name="Subtitle 2">
            <a:extLst>
              <a:ext uri="{FF2B5EF4-FFF2-40B4-BE49-F238E27FC236}">
                <a16:creationId xmlns:a16="http://schemas.microsoft.com/office/drawing/2014/main" id="{240D01CA-56E1-027E-EABB-83D6D4F57D1F}"/>
              </a:ext>
            </a:extLst>
          </p:cNvPr>
          <p:cNvSpPr>
            <a:spLocks noGrp="1"/>
          </p:cNvSpPr>
          <p:nvPr>
            <p:ph type="subTitle" idx="1"/>
          </p:nvPr>
        </p:nvSpPr>
        <p:spPr>
          <a:xfrm>
            <a:off x="810001" y="5280847"/>
            <a:ext cx="10572000" cy="1761084"/>
          </a:xfrm>
        </p:spPr>
        <p:txBody>
          <a:bodyPr>
            <a:normAutofit/>
          </a:bodyPr>
          <a:lstStyle/>
          <a:p>
            <a:pPr algn="just">
              <a:lnSpc>
                <a:spcPct val="150000"/>
              </a:lnSpc>
            </a:pPr>
            <a:r>
              <a:rPr lang="en-GB" b="1" dirty="0"/>
              <a:t>Module:</a:t>
            </a:r>
            <a:r>
              <a:rPr lang="en-GB" dirty="0"/>
              <a:t> International Meetings Management (BMIH6007)</a:t>
            </a:r>
          </a:p>
          <a:p>
            <a:pPr algn="just">
              <a:lnSpc>
                <a:spcPct val="150000"/>
              </a:lnSpc>
            </a:pPr>
            <a:r>
              <a:rPr lang="en-GB" sz="1800" b="1" kern="100" dirty="0">
                <a:effectLst/>
                <a:latin typeface="Calibri" panose="020F0502020204030204" pitchFamily="34" charset="0"/>
                <a:ea typeface="Times New Roman" panose="02020603050405020304" pitchFamily="18" charset="0"/>
                <a:cs typeface="Times New Roman" panose="02020603050405020304" pitchFamily="18" charset="0"/>
              </a:rPr>
              <a:t>SHAMIM 2118790</a:t>
            </a:r>
          </a:p>
          <a:p>
            <a:pPr algn="just">
              <a:lnSpc>
                <a:spcPct val="150000"/>
              </a:lnSpc>
            </a:pP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p:txBody>
      </p:sp>
      <p:pic>
        <p:nvPicPr>
          <p:cNvPr id="8" name="Picture 7" descr="A logo for a mental health company&#10;&#10;AI-generated content may be incorrect.">
            <a:extLst>
              <a:ext uri="{FF2B5EF4-FFF2-40B4-BE49-F238E27FC236}">
                <a16:creationId xmlns:a16="http://schemas.microsoft.com/office/drawing/2014/main" id="{5AFE5250-02C4-6C69-CC9A-15B5CA969E8C}"/>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943599" y="700874"/>
            <a:ext cx="3153674" cy="3153674"/>
          </a:xfrm>
          <a:prstGeom prst="rect">
            <a:avLst/>
          </a:prstGeom>
        </p:spPr>
      </p:pic>
    </p:spTree>
    <p:extLst>
      <p:ext uri="{BB962C8B-B14F-4D97-AF65-F5344CB8AC3E}">
        <p14:creationId xmlns:p14="http://schemas.microsoft.com/office/powerpoint/2010/main" val="32720594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F9E5D2-B045-9787-5B6B-E9B57A64D26C}"/>
              </a:ext>
            </a:extLst>
          </p:cNvPr>
          <p:cNvSpPr>
            <a:spLocks noGrp="1"/>
          </p:cNvSpPr>
          <p:nvPr>
            <p:ph type="title"/>
          </p:nvPr>
        </p:nvSpPr>
        <p:spPr/>
        <p:txBody>
          <a:bodyPr/>
          <a:lstStyle/>
          <a:p>
            <a:r>
              <a:rPr lang="en-GB" sz="4000" b="1" kern="100" dirty="0">
                <a:effectLst/>
                <a:latin typeface="Calibri" panose="020F0502020204030204" pitchFamily="34" charset="0"/>
                <a:ea typeface="Times New Roman" panose="02020603050405020304" pitchFamily="18" charset="0"/>
                <a:cs typeface="Times New Roman" panose="02020603050405020304" pitchFamily="18" charset="0"/>
              </a:rPr>
              <a:t>AI acknowledgement:</a:t>
            </a:r>
            <a:br>
              <a:rPr lang="en-GB" sz="4000" kern="100" dirty="0">
                <a:effectLst/>
                <a:latin typeface="Aptos" panose="020B0004020202020204" pitchFamily="34" charset="0"/>
                <a:ea typeface="Times New Roman" panose="02020603050405020304" pitchFamily="18"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1CF4F59B-6806-A48C-E1C7-C235654D0EE2}"/>
              </a:ext>
            </a:extLst>
          </p:cNvPr>
          <p:cNvSpPr>
            <a:spLocks noGrp="1"/>
          </p:cNvSpPr>
          <p:nvPr>
            <p:ph idx="1"/>
          </p:nvPr>
        </p:nvSpPr>
        <p:spPr/>
        <p:txBody>
          <a:bodyPr>
            <a:normAutofit lnSpcReduction="10000"/>
          </a:bodyPr>
          <a:lstStyle/>
          <a:p>
            <a:pPr marL="0" indent="0" algn="just">
              <a:lnSpc>
                <a:spcPct val="150000"/>
              </a:lnSpc>
              <a:buNone/>
            </a:pPr>
            <a:r>
              <a:rPr lang="en-GB" sz="1800" b="1" kern="100" dirty="0">
                <a:effectLst/>
                <a:latin typeface="Calibri" panose="020F0502020204030204" pitchFamily="34" charset="0"/>
                <a:ea typeface="Times New Roman" panose="02020603050405020304" pitchFamily="18" charset="0"/>
                <a:cs typeface="Times New Roman" panose="02020603050405020304" pitchFamily="18" charset="0"/>
              </a:rPr>
              <a:t>I acknowledge the use of CHATGPT, Quill Bot and Grammarly to check</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marL="0" indent="0" algn="just">
              <a:lnSpc>
                <a:spcPct val="150000"/>
              </a:lnSpc>
              <a:buNone/>
            </a:pPr>
            <a:r>
              <a:rPr lang="en-GB" sz="1800" b="1" kern="100" dirty="0">
                <a:effectLst/>
                <a:latin typeface="Calibri" panose="020F0502020204030204" pitchFamily="34" charset="0"/>
                <a:ea typeface="Times New Roman" panose="02020603050405020304" pitchFamily="18" charset="0"/>
                <a:cs typeface="Times New Roman" panose="02020603050405020304" pitchFamily="18" charset="0"/>
              </a:rPr>
              <a:t>my work below for grammatical mistakes and simplify the text.  I also used AI to find and research on mental health </a:t>
            </a:r>
            <a:r>
              <a:rPr lang="en-GB" b="1" kern="100" dirty="0">
                <a:latin typeface="Calibri" panose="020F0502020204030204" pitchFamily="34" charset="0"/>
                <a:ea typeface="Times New Roman" panose="02020603050405020304" pitchFamily="18" charset="0"/>
                <a:cs typeface="Times New Roman" panose="02020603050405020304" pitchFamily="18" charset="0"/>
              </a:rPr>
              <a:t>in workplace. </a:t>
            </a:r>
            <a:r>
              <a:rPr lang="en-GB" sz="1800" b="1" kern="100" dirty="0">
                <a:effectLst/>
                <a:latin typeface="Calibri" panose="020F0502020204030204" pitchFamily="34" charset="0"/>
                <a:ea typeface="Times New Roman" panose="02020603050405020304" pitchFamily="18" charset="0"/>
                <a:cs typeface="Times New Roman" panose="02020603050405020304" pitchFamily="18" charset="0"/>
              </a:rPr>
              <a:t>I confirm that I have not presented any AI generated text as my own work. I confirm I</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marL="0" indent="0" algn="just">
              <a:lnSpc>
                <a:spcPct val="150000"/>
              </a:lnSpc>
              <a:buNone/>
            </a:pPr>
            <a:r>
              <a:rPr lang="en-GB" sz="1800" b="1" kern="100" dirty="0">
                <a:effectLst/>
                <a:latin typeface="Calibri" panose="020F0502020204030204" pitchFamily="34" charset="0"/>
                <a:ea typeface="Times New Roman" panose="02020603050405020304" pitchFamily="18" charset="0"/>
                <a:cs typeface="Times New Roman" panose="02020603050405020304" pitchFamily="18" charset="0"/>
              </a:rPr>
              <a:t>have copies of my drafts, notes, and other resources I used before, and after the use of</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marL="0" indent="0" algn="just">
              <a:lnSpc>
                <a:spcPct val="150000"/>
              </a:lnSpc>
              <a:buNone/>
            </a:pPr>
            <a:r>
              <a:rPr lang="en-GB" sz="1800" b="1" kern="100" dirty="0">
                <a:effectLst/>
                <a:latin typeface="Calibri" panose="020F0502020204030204" pitchFamily="34" charset="0"/>
                <a:ea typeface="Times New Roman" panose="02020603050405020304" pitchFamily="18" charset="0"/>
                <a:cs typeface="Times New Roman" panose="02020603050405020304" pitchFamily="18" charset="0"/>
              </a:rPr>
              <a:t>AI tools which I may be asked to provide in evidence.</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marL="0" indent="0" algn="just">
              <a:lnSpc>
                <a:spcPct val="150000"/>
              </a:lnSpc>
              <a:buNone/>
            </a:pP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marL="0" indent="0" algn="just">
              <a:lnSpc>
                <a:spcPct val="150000"/>
              </a:lnSpc>
              <a:buNone/>
            </a:pPr>
            <a:r>
              <a:rPr lang="en-GB" sz="1800" b="1" kern="100" dirty="0">
                <a:effectLst/>
                <a:latin typeface="Calibri" panose="020F0502020204030204" pitchFamily="34" charset="0"/>
                <a:ea typeface="Times New Roman" panose="02020603050405020304" pitchFamily="18" charset="0"/>
                <a:cs typeface="Times New Roman" panose="02020603050405020304" pitchFamily="18" charset="0"/>
              </a:rPr>
              <a:t>SHAMIM 2118790</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30606609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55B4A83B-06D6-C04A-A7EB-5D4D6BE9C65C}"/>
              </a:ext>
            </a:extLst>
          </p:cNvPr>
          <p:cNvPicPr>
            <a:picLocks noGrp="1" noChangeAspect="1"/>
          </p:cNvPicPr>
          <p:nvPr>
            <p:ph idx="1"/>
          </p:nvPr>
        </p:nvPicPr>
        <p:blipFill>
          <a:blip r:embed="rId2"/>
          <a:stretch>
            <a:fillRect/>
          </a:stretch>
        </p:blipFill>
        <p:spPr>
          <a:xfrm>
            <a:off x="1556908" y="1213520"/>
            <a:ext cx="10218879" cy="5257618"/>
          </a:xfrm>
        </p:spPr>
      </p:pic>
      <p:sp>
        <p:nvSpPr>
          <p:cNvPr id="7" name="TextBox 6">
            <a:extLst>
              <a:ext uri="{FF2B5EF4-FFF2-40B4-BE49-F238E27FC236}">
                <a16:creationId xmlns:a16="http://schemas.microsoft.com/office/drawing/2014/main" id="{1624D431-0D56-EBEE-F193-1A074DA54DCA}"/>
              </a:ext>
            </a:extLst>
          </p:cNvPr>
          <p:cNvSpPr txBox="1"/>
          <p:nvPr/>
        </p:nvSpPr>
        <p:spPr>
          <a:xfrm>
            <a:off x="1124465" y="567190"/>
            <a:ext cx="3756454" cy="646331"/>
          </a:xfrm>
          <a:prstGeom prst="rect">
            <a:avLst/>
          </a:prstGeom>
          <a:noFill/>
        </p:spPr>
        <p:txBody>
          <a:bodyPr wrap="square" rtlCol="0">
            <a:spAutoFit/>
          </a:bodyPr>
          <a:lstStyle/>
          <a:p>
            <a:r>
              <a:rPr lang="en-GB" sz="3600" b="1" dirty="0">
                <a:latin typeface="Calibri" panose="020F0502020204030204" pitchFamily="34" charset="0"/>
                <a:cs typeface="Calibri" panose="020F0502020204030204" pitchFamily="34" charset="0"/>
              </a:rPr>
              <a:t>SEC Event center</a:t>
            </a:r>
          </a:p>
        </p:txBody>
      </p:sp>
    </p:spTree>
    <p:extLst>
      <p:ext uri="{BB962C8B-B14F-4D97-AF65-F5344CB8AC3E}">
        <p14:creationId xmlns:p14="http://schemas.microsoft.com/office/powerpoint/2010/main" val="9182011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B6DEC9-69A0-5EC0-897F-E7AA640033C8}"/>
              </a:ext>
            </a:extLst>
          </p:cNvPr>
          <p:cNvSpPr>
            <a:spLocks noGrp="1"/>
          </p:cNvSpPr>
          <p:nvPr>
            <p:ph type="title"/>
          </p:nvPr>
        </p:nvSpPr>
        <p:spPr/>
        <p:txBody>
          <a:bodyPr/>
          <a:lstStyle/>
          <a:p>
            <a:r>
              <a:rPr lang="en-GB" dirty="0"/>
              <a:t>Introduction: Equality, Diversity &amp; Inclusion in Industry</a:t>
            </a:r>
          </a:p>
        </p:txBody>
      </p:sp>
      <p:sp>
        <p:nvSpPr>
          <p:cNvPr id="3" name="Content Placeholder 2">
            <a:extLst>
              <a:ext uri="{FF2B5EF4-FFF2-40B4-BE49-F238E27FC236}">
                <a16:creationId xmlns:a16="http://schemas.microsoft.com/office/drawing/2014/main" id="{2431E260-6622-D16D-86E2-5BD67256C6EC}"/>
              </a:ext>
            </a:extLst>
          </p:cNvPr>
          <p:cNvSpPr>
            <a:spLocks noGrp="1"/>
          </p:cNvSpPr>
          <p:nvPr>
            <p:ph idx="1"/>
          </p:nvPr>
        </p:nvSpPr>
        <p:spPr>
          <a:xfrm>
            <a:off x="818712" y="2222287"/>
            <a:ext cx="8314467" cy="4358622"/>
          </a:xfrm>
        </p:spPr>
        <p:txBody>
          <a:bodyPr>
            <a:normAutofit/>
          </a:bodyPr>
          <a:lstStyle/>
          <a:p>
            <a:pPr marL="0" indent="0">
              <a:buNone/>
            </a:pPr>
            <a:r>
              <a:rPr lang="en-GB" b="1" kern="100" dirty="0">
                <a:latin typeface="Calibri" panose="020F0502020204030204" pitchFamily="34" charset="0"/>
                <a:cs typeface="Times New Roman" panose="02020603050405020304" pitchFamily="18" charset="0"/>
              </a:rPr>
              <a:t>This conference is in agreement with the UK's Equality Act 2010 and focusses on mental health in the workplace. </a:t>
            </a:r>
          </a:p>
          <a:p>
            <a:pPr marL="514350" indent="-514350">
              <a:buFont typeface="+mj-lt"/>
              <a:buAutoNum type="arabicPeriod"/>
            </a:pPr>
            <a:endParaRPr lang="en-GB" b="1" kern="100" dirty="0">
              <a:latin typeface="Calibri" panose="020F0502020204030204" pitchFamily="34" charset="0"/>
              <a:cs typeface="Times New Roman" panose="02020603050405020304" pitchFamily="18" charset="0"/>
            </a:endParaRPr>
          </a:p>
          <a:p>
            <a:pPr marL="514350" indent="-514350">
              <a:buFont typeface="+mj-lt"/>
              <a:buAutoNum type="arabicPeriod"/>
            </a:pPr>
            <a:r>
              <a:rPr lang="en-GB" b="1" kern="100" dirty="0">
                <a:latin typeface="Calibri" panose="020F0502020204030204" pitchFamily="34" charset="0"/>
                <a:cs typeface="Times New Roman" panose="02020603050405020304" pitchFamily="18" charset="0"/>
              </a:rPr>
              <a:t>The event supports the UK's Equality Act 2010.</a:t>
            </a:r>
          </a:p>
          <a:p>
            <a:pPr marL="514350" indent="-514350">
              <a:buFont typeface="+mj-lt"/>
              <a:buAutoNum type="arabicPeriod"/>
            </a:pPr>
            <a:endParaRPr lang="en-GB" b="1" kern="100" dirty="0">
              <a:latin typeface="Calibri" panose="020F0502020204030204" pitchFamily="34" charset="0"/>
              <a:cs typeface="Times New Roman" panose="02020603050405020304" pitchFamily="18" charset="0"/>
            </a:endParaRPr>
          </a:p>
          <a:p>
            <a:pPr marL="514350" indent="-514350">
              <a:buFont typeface="+mj-lt"/>
              <a:buAutoNum type="arabicPeriod"/>
            </a:pPr>
            <a:r>
              <a:rPr lang="en-GB" b="1" kern="100" dirty="0">
                <a:latin typeface="Calibri" panose="020F0502020204030204" pitchFamily="34" charset="0"/>
                <a:cs typeface="Times New Roman" panose="02020603050405020304" pitchFamily="18" charset="0"/>
              </a:rPr>
              <a:t>Mental health is protected under the characteristic of Disability.</a:t>
            </a:r>
          </a:p>
          <a:p>
            <a:pPr marL="514350" indent="-514350">
              <a:buFont typeface="+mj-lt"/>
              <a:buAutoNum type="arabicPeriod"/>
            </a:pPr>
            <a:endParaRPr lang="en-GB" b="1" kern="100" dirty="0">
              <a:latin typeface="Calibri" panose="020F0502020204030204" pitchFamily="34" charset="0"/>
              <a:cs typeface="Times New Roman" panose="02020603050405020304" pitchFamily="18" charset="0"/>
            </a:endParaRPr>
          </a:p>
          <a:p>
            <a:pPr marL="514350" indent="-514350">
              <a:buFont typeface="+mj-lt"/>
              <a:buAutoNum type="arabicPeriod"/>
            </a:pPr>
            <a:r>
              <a:rPr lang="en-GB" b="1" kern="100" dirty="0">
                <a:latin typeface="Calibri" panose="020F0502020204030204" pitchFamily="34" charset="0"/>
                <a:cs typeface="Times New Roman" panose="02020603050405020304" pitchFamily="18" charset="0"/>
              </a:rPr>
              <a:t>Goal: Promote inclusive, safe, and productive workplaces.</a:t>
            </a:r>
          </a:p>
          <a:p>
            <a:pPr marL="0" indent="0">
              <a:buNone/>
            </a:pPr>
            <a:r>
              <a:rPr lang="en-GB" b="1" kern="100" dirty="0">
                <a:latin typeface="Calibri" panose="020F0502020204030204" pitchFamily="34" charset="0"/>
                <a:cs typeface="Times New Roman" panose="02020603050405020304" pitchFamily="18" charset="0"/>
              </a:rPr>
              <a:t>We hope to establish a more welcoming workplace where mental health is a top concern for both employers and employees by advocating for equality, diversity, and inclusion.</a:t>
            </a:r>
            <a:endParaRPr lang="en-GB" sz="1200" dirty="0"/>
          </a:p>
        </p:txBody>
      </p:sp>
      <p:pic>
        <p:nvPicPr>
          <p:cNvPr id="4" name="Picture 3" descr="A profile of a person with flowers in their hair&#10;&#10;AI-generated content may be incorrect.">
            <a:extLst>
              <a:ext uri="{FF2B5EF4-FFF2-40B4-BE49-F238E27FC236}">
                <a16:creationId xmlns:a16="http://schemas.microsoft.com/office/drawing/2014/main" id="{D6DD936B-F6DB-7E4F-E5CD-69EE68AFF021}"/>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9133179" y="2734298"/>
            <a:ext cx="2799349" cy="2048717"/>
          </a:xfrm>
          <a:prstGeom prst="rect">
            <a:avLst/>
          </a:prstGeom>
        </p:spPr>
      </p:pic>
    </p:spTree>
    <p:extLst>
      <p:ext uri="{BB962C8B-B14F-4D97-AF65-F5344CB8AC3E}">
        <p14:creationId xmlns:p14="http://schemas.microsoft.com/office/powerpoint/2010/main" val="32900613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DF1A18-A9C4-BE21-6FD7-F5ADD1A04D53}"/>
              </a:ext>
            </a:extLst>
          </p:cNvPr>
          <p:cNvSpPr>
            <a:spLocks noGrp="1"/>
          </p:cNvSpPr>
          <p:nvPr>
            <p:ph type="title"/>
          </p:nvPr>
        </p:nvSpPr>
        <p:spPr/>
        <p:txBody>
          <a:bodyPr/>
          <a:lstStyle/>
          <a:p>
            <a:r>
              <a:rPr lang="en-GB" dirty="0"/>
              <a:t>Event content: Why this event?</a:t>
            </a:r>
          </a:p>
        </p:txBody>
      </p:sp>
      <p:sp>
        <p:nvSpPr>
          <p:cNvPr id="3" name="Content Placeholder 2">
            <a:extLst>
              <a:ext uri="{FF2B5EF4-FFF2-40B4-BE49-F238E27FC236}">
                <a16:creationId xmlns:a16="http://schemas.microsoft.com/office/drawing/2014/main" id="{F8623184-58E9-4054-FF91-487826DE1AB4}"/>
              </a:ext>
            </a:extLst>
          </p:cNvPr>
          <p:cNvSpPr>
            <a:spLocks noGrp="1"/>
          </p:cNvSpPr>
          <p:nvPr>
            <p:ph idx="1"/>
          </p:nvPr>
        </p:nvSpPr>
        <p:spPr>
          <a:xfrm>
            <a:off x="818712" y="2222287"/>
            <a:ext cx="10554574" cy="4188525"/>
          </a:xfrm>
        </p:spPr>
        <p:txBody>
          <a:bodyPr>
            <a:normAutofit/>
          </a:bodyPr>
          <a:lstStyle/>
          <a:p>
            <a:pPr marL="0" indent="0">
              <a:buNone/>
            </a:pPr>
            <a:r>
              <a:rPr lang="en-GB" sz="2000" b="0" i="0" u="none" strike="noStrike" dirty="0">
                <a:effectLst/>
                <a:latin typeface="Calibri" panose="020F0502020204030204" pitchFamily="34" charset="0"/>
                <a:cs typeface="Calibri" panose="020F0502020204030204" pitchFamily="34" charset="0"/>
              </a:rPr>
              <a:t>The topic of this conference is workplace mental health, a significant concern in today's work environments. It connects with the Equality Act 2010 of the United Kingdom, which protects individuals with mental health disorders against discrimination in the workplace (Equality and Human Rights Commission, 2021).</a:t>
            </a:r>
            <a:br>
              <a:rPr lang="en-GB" sz="2000" dirty="0">
                <a:latin typeface="Calibri" panose="020F0502020204030204" pitchFamily="34" charset="0"/>
                <a:cs typeface="Calibri" panose="020F0502020204030204" pitchFamily="34" charset="0"/>
              </a:rPr>
            </a:br>
            <a:br>
              <a:rPr lang="en-GB" sz="2000" dirty="0">
                <a:latin typeface="Calibri" panose="020F0502020204030204" pitchFamily="34" charset="0"/>
                <a:cs typeface="Calibri" panose="020F0502020204030204" pitchFamily="34" charset="0"/>
              </a:rPr>
            </a:br>
            <a:r>
              <a:rPr lang="en-GB" sz="2000" b="0" i="0" u="none" strike="noStrike" dirty="0">
                <a:effectLst/>
                <a:latin typeface="Calibri" panose="020F0502020204030204" pitchFamily="34" charset="0"/>
                <a:cs typeface="Calibri" panose="020F0502020204030204" pitchFamily="34" charset="0"/>
              </a:rPr>
              <a:t>Many employees suffer from anxiety, stress, and other mental health issues. The Mental Health Foundation (2023) says that one in six UK workers experience mental health issues at work. Low productivity, sick leave, and job loss might result from poor mental health.</a:t>
            </a:r>
            <a:br>
              <a:rPr lang="en-GB" sz="2000" dirty="0">
                <a:latin typeface="Calibri" panose="020F0502020204030204" pitchFamily="34" charset="0"/>
                <a:cs typeface="Calibri" panose="020F0502020204030204" pitchFamily="34" charset="0"/>
              </a:rPr>
            </a:br>
            <a:br>
              <a:rPr lang="en-GB" sz="2000" dirty="0">
                <a:latin typeface="Calibri" panose="020F0502020204030204" pitchFamily="34" charset="0"/>
                <a:cs typeface="Calibri" panose="020F0502020204030204" pitchFamily="34" charset="0"/>
              </a:rPr>
            </a:br>
            <a:r>
              <a:rPr lang="en-GB" sz="2000" b="0" i="0" u="none" strike="noStrike" dirty="0">
                <a:effectLst/>
                <a:latin typeface="Calibri" panose="020F0502020204030204" pitchFamily="34" charset="0"/>
                <a:cs typeface="Calibri" panose="020F0502020204030204" pitchFamily="34" charset="0"/>
              </a:rPr>
              <a:t>Businesses will gain knowledge from this event on how to support staff, reduce stigma, and establish welcoming environments where everyone is treated with respect and safety</a:t>
            </a:r>
            <a:r>
              <a:rPr lang="en-GB" sz="2000" dirty="0">
                <a:latin typeface="Calibri" panose="020F0502020204030204" pitchFamily="34" charset="0"/>
                <a:cs typeface="Calibri" panose="020F0502020204030204" pitchFamily="34" charset="0"/>
              </a:rPr>
              <a:t>(CIPD, 2023).</a:t>
            </a:r>
          </a:p>
        </p:txBody>
      </p:sp>
    </p:spTree>
    <p:extLst>
      <p:ext uri="{BB962C8B-B14F-4D97-AF65-F5344CB8AC3E}">
        <p14:creationId xmlns:p14="http://schemas.microsoft.com/office/powerpoint/2010/main" val="13295494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5E360-B942-FF72-1F47-2630541BCAFB}"/>
              </a:ext>
            </a:extLst>
          </p:cNvPr>
          <p:cNvSpPr>
            <a:spLocks noGrp="1"/>
          </p:cNvSpPr>
          <p:nvPr>
            <p:ph type="title"/>
          </p:nvPr>
        </p:nvSpPr>
        <p:spPr/>
        <p:txBody>
          <a:bodyPr/>
          <a:lstStyle/>
          <a:p>
            <a:r>
              <a:rPr lang="en-GB" i="0" u="none" strike="noStrike" dirty="0">
                <a:solidFill>
                  <a:schemeClr val="tx1"/>
                </a:solidFill>
                <a:effectLst/>
                <a:latin typeface="Calibri" panose="020F0502020204030204" pitchFamily="34" charset="0"/>
                <a:cs typeface="Calibri" panose="020F0502020204030204" pitchFamily="34" charset="0"/>
              </a:rPr>
              <a:t>Theme: Inclusion, Diversity, and Equality in Industry</a:t>
            </a:r>
            <a:endParaRPr lang="en-GB" dirty="0">
              <a:solidFill>
                <a:schemeClr val="tx1"/>
              </a:solidFill>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C4FA9EF7-E2DD-4537-ED75-62DE4D9EFF6F}"/>
              </a:ext>
            </a:extLst>
          </p:cNvPr>
          <p:cNvSpPr>
            <a:spLocks noGrp="1"/>
          </p:cNvSpPr>
          <p:nvPr>
            <p:ph idx="1"/>
          </p:nvPr>
        </p:nvSpPr>
        <p:spPr>
          <a:xfrm>
            <a:off x="818712" y="2222287"/>
            <a:ext cx="10554574" cy="4387060"/>
          </a:xfrm>
        </p:spPr>
        <p:txBody>
          <a:bodyPr>
            <a:normAutofit fontScale="62500" lnSpcReduction="20000"/>
          </a:bodyPr>
          <a:lstStyle/>
          <a:p>
            <a:pPr marL="0" indent="0">
              <a:buNone/>
            </a:pPr>
            <a:r>
              <a:rPr lang="en-GB" sz="2400" b="0" i="0" u="none" strike="noStrike" dirty="0">
                <a:effectLst/>
                <a:latin typeface="Calibri" panose="020F0502020204030204" pitchFamily="34" charset="0"/>
                <a:cs typeface="Calibri" panose="020F0502020204030204" pitchFamily="34" charset="0"/>
              </a:rPr>
              <a:t>Equality, diversity, and inclusion (EDI) in business is the main topic of discussion during the conference. Employers have to make sure that individuals with mental health disorders receive equal opportunity at work, as mental health is a component of disability rights (GOV.UK, 2023).</a:t>
            </a:r>
            <a:r>
              <a:rPr lang="en-GB" dirty="0"/>
              <a:t> </a:t>
            </a:r>
          </a:p>
          <a:p>
            <a:r>
              <a:rPr lang="en-GB" sz="2900" b="1" dirty="0"/>
              <a:t>1 in 6 UK workers experience mental health issues (Mental Health Foundation, 2023).</a:t>
            </a:r>
          </a:p>
          <a:p>
            <a:r>
              <a:rPr lang="en-GB" sz="2900" b="1" dirty="0"/>
              <a:t>Poor mental health causes loss in productivity and high sick leave.</a:t>
            </a:r>
          </a:p>
          <a:p>
            <a:r>
              <a:rPr lang="en-GB" sz="2900" b="1" dirty="0"/>
              <a:t>Aim: Raise awareness and improve support structures in the workplace.</a:t>
            </a:r>
          </a:p>
          <a:p>
            <a:pPr marL="0" indent="0">
              <a:lnSpc>
                <a:spcPct val="120000"/>
              </a:lnSpc>
              <a:buNone/>
            </a:pPr>
            <a:br>
              <a:rPr lang="en-GB" sz="2400" dirty="0">
                <a:latin typeface="Calibri" panose="020F0502020204030204" pitchFamily="34" charset="0"/>
                <a:cs typeface="Calibri" panose="020F0502020204030204" pitchFamily="34" charset="0"/>
              </a:rPr>
            </a:br>
            <a:br>
              <a:rPr lang="en-GB" sz="2400" dirty="0">
                <a:latin typeface="Calibri" panose="020F0502020204030204" pitchFamily="34" charset="0"/>
                <a:cs typeface="Calibri" panose="020F0502020204030204" pitchFamily="34" charset="0"/>
              </a:rPr>
            </a:br>
            <a:r>
              <a:rPr lang="en-GB" sz="2400" b="0" i="0" u="none" strike="noStrike" dirty="0">
                <a:effectLst/>
                <a:latin typeface="Calibri" panose="020F0502020204030204" pitchFamily="34" charset="0"/>
                <a:cs typeface="Calibri" panose="020F0502020204030204" pitchFamily="34" charset="0"/>
              </a:rPr>
              <a:t>Among the main topics are: </a:t>
            </a:r>
          </a:p>
          <a:p>
            <a:pPr>
              <a:lnSpc>
                <a:spcPct val="120000"/>
              </a:lnSpc>
            </a:pPr>
            <a:r>
              <a:rPr lang="en-GB" sz="2900" b="1" i="0" u="none" strike="noStrike" dirty="0">
                <a:effectLst/>
                <a:latin typeface="Calibri" panose="020F0502020204030204" pitchFamily="34" charset="0"/>
                <a:cs typeface="Calibri" panose="020F0502020204030204" pitchFamily="34" charset="0"/>
              </a:rPr>
              <a:t> How to assist staff members who are struggling with mental health issues</a:t>
            </a:r>
            <a:r>
              <a:rPr lang="en-GB" sz="2900" b="1" dirty="0">
                <a:latin typeface="Calibri" panose="020F0502020204030204" pitchFamily="34" charset="0"/>
                <a:cs typeface="Calibri" panose="020F0502020204030204" pitchFamily="34" charset="0"/>
              </a:rPr>
              <a:t> (MHFA England, 2023).</a:t>
            </a:r>
            <a:endParaRPr lang="en-GB" sz="2900" b="1" i="0" u="none" strike="noStrike" dirty="0">
              <a:effectLst/>
              <a:latin typeface="Calibri" panose="020F0502020204030204" pitchFamily="34" charset="0"/>
              <a:cs typeface="Calibri" panose="020F0502020204030204" pitchFamily="34" charset="0"/>
            </a:endParaRPr>
          </a:p>
          <a:p>
            <a:pPr>
              <a:lnSpc>
                <a:spcPct val="120000"/>
              </a:lnSpc>
            </a:pPr>
            <a:r>
              <a:rPr lang="en-GB" sz="2900" b="1" i="0" u="none" strike="noStrike" dirty="0">
                <a:effectLst/>
                <a:latin typeface="Calibri" panose="020F0502020204030204" pitchFamily="34" charset="0"/>
                <a:cs typeface="Calibri" panose="020F0502020204030204" pitchFamily="34" charset="0"/>
              </a:rPr>
              <a:t>How to establish a culture at work that prioritises mental wellness</a:t>
            </a:r>
            <a:r>
              <a:rPr lang="en-GB" sz="2900" b="1" dirty="0">
                <a:latin typeface="Calibri" panose="020F0502020204030204" pitchFamily="34" charset="0"/>
                <a:cs typeface="Calibri" panose="020F0502020204030204" pitchFamily="34" charset="0"/>
              </a:rPr>
              <a:t>  (Great Place to Work, 2023).</a:t>
            </a:r>
            <a:endParaRPr lang="en-GB" sz="2900" b="1" i="0" u="none" strike="noStrike" dirty="0">
              <a:effectLst/>
              <a:latin typeface="Calibri" panose="020F0502020204030204" pitchFamily="34" charset="0"/>
              <a:cs typeface="Calibri" panose="020F0502020204030204" pitchFamily="34" charset="0"/>
            </a:endParaRPr>
          </a:p>
          <a:p>
            <a:pPr>
              <a:lnSpc>
                <a:spcPct val="120000"/>
              </a:lnSpc>
            </a:pPr>
            <a:r>
              <a:rPr lang="en-GB" sz="2900" b="1" i="0" u="none" strike="noStrike" dirty="0">
                <a:effectLst/>
                <a:latin typeface="Calibri" panose="020F0502020204030204" pitchFamily="34" charset="0"/>
                <a:cs typeface="Calibri" panose="020F0502020204030204" pitchFamily="34" charset="0"/>
              </a:rPr>
              <a:t>The advantages of emphasising mental health and wellbeing for businesses</a:t>
            </a:r>
            <a:r>
              <a:rPr lang="en-GB" sz="2900" b="1" dirty="0">
                <a:latin typeface="Calibri" panose="020F0502020204030204" pitchFamily="34" charset="0"/>
                <a:cs typeface="Calibri" panose="020F0502020204030204" pitchFamily="34" charset="0"/>
              </a:rPr>
              <a:t> (University of North Carolina at Pembroke, 2023).</a:t>
            </a:r>
          </a:p>
        </p:txBody>
      </p:sp>
    </p:spTree>
    <p:extLst>
      <p:ext uri="{BB962C8B-B14F-4D97-AF65-F5344CB8AC3E}">
        <p14:creationId xmlns:p14="http://schemas.microsoft.com/office/powerpoint/2010/main" val="9604223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53579-FD89-B08D-FF0F-10CD3C978A8C}"/>
              </a:ext>
            </a:extLst>
          </p:cNvPr>
          <p:cNvSpPr>
            <a:spLocks noGrp="1"/>
          </p:cNvSpPr>
          <p:nvPr>
            <p:ph type="title"/>
          </p:nvPr>
        </p:nvSpPr>
        <p:spPr/>
        <p:txBody>
          <a:bodyPr/>
          <a:lstStyle/>
          <a:p>
            <a:r>
              <a:rPr lang="en-GB" dirty="0"/>
              <a:t>Equality Act 2010 – Protected Characteristics</a:t>
            </a:r>
          </a:p>
        </p:txBody>
      </p:sp>
      <p:sp>
        <p:nvSpPr>
          <p:cNvPr id="3" name="Content Placeholder 2">
            <a:extLst>
              <a:ext uri="{FF2B5EF4-FFF2-40B4-BE49-F238E27FC236}">
                <a16:creationId xmlns:a16="http://schemas.microsoft.com/office/drawing/2014/main" id="{E9F2EDDB-DEE9-2BD0-9B8A-A9F5BFC998C5}"/>
              </a:ext>
            </a:extLst>
          </p:cNvPr>
          <p:cNvSpPr>
            <a:spLocks noGrp="1"/>
          </p:cNvSpPr>
          <p:nvPr>
            <p:ph idx="1"/>
          </p:nvPr>
        </p:nvSpPr>
        <p:spPr/>
        <p:txBody>
          <a:bodyPr/>
          <a:lstStyle/>
          <a:p>
            <a:r>
              <a:rPr lang="en-GB" dirty="0"/>
              <a:t>Mental health is legally protected under </a:t>
            </a:r>
            <a:r>
              <a:rPr lang="en-GB" b="1" dirty="0"/>
              <a:t>Disability</a:t>
            </a:r>
            <a:r>
              <a:rPr lang="en-GB" dirty="0"/>
              <a:t>.</a:t>
            </a:r>
          </a:p>
          <a:p>
            <a:r>
              <a:rPr lang="en-GB" dirty="0"/>
              <a:t>Other relevant characteristics:</a:t>
            </a:r>
          </a:p>
          <a:p>
            <a:pPr lvl="1"/>
            <a:r>
              <a:rPr lang="en-GB" b="1" dirty="0"/>
              <a:t>Age</a:t>
            </a:r>
            <a:r>
              <a:rPr lang="en-GB" dirty="0"/>
              <a:t> – Older workers may face age-related bias.</a:t>
            </a:r>
          </a:p>
          <a:p>
            <a:pPr lvl="1"/>
            <a:r>
              <a:rPr lang="en-GB" b="1" dirty="0"/>
              <a:t>Sex</a:t>
            </a:r>
            <a:r>
              <a:rPr lang="en-GB" dirty="0"/>
              <a:t> – Gender differences in mental health impact.</a:t>
            </a:r>
          </a:p>
          <a:p>
            <a:pPr lvl="1"/>
            <a:r>
              <a:rPr lang="en-GB" b="1" dirty="0"/>
              <a:t>Race</a:t>
            </a:r>
            <a:r>
              <a:rPr lang="en-GB" dirty="0"/>
              <a:t> – Cultural stigma can limit access to support.</a:t>
            </a:r>
          </a:p>
          <a:p>
            <a:endParaRPr lang="en-GB" dirty="0"/>
          </a:p>
        </p:txBody>
      </p:sp>
    </p:spTree>
    <p:extLst>
      <p:ext uri="{BB962C8B-B14F-4D97-AF65-F5344CB8AC3E}">
        <p14:creationId xmlns:p14="http://schemas.microsoft.com/office/powerpoint/2010/main" val="27035198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D1381E-912B-9480-8174-156690CD52D6}"/>
              </a:ext>
            </a:extLst>
          </p:cNvPr>
          <p:cNvSpPr>
            <a:spLocks noGrp="1"/>
          </p:cNvSpPr>
          <p:nvPr>
            <p:ph type="title"/>
          </p:nvPr>
        </p:nvSpPr>
        <p:spPr/>
        <p:txBody>
          <a:bodyPr/>
          <a:lstStyle/>
          <a:p>
            <a:r>
              <a:rPr lang="en-GB" dirty="0"/>
              <a:t>Key Themes of the Conference</a:t>
            </a:r>
          </a:p>
        </p:txBody>
      </p:sp>
      <p:sp>
        <p:nvSpPr>
          <p:cNvPr id="3" name="Content Placeholder 2">
            <a:extLst>
              <a:ext uri="{FF2B5EF4-FFF2-40B4-BE49-F238E27FC236}">
                <a16:creationId xmlns:a16="http://schemas.microsoft.com/office/drawing/2014/main" id="{9529926D-E08F-9BDF-BAA4-2C6630C53246}"/>
              </a:ext>
            </a:extLst>
          </p:cNvPr>
          <p:cNvSpPr>
            <a:spLocks noGrp="1"/>
          </p:cNvSpPr>
          <p:nvPr>
            <p:ph idx="1"/>
          </p:nvPr>
        </p:nvSpPr>
        <p:spPr/>
        <p:txBody>
          <a:bodyPr>
            <a:normAutofit/>
          </a:bodyPr>
          <a:lstStyle/>
          <a:p>
            <a:r>
              <a:rPr lang="en-GB" sz="2800" dirty="0">
                <a:latin typeface="Calibri" panose="020F0502020204030204" pitchFamily="34" charset="0"/>
                <a:cs typeface="Calibri" panose="020F0502020204030204" pitchFamily="34" charset="0"/>
              </a:rPr>
              <a:t>Supporting staff with mental health conditions.</a:t>
            </a:r>
          </a:p>
          <a:p>
            <a:r>
              <a:rPr lang="en-GB" sz="2800" dirty="0">
                <a:latin typeface="Calibri" panose="020F0502020204030204" pitchFamily="34" charset="0"/>
                <a:cs typeface="Calibri" panose="020F0502020204030204" pitchFamily="34" charset="0"/>
              </a:rPr>
              <a:t>Creating a workplace culture that prioritises well-being.</a:t>
            </a:r>
          </a:p>
          <a:p>
            <a:r>
              <a:rPr lang="en-GB" sz="2800" dirty="0">
                <a:latin typeface="Calibri" panose="020F0502020204030204" pitchFamily="34" charset="0"/>
                <a:cs typeface="Calibri" panose="020F0502020204030204" pitchFamily="34" charset="0"/>
              </a:rPr>
              <a:t>Business case: mental wellness boosts morale and productivity.</a:t>
            </a:r>
          </a:p>
          <a:p>
            <a:endParaRPr lang="en-GB" sz="28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9173503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5" descr="A large building with a steeple&#10;&#10;AI-generated content may be incorrect.">
            <a:extLst>
              <a:ext uri="{FF2B5EF4-FFF2-40B4-BE49-F238E27FC236}">
                <a16:creationId xmlns:a16="http://schemas.microsoft.com/office/drawing/2014/main" id="{61FB8C24-B75A-5CDA-CD10-AD56FB37A5B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349138" y="303416"/>
            <a:ext cx="8458267" cy="6280263"/>
          </a:xfrm>
          <a:prstGeom prst="roundRect">
            <a:avLst>
              <a:gd name="adj" fmla="val 3876"/>
            </a:avLst>
          </a:prstGeom>
          <a:ln>
            <a:solidFill>
              <a:schemeClr val="accent1"/>
            </a:solidFill>
          </a:ln>
          <a:effectLst/>
        </p:spPr>
      </p:pic>
    </p:spTree>
    <p:extLst>
      <p:ext uri="{BB962C8B-B14F-4D97-AF65-F5344CB8AC3E}">
        <p14:creationId xmlns:p14="http://schemas.microsoft.com/office/powerpoint/2010/main" val="11553279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1740BA-655B-C6B5-399E-79DB02D0B563}"/>
              </a:ext>
            </a:extLst>
          </p:cNvPr>
          <p:cNvSpPr>
            <a:spLocks noGrp="1"/>
          </p:cNvSpPr>
          <p:nvPr>
            <p:ph type="title"/>
          </p:nvPr>
        </p:nvSpPr>
        <p:spPr/>
        <p:txBody>
          <a:bodyPr/>
          <a:lstStyle/>
          <a:p>
            <a:r>
              <a:rPr lang="en-GB" i="0" u="none" strike="noStrike" dirty="0">
                <a:effectLst/>
                <a:latin typeface="Calibri" panose="020F0502020204030204" pitchFamily="34" charset="0"/>
                <a:cs typeface="Calibri" panose="020F0502020204030204" pitchFamily="34" charset="0"/>
              </a:rPr>
              <a:t>Venue Selection: Glasgow's Scottish Event Campus (SEC)</a:t>
            </a:r>
            <a:endParaRPr lang="en-GB" dirty="0"/>
          </a:p>
        </p:txBody>
      </p:sp>
      <p:sp>
        <p:nvSpPr>
          <p:cNvPr id="3" name="Content Placeholder 2">
            <a:extLst>
              <a:ext uri="{FF2B5EF4-FFF2-40B4-BE49-F238E27FC236}">
                <a16:creationId xmlns:a16="http://schemas.microsoft.com/office/drawing/2014/main" id="{0C01AFCC-6354-2B0D-B696-08B72B8A6154}"/>
              </a:ext>
            </a:extLst>
          </p:cNvPr>
          <p:cNvSpPr>
            <a:spLocks noGrp="1"/>
          </p:cNvSpPr>
          <p:nvPr>
            <p:ph idx="1"/>
          </p:nvPr>
        </p:nvSpPr>
        <p:spPr>
          <a:xfrm>
            <a:off x="818712" y="2222287"/>
            <a:ext cx="10554574" cy="4188525"/>
          </a:xfrm>
        </p:spPr>
        <p:txBody>
          <a:bodyPr>
            <a:normAutofit/>
          </a:bodyPr>
          <a:lstStyle/>
          <a:p>
            <a:r>
              <a:rPr lang="en-GB" b="1" i="1" u="none" strike="noStrike" dirty="0">
                <a:effectLst/>
                <a:latin typeface="Calibri" panose="020F0502020204030204" pitchFamily="34" charset="0"/>
                <a:cs typeface="Calibri" panose="020F0502020204030204" pitchFamily="34" charset="0"/>
              </a:rPr>
              <a:t>Why SEC and Glasgow?</a:t>
            </a:r>
            <a:br>
              <a:rPr lang="en-GB" dirty="0">
                <a:latin typeface="Calibri" panose="020F0502020204030204" pitchFamily="34" charset="0"/>
                <a:cs typeface="Calibri" panose="020F0502020204030204" pitchFamily="34" charset="0"/>
              </a:rPr>
            </a:br>
            <a:r>
              <a:rPr lang="en-GB" dirty="0">
                <a:latin typeface="Calibri" panose="020F0502020204030204" pitchFamily="34" charset="0"/>
                <a:cs typeface="Calibri" panose="020F0502020204030204" pitchFamily="34" charset="0"/>
              </a:rPr>
              <a:t>Scotland is beautiful and w</a:t>
            </a:r>
            <a:r>
              <a:rPr lang="en-GB" b="0" i="0" u="none" strike="noStrike" dirty="0">
                <a:effectLst/>
                <a:latin typeface="Calibri" panose="020F0502020204030204" pitchFamily="34" charset="0"/>
                <a:cs typeface="Calibri" panose="020F0502020204030204" pitchFamily="34" charset="0"/>
              </a:rPr>
              <a:t>ell-known global commercial location that draws businesses from all over the world (VisitScotland, 2023).</a:t>
            </a:r>
          </a:p>
          <a:p>
            <a:r>
              <a:rPr lang="en-GB" dirty="0">
                <a:latin typeface="Calibri" panose="020F0502020204030204" pitchFamily="34" charset="0"/>
                <a:cs typeface="Calibri" panose="020F0502020204030204" pitchFamily="34" charset="0"/>
              </a:rPr>
              <a:t>Proven track record with professional health conferences.</a:t>
            </a:r>
          </a:p>
          <a:p>
            <a:r>
              <a:rPr lang="en-GB" dirty="0">
                <a:latin typeface="Calibri" panose="020F0502020204030204" pitchFamily="34" charset="0"/>
                <a:cs typeface="Calibri" panose="020F0502020204030204" pitchFamily="34" charset="0"/>
              </a:rPr>
              <a:t>Central location aligns with inclusive access goals.</a:t>
            </a:r>
          </a:p>
          <a:p>
            <a:r>
              <a:rPr lang="en-GB" dirty="0">
                <a:latin typeface="Calibri" panose="020F0502020204030204" pitchFamily="34" charset="0"/>
                <a:cs typeface="Calibri" panose="020F0502020204030204" pitchFamily="34" charset="0"/>
              </a:rPr>
              <a:t>Glasgow: Global business hub with strong transport links.</a:t>
            </a:r>
            <a:endParaRPr lang="en-GB" b="0" i="0" u="none" strike="noStrike" dirty="0">
              <a:effectLst/>
              <a:latin typeface="Calibri" panose="020F0502020204030204" pitchFamily="34" charset="0"/>
              <a:cs typeface="Calibri" panose="020F0502020204030204" pitchFamily="34" charset="0"/>
            </a:endParaRPr>
          </a:p>
          <a:p>
            <a:r>
              <a:rPr lang="en-GB" b="1" i="1" u="none" strike="noStrike" dirty="0">
                <a:effectLst/>
                <a:latin typeface="Calibri" panose="020F0502020204030204" pitchFamily="34" charset="0"/>
                <a:cs typeface="Calibri" panose="020F0502020204030204" pitchFamily="34" charset="0"/>
              </a:rPr>
              <a:t>Large Event place: </a:t>
            </a:r>
            <a:r>
              <a:rPr lang="en-GB" b="0" i="0" u="none" strike="noStrike" dirty="0">
                <a:effectLst/>
                <a:latin typeface="Calibri" panose="020F0502020204030204" pitchFamily="34" charset="0"/>
                <a:cs typeface="Calibri" panose="020F0502020204030204" pitchFamily="34" charset="0"/>
              </a:rPr>
              <a:t>Spacious event venue that can accommodate up to 3,000 people (SEC, 2023).</a:t>
            </a:r>
          </a:p>
          <a:p>
            <a:r>
              <a:rPr lang="en-GB" b="1" i="1" dirty="0">
                <a:latin typeface="Calibri" panose="020F0502020204030204" pitchFamily="34" charset="0"/>
                <a:cs typeface="Calibri" panose="020F0502020204030204" pitchFamily="34" charset="0"/>
              </a:rPr>
              <a:t>Easy to find and travel to: </a:t>
            </a:r>
            <a:r>
              <a:rPr lang="en-GB" b="0" i="0" u="none" strike="noStrike" dirty="0">
                <a:effectLst/>
                <a:latin typeface="Calibri" panose="020F0502020204030204" pitchFamily="34" charset="0"/>
                <a:cs typeface="Calibri" panose="020F0502020204030204" pitchFamily="34" charset="0"/>
              </a:rPr>
              <a:t>Convenient access by train, bus and plane (Glasgow Chamber of Commerce, 2023).</a:t>
            </a:r>
            <a:r>
              <a:rPr lang="en-GB" dirty="0">
                <a:latin typeface="Calibri" panose="020F0502020204030204" pitchFamily="34" charset="0"/>
                <a:cs typeface="Calibri" panose="020F0502020204030204" pitchFamily="34" charset="0"/>
              </a:rPr>
              <a:t> wheelchair-friendly, mental health support zones.</a:t>
            </a:r>
          </a:p>
          <a:p>
            <a:r>
              <a:rPr lang="en-GB" b="1" i="1" u="none" strike="noStrike" dirty="0">
                <a:effectLst/>
                <a:latin typeface="Calibri" panose="020F0502020204030204" pitchFamily="34" charset="0"/>
                <a:cs typeface="Calibri" panose="020F0502020204030204" pitchFamily="34" charset="0"/>
              </a:rPr>
              <a:t>Supports the local economy: </a:t>
            </a:r>
            <a:r>
              <a:rPr lang="en-GB" b="0" i="0" u="none" strike="noStrike" dirty="0">
                <a:effectLst/>
                <a:latin typeface="Calibri" panose="020F0502020204030204" pitchFamily="34" charset="0"/>
                <a:cs typeface="Calibri" panose="020F0502020204030204" pitchFamily="34" charset="0"/>
              </a:rPr>
              <a:t>Tourists will help the hotel, restaurant, and transportation businesses </a:t>
            </a:r>
            <a:r>
              <a:rPr lang="en-GB" dirty="0">
                <a:latin typeface="Calibri" panose="020F0502020204030204" pitchFamily="34" charset="0"/>
                <a:cs typeface="Calibri" panose="020F0502020204030204" pitchFamily="34" charset="0"/>
              </a:rPr>
              <a:t>(Meetings &amp; Incentives Worldwide, 2022).</a:t>
            </a:r>
          </a:p>
        </p:txBody>
      </p:sp>
    </p:spTree>
    <p:extLst>
      <p:ext uri="{BB962C8B-B14F-4D97-AF65-F5344CB8AC3E}">
        <p14:creationId xmlns:p14="http://schemas.microsoft.com/office/powerpoint/2010/main" val="12933729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D563ED-37C2-5EC6-9290-DDBA0FB85D1B}"/>
              </a:ext>
            </a:extLst>
          </p:cNvPr>
          <p:cNvSpPr>
            <a:spLocks noGrp="1"/>
          </p:cNvSpPr>
          <p:nvPr>
            <p:ph type="title"/>
          </p:nvPr>
        </p:nvSpPr>
        <p:spPr/>
        <p:txBody>
          <a:bodyPr/>
          <a:lstStyle/>
          <a:p>
            <a:r>
              <a:rPr lang="en-GB" dirty="0"/>
              <a:t>Market factors: Who will be targeted audience?</a:t>
            </a:r>
          </a:p>
        </p:txBody>
      </p:sp>
      <p:sp>
        <p:nvSpPr>
          <p:cNvPr id="3" name="Content Placeholder 2">
            <a:extLst>
              <a:ext uri="{FF2B5EF4-FFF2-40B4-BE49-F238E27FC236}">
                <a16:creationId xmlns:a16="http://schemas.microsoft.com/office/drawing/2014/main" id="{5E815F5E-0C57-9D19-C32D-5A3C0EA506FE}"/>
              </a:ext>
            </a:extLst>
          </p:cNvPr>
          <p:cNvSpPr>
            <a:spLocks noGrp="1"/>
          </p:cNvSpPr>
          <p:nvPr>
            <p:ph idx="1"/>
          </p:nvPr>
        </p:nvSpPr>
        <p:spPr>
          <a:xfrm>
            <a:off x="818712" y="2222287"/>
            <a:ext cx="10554574" cy="4490747"/>
          </a:xfrm>
        </p:spPr>
        <p:txBody>
          <a:bodyPr>
            <a:normAutofit/>
          </a:bodyPr>
          <a:lstStyle/>
          <a:p>
            <a:pPr>
              <a:buFont typeface="+mj-lt"/>
              <a:buAutoNum type="arabicPeriod"/>
            </a:pPr>
            <a:r>
              <a:rPr lang="en-GB" b="0" i="0" u="none" strike="noStrike" dirty="0">
                <a:effectLst/>
                <a:latin typeface="Calibri" panose="020F0502020204030204" pitchFamily="34" charset="0"/>
                <a:cs typeface="Calibri" panose="020F0502020204030204" pitchFamily="34" charset="0"/>
              </a:rPr>
              <a:t>The target audience is HR professionals and business leaders who want to understand how to help their staff.</a:t>
            </a:r>
          </a:p>
          <a:p>
            <a:pPr>
              <a:buFont typeface="+mj-lt"/>
              <a:buAutoNum type="arabicPeriod"/>
            </a:pPr>
            <a:r>
              <a:rPr lang="en-GB" b="0" i="0" u="none" strike="noStrike" dirty="0">
                <a:effectLst/>
                <a:latin typeface="Calibri" panose="020F0502020204030204" pitchFamily="34" charset="0"/>
                <a:cs typeface="Calibri" panose="020F0502020204030204" pitchFamily="34" charset="0"/>
              </a:rPr>
              <a:t>Researchers and Experts in Mental Health: To exchange concepts and strategies. </a:t>
            </a:r>
          </a:p>
          <a:p>
            <a:pPr>
              <a:buFont typeface="+mj-lt"/>
              <a:buAutoNum type="arabicPeriod"/>
            </a:pPr>
            <a:r>
              <a:rPr lang="en-GB" b="0" i="0" u="none" strike="noStrike" dirty="0">
                <a:effectLst/>
                <a:latin typeface="Calibri" panose="020F0502020204030204" pitchFamily="34" charset="0"/>
                <a:cs typeface="Calibri" panose="020F0502020204030204" pitchFamily="34" charset="0"/>
              </a:rPr>
              <a:t>To talk about mental health policies with the government and policy makers.</a:t>
            </a:r>
          </a:p>
          <a:p>
            <a:pPr>
              <a:buFont typeface="+mj-lt"/>
              <a:buAutoNum type="arabicPeriod"/>
            </a:pPr>
            <a:r>
              <a:rPr lang="en-GB" b="0" i="0" u="none" strike="noStrike" dirty="0">
                <a:effectLst/>
                <a:latin typeface="Calibri" panose="020F0502020204030204" pitchFamily="34" charset="0"/>
                <a:cs typeface="Calibri" panose="020F0502020204030204" pitchFamily="34" charset="0"/>
              </a:rPr>
              <a:t>Leaders in hospitality and tourism: to observe the impact of mental health on their employees.</a:t>
            </a:r>
          </a:p>
          <a:p>
            <a:pPr>
              <a:buFont typeface="+mj-lt"/>
              <a:buAutoNum type="arabicPeriod"/>
            </a:pPr>
            <a:r>
              <a:rPr lang="en-GB" b="0" i="0" u="none" strike="noStrike" dirty="0">
                <a:effectLst/>
                <a:latin typeface="Calibri" panose="020F0502020204030204" pitchFamily="34" charset="0"/>
                <a:cs typeface="Calibri" panose="020F0502020204030204" pitchFamily="34" charset="0"/>
              </a:rPr>
              <a:t>Employees and Workplace Advocates: To exchange firsthand accounts of difficulties and struggles.</a:t>
            </a:r>
            <a:br>
              <a:rPr lang="en-GB" dirty="0">
                <a:latin typeface="Calibri" panose="020F0502020204030204" pitchFamily="34" charset="0"/>
                <a:cs typeface="Calibri" panose="020F0502020204030204" pitchFamily="34" charset="0"/>
              </a:rPr>
            </a:br>
            <a:br>
              <a:rPr lang="en-GB" dirty="0">
                <a:latin typeface="Calibri" panose="020F0502020204030204" pitchFamily="34" charset="0"/>
                <a:cs typeface="Calibri" panose="020F0502020204030204" pitchFamily="34" charset="0"/>
              </a:rPr>
            </a:br>
            <a:r>
              <a:rPr lang="en-GB" sz="2600" b="1" i="0" u="none" strike="noStrike" dirty="0">
                <a:effectLst/>
                <a:latin typeface="Calibri" panose="020F0502020204030204" pitchFamily="34" charset="0"/>
                <a:cs typeface="Calibri" panose="020F0502020204030204" pitchFamily="34" charset="0"/>
              </a:rPr>
              <a:t>Why is this event needed?</a:t>
            </a:r>
          </a:p>
          <a:p>
            <a:r>
              <a:rPr lang="en-GB" b="0" i="0" u="none" strike="noStrike" dirty="0">
                <a:effectLst/>
                <a:latin typeface="Calibri" panose="020F0502020204030204" pitchFamily="34" charset="0"/>
                <a:cs typeface="Calibri" panose="020F0502020204030204" pitchFamily="34" charset="0"/>
              </a:rPr>
              <a:t>More companies are spending money on mental health services (CIPD, 2023).</a:t>
            </a:r>
          </a:p>
          <a:p>
            <a:r>
              <a:rPr lang="en-GB" b="0" i="0" u="none" strike="noStrike" dirty="0">
                <a:effectLst/>
                <a:latin typeface="Calibri" panose="020F0502020204030204" pitchFamily="34" charset="0"/>
                <a:cs typeface="Calibri" panose="020F0502020204030204" pitchFamily="34" charset="0"/>
              </a:rPr>
              <a:t>The UK government is supporting programs related to occupational mental health (UK Gov, 2023).</a:t>
            </a:r>
          </a:p>
          <a:p>
            <a:r>
              <a:rPr lang="en-GB" b="0" i="0" u="none" strike="noStrike" dirty="0">
                <a:effectLst/>
                <a:latin typeface="Calibri" panose="020F0502020204030204" pitchFamily="34" charset="0"/>
                <a:cs typeface="Calibri" panose="020F0502020204030204" pitchFamily="34" charset="0"/>
              </a:rPr>
              <a:t>Absences related to mental health cost businesses £56 billion annually (Deloitte, 2023). </a:t>
            </a:r>
            <a:br>
              <a:rPr lang="en-GB" dirty="0">
                <a:latin typeface="Calibri" panose="020F0502020204030204" pitchFamily="34" charset="0"/>
                <a:cs typeface="Calibri" panose="020F0502020204030204" pitchFamily="34" charset="0"/>
              </a:rPr>
            </a:b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3480650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354F01-F323-04B7-A1A5-C290E1A654A5}"/>
              </a:ext>
            </a:extLst>
          </p:cNvPr>
          <p:cNvSpPr>
            <a:spLocks noGrp="1"/>
          </p:cNvSpPr>
          <p:nvPr>
            <p:ph type="title"/>
          </p:nvPr>
        </p:nvSpPr>
        <p:spPr/>
        <p:txBody>
          <a:bodyPr/>
          <a:lstStyle/>
          <a:p>
            <a:r>
              <a:rPr lang="en-GB" dirty="0"/>
              <a:t>Operations factors: What Will Happen at This Event?</a:t>
            </a:r>
          </a:p>
        </p:txBody>
      </p:sp>
      <p:sp>
        <p:nvSpPr>
          <p:cNvPr id="3" name="Content Placeholder 2">
            <a:extLst>
              <a:ext uri="{FF2B5EF4-FFF2-40B4-BE49-F238E27FC236}">
                <a16:creationId xmlns:a16="http://schemas.microsoft.com/office/drawing/2014/main" id="{3795627C-D0A4-9EE7-574B-B8A7FEF37ED0}"/>
              </a:ext>
            </a:extLst>
          </p:cNvPr>
          <p:cNvSpPr>
            <a:spLocks noGrp="1"/>
          </p:cNvSpPr>
          <p:nvPr>
            <p:ph idx="1"/>
          </p:nvPr>
        </p:nvSpPr>
        <p:spPr>
          <a:xfrm>
            <a:off x="818712" y="2222287"/>
            <a:ext cx="10554574" cy="4490747"/>
          </a:xfrm>
        </p:spPr>
        <p:txBody>
          <a:bodyPr>
            <a:normAutofit fontScale="92500" lnSpcReduction="20000"/>
          </a:bodyPr>
          <a:lstStyle/>
          <a:p>
            <a:pPr marL="0" indent="0">
              <a:buNone/>
            </a:pPr>
            <a:r>
              <a:rPr lang="en-GB" sz="2600" b="1" i="1" u="sng" dirty="0">
                <a:latin typeface="Calibri" panose="020F0502020204030204" pitchFamily="34" charset="0"/>
                <a:cs typeface="Calibri" panose="020F0502020204030204" pitchFamily="34" charset="0"/>
              </a:rPr>
              <a:t>Venue:</a:t>
            </a:r>
          </a:p>
          <a:p>
            <a:r>
              <a:rPr lang="en-GB" dirty="0">
                <a:latin typeface="Calibri" panose="020F0502020204030204" pitchFamily="34" charset="0"/>
                <a:cs typeface="Calibri" panose="020F0502020204030204" pitchFamily="34" charset="0"/>
              </a:rPr>
              <a:t>Event Date: October 2025 – This will link to World Mental Health Day (10th October).</a:t>
            </a:r>
            <a:r>
              <a:rPr lang="en-GB" dirty="0"/>
              <a:t> (Mental Health Foundation, 2023).</a:t>
            </a:r>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Facilities: SEC offers variety meeting rooms, presentation spaces, and breakout areas.</a:t>
            </a:r>
          </a:p>
          <a:p>
            <a:r>
              <a:rPr lang="en-GB" dirty="0">
                <a:latin typeface="Calibri" panose="020F0502020204030204" pitchFamily="34" charset="0"/>
                <a:cs typeface="Calibri" panose="020F0502020204030204" pitchFamily="34" charset="0"/>
              </a:rPr>
              <a:t>Accessibility: SEC offer wheelchair-friendly, with assistive listening devices and mental health support services.</a:t>
            </a:r>
          </a:p>
          <a:p>
            <a:pPr marL="0" indent="0">
              <a:buNone/>
            </a:pPr>
            <a:r>
              <a:rPr lang="en-GB" sz="2300" b="1" i="1" u="sng" dirty="0">
                <a:latin typeface="Calibri" panose="020F0502020204030204" pitchFamily="34" charset="0"/>
                <a:cs typeface="Calibri" panose="020F0502020204030204" pitchFamily="34" charset="0"/>
              </a:rPr>
              <a:t>Required Staff: </a:t>
            </a:r>
          </a:p>
          <a:p>
            <a:r>
              <a:rPr lang="en-GB" dirty="0">
                <a:latin typeface="Calibri" panose="020F0502020204030204" pitchFamily="34" charset="0"/>
                <a:cs typeface="Calibri" panose="020F0502020204030204" pitchFamily="34" charset="0"/>
              </a:rPr>
              <a:t>Event coordinators: Plan the schedule and oversee the location.</a:t>
            </a:r>
          </a:p>
          <a:p>
            <a:r>
              <a:rPr lang="en-GB" dirty="0">
                <a:latin typeface="Calibri" panose="020F0502020204030204" pitchFamily="34" charset="0"/>
                <a:cs typeface="Calibri" panose="020F0502020204030204" pitchFamily="34" charset="0"/>
              </a:rPr>
              <a:t>Hospitality &amp; Catering: Serve guests food and beverages.</a:t>
            </a:r>
          </a:p>
          <a:p>
            <a:r>
              <a:rPr lang="en-GB" dirty="0">
                <a:latin typeface="Calibri" panose="020F0502020204030204" pitchFamily="34" charset="0"/>
                <a:cs typeface="Calibri" panose="020F0502020204030204" pitchFamily="34" charset="0"/>
              </a:rPr>
              <a:t>Health and security personnel: Provide emergency assistance and safety.</a:t>
            </a:r>
          </a:p>
          <a:p>
            <a:r>
              <a:rPr lang="en-GB" dirty="0">
                <a:latin typeface="Calibri" panose="020F0502020204030204" pitchFamily="34" charset="0"/>
                <a:cs typeface="Calibri" panose="020F0502020204030204" pitchFamily="34" charset="0"/>
              </a:rPr>
              <a:t>Tech support: Assist with live streaming and presentations.</a:t>
            </a:r>
          </a:p>
          <a:p>
            <a:pPr marL="0" indent="0">
              <a:buNone/>
            </a:pPr>
            <a:r>
              <a:rPr lang="en-GB" sz="2300" b="1" i="1" u="sng" dirty="0">
                <a:latin typeface="Calibri" panose="020F0502020204030204" pitchFamily="34" charset="0"/>
                <a:cs typeface="Calibri" panose="020F0502020204030204" pitchFamily="34" charset="0"/>
              </a:rPr>
              <a:t>Extra Services needed:</a:t>
            </a:r>
          </a:p>
          <a:p>
            <a:r>
              <a:rPr lang="en-GB" dirty="0">
                <a:latin typeface="Calibri" panose="020F0502020204030204" pitchFamily="34" charset="0"/>
                <a:cs typeface="Calibri" panose="020F0502020204030204" pitchFamily="34" charset="0"/>
              </a:rPr>
              <a:t>Transportation: Shuttle services for visitors.</a:t>
            </a:r>
          </a:p>
          <a:p>
            <a:r>
              <a:rPr lang="en-GB" dirty="0">
                <a:latin typeface="Calibri" panose="020F0502020204030204" pitchFamily="34" charset="0"/>
                <a:cs typeface="Calibri" panose="020F0502020204030204" pitchFamily="34" charset="0"/>
              </a:rPr>
              <a:t>Hotels &amp; rooms: Booking deals with nearby hotels like Hilton Glasgow.</a:t>
            </a:r>
          </a:p>
        </p:txBody>
      </p:sp>
    </p:spTree>
    <p:extLst>
      <p:ext uri="{BB962C8B-B14F-4D97-AF65-F5344CB8AC3E}">
        <p14:creationId xmlns:p14="http://schemas.microsoft.com/office/powerpoint/2010/main" val="22098349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5A1F72-E9E6-2C5A-3636-47C0C8E743AE}"/>
              </a:ext>
            </a:extLst>
          </p:cNvPr>
          <p:cNvSpPr>
            <a:spLocks noGrp="1"/>
          </p:cNvSpPr>
          <p:nvPr>
            <p:ph type="title"/>
          </p:nvPr>
        </p:nvSpPr>
        <p:spPr>
          <a:xfrm>
            <a:off x="821151" y="447188"/>
            <a:ext cx="10571998" cy="970450"/>
          </a:xfrm>
        </p:spPr>
        <p:txBody>
          <a:bodyPr/>
          <a:lstStyle/>
          <a:p>
            <a:r>
              <a:rPr lang="en-GB" b="1" dirty="0"/>
              <a:t>Financial Factors: How will This Event Make Money?</a:t>
            </a:r>
            <a:endParaRPr lang="en-GB" dirty="0"/>
          </a:p>
        </p:txBody>
      </p:sp>
      <p:graphicFrame>
        <p:nvGraphicFramePr>
          <p:cNvPr id="4" name="Table 3">
            <a:extLst>
              <a:ext uri="{FF2B5EF4-FFF2-40B4-BE49-F238E27FC236}">
                <a16:creationId xmlns:a16="http://schemas.microsoft.com/office/drawing/2014/main" id="{5AC95AA7-DB23-18A2-551D-1D7C0C73B40A}"/>
              </a:ext>
            </a:extLst>
          </p:cNvPr>
          <p:cNvGraphicFramePr>
            <a:graphicFrameLocks noGrp="1"/>
          </p:cNvGraphicFramePr>
          <p:nvPr>
            <p:extLst>
              <p:ext uri="{D42A27DB-BD31-4B8C-83A1-F6EECF244321}">
                <p14:modId xmlns:p14="http://schemas.microsoft.com/office/powerpoint/2010/main" val="933266393"/>
              </p:ext>
            </p:extLst>
          </p:nvPr>
        </p:nvGraphicFramePr>
        <p:xfrm>
          <a:off x="615794" y="2078273"/>
          <a:ext cx="5171689" cy="3924538"/>
        </p:xfrm>
        <a:graphic>
          <a:graphicData uri="http://schemas.openxmlformats.org/drawingml/2006/table">
            <a:tbl>
              <a:tblPr firstRow="1" bandRow="1">
                <a:tableStyleId>{5C22544A-7EE6-4342-B048-85BDC9FD1C3A}</a:tableStyleId>
              </a:tblPr>
              <a:tblGrid>
                <a:gridCol w="3655680">
                  <a:extLst>
                    <a:ext uri="{9D8B030D-6E8A-4147-A177-3AD203B41FA5}">
                      <a16:colId xmlns:a16="http://schemas.microsoft.com/office/drawing/2014/main" val="46025525"/>
                    </a:ext>
                  </a:extLst>
                </a:gridCol>
                <a:gridCol w="1516009">
                  <a:extLst>
                    <a:ext uri="{9D8B030D-6E8A-4147-A177-3AD203B41FA5}">
                      <a16:colId xmlns:a16="http://schemas.microsoft.com/office/drawing/2014/main" val="1567127957"/>
                    </a:ext>
                  </a:extLst>
                </a:gridCol>
              </a:tblGrid>
              <a:tr h="636389">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Expense	</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Estimated Cost (£)</a:t>
                      </a:r>
                    </a:p>
                    <a:p>
                      <a:endParaRPr lang="en-GB" dirty="0"/>
                    </a:p>
                  </a:txBody>
                  <a:tcPr/>
                </a:tc>
                <a:extLst>
                  <a:ext uri="{0D108BD9-81ED-4DB2-BD59-A6C34878D82A}">
                    <a16:rowId xmlns:a16="http://schemas.microsoft.com/office/drawing/2014/main" val="2088758489"/>
                  </a:ext>
                </a:extLst>
              </a:tr>
              <a:tr h="363651">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Venue Rent (SEC)	</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£ 50,000</a:t>
                      </a:r>
                    </a:p>
                  </a:txBody>
                  <a:tcPr/>
                </a:tc>
                <a:extLst>
                  <a:ext uri="{0D108BD9-81ED-4DB2-BD59-A6C34878D82A}">
                    <a16:rowId xmlns:a16="http://schemas.microsoft.com/office/drawing/2014/main" val="3232783715"/>
                  </a:ext>
                </a:extLst>
              </a:tr>
              <a:tr h="636389">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Speaker Fees &amp; Travel	</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£ 20,000</a:t>
                      </a:r>
                    </a:p>
                  </a:txBody>
                  <a:tcPr/>
                </a:tc>
                <a:extLst>
                  <a:ext uri="{0D108BD9-81ED-4DB2-BD59-A6C34878D82A}">
                    <a16:rowId xmlns:a16="http://schemas.microsoft.com/office/drawing/2014/main" val="1763649210"/>
                  </a:ext>
                </a:extLst>
              </a:tr>
              <a:tr h="636389">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Catering &amp; Hospitality	</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£ 15,000</a:t>
                      </a:r>
                    </a:p>
                  </a:txBody>
                  <a:tcPr/>
                </a:tc>
                <a:extLst>
                  <a:ext uri="{0D108BD9-81ED-4DB2-BD59-A6C34878D82A}">
                    <a16:rowId xmlns:a16="http://schemas.microsoft.com/office/drawing/2014/main" val="571363263"/>
                  </a:ext>
                </a:extLst>
              </a:tr>
              <a:tr h="363651">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Marketing &amp; Promotion</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£ 10,000</a:t>
                      </a:r>
                    </a:p>
                  </a:txBody>
                  <a:tcPr/>
                </a:tc>
                <a:extLst>
                  <a:ext uri="{0D108BD9-81ED-4DB2-BD59-A6C34878D82A}">
                    <a16:rowId xmlns:a16="http://schemas.microsoft.com/office/drawing/2014/main" val="3431059176"/>
                  </a:ext>
                </a:extLst>
              </a:tr>
              <a:tr h="363651">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Staffing &amp; Logistics	</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£ 5,000</a:t>
                      </a:r>
                    </a:p>
                  </a:txBody>
                  <a:tcPr/>
                </a:tc>
                <a:extLst>
                  <a:ext uri="{0D108BD9-81ED-4DB2-BD59-A6C34878D82A}">
                    <a16:rowId xmlns:a16="http://schemas.microsoft.com/office/drawing/2014/main" val="94614148"/>
                  </a:ext>
                </a:extLst>
              </a:tr>
              <a:tr h="636389">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Total Cost	</a:t>
                      </a:r>
                    </a:p>
                  </a:txBody>
                  <a:tcPr>
                    <a:solidFill>
                      <a:schemeClr val="accent1"/>
                    </a:solidFill>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£100,000</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dirty="0"/>
                    </a:p>
                  </a:txBody>
                  <a:tcPr>
                    <a:solidFill>
                      <a:schemeClr val="accent1"/>
                    </a:solidFill>
                  </a:tcPr>
                </a:tc>
                <a:extLst>
                  <a:ext uri="{0D108BD9-81ED-4DB2-BD59-A6C34878D82A}">
                    <a16:rowId xmlns:a16="http://schemas.microsoft.com/office/drawing/2014/main" val="2752905829"/>
                  </a:ext>
                </a:extLst>
              </a:tr>
            </a:tbl>
          </a:graphicData>
        </a:graphic>
      </p:graphicFrame>
      <p:graphicFrame>
        <p:nvGraphicFramePr>
          <p:cNvPr id="5" name="Table 4">
            <a:extLst>
              <a:ext uri="{FF2B5EF4-FFF2-40B4-BE49-F238E27FC236}">
                <a16:creationId xmlns:a16="http://schemas.microsoft.com/office/drawing/2014/main" id="{0F13B4AA-1D19-5B5A-3F07-82D755ABC787}"/>
              </a:ext>
            </a:extLst>
          </p:cNvPr>
          <p:cNvGraphicFramePr>
            <a:graphicFrameLocks noGrp="1"/>
          </p:cNvGraphicFramePr>
          <p:nvPr>
            <p:extLst>
              <p:ext uri="{D42A27DB-BD31-4B8C-83A1-F6EECF244321}">
                <p14:modId xmlns:p14="http://schemas.microsoft.com/office/powerpoint/2010/main" val="2896662077"/>
              </p:ext>
            </p:extLst>
          </p:nvPr>
        </p:nvGraphicFramePr>
        <p:xfrm>
          <a:off x="6096000" y="2081468"/>
          <a:ext cx="5802351" cy="4452935"/>
        </p:xfrm>
        <a:graphic>
          <a:graphicData uri="http://schemas.openxmlformats.org/drawingml/2006/table">
            <a:tbl>
              <a:tblPr firstRow="1" bandRow="1">
                <a:tableStyleId>{5C22544A-7EE6-4342-B048-85BDC9FD1C3A}</a:tableStyleId>
              </a:tblPr>
              <a:tblGrid>
                <a:gridCol w="4101472">
                  <a:extLst>
                    <a:ext uri="{9D8B030D-6E8A-4147-A177-3AD203B41FA5}">
                      <a16:colId xmlns:a16="http://schemas.microsoft.com/office/drawing/2014/main" val="46025525"/>
                    </a:ext>
                  </a:extLst>
                </a:gridCol>
                <a:gridCol w="1700879">
                  <a:extLst>
                    <a:ext uri="{9D8B030D-6E8A-4147-A177-3AD203B41FA5}">
                      <a16:colId xmlns:a16="http://schemas.microsoft.com/office/drawing/2014/main" val="1567127957"/>
                    </a:ext>
                  </a:extLst>
                </a:gridCol>
              </a:tblGrid>
              <a:tr h="82287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b="1" dirty="0"/>
                        <a:t>Income Source</a:t>
                      </a:r>
                      <a:endParaRPr lang="en-GB" dirty="0"/>
                    </a:p>
                  </a:txBody>
                  <a:tcPr/>
                </a:tc>
                <a:tc>
                  <a:txBody>
                    <a:bodyPr/>
                    <a:lstStyle/>
                    <a:p>
                      <a:r>
                        <a:rPr lang="en-GB" b="1" dirty="0"/>
                        <a:t>Estimated Profit (£)</a:t>
                      </a:r>
                      <a:endParaRPr lang="en-GB" dirty="0"/>
                    </a:p>
                    <a:p>
                      <a:endParaRPr lang="en-GB" dirty="0"/>
                    </a:p>
                  </a:txBody>
                  <a:tcPr/>
                </a:tc>
                <a:extLst>
                  <a:ext uri="{0D108BD9-81ED-4DB2-BD59-A6C34878D82A}">
                    <a16:rowId xmlns:a16="http://schemas.microsoft.com/office/drawing/2014/main" val="2088758489"/>
                  </a:ext>
                </a:extLst>
              </a:tr>
              <a:tr h="576013">
                <a:tc>
                  <a:txBody>
                    <a:bodyPr/>
                    <a:lstStyle/>
                    <a:p>
                      <a:r>
                        <a:rPr lang="en-GB" dirty="0"/>
                        <a:t>Ticket Sales (£200 x 500 attendees)</a:t>
                      </a:r>
                    </a:p>
                  </a:txBody>
                  <a:tcPr/>
                </a:tc>
                <a:tc>
                  <a:txBody>
                    <a:bodyPr/>
                    <a:lstStyle/>
                    <a:p>
                      <a:r>
                        <a:rPr lang="en-GB" dirty="0"/>
                        <a:t>£100,000</a:t>
                      </a:r>
                    </a:p>
                  </a:txBody>
                  <a:tcPr/>
                </a:tc>
                <a:extLst>
                  <a:ext uri="{0D108BD9-81ED-4DB2-BD59-A6C34878D82A}">
                    <a16:rowId xmlns:a16="http://schemas.microsoft.com/office/drawing/2014/main" val="3232783715"/>
                  </a:ext>
                </a:extLst>
              </a:tr>
              <a:tr h="1316602">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Corporate Sponsorships </a:t>
                      </a:r>
                      <a:r>
                        <a:rPr lang="en-GB" b="1" dirty="0"/>
                        <a:t>sponsor a session, stage </a:t>
                      </a:r>
                      <a:r>
                        <a:rPr lang="en-GB" dirty="0"/>
                        <a:t>with their branding material: 1 session x 15,00</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£ 30,000</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dirty="0"/>
                    </a:p>
                  </a:txBody>
                  <a:tcPr/>
                </a:tc>
                <a:extLst>
                  <a:ext uri="{0D108BD9-81ED-4DB2-BD59-A6C34878D82A}">
                    <a16:rowId xmlns:a16="http://schemas.microsoft.com/office/drawing/2014/main" val="1763649210"/>
                  </a:ext>
                </a:extLst>
              </a:tr>
              <a:tr h="329151">
                <a:tc>
                  <a:txBody>
                    <a:bodyPr/>
                    <a:lstStyle/>
                    <a:p>
                      <a:r>
                        <a:rPr lang="en-GB" dirty="0"/>
                        <a:t>Exhibitor stalls Fees: I stall x 1000</a:t>
                      </a:r>
                    </a:p>
                  </a:txBody>
                  <a:tcPr/>
                </a:tc>
                <a:tc>
                  <a:txBody>
                    <a:bodyPr/>
                    <a:lstStyle/>
                    <a:p>
                      <a:r>
                        <a:rPr lang="en-GB" dirty="0"/>
                        <a:t>£ 10,000</a:t>
                      </a:r>
                    </a:p>
                  </a:txBody>
                  <a:tcPr/>
                </a:tc>
                <a:extLst>
                  <a:ext uri="{0D108BD9-81ED-4DB2-BD59-A6C34878D82A}">
                    <a16:rowId xmlns:a16="http://schemas.microsoft.com/office/drawing/2014/main" val="571363263"/>
                  </a:ext>
                </a:extLst>
              </a:tr>
              <a:tr h="576013">
                <a:tc>
                  <a:txBody>
                    <a:bodyPr/>
                    <a:lstStyle/>
                    <a:p>
                      <a:r>
                        <a:rPr lang="en-GB" dirty="0"/>
                        <a:t>Networking Lounge &amp; Business Matching</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£ 10,000</a:t>
                      </a:r>
                    </a:p>
                  </a:txBody>
                  <a:tcPr/>
                </a:tc>
                <a:extLst>
                  <a:ext uri="{0D108BD9-81ED-4DB2-BD59-A6C34878D82A}">
                    <a16:rowId xmlns:a16="http://schemas.microsoft.com/office/drawing/2014/main" val="3431059176"/>
                  </a:ext>
                </a:extLst>
              </a:tr>
              <a:tr h="576013">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Total Profit</a:t>
                      </a:r>
                    </a:p>
                  </a:txBody>
                  <a:tcPr>
                    <a:solidFill>
                      <a:schemeClr val="accent1"/>
                    </a:solidFill>
                  </a:tcPr>
                </a:tc>
                <a:tc>
                  <a:txBody>
                    <a:bodyPr/>
                    <a:lstStyle/>
                    <a:p>
                      <a:r>
                        <a:rPr lang="en-GB" b="1" dirty="0"/>
                        <a:t>£150,000</a:t>
                      </a:r>
                      <a:endParaRPr lang="en-GB" dirty="0"/>
                    </a:p>
                    <a:p>
                      <a:pPr marL="0" marR="0" lvl="0" indent="0" algn="l" defTabSz="457200" rtl="0" eaLnBrk="1" fontAlgn="auto" latinLnBrk="0" hangingPunct="1">
                        <a:lnSpc>
                          <a:spcPct val="100000"/>
                        </a:lnSpc>
                        <a:spcBef>
                          <a:spcPts val="0"/>
                        </a:spcBef>
                        <a:spcAft>
                          <a:spcPts val="0"/>
                        </a:spcAft>
                        <a:buClrTx/>
                        <a:buSzTx/>
                        <a:buFontTx/>
                        <a:buNone/>
                        <a:tabLst/>
                        <a:defRPr/>
                      </a:pPr>
                      <a:endParaRPr lang="en-GB" dirty="0"/>
                    </a:p>
                  </a:txBody>
                  <a:tcPr>
                    <a:solidFill>
                      <a:schemeClr val="accent1"/>
                    </a:solidFill>
                  </a:tcPr>
                </a:tc>
                <a:extLst>
                  <a:ext uri="{0D108BD9-81ED-4DB2-BD59-A6C34878D82A}">
                    <a16:rowId xmlns:a16="http://schemas.microsoft.com/office/drawing/2014/main" val="2752905829"/>
                  </a:ext>
                </a:extLst>
              </a:tr>
            </a:tbl>
          </a:graphicData>
        </a:graphic>
      </p:graphicFrame>
    </p:spTree>
    <p:extLst>
      <p:ext uri="{BB962C8B-B14F-4D97-AF65-F5344CB8AC3E}">
        <p14:creationId xmlns:p14="http://schemas.microsoft.com/office/powerpoint/2010/main" val="34657227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34EB70-AC0A-E220-2545-E4DDA3CC1905}"/>
              </a:ext>
            </a:extLst>
          </p:cNvPr>
          <p:cNvSpPr>
            <a:spLocks noGrp="1"/>
          </p:cNvSpPr>
          <p:nvPr>
            <p:ph type="title"/>
          </p:nvPr>
        </p:nvSpPr>
        <p:spPr/>
        <p:txBody>
          <a:bodyPr/>
          <a:lstStyle/>
          <a:p>
            <a:r>
              <a:rPr lang="en-GB" dirty="0"/>
              <a:t>Why This Event is Important?</a:t>
            </a:r>
          </a:p>
        </p:txBody>
      </p:sp>
      <p:sp>
        <p:nvSpPr>
          <p:cNvPr id="3" name="Content Placeholder 2">
            <a:extLst>
              <a:ext uri="{FF2B5EF4-FFF2-40B4-BE49-F238E27FC236}">
                <a16:creationId xmlns:a16="http://schemas.microsoft.com/office/drawing/2014/main" id="{24FFDD40-C066-66CB-0B18-587EA6805983}"/>
              </a:ext>
            </a:extLst>
          </p:cNvPr>
          <p:cNvSpPr>
            <a:spLocks noGrp="1"/>
          </p:cNvSpPr>
          <p:nvPr>
            <p:ph idx="1"/>
          </p:nvPr>
        </p:nvSpPr>
        <p:spPr>
          <a:xfrm>
            <a:off x="818712" y="2222287"/>
            <a:ext cx="10554574" cy="3855128"/>
          </a:xfrm>
        </p:spPr>
        <p:txBody>
          <a:bodyPr>
            <a:normAutofit/>
          </a:bodyPr>
          <a:lstStyle/>
          <a:p>
            <a:r>
              <a:rPr lang="en-GB" sz="2800" b="1" i="1" u="sng" dirty="0">
                <a:latin typeface="Calibri" panose="020F0502020204030204" pitchFamily="34" charset="0"/>
                <a:cs typeface="Calibri" panose="020F0502020204030204" pitchFamily="34" charset="0"/>
              </a:rPr>
              <a:t>Follows UK equality laws: </a:t>
            </a:r>
            <a:r>
              <a:rPr lang="en-GB" sz="2800" dirty="0">
                <a:latin typeface="Calibri" panose="020F0502020204030204" pitchFamily="34" charset="0"/>
                <a:cs typeface="Calibri" panose="020F0502020204030204" pitchFamily="34" charset="0"/>
              </a:rPr>
              <a:t>Supports businesses in meeting legal requirements (Equality and Human Rights Commission, 2021). Fulfils demand: Companies are searching for methods to enhance workplace mental health (Deloitte, 2023).</a:t>
            </a:r>
          </a:p>
          <a:p>
            <a:r>
              <a:rPr lang="en-GB" sz="2800" b="1" i="1" u="sng" dirty="0">
                <a:latin typeface="Calibri" panose="020F0502020204030204" pitchFamily="34" charset="0"/>
                <a:cs typeface="Calibri" panose="020F0502020204030204" pitchFamily="34" charset="0"/>
              </a:rPr>
              <a:t>Provides networking opportunities:</a:t>
            </a:r>
            <a:r>
              <a:rPr lang="en-GB" sz="2800" dirty="0">
                <a:latin typeface="Calibri" panose="020F0502020204030204" pitchFamily="34" charset="0"/>
                <a:cs typeface="Calibri" panose="020F0502020204030204" pitchFamily="34" charset="0"/>
              </a:rPr>
              <a:t> Promotes idea sharing among professionals, businesses, and policymakers.</a:t>
            </a:r>
          </a:p>
          <a:p>
            <a:r>
              <a:rPr lang="en-GB" sz="2800" b="1" i="1" u="sng" dirty="0">
                <a:latin typeface="Calibri" panose="020F0502020204030204" pitchFamily="34" charset="0"/>
                <a:cs typeface="Calibri" panose="020F0502020204030204" pitchFamily="34" charset="0"/>
              </a:rPr>
              <a:t>Eco-friendly Event:  </a:t>
            </a:r>
            <a:r>
              <a:rPr lang="en-GB" sz="2800" dirty="0">
                <a:latin typeface="Calibri" panose="020F0502020204030204" pitchFamily="34" charset="0"/>
                <a:cs typeface="Calibri" panose="020F0502020204030204" pitchFamily="34" charset="0"/>
              </a:rPr>
              <a:t>meals, digital resources, and environmentally friendly transportation are all part of this sustainable event.</a:t>
            </a:r>
          </a:p>
        </p:txBody>
      </p:sp>
    </p:spTree>
    <p:extLst>
      <p:ext uri="{BB962C8B-B14F-4D97-AF65-F5344CB8AC3E}">
        <p14:creationId xmlns:p14="http://schemas.microsoft.com/office/powerpoint/2010/main" val="9812093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BB88EA-6B00-E324-8C3D-40A265472912}"/>
              </a:ext>
            </a:extLst>
          </p:cNvPr>
          <p:cNvSpPr>
            <a:spLocks noGrp="1"/>
          </p:cNvSpPr>
          <p:nvPr>
            <p:ph type="title"/>
          </p:nvPr>
        </p:nvSpPr>
        <p:spPr/>
        <p:txBody>
          <a:bodyPr/>
          <a:lstStyle/>
          <a:p>
            <a:r>
              <a:rPr lang="en-GB" dirty="0"/>
              <a:t>Impact on Hospitality &amp; Tourism</a:t>
            </a:r>
          </a:p>
        </p:txBody>
      </p:sp>
      <p:sp>
        <p:nvSpPr>
          <p:cNvPr id="3" name="Content Placeholder 2">
            <a:extLst>
              <a:ext uri="{FF2B5EF4-FFF2-40B4-BE49-F238E27FC236}">
                <a16:creationId xmlns:a16="http://schemas.microsoft.com/office/drawing/2014/main" id="{3E029EE0-7E27-BC54-CB3C-22B8E305C347}"/>
              </a:ext>
            </a:extLst>
          </p:cNvPr>
          <p:cNvSpPr>
            <a:spLocks noGrp="1"/>
          </p:cNvSpPr>
          <p:nvPr>
            <p:ph idx="1"/>
          </p:nvPr>
        </p:nvSpPr>
        <p:spPr/>
        <p:txBody>
          <a:bodyPr>
            <a:normAutofit/>
          </a:bodyPr>
          <a:lstStyle/>
          <a:p>
            <a:pPr>
              <a:buFont typeface="+mj-lt"/>
              <a:buAutoNum type="arabicPeriod"/>
            </a:pPr>
            <a:r>
              <a:rPr lang="en-GB" b="0" i="0" u="none" strike="noStrike" dirty="0">
                <a:effectLst/>
                <a:latin typeface="Calibri" panose="020F0502020204030204" pitchFamily="34" charset="0"/>
                <a:cs typeface="Calibri" panose="020F0502020204030204" pitchFamily="34" charset="0"/>
              </a:rPr>
              <a:t>Glasgow will benefit from more hotel reservations as a result of the event.</a:t>
            </a:r>
            <a:endParaRPr lang="en-GB" dirty="0">
              <a:latin typeface="Calibri" panose="020F0502020204030204" pitchFamily="34" charset="0"/>
              <a:cs typeface="Calibri" panose="020F0502020204030204" pitchFamily="34" charset="0"/>
            </a:endParaRPr>
          </a:p>
          <a:p>
            <a:pPr>
              <a:buFont typeface="+mj-lt"/>
              <a:buAutoNum type="arabicPeriod"/>
            </a:pPr>
            <a:r>
              <a:rPr lang="en-GB" b="0" i="0" u="none" strike="noStrike" dirty="0">
                <a:effectLst/>
                <a:latin typeface="Calibri" panose="020F0502020204030204" pitchFamily="34" charset="0"/>
                <a:cs typeface="Calibri" panose="020F0502020204030204" pitchFamily="34" charset="0"/>
              </a:rPr>
              <a:t>More business for cabs and restaurants, this will help local companies.</a:t>
            </a:r>
          </a:p>
          <a:p>
            <a:pPr>
              <a:buFont typeface="+mj-lt"/>
              <a:buAutoNum type="arabicPeriod"/>
            </a:pPr>
            <a:r>
              <a:rPr lang="en-GB" b="0" i="0" u="none" strike="noStrike" dirty="0">
                <a:effectLst/>
                <a:latin typeface="Calibri" panose="020F0502020204030204" pitchFamily="34" charset="0"/>
                <a:cs typeface="Calibri" panose="020F0502020204030204" pitchFamily="34" charset="0"/>
              </a:rPr>
              <a:t>Increase Glasgow’s tourism as a business destination by making SEC as a major location for corporate conferences and events for future.</a:t>
            </a:r>
          </a:p>
          <a:p>
            <a:pPr marL="0" indent="0">
              <a:buNone/>
            </a:pPr>
            <a:br>
              <a:rPr lang="en-GB" sz="2000" b="1" i="1" u="sng" dirty="0">
                <a:latin typeface="Calibri" panose="020F0502020204030204" pitchFamily="34" charset="0"/>
                <a:cs typeface="Calibri" panose="020F0502020204030204" pitchFamily="34" charset="0"/>
              </a:rPr>
            </a:br>
            <a:r>
              <a:rPr lang="en-GB" sz="2000" b="1" i="1" u="sng" strike="noStrike" dirty="0">
                <a:effectLst/>
                <a:latin typeface="Calibri" panose="020F0502020204030204" pitchFamily="34" charset="0"/>
                <a:cs typeface="Calibri" panose="020F0502020204030204" pitchFamily="34" charset="0"/>
              </a:rPr>
              <a:t>Promoting Mental Health in the Hospitality Industry:  </a:t>
            </a:r>
          </a:p>
          <a:p>
            <a:r>
              <a:rPr lang="en-GB" b="0" i="0" u="none" strike="noStrike" dirty="0">
                <a:effectLst/>
                <a:latin typeface="Calibri" panose="020F0502020204030204" pitchFamily="34" charset="0"/>
                <a:cs typeface="Calibri" panose="020F0502020204030204" pitchFamily="34" charset="0"/>
              </a:rPr>
              <a:t>Hotels and companies will gain knowledge on how to assist employees' mental health. As hospitality </a:t>
            </a:r>
            <a:r>
              <a:rPr lang="en-GB" dirty="0">
                <a:latin typeface="Calibri" panose="020F0502020204030204" pitchFamily="34" charset="0"/>
                <a:cs typeface="Calibri" panose="020F0502020204030204" pitchFamily="34" charset="0"/>
              </a:rPr>
              <a:t>sector is working under so much pressure daily these leaders need mental health awareness so much.</a:t>
            </a:r>
          </a:p>
          <a:p>
            <a:r>
              <a:rPr lang="en-GB" b="0" i="0" u="none" strike="noStrike" dirty="0">
                <a:effectLst/>
                <a:latin typeface="Calibri" panose="020F0502020204030204" pitchFamily="34" charset="0"/>
                <a:cs typeface="Calibri" panose="020F0502020204030204" pitchFamily="34" charset="0"/>
              </a:rPr>
              <a:t>Encourages a positive work environment in the travel and hospitality sectors.</a:t>
            </a:r>
            <a:br>
              <a:rPr lang="en-GB" dirty="0">
                <a:latin typeface="Calibri" panose="020F0502020204030204" pitchFamily="34" charset="0"/>
                <a:cs typeface="Calibri" panose="020F0502020204030204" pitchFamily="34" charset="0"/>
              </a:rPr>
            </a:b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7569506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5E26E-810F-D83D-CD7E-87B0EAFC2CAF}"/>
              </a:ext>
            </a:extLst>
          </p:cNvPr>
          <p:cNvSpPr>
            <a:spLocks noGrp="1"/>
          </p:cNvSpPr>
          <p:nvPr>
            <p:ph type="title"/>
          </p:nvPr>
        </p:nvSpPr>
        <p:spPr/>
        <p:txBody>
          <a:bodyPr/>
          <a:lstStyle/>
          <a:p>
            <a:r>
              <a:rPr lang="en-GB" b="1" dirty="0"/>
              <a:t>Conclusion: Why This Event will be successful</a:t>
            </a:r>
            <a:endParaRPr lang="en-GB" dirty="0"/>
          </a:p>
        </p:txBody>
      </p:sp>
      <p:sp>
        <p:nvSpPr>
          <p:cNvPr id="3" name="Content Placeholder 2">
            <a:extLst>
              <a:ext uri="{FF2B5EF4-FFF2-40B4-BE49-F238E27FC236}">
                <a16:creationId xmlns:a16="http://schemas.microsoft.com/office/drawing/2014/main" id="{3A5840E9-D2F7-41E1-B76A-FD31A750153D}"/>
              </a:ext>
            </a:extLst>
          </p:cNvPr>
          <p:cNvSpPr>
            <a:spLocks noGrp="1"/>
          </p:cNvSpPr>
          <p:nvPr>
            <p:ph idx="1"/>
          </p:nvPr>
        </p:nvSpPr>
        <p:spPr/>
        <p:txBody>
          <a:bodyPr>
            <a:normAutofit lnSpcReduction="10000"/>
          </a:bodyPr>
          <a:lstStyle/>
          <a:p>
            <a:pPr marL="0" indent="0">
              <a:buNone/>
            </a:pPr>
            <a:endParaRPr lang="en-GB" sz="2800" dirty="0">
              <a:latin typeface="Calibri" panose="020F0502020204030204" pitchFamily="34" charset="0"/>
              <a:cs typeface="Calibri" panose="020F0502020204030204" pitchFamily="34" charset="0"/>
            </a:endParaRPr>
          </a:p>
          <a:p>
            <a:r>
              <a:rPr lang="en-GB" sz="2800" b="1" dirty="0">
                <a:latin typeface="Calibri" panose="020F0502020204030204" pitchFamily="34" charset="0"/>
                <a:cs typeface="Calibri" panose="020F0502020204030204" pitchFamily="34" charset="0"/>
              </a:rPr>
              <a:t>Financially possible:</a:t>
            </a:r>
            <a:r>
              <a:rPr lang="en-GB" sz="2800" dirty="0">
                <a:latin typeface="Calibri" panose="020F0502020204030204" pitchFamily="34" charset="0"/>
                <a:cs typeface="Calibri" panose="020F0502020204030204" pitchFamily="34" charset="0"/>
              </a:rPr>
              <a:t> The event will make a profit.</a:t>
            </a:r>
          </a:p>
          <a:p>
            <a:r>
              <a:rPr lang="en-GB" sz="2800" b="1" dirty="0">
                <a:latin typeface="Calibri" panose="020F0502020204030204" pitchFamily="34" charset="0"/>
                <a:cs typeface="Calibri" panose="020F0502020204030204" pitchFamily="34" charset="0"/>
              </a:rPr>
              <a:t>Good location: </a:t>
            </a:r>
            <a:r>
              <a:rPr lang="en-GB" sz="2800" dirty="0">
                <a:latin typeface="Calibri" panose="020F0502020204030204" pitchFamily="34" charset="0"/>
                <a:cs typeface="Calibri" panose="020F0502020204030204" pitchFamily="34" charset="0"/>
              </a:rPr>
              <a:t>SEC is a top venue for global business events.</a:t>
            </a:r>
          </a:p>
          <a:p>
            <a:r>
              <a:rPr lang="en-GB" sz="2800" b="1" dirty="0">
                <a:latin typeface="Calibri" panose="020F0502020204030204" pitchFamily="34" charset="0"/>
                <a:cs typeface="Calibri" panose="020F0502020204030204" pitchFamily="34" charset="0"/>
              </a:rPr>
              <a:t>Strong demand:</a:t>
            </a:r>
            <a:r>
              <a:rPr lang="en-GB" sz="2800" dirty="0">
                <a:latin typeface="Calibri" panose="020F0502020204030204" pitchFamily="34" charset="0"/>
                <a:cs typeface="Calibri" panose="020F0502020204030204" pitchFamily="34" charset="0"/>
              </a:rPr>
              <a:t> Businesses and employees need better mental health support.</a:t>
            </a:r>
          </a:p>
          <a:p>
            <a:r>
              <a:rPr lang="en-GB" sz="2800" b="1" dirty="0">
                <a:latin typeface="Calibri" panose="020F0502020204030204" pitchFamily="34" charset="0"/>
                <a:cs typeface="Calibri" panose="020F0502020204030204" pitchFamily="34" charset="0"/>
              </a:rPr>
              <a:t>Big impact: </a:t>
            </a:r>
            <a:r>
              <a:rPr lang="en-GB" sz="2800" dirty="0">
                <a:latin typeface="Calibri" panose="020F0502020204030204" pitchFamily="34" charset="0"/>
                <a:cs typeface="Calibri" panose="020F0502020204030204" pitchFamily="34" charset="0"/>
              </a:rPr>
              <a:t> Helps Glasgow’s hospitality industry and supports workplace inclusion.</a:t>
            </a:r>
          </a:p>
          <a:p>
            <a:endParaRPr lang="en-GB" sz="28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627215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6B385-81E7-AE11-F1AD-5C047E4A97D9}"/>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D9F02048-13BE-45DF-06D4-A702E92F294D}"/>
              </a:ext>
            </a:extLst>
          </p:cNvPr>
          <p:cNvSpPr>
            <a:spLocks noGrp="1"/>
          </p:cNvSpPr>
          <p:nvPr>
            <p:ph idx="1"/>
          </p:nvPr>
        </p:nvSpPr>
        <p:spPr>
          <a:xfrm>
            <a:off x="346764" y="2333660"/>
            <a:ext cx="10554574" cy="4283629"/>
          </a:xfrm>
        </p:spPr>
        <p:txBody>
          <a:bodyPr>
            <a:normAutofit fontScale="92500" lnSpcReduction="10000"/>
          </a:bodyPr>
          <a:lstStyle/>
          <a:p>
            <a:pPr marL="0" indent="0">
              <a:buNone/>
            </a:pPr>
            <a:r>
              <a:rPr lang="en-GB" sz="1000" b="1" dirty="0">
                <a:latin typeface="Calibri" panose="020F0502020204030204" pitchFamily="34" charset="0"/>
                <a:cs typeface="Calibri" panose="020F0502020204030204" pitchFamily="34" charset="0"/>
              </a:rPr>
              <a:t>Achievers (2023)</a:t>
            </a:r>
            <a:r>
              <a:rPr lang="en-GB" sz="1000" dirty="0">
                <a:latin typeface="Calibri" panose="020F0502020204030204" pitchFamily="34" charset="0"/>
                <a:cs typeface="Calibri" panose="020F0502020204030204" pitchFamily="34" charset="0"/>
              </a:rPr>
              <a:t> ‘Benefits and Challenges of Diversity &amp; Inclusion in the Workplace’. Available at: </a:t>
            </a:r>
            <a:r>
              <a:rPr lang="en-GB" sz="1000" dirty="0">
                <a:latin typeface="Calibri" panose="020F0502020204030204" pitchFamily="34" charset="0"/>
                <a:cs typeface="Calibri" panose="020F0502020204030204" pitchFamily="34" charset="0"/>
                <a:hlinkClick r:id="rId3"/>
              </a:rPr>
              <a:t>https://www.achievers.com/blog/diversity-and-inclusion/</a:t>
            </a:r>
            <a:r>
              <a:rPr lang="en-GB" sz="1000" dirty="0">
                <a:latin typeface="Calibri" panose="020F0502020204030204" pitchFamily="34" charset="0"/>
                <a:cs typeface="Calibri" panose="020F0502020204030204" pitchFamily="34" charset="0"/>
              </a:rPr>
              <a:t>  </a:t>
            </a:r>
          </a:p>
          <a:p>
            <a:pPr marL="0" indent="0">
              <a:buNone/>
            </a:pPr>
            <a:r>
              <a:rPr lang="en-GB" sz="1000" dirty="0">
                <a:latin typeface="Calibri" panose="020F0502020204030204" pitchFamily="34" charset="0"/>
                <a:cs typeface="Calibri" panose="020F0502020204030204" pitchFamily="34" charset="0"/>
              </a:rPr>
              <a:t> </a:t>
            </a:r>
            <a:r>
              <a:rPr lang="en-GB" sz="1000" b="1" dirty="0">
                <a:latin typeface="Calibri" panose="020F0502020204030204" pitchFamily="34" charset="0"/>
                <a:cs typeface="Calibri" panose="020F0502020204030204" pitchFamily="34" charset="0"/>
              </a:rPr>
              <a:t>CIPD (2023)</a:t>
            </a:r>
            <a:r>
              <a:rPr lang="en-GB" sz="1000" dirty="0">
                <a:latin typeface="Calibri" panose="020F0502020204030204" pitchFamily="34" charset="0"/>
                <a:cs typeface="Calibri" panose="020F0502020204030204" pitchFamily="34" charset="0"/>
              </a:rPr>
              <a:t> ‘Workplace Well-being: Policy and Strategy’. Available at: </a:t>
            </a:r>
            <a:r>
              <a:rPr lang="en-GB" sz="1000" dirty="0">
                <a:latin typeface="Calibri" panose="020F0502020204030204" pitchFamily="34" charset="0"/>
                <a:cs typeface="Calibri" panose="020F0502020204030204" pitchFamily="34" charset="0"/>
                <a:hlinkClick r:id="rId4"/>
              </a:rPr>
              <a:t>https://www.cipd.co.uk</a:t>
            </a:r>
            <a:r>
              <a:rPr lang="en-GB" sz="1000" dirty="0">
                <a:latin typeface="Calibri" panose="020F0502020204030204" pitchFamily="34" charset="0"/>
                <a:cs typeface="Calibri" panose="020F0502020204030204" pitchFamily="34" charset="0"/>
              </a:rPr>
              <a:t> </a:t>
            </a:r>
          </a:p>
          <a:p>
            <a:pPr marL="0" indent="0">
              <a:buNone/>
            </a:pPr>
            <a:r>
              <a:rPr lang="en-GB" sz="1000" dirty="0">
                <a:latin typeface="Calibri" panose="020F0502020204030204" pitchFamily="34" charset="0"/>
                <a:cs typeface="Calibri" panose="020F0502020204030204" pitchFamily="34" charset="0"/>
              </a:rPr>
              <a:t> </a:t>
            </a:r>
            <a:r>
              <a:rPr lang="en-GB" sz="1000" b="1" dirty="0">
                <a:latin typeface="Calibri" panose="020F0502020204030204" pitchFamily="34" charset="0"/>
                <a:cs typeface="Calibri" panose="020F0502020204030204" pitchFamily="34" charset="0"/>
              </a:rPr>
              <a:t>Deloitte (2023)</a:t>
            </a:r>
            <a:r>
              <a:rPr lang="en-GB" sz="1000" dirty="0">
                <a:latin typeface="Calibri" panose="020F0502020204030204" pitchFamily="34" charset="0"/>
                <a:cs typeface="Calibri" panose="020F0502020204030204" pitchFamily="34" charset="0"/>
              </a:rPr>
              <a:t> ‘Mental Health and Well-being in the Workplace’. Available at: </a:t>
            </a:r>
            <a:r>
              <a:rPr lang="en-GB" sz="1000" dirty="0">
                <a:latin typeface="Calibri" panose="020F0502020204030204" pitchFamily="34" charset="0"/>
                <a:cs typeface="Calibri" panose="020F0502020204030204" pitchFamily="34" charset="0"/>
                <a:hlinkClick r:id="rId5"/>
              </a:rPr>
              <a:t>https://www2.deloitte.com</a:t>
            </a:r>
            <a:r>
              <a:rPr lang="en-GB" sz="1000" dirty="0">
                <a:latin typeface="Calibri" panose="020F0502020204030204" pitchFamily="34" charset="0"/>
                <a:cs typeface="Calibri" panose="020F0502020204030204" pitchFamily="34" charset="0"/>
              </a:rPr>
              <a:t> </a:t>
            </a:r>
          </a:p>
          <a:p>
            <a:pPr marL="0" indent="0">
              <a:buNone/>
            </a:pPr>
            <a:r>
              <a:rPr lang="en-GB" sz="1000" dirty="0">
                <a:latin typeface="Calibri" panose="020F0502020204030204" pitchFamily="34" charset="0"/>
                <a:cs typeface="Calibri" panose="020F0502020204030204" pitchFamily="34" charset="0"/>
              </a:rPr>
              <a:t> </a:t>
            </a:r>
            <a:r>
              <a:rPr lang="en-GB" sz="1000" b="1" dirty="0">
                <a:latin typeface="Calibri" panose="020F0502020204030204" pitchFamily="34" charset="0"/>
                <a:cs typeface="Calibri" panose="020F0502020204030204" pitchFamily="34" charset="0"/>
              </a:rPr>
              <a:t>Equality and Human Rights Commission (2021)</a:t>
            </a:r>
            <a:r>
              <a:rPr lang="en-GB" sz="1000" dirty="0">
                <a:latin typeface="Calibri" panose="020F0502020204030204" pitchFamily="34" charset="0"/>
                <a:cs typeface="Calibri" panose="020F0502020204030204" pitchFamily="34" charset="0"/>
              </a:rPr>
              <a:t> ‘The Equality Act 2010: Key Provisions’. Available at: </a:t>
            </a:r>
            <a:r>
              <a:rPr lang="en-GB" sz="1000" dirty="0">
                <a:latin typeface="Calibri" panose="020F0502020204030204" pitchFamily="34" charset="0"/>
                <a:cs typeface="Calibri" panose="020F0502020204030204" pitchFamily="34" charset="0"/>
                <a:hlinkClick r:id="rId6"/>
              </a:rPr>
              <a:t>https://www.equalityhumanrights.com</a:t>
            </a:r>
            <a:r>
              <a:rPr lang="en-GB" sz="1000" dirty="0">
                <a:latin typeface="Calibri" panose="020F0502020204030204" pitchFamily="34" charset="0"/>
                <a:cs typeface="Calibri" panose="020F0502020204030204" pitchFamily="34" charset="0"/>
              </a:rPr>
              <a:t> </a:t>
            </a:r>
          </a:p>
          <a:p>
            <a:pPr marL="0" indent="0">
              <a:buNone/>
            </a:pPr>
            <a:r>
              <a:rPr lang="en-GB" sz="1000" dirty="0">
                <a:latin typeface="Calibri" panose="020F0502020204030204" pitchFamily="34" charset="0"/>
                <a:cs typeface="Calibri" panose="020F0502020204030204" pitchFamily="34" charset="0"/>
              </a:rPr>
              <a:t> </a:t>
            </a:r>
            <a:r>
              <a:rPr lang="en-GB" sz="1000" b="1" dirty="0">
                <a:latin typeface="Calibri" panose="020F0502020204030204" pitchFamily="34" charset="0"/>
                <a:cs typeface="Calibri" panose="020F0502020204030204" pitchFamily="34" charset="0"/>
              </a:rPr>
              <a:t>GOV.UK (2023)</a:t>
            </a:r>
            <a:r>
              <a:rPr lang="en-GB" sz="1000" dirty="0">
                <a:latin typeface="Calibri" panose="020F0502020204030204" pitchFamily="34" charset="0"/>
                <a:cs typeface="Calibri" panose="020F0502020204030204" pitchFamily="34" charset="0"/>
              </a:rPr>
              <a:t> ‘Workplace Mental Health Initiatives’. Available at: </a:t>
            </a:r>
            <a:r>
              <a:rPr lang="en-GB" sz="1000" dirty="0">
                <a:latin typeface="Calibri" panose="020F0502020204030204" pitchFamily="34" charset="0"/>
                <a:cs typeface="Calibri" panose="020F0502020204030204" pitchFamily="34" charset="0"/>
                <a:hlinkClick r:id="rId7"/>
              </a:rPr>
              <a:t>https://www.gov.uk</a:t>
            </a:r>
            <a:r>
              <a:rPr lang="en-GB" sz="1000" dirty="0">
                <a:latin typeface="Calibri" panose="020F0502020204030204" pitchFamily="34" charset="0"/>
                <a:cs typeface="Calibri" panose="020F0502020204030204" pitchFamily="34" charset="0"/>
              </a:rPr>
              <a:t> </a:t>
            </a:r>
          </a:p>
          <a:p>
            <a:pPr marL="0" indent="0">
              <a:buNone/>
            </a:pPr>
            <a:r>
              <a:rPr lang="en-GB" sz="1000" dirty="0">
                <a:latin typeface="Calibri" panose="020F0502020204030204" pitchFamily="34" charset="0"/>
                <a:cs typeface="Calibri" panose="020F0502020204030204" pitchFamily="34" charset="0"/>
              </a:rPr>
              <a:t> </a:t>
            </a:r>
            <a:r>
              <a:rPr lang="en-GB" sz="1000" b="1" dirty="0">
                <a:latin typeface="Calibri" panose="020F0502020204030204" pitchFamily="34" charset="0"/>
                <a:cs typeface="Calibri" panose="020F0502020204030204" pitchFamily="34" charset="0"/>
              </a:rPr>
              <a:t>Great Place to Work (2023)</a:t>
            </a:r>
            <a:r>
              <a:rPr lang="en-GB" sz="1000" dirty="0">
                <a:latin typeface="Calibri" panose="020F0502020204030204" pitchFamily="34" charset="0"/>
                <a:cs typeface="Calibri" panose="020F0502020204030204" pitchFamily="34" charset="0"/>
              </a:rPr>
              <a:t> ‘Why Is Diversity and Inclusion in the Workplace Important?’. Available at: </a:t>
            </a:r>
            <a:r>
              <a:rPr lang="en-GB" sz="1000" dirty="0">
                <a:latin typeface="Calibri" panose="020F0502020204030204" pitchFamily="34" charset="0"/>
                <a:cs typeface="Calibri" panose="020F0502020204030204" pitchFamily="34" charset="0"/>
                <a:hlinkClick r:id="rId8"/>
              </a:rPr>
              <a:t>https://www.greatplacetowork.com/resources/blog/why-is-diversity-inclusion-in-the-workplace-important</a:t>
            </a:r>
            <a:r>
              <a:rPr lang="en-GB" sz="1000" dirty="0">
                <a:latin typeface="Calibri" panose="020F0502020204030204" pitchFamily="34" charset="0"/>
                <a:cs typeface="Calibri" panose="020F0502020204030204" pitchFamily="34" charset="0"/>
              </a:rPr>
              <a:t> </a:t>
            </a:r>
          </a:p>
          <a:p>
            <a:pPr marL="0" indent="0">
              <a:buNone/>
            </a:pPr>
            <a:r>
              <a:rPr lang="en-GB" sz="1000" dirty="0">
                <a:latin typeface="Calibri" panose="020F0502020204030204" pitchFamily="34" charset="0"/>
                <a:cs typeface="Calibri" panose="020F0502020204030204" pitchFamily="34" charset="0"/>
              </a:rPr>
              <a:t> </a:t>
            </a:r>
            <a:r>
              <a:rPr lang="en-GB" sz="1000" b="1" dirty="0">
                <a:latin typeface="Calibri" panose="020F0502020204030204" pitchFamily="34" charset="0"/>
                <a:cs typeface="Calibri" panose="020F0502020204030204" pitchFamily="34" charset="0"/>
              </a:rPr>
              <a:t>Glasgow Chamber of Commerce (2023)</a:t>
            </a:r>
            <a:r>
              <a:rPr lang="en-GB" sz="1000" dirty="0">
                <a:latin typeface="Calibri" panose="020F0502020204030204" pitchFamily="34" charset="0"/>
                <a:cs typeface="Calibri" panose="020F0502020204030204" pitchFamily="34" charset="0"/>
              </a:rPr>
              <a:t> ‘Why Glasgow is a top business destination’. Available at: </a:t>
            </a:r>
            <a:r>
              <a:rPr lang="en-GB" sz="1000" dirty="0">
                <a:latin typeface="Calibri" panose="020F0502020204030204" pitchFamily="34" charset="0"/>
                <a:cs typeface="Calibri" panose="020F0502020204030204" pitchFamily="34" charset="0"/>
                <a:hlinkClick r:id="rId9"/>
              </a:rPr>
              <a:t>https://www.glasgowchamberofcommerce.com</a:t>
            </a:r>
            <a:r>
              <a:rPr lang="en-GB" sz="1000" dirty="0">
                <a:latin typeface="Calibri" panose="020F0502020204030204" pitchFamily="34" charset="0"/>
                <a:cs typeface="Calibri" panose="020F0502020204030204" pitchFamily="34" charset="0"/>
              </a:rPr>
              <a:t> </a:t>
            </a:r>
          </a:p>
          <a:p>
            <a:pPr marL="0" indent="0">
              <a:buNone/>
            </a:pPr>
            <a:r>
              <a:rPr lang="en-GB" sz="1000" dirty="0">
                <a:latin typeface="Calibri" panose="020F0502020204030204" pitchFamily="34" charset="0"/>
                <a:cs typeface="Calibri" panose="020F0502020204030204" pitchFamily="34" charset="0"/>
              </a:rPr>
              <a:t> </a:t>
            </a:r>
            <a:r>
              <a:rPr lang="en-GB" sz="1000" b="1" dirty="0">
                <a:latin typeface="Calibri" panose="020F0502020204030204" pitchFamily="34" charset="0"/>
                <a:cs typeface="Calibri" panose="020F0502020204030204" pitchFamily="34" charset="0"/>
              </a:rPr>
              <a:t>Mental Health Foundation (2023)</a:t>
            </a:r>
            <a:r>
              <a:rPr lang="en-GB" sz="1000" dirty="0">
                <a:latin typeface="Calibri" panose="020F0502020204030204" pitchFamily="34" charset="0"/>
                <a:cs typeface="Calibri" panose="020F0502020204030204" pitchFamily="34" charset="0"/>
              </a:rPr>
              <a:t> ‘Mental health at work: statistics’. Available at: </a:t>
            </a:r>
            <a:r>
              <a:rPr lang="en-GB" sz="1000" dirty="0">
                <a:latin typeface="Calibri" panose="020F0502020204030204" pitchFamily="34" charset="0"/>
                <a:cs typeface="Calibri" panose="020F0502020204030204" pitchFamily="34" charset="0"/>
                <a:hlinkClick r:id="rId10"/>
              </a:rPr>
              <a:t>https://www.mentalhealth.org.uk/explore-mental-health/statistics/mental-health-work-statistics</a:t>
            </a:r>
            <a:r>
              <a:rPr lang="en-GB" sz="1000" dirty="0">
                <a:latin typeface="Calibri" panose="020F0502020204030204" pitchFamily="34" charset="0"/>
                <a:cs typeface="Calibri" panose="020F0502020204030204" pitchFamily="34" charset="0"/>
              </a:rPr>
              <a:t> </a:t>
            </a:r>
          </a:p>
          <a:p>
            <a:pPr marL="0" indent="0">
              <a:buNone/>
            </a:pPr>
            <a:r>
              <a:rPr lang="en-GB" sz="1000" dirty="0">
                <a:latin typeface="Calibri" panose="020F0502020204030204" pitchFamily="34" charset="0"/>
                <a:cs typeface="Calibri" panose="020F0502020204030204" pitchFamily="34" charset="0"/>
              </a:rPr>
              <a:t> </a:t>
            </a:r>
            <a:r>
              <a:rPr lang="en-GB" sz="1000" b="1" dirty="0">
                <a:latin typeface="Calibri" panose="020F0502020204030204" pitchFamily="34" charset="0"/>
                <a:cs typeface="Calibri" panose="020F0502020204030204" pitchFamily="34" charset="0"/>
              </a:rPr>
              <a:t>MHFA England (2023)</a:t>
            </a:r>
            <a:r>
              <a:rPr lang="en-GB" sz="1000" dirty="0">
                <a:latin typeface="Calibri" panose="020F0502020204030204" pitchFamily="34" charset="0"/>
                <a:cs typeface="Calibri" panose="020F0502020204030204" pitchFamily="34" charset="0"/>
              </a:rPr>
              <a:t> ‘Ten workplace mental health statistics for 2023’. Available at: </a:t>
            </a:r>
            <a:r>
              <a:rPr lang="en-GB" sz="1000" dirty="0">
                <a:latin typeface="Calibri" panose="020F0502020204030204" pitchFamily="34" charset="0"/>
                <a:cs typeface="Calibri" panose="020F0502020204030204" pitchFamily="34" charset="0"/>
                <a:hlinkClick r:id="rId11"/>
              </a:rPr>
              <a:t>https://mhfaengland.org/mhfa-centre/blog/ten-workplace-mental-health-statistics-for-2023/</a:t>
            </a:r>
            <a:r>
              <a:rPr lang="en-GB" sz="1000" dirty="0">
                <a:latin typeface="Calibri" panose="020F0502020204030204" pitchFamily="34" charset="0"/>
                <a:cs typeface="Calibri" panose="020F0502020204030204" pitchFamily="34" charset="0"/>
              </a:rPr>
              <a:t> </a:t>
            </a:r>
          </a:p>
          <a:p>
            <a:pPr marL="0" indent="0">
              <a:buNone/>
            </a:pPr>
            <a:r>
              <a:rPr lang="en-GB" sz="1000" dirty="0">
                <a:latin typeface="Calibri" panose="020F0502020204030204" pitchFamily="34" charset="0"/>
                <a:cs typeface="Calibri" panose="020F0502020204030204" pitchFamily="34" charset="0"/>
              </a:rPr>
              <a:t> </a:t>
            </a:r>
            <a:r>
              <a:rPr lang="en-GB" sz="1000" b="1" dirty="0">
                <a:latin typeface="Calibri" panose="020F0502020204030204" pitchFamily="34" charset="0"/>
                <a:cs typeface="Calibri" panose="020F0502020204030204" pitchFamily="34" charset="0"/>
              </a:rPr>
              <a:t>Meetings &amp; Incentives Worldwide (2022)</a:t>
            </a:r>
            <a:r>
              <a:rPr lang="en-GB" sz="1000" dirty="0">
                <a:latin typeface="Calibri" panose="020F0502020204030204" pitchFamily="34" charset="0"/>
                <a:cs typeface="Calibri" panose="020F0502020204030204" pitchFamily="34" charset="0"/>
              </a:rPr>
              <a:t> ‘Event Planning and Logistics’. Available at: </a:t>
            </a:r>
            <a:r>
              <a:rPr lang="en-GB" sz="1000" dirty="0">
                <a:latin typeface="Calibri" panose="020F0502020204030204" pitchFamily="34" charset="0"/>
                <a:cs typeface="Calibri" panose="020F0502020204030204" pitchFamily="34" charset="0"/>
                <a:hlinkClick r:id="rId12"/>
              </a:rPr>
              <a:t>https://www.meetings-conventions.com</a:t>
            </a:r>
            <a:r>
              <a:rPr lang="en-GB" sz="1000" dirty="0">
                <a:latin typeface="Calibri" panose="020F0502020204030204" pitchFamily="34" charset="0"/>
                <a:cs typeface="Calibri" panose="020F0502020204030204" pitchFamily="34" charset="0"/>
              </a:rPr>
              <a:t> </a:t>
            </a:r>
          </a:p>
          <a:p>
            <a:pPr marL="0" indent="0">
              <a:buNone/>
            </a:pPr>
            <a:r>
              <a:rPr lang="en-GB" sz="1000" dirty="0">
                <a:latin typeface="Calibri" panose="020F0502020204030204" pitchFamily="34" charset="0"/>
                <a:cs typeface="Calibri" panose="020F0502020204030204" pitchFamily="34" charset="0"/>
              </a:rPr>
              <a:t> </a:t>
            </a:r>
            <a:r>
              <a:rPr lang="en-GB" sz="1000" b="1" dirty="0">
                <a:latin typeface="Calibri" panose="020F0502020204030204" pitchFamily="34" charset="0"/>
                <a:cs typeface="Calibri" panose="020F0502020204030204" pitchFamily="34" charset="0"/>
              </a:rPr>
              <a:t>SEC (2023)</a:t>
            </a:r>
            <a:r>
              <a:rPr lang="en-GB" sz="1000" dirty="0">
                <a:latin typeface="Calibri" panose="020F0502020204030204" pitchFamily="34" charset="0"/>
                <a:cs typeface="Calibri" panose="020F0502020204030204" pitchFamily="34" charset="0"/>
              </a:rPr>
              <a:t> ‘Why Choose SEC for Events?’. Available at: </a:t>
            </a:r>
            <a:r>
              <a:rPr lang="en-GB" sz="1000" dirty="0">
                <a:latin typeface="Calibri" panose="020F0502020204030204" pitchFamily="34" charset="0"/>
                <a:cs typeface="Calibri" panose="020F0502020204030204" pitchFamily="34" charset="0"/>
                <a:hlinkClick r:id="rId13"/>
              </a:rPr>
              <a:t>https://www.sec.co.uk</a:t>
            </a:r>
            <a:r>
              <a:rPr lang="en-GB" sz="1000" dirty="0">
                <a:latin typeface="Calibri" panose="020F0502020204030204" pitchFamily="34" charset="0"/>
                <a:cs typeface="Calibri" panose="020F0502020204030204" pitchFamily="34" charset="0"/>
              </a:rPr>
              <a:t> </a:t>
            </a:r>
          </a:p>
          <a:p>
            <a:pPr marL="0" indent="0">
              <a:buNone/>
            </a:pPr>
            <a:r>
              <a:rPr lang="en-GB" sz="1000" dirty="0">
                <a:latin typeface="Calibri" panose="020F0502020204030204" pitchFamily="34" charset="0"/>
                <a:cs typeface="Calibri" panose="020F0502020204030204" pitchFamily="34" charset="0"/>
              </a:rPr>
              <a:t> </a:t>
            </a:r>
            <a:r>
              <a:rPr lang="en-GB" sz="1000" b="1" dirty="0">
                <a:latin typeface="Calibri" panose="020F0502020204030204" pitchFamily="34" charset="0"/>
                <a:cs typeface="Calibri" panose="020F0502020204030204" pitchFamily="34" charset="0"/>
              </a:rPr>
              <a:t>Spill (2023)</a:t>
            </a:r>
            <a:r>
              <a:rPr lang="en-GB" sz="1000" dirty="0">
                <a:latin typeface="Calibri" panose="020F0502020204030204" pitchFamily="34" charset="0"/>
                <a:cs typeface="Calibri" panose="020F0502020204030204" pitchFamily="34" charset="0"/>
              </a:rPr>
              <a:t> ‘53 workplace mental health statistics you can’t ignore in 2024’. Available at: </a:t>
            </a:r>
            <a:r>
              <a:rPr lang="en-GB" sz="1000" dirty="0">
                <a:latin typeface="Calibri" panose="020F0502020204030204" pitchFamily="34" charset="0"/>
                <a:cs typeface="Calibri" panose="020F0502020204030204" pitchFamily="34" charset="0"/>
                <a:hlinkClick r:id="rId14"/>
              </a:rPr>
              <a:t>https://www.spill.chat/mental-health-statistics/workplace-mental-health-statistics</a:t>
            </a:r>
            <a:r>
              <a:rPr lang="en-GB" sz="1000" dirty="0">
                <a:latin typeface="Calibri" panose="020F0502020204030204" pitchFamily="34" charset="0"/>
                <a:cs typeface="Calibri" panose="020F0502020204030204" pitchFamily="34" charset="0"/>
              </a:rPr>
              <a:t> </a:t>
            </a:r>
          </a:p>
          <a:p>
            <a:pPr marL="0" indent="0">
              <a:buNone/>
            </a:pPr>
            <a:r>
              <a:rPr lang="en-GB" sz="1000" dirty="0">
                <a:latin typeface="Calibri" panose="020F0502020204030204" pitchFamily="34" charset="0"/>
                <a:cs typeface="Calibri" panose="020F0502020204030204" pitchFamily="34" charset="0"/>
              </a:rPr>
              <a:t> </a:t>
            </a:r>
            <a:r>
              <a:rPr lang="en-GB" sz="1000" b="1" dirty="0">
                <a:latin typeface="Calibri" panose="020F0502020204030204" pitchFamily="34" charset="0"/>
                <a:cs typeface="Calibri" panose="020F0502020204030204" pitchFamily="34" charset="0"/>
              </a:rPr>
              <a:t>University of North Carolina at Pembroke (2023)</a:t>
            </a:r>
            <a:r>
              <a:rPr lang="en-GB" sz="1000" dirty="0">
                <a:latin typeface="Calibri" panose="020F0502020204030204" pitchFamily="34" charset="0"/>
                <a:cs typeface="Calibri" panose="020F0502020204030204" pitchFamily="34" charset="0"/>
              </a:rPr>
              <a:t> ‘Why Diversity and Inclusion Are Good for Business’. Available at: </a:t>
            </a:r>
            <a:r>
              <a:rPr lang="en-GB" sz="1000" dirty="0">
                <a:latin typeface="Calibri" panose="020F0502020204030204" pitchFamily="34" charset="0"/>
                <a:cs typeface="Calibri" panose="020F0502020204030204" pitchFamily="34" charset="0"/>
                <a:hlinkClick r:id="rId15"/>
              </a:rPr>
              <a:t>https://online.uncp.edu/degrees/business/mba/general/diversity-and-inclusion-good-for-business/</a:t>
            </a:r>
            <a:r>
              <a:rPr lang="en-GB" sz="1000" dirty="0">
                <a:latin typeface="Calibri" panose="020F0502020204030204" pitchFamily="34" charset="0"/>
                <a:cs typeface="Calibri" panose="020F0502020204030204" pitchFamily="34" charset="0"/>
              </a:rPr>
              <a:t> </a:t>
            </a:r>
          </a:p>
          <a:p>
            <a:pPr marL="0" indent="0">
              <a:buNone/>
            </a:pPr>
            <a:r>
              <a:rPr lang="en-GB" sz="1000" dirty="0">
                <a:latin typeface="Calibri" panose="020F0502020204030204" pitchFamily="34" charset="0"/>
                <a:cs typeface="Calibri" panose="020F0502020204030204" pitchFamily="34" charset="0"/>
              </a:rPr>
              <a:t> </a:t>
            </a:r>
            <a:r>
              <a:rPr lang="en-GB" sz="1000" b="1" dirty="0">
                <a:latin typeface="Calibri" panose="020F0502020204030204" pitchFamily="34" charset="0"/>
                <a:cs typeface="Calibri" panose="020F0502020204030204" pitchFamily="34" charset="0"/>
              </a:rPr>
              <a:t>University of Pennsylvania (2023)</a:t>
            </a:r>
            <a:r>
              <a:rPr lang="en-GB" sz="1000" dirty="0">
                <a:latin typeface="Calibri" panose="020F0502020204030204" pitchFamily="34" charset="0"/>
                <a:cs typeface="Calibri" panose="020F0502020204030204" pitchFamily="34" charset="0"/>
              </a:rPr>
              <a:t> ‘DEI in the workplace: Why it’s important for company culture’. Available at: </a:t>
            </a:r>
            <a:r>
              <a:rPr lang="en-GB" sz="1000" dirty="0">
                <a:latin typeface="Calibri" panose="020F0502020204030204" pitchFamily="34" charset="0"/>
                <a:cs typeface="Calibri" panose="020F0502020204030204" pitchFamily="34" charset="0"/>
                <a:hlinkClick r:id="rId16"/>
              </a:rPr>
              <a:t>https://lpsonline.sas.upenn.edu/features/dei-workplace-why-its-important-company-culture</a:t>
            </a:r>
            <a:r>
              <a:rPr lang="en-GB" sz="1000" dirty="0">
                <a:latin typeface="Calibri" panose="020F0502020204030204" pitchFamily="34" charset="0"/>
                <a:cs typeface="Calibri" panose="020F0502020204030204" pitchFamily="34" charset="0"/>
              </a:rPr>
              <a:t> </a:t>
            </a:r>
          </a:p>
          <a:p>
            <a:pPr marL="0" indent="0">
              <a:buNone/>
            </a:pPr>
            <a:r>
              <a:rPr lang="en-GB" sz="1000" dirty="0">
                <a:latin typeface="Calibri" panose="020F0502020204030204" pitchFamily="34" charset="0"/>
                <a:cs typeface="Calibri" panose="020F0502020204030204" pitchFamily="34" charset="0"/>
              </a:rPr>
              <a:t> </a:t>
            </a:r>
            <a:r>
              <a:rPr lang="en-GB" sz="1000" b="1" dirty="0">
                <a:latin typeface="Calibri" panose="020F0502020204030204" pitchFamily="34" charset="0"/>
                <a:cs typeface="Calibri" panose="020F0502020204030204" pitchFamily="34" charset="0"/>
              </a:rPr>
              <a:t>University of Wisconsin-Madison (2023)</a:t>
            </a:r>
            <a:r>
              <a:rPr lang="en-GB" sz="1000" dirty="0">
                <a:latin typeface="Calibri" panose="020F0502020204030204" pitchFamily="34" charset="0"/>
                <a:cs typeface="Calibri" panose="020F0502020204030204" pitchFamily="34" charset="0"/>
              </a:rPr>
              <a:t> ‘Key Benefits of Diversity and Inclusion in the Workplace’. Available at: </a:t>
            </a:r>
            <a:r>
              <a:rPr lang="en-GB" sz="1000" dirty="0">
                <a:latin typeface="Calibri" panose="020F0502020204030204" pitchFamily="34" charset="0"/>
                <a:cs typeface="Calibri" panose="020F0502020204030204" pitchFamily="34" charset="0"/>
                <a:hlinkClick r:id="rId17"/>
              </a:rPr>
              <a:t>https://admin.cals.wisc.edu/learninghub/key-benefits-of-diversity-and-inclusion-in-the-workplace/</a:t>
            </a:r>
            <a:r>
              <a:rPr lang="en-GB" sz="1000" dirty="0">
                <a:latin typeface="Calibri" panose="020F0502020204030204" pitchFamily="34" charset="0"/>
                <a:cs typeface="Calibri" panose="020F0502020204030204" pitchFamily="34" charset="0"/>
              </a:rPr>
              <a:t> </a:t>
            </a:r>
          </a:p>
          <a:p>
            <a:pPr marL="0" indent="0">
              <a:buNone/>
            </a:pPr>
            <a:r>
              <a:rPr lang="en-GB" sz="1000" dirty="0">
                <a:latin typeface="Calibri" panose="020F0502020204030204" pitchFamily="34" charset="0"/>
                <a:cs typeface="Calibri" panose="020F0502020204030204" pitchFamily="34" charset="0"/>
              </a:rPr>
              <a:t> </a:t>
            </a:r>
            <a:r>
              <a:rPr lang="en-GB" sz="1000" b="1" dirty="0">
                <a:latin typeface="Calibri" panose="020F0502020204030204" pitchFamily="34" charset="0"/>
                <a:cs typeface="Calibri" panose="020F0502020204030204" pitchFamily="34" charset="0"/>
              </a:rPr>
              <a:t>VisitScotland (2023)</a:t>
            </a:r>
            <a:r>
              <a:rPr lang="en-GB" sz="1000" dirty="0">
                <a:latin typeface="Calibri" panose="020F0502020204030204" pitchFamily="34" charset="0"/>
                <a:cs typeface="Calibri" panose="020F0502020204030204" pitchFamily="34" charset="0"/>
              </a:rPr>
              <a:t> ‘Business Tourism &amp; Economic Impact’. Available at: </a:t>
            </a:r>
            <a:r>
              <a:rPr lang="en-GB" sz="1000" dirty="0">
                <a:latin typeface="Calibri" panose="020F0502020204030204" pitchFamily="34" charset="0"/>
                <a:cs typeface="Calibri" panose="020F0502020204030204" pitchFamily="34" charset="0"/>
                <a:hlinkClick r:id="rId18"/>
              </a:rPr>
              <a:t>https://www.visitscotland.com</a:t>
            </a:r>
            <a:r>
              <a:rPr lang="en-GB" sz="1000" dirty="0">
                <a:latin typeface="Calibri" panose="020F0502020204030204" pitchFamily="34" charset="0"/>
                <a:cs typeface="Calibri" panose="020F0502020204030204" pitchFamily="34" charset="0"/>
              </a:rPr>
              <a:t> </a:t>
            </a:r>
          </a:p>
          <a:p>
            <a:pPr marL="0" indent="0">
              <a:buNone/>
            </a:pPr>
            <a:r>
              <a:rPr lang="en-GB" sz="1000" dirty="0">
                <a:latin typeface="Calibri" panose="020F0502020204030204" pitchFamily="34" charset="0"/>
                <a:cs typeface="Calibri" panose="020F0502020204030204" pitchFamily="34" charset="0"/>
              </a:rPr>
              <a:t> </a:t>
            </a:r>
            <a:r>
              <a:rPr lang="en-GB" sz="1000" b="1" dirty="0">
                <a:latin typeface="Calibri" panose="020F0502020204030204" pitchFamily="34" charset="0"/>
                <a:cs typeface="Calibri" panose="020F0502020204030204" pitchFamily="34" charset="0"/>
              </a:rPr>
              <a:t>Washington State University (2023)</a:t>
            </a:r>
            <a:r>
              <a:rPr lang="en-GB" sz="1000" dirty="0">
                <a:latin typeface="Calibri" panose="020F0502020204030204" pitchFamily="34" charset="0"/>
                <a:cs typeface="Calibri" panose="020F0502020204030204" pitchFamily="34" charset="0"/>
              </a:rPr>
              <a:t> ‘10 Benefits of Diversity in the Workplace’. Available at: </a:t>
            </a:r>
            <a:r>
              <a:rPr lang="en-GB" sz="1000" dirty="0">
                <a:latin typeface="Calibri" panose="020F0502020204030204" pitchFamily="34" charset="0"/>
                <a:cs typeface="Calibri" panose="020F0502020204030204" pitchFamily="34" charset="0"/>
                <a:hlinkClick r:id="rId19"/>
              </a:rPr>
              <a:t>https://onlinemba.wsu.edu/blog/10-benefits-of-diversity-in-the-workplace</a:t>
            </a:r>
            <a:endParaRPr lang="en-GB" sz="1000" dirty="0">
              <a:latin typeface="Calibri" panose="020F0502020204030204" pitchFamily="34" charset="0"/>
              <a:cs typeface="Calibri" panose="020F0502020204030204" pitchFamily="34" charset="0"/>
            </a:endParaRPr>
          </a:p>
          <a:p>
            <a:pPr marL="0" indent="0">
              <a:buNone/>
            </a:pPr>
            <a:r>
              <a:rPr lang="en-GB" sz="1000" b="1" dirty="0">
                <a:latin typeface="Calibri" panose="020F0502020204030204" pitchFamily="34" charset="0"/>
                <a:cs typeface="Calibri" panose="020F0502020204030204" pitchFamily="34" charset="0"/>
              </a:rPr>
              <a:t>World Health Organization (2023)</a:t>
            </a:r>
            <a:r>
              <a:rPr lang="en-GB" sz="1000" dirty="0">
                <a:latin typeface="Calibri" panose="020F0502020204030204" pitchFamily="34" charset="0"/>
                <a:cs typeface="Calibri" panose="020F0502020204030204" pitchFamily="34" charset="0"/>
              </a:rPr>
              <a:t> ‘Mental health at work’. Available at: </a:t>
            </a:r>
            <a:r>
              <a:rPr lang="en-GB" sz="1000" dirty="0">
                <a:latin typeface="Calibri" panose="020F0502020204030204" pitchFamily="34" charset="0"/>
                <a:cs typeface="Calibri" panose="020F0502020204030204" pitchFamily="34" charset="0"/>
                <a:hlinkClick r:id="rId20"/>
              </a:rPr>
              <a:t>https://www.who.int/news-room/fact-sheets/detail/mental-health-at-work</a:t>
            </a:r>
            <a:r>
              <a:rPr lang="en-GB" sz="1000" dirty="0">
                <a:latin typeface="Calibri" panose="020F0502020204030204" pitchFamily="34" charset="0"/>
                <a:cs typeface="Calibri" panose="020F0502020204030204" pitchFamily="34" charset="0"/>
              </a:rPr>
              <a:t> </a:t>
            </a:r>
          </a:p>
        </p:txBody>
      </p:sp>
    </p:spTree>
    <p:extLst>
      <p:ext uri="{BB962C8B-B14F-4D97-AF65-F5344CB8AC3E}">
        <p14:creationId xmlns:p14="http://schemas.microsoft.com/office/powerpoint/2010/main" val="42553881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062824-D6A4-FC0B-31EB-CFB1AC85AFF1}"/>
              </a:ext>
            </a:extLst>
          </p:cNvPr>
          <p:cNvSpPr>
            <a:spLocks noGrp="1"/>
          </p:cNvSpPr>
          <p:nvPr>
            <p:ph type="title"/>
          </p:nvPr>
        </p:nvSpPr>
        <p:spPr/>
        <p:txBody>
          <a:bodyPr/>
          <a:lstStyle/>
          <a:p>
            <a:r>
              <a:rPr lang="en-GB" dirty="0"/>
              <a:t>THANK YOU</a:t>
            </a:r>
          </a:p>
        </p:txBody>
      </p:sp>
    </p:spTree>
    <p:extLst>
      <p:ext uri="{BB962C8B-B14F-4D97-AF65-F5344CB8AC3E}">
        <p14:creationId xmlns:p14="http://schemas.microsoft.com/office/powerpoint/2010/main" val="15377067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Quotable</Template>
  <TotalTime>239</TotalTime>
  <Words>3306</Words>
  <Application>Microsoft Macintosh PowerPoint</Application>
  <PresentationFormat>Widescreen</PresentationFormat>
  <Paragraphs>268</Paragraphs>
  <Slides>18</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Aptos</vt:lpstr>
      <vt:lpstr>Arial</vt:lpstr>
      <vt:lpstr>Calibri</vt:lpstr>
      <vt:lpstr>Century Gothic</vt:lpstr>
      <vt:lpstr>Wingdings 2</vt:lpstr>
      <vt:lpstr>Quotable</vt:lpstr>
      <vt:lpstr> Mental Health in the Workplace Conference  A Feasibility Study for an International Meeting</vt:lpstr>
      <vt:lpstr>AI acknowledgement: </vt:lpstr>
      <vt:lpstr>PowerPoint Presentation</vt:lpstr>
      <vt:lpstr>Introduction: Equality, Diversity &amp; Inclusion in Industry</vt:lpstr>
      <vt:lpstr>Event content: Why this event?</vt:lpstr>
      <vt:lpstr>Theme: Inclusion, Diversity, and Equality in Industry</vt:lpstr>
      <vt:lpstr>Equality Act 2010 – Protected Characteristics</vt:lpstr>
      <vt:lpstr>Key Themes of the Conference</vt:lpstr>
      <vt:lpstr>PowerPoint Presentation</vt:lpstr>
      <vt:lpstr>Venue Selection: Glasgow's Scottish Event Campus (SEC)</vt:lpstr>
      <vt:lpstr>Market factors: Who will be targeted audience?</vt:lpstr>
      <vt:lpstr>Operations factors: What Will Happen at This Event?</vt:lpstr>
      <vt:lpstr>Financial Factors: How will This Event Make Money?</vt:lpstr>
      <vt:lpstr>Why This Event is Important?</vt:lpstr>
      <vt:lpstr>Impact on Hospitality &amp; Tourism</vt:lpstr>
      <vt:lpstr>Conclusion: Why This Event will be successful</vt:lpstr>
      <vt:lpstr>Reference list:</vt:lpstr>
      <vt:lpstr>THANK YOU</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Author</dc:creator>
  <cp:keywords/>
  <dc:description/>
  <cp:lastModifiedBy>Author</cp:lastModifiedBy>
  <cp:revision>37</cp:revision>
  <dcterms:created xsi:type="dcterms:W3CDTF">2025-02-01T16:47:18Z</dcterms:created>
  <dcterms:modified xsi:type="dcterms:W3CDTF">2025-06-11T02:18:14Z</dcterms:modified>
  <cp:category/>
</cp:coreProperties>
</file>