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28477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5726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5/2/2019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64981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23082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942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53051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77902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3387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24997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5505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846CE7D5-CF57-46EF-B807-FDD0502418D4}" type="datetimeFigureOut">
              <a:rPr lang="en-US" smtClean="0"/>
              <a:t>5/2/2019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25045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5/2/2019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107664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meraldinsight.com/doi/abs/10.1108/EUM0000000006861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/>
              <a:schemeClr val="bg2">
                <a:shade val="91000"/>
                <a:satMod val="105000"/>
              </a:schemeClr>
            </a:duotone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C828AE3-FA58-43DF-B083-6AA3C102AF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3468" y="1914860"/>
            <a:ext cx="10905066" cy="2474259"/>
          </a:xfrm>
        </p:spPr>
        <p:txBody>
          <a:bodyPr>
            <a:normAutofit/>
          </a:bodyPr>
          <a:lstStyle/>
          <a:p>
            <a:r>
              <a:rPr lang="en-US" sz="4800" dirty="0">
                <a:solidFill>
                  <a:schemeClr val="tx1"/>
                </a:solidFill>
                <a:cs typeface="Calibri Light"/>
              </a:rPr>
              <a:t>GRAB-A-TABLE</a:t>
            </a:r>
            <a:endParaRPr lang="en-US" sz="4800" dirty="0">
              <a:solidFill>
                <a:schemeClr val="tx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4AF9CD9-31C2-43D9-9F5C-A0E097262D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0"/>
            <a:ext cx="12195668" cy="2286000"/>
          </a:xfrm>
          <a:prstGeom prst="rect">
            <a:avLst/>
          </a:prstGeom>
          <a:solidFill>
            <a:schemeClr val="bg2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927001"/>
            <a:ext cx="9144000" cy="112955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600">
                <a:cs typeface="Calibri Light"/>
              </a:rPr>
              <a:t>Providing </a:t>
            </a:r>
            <a:r>
              <a:rPr lang="en-US" sz="1600" err="1">
                <a:cs typeface="Calibri Light"/>
              </a:rPr>
              <a:t>Pembrokeshire</a:t>
            </a:r>
            <a:r>
              <a:rPr lang="en-US" sz="1600">
                <a:cs typeface="Calibri Light"/>
              </a:rPr>
              <a:t> with More</a:t>
            </a:r>
          </a:p>
          <a:p>
            <a:endParaRPr lang="en-US" sz="1600">
              <a:cs typeface="Calibri Light"/>
            </a:endParaRPr>
          </a:p>
          <a:p>
            <a:r>
              <a:rPr lang="en-US" sz="1600">
                <a:cs typeface="Calibri Light"/>
              </a:rPr>
              <a:t>      By Bryn Sutton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0A57A26-ECBF-4A8A-B307-41F0BDD94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75400"/>
            <a:ext cx="12195668" cy="4826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A4A47-17A3-421D-82B9-EB6DB655D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r>
              <a:rPr lang="en-US">
                <a:cs typeface="Calibri Light"/>
              </a:rPr>
              <a:t>What's On Offer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3A4507EF-2FEC-4C04-A3F8-1AEA104A9F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2920" y="2011680"/>
            <a:ext cx="4557800" cy="420624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700">
                <a:latin typeface="Calibri"/>
                <a:cs typeface="Calibri"/>
              </a:rPr>
              <a:t>According to business solutions company Newtek [1]</a:t>
            </a:r>
          </a:p>
          <a:p>
            <a:r>
              <a:rPr lang="en-US" sz="1700">
                <a:latin typeface="Calibri"/>
                <a:cs typeface="Calibri"/>
              </a:rPr>
              <a:t>"</a:t>
            </a:r>
            <a:r>
              <a:rPr lang="en-US" sz="1700" i="1">
                <a:latin typeface="Calibri"/>
                <a:cs typeface="Calibri"/>
              </a:rPr>
              <a:t>Research demonstrates that smaller businesses by and large, are not maximizing the benefit of their Internet presence.</a:t>
            </a:r>
          </a:p>
          <a:p>
            <a:r>
              <a:rPr lang="en-US" sz="1700" i="1">
                <a:latin typeface="Calibri"/>
                <a:cs typeface="Calibri"/>
              </a:rPr>
              <a:t>This may be surprising to hear, and even disappointing to some, but it should be pointed out that those taking advantage of it, are really experiencing significant gains.</a:t>
            </a:r>
            <a:r>
              <a:rPr lang="en-US" sz="1700">
                <a:latin typeface="Calibri"/>
                <a:cs typeface="Calibri"/>
              </a:rPr>
              <a:t>"</a:t>
            </a:r>
            <a:endParaRPr lang="en-US" sz="1700"/>
          </a:p>
          <a:p>
            <a:r>
              <a:rPr lang="en-US" sz="1700">
                <a:latin typeface="Calibri"/>
                <a:cs typeface="Calibri"/>
              </a:rPr>
              <a:t>In order to flourish, a business requires an up-to-date way to reach its customers and that is exactly what GRAB A TABLE offers. </a:t>
            </a:r>
            <a:endParaRPr lang="en-US" sz="1700"/>
          </a:p>
          <a:p>
            <a:endParaRPr lang="en-US" sz="1700">
              <a:cs typeface="Calibri Light"/>
            </a:endParaRPr>
          </a:p>
        </p:txBody>
      </p:sp>
      <p:pic>
        <p:nvPicPr>
          <p:cNvPr id="9" name="Picture 6">
            <a:extLst>
              <a:ext uri="{FF2B5EF4-FFF2-40B4-BE49-F238E27FC236}">
                <a16:creationId xmlns:a16="http://schemas.microsoft.com/office/drawing/2014/main" id="{D714EFD7-C83B-4E15-9C36-9BF7C26E88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032" r="5943" b="-1"/>
          <a:stretch/>
        </p:blipFill>
        <p:spPr>
          <a:xfrm>
            <a:off x="6350292" y="2121962"/>
            <a:ext cx="4234365" cy="3768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2334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A4A47-17A3-421D-82B9-EB6DB655D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r>
              <a:rPr lang="en-US">
                <a:cs typeface="Calibri Light"/>
              </a:rPr>
              <a:t>Why it's Unique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3A4507EF-2FEC-4C04-A3F8-1AEA104A9F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2920" y="2011680"/>
            <a:ext cx="4557800" cy="420624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300">
                <a:latin typeface="Calibri"/>
                <a:cs typeface="Calibri"/>
              </a:rPr>
              <a:t>[2]T. Kippenberger in his article states:</a:t>
            </a:r>
          </a:p>
          <a:p>
            <a:r>
              <a:rPr lang="en-US" sz="1300">
                <a:latin typeface="Calibri"/>
                <a:cs typeface="Calibri"/>
              </a:rPr>
              <a:t>"</a:t>
            </a:r>
            <a:r>
              <a:rPr lang="en-US" sz="1300" i="1">
                <a:latin typeface="Calibri"/>
                <a:cs typeface="Calibri"/>
              </a:rPr>
              <a:t>the concept of the unique selling proposition [is] to propose a specific benefit to the consumer, that competition could not or did not offer</a:t>
            </a:r>
            <a:r>
              <a:rPr lang="en-US" sz="1300">
                <a:latin typeface="Calibri"/>
                <a:cs typeface="Calibri"/>
              </a:rPr>
              <a:t>"</a:t>
            </a:r>
          </a:p>
          <a:p>
            <a:r>
              <a:rPr lang="en-US" sz="1300">
                <a:latin typeface="Calibri"/>
                <a:cs typeface="Calibri"/>
              </a:rPr>
              <a:t>GRAB-A-TABLE is essentially Netflix for eateries</a:t>
            </a:r>
            <a:endParaRPr lang="en-US" sz="1300">
              <a:latin typeface="Calibri Light" panose="020F0302020204030204"/>
              <a:cs typeface="Calibri Light" panose="020F0302020204030204"/>
            </a:endParaRPr>
          </a:p>
          <a:p>
            <a:r>
              <a:rPr lang="en-US" sz="1300">
                <a:latin typeface="Calibri"/>
                <a:cs typeface="Calibri"/>
              </a:rPr>
              <a:t>It gives locals and tourists the ability to quickly find and view places to eat in their area.</a:t>
            </a:r>
            <a:endParaRPr lang="en-US" sz="1300">
              <a:latin typeface="Calibri Light" panose="020F0302020204030204"/>
              <a:cs typeface="Calibri Light" panose="020F0302020204030204"/>
            </a:endParaRPr>
          </a:p>
          <a:p>
            <a:r>
              <a:rPr lang="en-US" sz="1300">
                <a:latin typeface="Calibri"/>
                <a:cs typeface="Calibri"/>
              </a:rPr>
              <a:t>Customers can get an instant assessment of establishments, their menu, seating plan and the best time to visit. </a:t>
            </a:r>
            <a:endParaRPr lang="en-US" sz="1300">
              <a:cs typeface="Calibri Light" panose="020F0302020204030204"/>
            </a:endParaRPr>
          </a:p>
          <a:p>
            <a:r>
              <a:rPr lang="en-US" sz="1300">
                <a:latin typeface="Calibri"/>
                <a:cs typeface="Calibri"/>
              </a:rPr>
              <a:t>GRAB-A-TABLE will be the only app in Pembrokeshire that offers a table booking service combine with a pre-order food systems for a wide variety of eateries</a:t>
            </a:r>
            <a:endParaRPr lang="en-US" sz="1300">
              <a:latin typeface="Calibri Light" panose="020F0302020204030204"/>
              <a:cs typeface="Calibri Light" panose="020F0302020204030204"/>
            </a:endParaRPr>
          </a:p>
          <a:p>
            <a:r>
              <a:rPr lang="en-US" sz="1300">
                <a:latin typeface="Calibri"/>
                <a:cs typeface="Calibri"/>
              </a:rPr>
              <a:t>This allows customers to easily browse and order starters, mains, deserts and drinks before arriving at their chosen venue. </a:t>
            </a:r>
            <a:endParaRPr lang="en-US" sz="1300">
              <a:cs typeface="Calibri Light"/>
            </a:endParaRPr>
          </a:p>
          <a:p>
            <a:endParaRPr lang="en-US" sz="1300">
              <a:latin typeface="Calibri"/>
              <a:cs typeface="Calibri"/>
            </a:endParaRPr>
          </a:p>
          <a:p>
            <a:endParaRPr lang="en-US" sz="1300">
              <a:cs typeface="Calibri Light"/>
            </a:endParaRPr>
          </a:p>
        </p:txBody>
      </p:sp>
      <p:pic>
        <p:nvPicPr>
          <p:cNvPr id="4" name="Picture 4" descr="A picture containing indoor, many, nut, food&#10;&#10;Description generated with high confidence">
            <a:extLst>
              <a:ext uri="{FF2B5EF4-FFF2-40B4-BE49-F238E27FC236}">
                <a16:creationId xmlns:a16="http://schemas.microsoft.com/office/drawing/2014/main" id="{47E793CF-B30E-450D-914E-DD6634011AE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610" r="156" b="-267"/>
          <a:stretch/>
        </p:blipFill>
        <p:spPr>
          <a:xfrm>
            <a:off x="6095999" y="2168046"/>
            <a:ext cx="4742951" cy="3676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57102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A4A47-17A3-421D-82B9-EB6DB655D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r>
              <a:rPr lang="en-US">
                <a:cs typeface="Calibri Light"/>
              </a:rPr>
              <a:t>Something Extra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3A4507EF-2FEC-4C04-A3F8-1AEA104A9F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2920" y="2011680"/>
            <a:ext cx="4557800" cy="420624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400">
                <a:latin typeface="Calibri"/>
                <a:cs typeface="Calibri"/>
              </a:rPr>
              <a:t>[3]According to Eugene Sivadas in his research on customer service and loyalty:</a:t>
            </a:r>
          </a:p>
          <a:p>
            <a:r>
              <a:rPr lang="en-US" sz="1400">
                <a:latin typeface="Calibri"/>
                <a:cs typeface="Calibri"/>
              </a:rPr>
              <a:t>"</a:t>
            </a:r>
            <a:r>
              <a:rPr lang="en-US" sz="1400" i="1">
                <a:latin typeface="Calibri"/>
                <a:cs typeface="Calibri"/>
              </a:rPr>
              <a:t>The results indicate that service quality influences relative attitude and satisfaction</a:t>
            </a:r>
            <a:r>
              <a:rPr lang="en-US" sz="1400">
                <a:latin typeface="Calibri"/>
                <a:cs typeface="Calibri"/>
              </a:rPr>
              <a:t>"</a:t>
            </a:r>
          </a:p>
          <a:p>
            <a:r>
              <a:rPr lang="en-US" sz="1400">
                <a:latin typeface="Calibri"/>
                <a:cs typeface="Calibri"/>
              </a:rPr>
              <a:t>Because our clients matters to us, the app is designed to encourage a greater turnover of customers for them.</a:t>
            </a:r>
            <a:endParaRPr lang="en-US" sz="1400">
              <a:cs typeface="Calibri Light"/>
            </a:endParaRPr>
          </a:p>
          <a:p>
            <a:r>
              <a:rPr lang="en-US" sz="1400">
                <a:latin typeface="Calibri"/>
                <a:cs typeface="Calibri"/>
              </a:rPr>
              <a:t>With reduced waiting times for customers, able to select and order their food in advance.</a:t>
            </a:r>
            <a:endParaRPr lang="en-US" sz="1400">
              <a:latin typeface="Calibri Light" panose="020F0302020204030204"/>
              <a:cs typeface="Calibri Light" panose="020F0302020204030204"/>
            </a:endParaRPr>
          </a:p>
          <a:p>
            <a:r>
              <a:rPr lang="en-US" sz="1400">
                <a:latin typeface="Calibri"/>
                <a:cs typeface="Calibri"/>
              </a:rPr>
              <a:t>They can arrive, eat, enjoy and pay. </a:t>
            </a:r>
          </a:p>
          <a:p>
            <a:r>
              <a:rPr lang="en-US" sz="1400">
                <a:latin typeface="Calibri"/>
                <a:cs typeface="Calibri"/>
              </a:rPr>
              <a:t>Allowing a more streamline culinary experience. </a:t>
            </a:r>
            <a:endParaRPr lang="en-US" sz="1400">
              <a:cs typeface="Calibri Light"/>
            </a:endParaRPr>
          </a:p>
          <a:p>
            <a:r>
              <a:rPr lang="en-US" sz="1400">
                <a:latin typeface="Calibri"/>
                <a:cs typeface="Calibri"/>
              </a:rPr>
              <a:t>And streamlines stock orders ahead of time, preventing disappointed customers. </a:t>
            </a:r>
            <a:endParaRPr lang="en-US" sz="1400">
              <a:cs typeface="Calibri Light"/>
            </a:endParaRPr>
          </a:p>
          <a:p>
            <a:r>
              <a:rPr lang="en-US" sz="1400">
                <a:latin typeface="Calibri"/>
                <a:cs typeface="Calibri"/>
              </a:rPr>
              <a:t>Not to mention the free advertising.</a:t>
            </a:r>
          </a:p>
          <a:p>
            <a:endParaRPr lang="en-US" sz="1400">
              <a:latin typeface="Calibri"/>
              <a:cs typeface="Calibri"/>
            </a:endParaRPr>
          </a:p>
          <a:p>
            <a:endParaRPr lang="en-US" sz="1400">
              <a:latin typeface="Calibri"/>
              <a:cs typeface="Calibri"/>
            </a:endParaRPr>
          </a:p>
          <a:p>
            <a:endParaRPr lang="en-US" sz="1400">
              <a:latin typeface="Calibri"/>
              <a:cs typeface="Calibri"/>
            </a:endParaRPr>
          </a:p>
          <a:p>
            <a:endParaRPr lang="en-US" sz="1400">
              <a:latin typeface="Calibri Light" panose="020F0302020204030204"/>
              <a:cs typeface="Calibri Light"/>
            </a:endParaRPr>
          </a:p>
        </p:txBody>
      </p:sp>
      <p:pic>
        <p:nvPicPr>
          <p:cNvPr id="3" name="Picture 3" descr="A sign on the side of a road&#10;&#10;Description generated with very high confidence">
            <a:extLst>
              <a:ext uri="{FF2B5EF4-FFF2-40B4-BE49-F238E27FC236}">
                <a16:creationId xmlns:a16="http://schemas.microsoft.com/office/drawing/2014/main" id="{E0145F47-6E6E-4C9C-8B37-B2AC7D3B51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47" t="2041" r="2304" b="1786"/>
          <a:stretch/>
        </p:blipFill>
        <p:spPr>
          <a:xfrm>
            <a:off x="6095999" y="2530029"/>
            <a:ext cx="4742951" cy="2952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64321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9A457F22-2034-4200-B6E4-5B8372AAC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1633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9DA7986-F4F5-4F92-94A3-343B2D720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6981"/>
            <a:ext cx="4686300" cy="163959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EA4A47-17A3-421D-82B9-EB6DB655D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277" y="284176"/>
            <a:ext cx="3670874" cy="1508760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2"/>
                </a:solidFill>
                <a:cs typeface="Calibri Light"/>
              </a:rPr>
              <a:t>An Example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3A4507EF-2FEC-4C04-A3F8-1AEA104A9F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277" y="2011680"/>
            <a:ext cx="3676678" cy="420624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500">
                <a:solidFill>
                  <a:schemeClr val="bg1"/>
                </a:solidFill>
                <a:latin typeface="Calibri"/>
                <a:cs typeface="Calibri"/>
              </a:rPr>
              <a:t>Open up the app to see a list of TOP RATED, RECENT VIEWS &amp; CURRENT DEALS</a:t>
            </a:r>
          </a:p>
          <a:p>
            <a:r>
              <a:rPr lang="en-US" sz="1500">
                <a:solidFill>
                  <a:schemeClr val="bg1"/>
                </a:solidFill>
                <a:latin typeface="Calibri"/>
                <a:cs typeface="Calibri"/>
              </a:rPr>
              <a:t>The Search Bar allows a quick search of the area, conversely choose by Category.</a:t>
            </a:r>
          </a:p>
          <a:p>
            <a:r>
              <a:rPr lang="en-US" sz="1500">
                <a:solidFill>
                  <a:schemeClr val="bg1"/>
                </a:solidFill>
                <a:latin typeface="Calibri"/>
                <a:cs typeface="Calibri"/>
              </a:rPr>
              <a:t>Each venue page has a TIME&amp;DATE and TABLE BOOKING tab</a:t>
            </a:r>
          </a:p>
          <a:p>
            <a:r>
              <a:rPr lang="en-US" sz="1500">
                <a:solidFill>
                  <a:schemeClr val="bg1"/>
                </a:solidFill>
                <a:latin typeface="Calibri"/>
                <a:cs typeface="Calibri"/>
              </a:rPr>
              <a:t>With the addition of a click&amp;select menu for STARTERS, MAINS, DESERTS &amp; DRINKS</a:t>
            </a:r>
          </a:p>
          <a:p>
            <a:r>
              <a:rPr lang="en-US" sz="1500">
                <a:solidFill>
                  <a:schemeClr val="bg1"/>
                </a:solidFill>
                <a:latin typeface="Calibri"/>
                <a:cs typeface="Calibri"/>
              </a:rPr>
              <a:t>Confirm the order and Finish</a:t>
            </a:r>
          </a:p>
          <a:p>
            <a:r>
              <a:rPr lang="en-US" sz="1500">
                <a:solidFill>
                  <a:schemeClr val="bg1"/>
                </a:solidFill>
                <a:latin typeface="Calibri"/>
                <a:cs typeface="Calibri"/>
              </a:rPr>
              <a:t>The venue receives a notifications and confirms on their end. </a:t>
            </a:r>
          </a:p>
          <a:p>
            <a:endParaRPr lang="en-US" sz="1500">
              <a:solidFill>
                <a:schemeClr val="bg1"/>
              </a:solidFill>
              <a:latin typeface="Calibri"/>
              <a:cs typeface="Calibri"/>
            </a:endParaRPr>
          </a:p>
          <a:p>
            <a:endParaRPr lang="en-US" sz="1500">
              <a:solidFill>
                <a:schemeClr val="bg1"/>
              </a:solidFill>
              <a:latin typeface="Calibri"/>
              <a:cs typeface="Calibri"/>
            </a:endParaRPr>
          </a:p>
          <a:p>
            <a:endParaRPr lang="en-US" sz="1500">
              <a:solidFill>
                <a:schemeClr val="bg1"/>
              </a:solidFill>
              <a:latin typeface="Calibri"/>
              <a:cs typeface="Calibri"/>
            </a:endParaRPr>
          </a:p>
          <a:p>
            <a:endParaRPr lang="en-US" sz="1500">
              <a:solidFill>
                <a:schemeClr val="bg1"/>
              </a:solidFill>
              <a:latin typeface="Calibri"/>
              <a:cs typeface="Calibri"/>
            </a:endParaRPr>
          </a:p>
          <a:p>
            <a:endParaRPr lang="en-US" sz="1500">
              <a:solidFill>
                <a:schemeClr val="bg1"/>
              </a:solidFill>
              <a:latin typeface="Calibri"/>
              <a:cs typeface="Calibri"/>
            </a:endParaRPr>
          </a:p>
          <a:p>
            <a:endParaRPr lang="en-US" sz="1500">
              <a:solidFill>
                <a:schemeClr val="bg1"/>
              </a:solidFill>
              <a:latin typeface="Calibri Light" panose="020F0302020204030204"/>
              <a:cs typeface="Calibri Light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28E76FD-76EE-4DE6-BBA4-EEA6E4B98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5190" y="0"/>
            <a:ext cx="756681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4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62FCA81B-71BF-4844-BD1C-1B92CF0566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286" r="50839" b="3910"/>
          <a:stretch/>
        </p:blipFill>
        <p:spPr>
          <a:xfrm>
            <a:off x="5402419" y="598634"/>
            <a:ext cx="6003500" cy="5619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70831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A4A47-17A3-421D-82B9-EB6DB655D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r>
              <a:rPr lang="en-US">
                <a:cs typeface="Calibri Light"/>
              </a:rPr>
              <a:t>The Team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3A4507EF-2FEC-4C04-A3F8-1AEA104A9F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2920" y="2011680"/>
            <a:ext cx="4557800" cy="420624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>
                <a:latin typeface="Calibri"/>
                <a:cs typeface="Calibri"/>
              </a:rPr>
              <a:t>As a team every member participates in all aspects of the project to some degree. </a:t>
            </a:r>
          </a:p>
          <a:p>
            <a:r>
              <a:rPr lang="en-US" sz="2000">
                <a:latin typeface="Calibri"/>
                <a:cs typeface="Calibri"/>
              </a:rPr>
              <a:t>We have constant communication and are all invested in every aspects our enterprise.</a:t>
            </a:r>
          </a:p>
          <a:p>
            <a:r>
              <a:rPr lang="en-US" sz="2000">
                <a:latin typeface="Calibri"/>
                <a:cs typeface="Calibri"/>
              </a:rPr>
              <a:t>That said each of us have enthusiasm for various areas of the project.</a:t>
            </a:r>
            <a:endParaRPr lang="en-US" sz="2000">
              <a:latin typeface="Calibri Light" panose="020F0302020204030204"/>
              <a:cs typeface="Calibri Light" panose="020F0302020204030204"/>
            </a:endParaRPr>
          </a:p>
          <a:p>
            <a:r>
              <a:rPr lang="en-US" sz="2000">
                <a:latin typeface="Calibri"/>
                <a:cs typeface="Calibri"/>
              </a:rPr>
              <a:t>This allows us to diversify in a way that benefits the project as a whole, while still enjoying Collaboration.  </a:t>
            </a:r>
            <a:endParaRPr lang="en-US" sz="2000">
              <a:cs typeface="Calibri Light"/>
            </a:endParaRPr>
          </a:p>
          <a:p>
            <a:endParaRPr lang="en-US" sz="2000">
              <a:latin typeface="Calibri"/>
              <a:cs typeface="Calibri"/>
            </a:endParaRPr>
          </a:p>
          <a:p>
            <a:endParaRPr lang="en-US" sz="2000">
              <a:latin typeface="Calibri"/>
              <a:cs typeface="Calibri"/>
            </a:endParaRPr>
          </a:p>
          <a:p>
            <a:endParaRPr lang="en-US" sz="2000">
              <a:latin typeface="Calibri"/>
              <a:cs typeface="Calibri"/>
            </a:endParaRPr>
          </a:p>
          <a:p>
            <a:endParaRPr lang="en-US" sz="2000">
              <a:latin typeface="Calibri"/>
              <a:cs typeface="Calibri"/>
            </a:endParaRPr>
          </a:p>
          <a:p>
            <a:endParaRPr lang="en-US" sz="2000">
              <a:latin typeface="Calibri"/>
              <a:cs typeface="Calibri"/>
            </a:endParaRPr>
          </a:p>
          <a:p>
            <a:endParaRPr lang="en-US" sz="2000">
              <a:latin typeface="Calibri Light" panose="020F0302020204030204"/>
              <a:cs typeface="Calibri Light"/>
            </a:endParaRPr>
          </a:p>
        </p:txBody>
      </p:sp>
      <p:pic>
        <p:nvPicPr>
          <p:cNvPr id="3" name="Picture 4" descr="A picture containing indoor, child, small, toy&#10;&#10;Description generated with high confidence">
            <a:extLst>
              <a:ext uri="{FF2B5EF4-FFF2-40B4-BE49-F238E27FC236}">
                <a16:creationId xmlns:a16="http://schemas.microsoft.com/office/drawing/2014/main" id="{2F2DA85C-AD61-429F-B317-77ECE8274D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508" r="20508" b="-372"/>
          <a:stretch/>
        </p:blipFill>
        <p:spPr>
          <a:xfrm>
            <a:off x="6095999" y="2158748"/>
            <a:ext cx="4742951" cy="3695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48314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B1993-F5FB-4C55-B12A-5595804333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8119" y="2245621"/>
            <a:ext cx="10782300" cy="1314203"/>
          </a:xfrm>
        </p:spPr>
        <p:txBody>
          <a:bodyPr/>
          <a:lstStyle/>
          <a:p>
            <a:r>
              <a:rPr lang="en-US">
                <a:cs typeface="Calibri Light"/>
              </a:rPr>
              <a:t>Leoni Lewis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4BC5E4-3688-4E4D-A189-3092025C31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7408" y="4006670"/>
            <a:ext cx="9228201" cy="222979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800" dirty="0">
                <a:latin typeface="Calibri"/>
                <a:cs typeface="Calibri"/>
              </a:rPr>
              <a:t>Team Manager &amp; Advertising Guru</a:t>
            </a:r>
            <a:endParaRPr lang="en-US" sz="2800" dirty="0">
              <a:cs typeface="Calibri Light"/>
            </a:endParaRPr>
          </a:p>
          <a:p>
            <a:r>
              <a:rPr lang="en-US" sz="2800" dirty="0">
                <a:latin typeface="Calibri"/>
                <a:cs typeface="Calibri"/>
              </a:rPr>
              <a:t>Leoni is our team manager, she </a:t>
            </a:r>
            <a:r>
              <a:rPr lang="en-US" sz="2800" dirty="0" err="1">
                <a:latin typeface="Calibri"/>
                <a:cs typeface="Calibri"/>
              </a:rPr>
              <a:t>organises</a:t>
            </a:r>
            <a:r>
              <a:rPr lang="en-US" sz="2800" dirty="0">
                <a:latin typeface="Calibri"/>
                <a:cs typeface="Calibri"/>
              </a:rPr>
              <a:t> project tasks and delegates the roles within the group. </a:t>
            </a:r>
            <a:endParaRPr lang="en-US" sz="2800">
              <a:latin typeface="Calibri Light" panose="020F0302020204030204"/>
              <a:cs typeface="Calibri Light" panose="020F0302020204030204"/>
            </a:endParaRPr>
          </a:p>
          <a:p>
            <a:r>
              <a:rPr lang="en-US" sz="2800" dirty="0">
                <a:latin typeface="Calibri"/>
                <a:cs typeface="Calibri"/>
              </a:rPr>
              <a:t>Leoni is also a social butterfly and handles the social media and advertising side of business.</a:t>
            </a:r>
            <a:endParaRPr lang="en-US" sz="2800" dirty="0">
              <a:cs typeface="Calibri Light"/>
            </a:endParaRPr>
          </a:p>
          <a:p>
            <a:endParaRPr lang="en-US" dirty="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8884715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B1993-F5FB-4C55-B12A-5595804333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4658" y="2128390"/>
            <a:ext cx="10782300" cy="1314203"/>
          </a:xfrm>
        </p:spPr>
        <p:txBody>
          <a:bodyPr/>
          <a:lstStyle/>
          <a:p>
            <a:r>
              <a:rPr lang="en-US">
                <a:cs typeface="Calibri Light"/>
              </a:rPr>
              <a:t>Sol Whiteley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4BC5E4-3688-4E4D-A189-3092025C31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98023" y="3938286"/>
            <a:ext cx="9228201" cy="353607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dirty="0">
                <a:latin typeface="Calibri"/>
                <a:cs typeface="Calibri"/>
              </a:rPr>
              <a:t>Business Research &amp; Marketing Analyst</a:t>
            </a:r>
            <a:endParaRPr lang="en-US" sz="2800" dirty="0">
              <a:cs typeface="Calibri Light"/>
            </a:endParaRPr>
          </a:p>
          <a:p>
            <a:r>
              <a:rPr lang="en-US" sz="2800" dirty="0">
                <a:latin typeface="Calibri"/>
                <a:cs typeface="Calibri"/>
              </a:rPr>
              <a:t>Sol is our resident researcher and market analyst.</a:t>
            </a:r>
            <a:endParaRPr lang="en-US" sz="2800">
              <a:latin typeface="Calibri Light"/>
              <a:cs typeface="Calibri Light"/>
            </a:endParaRPr>
          </a:p>
          <a:p>
            <a:r>
              <a:rPr lang="en-US" sz="2800" dirty="0">
                <a:latin typeface="Calibri"/>
                <a:cs typeface="Calibri"/>
              </a:rPr>
              <a:t>He keeps track of what’s current. </a:t>
            </a:r>
            <a:endParaRPr lang="en-US" sz="2800" dirty="0">
              <a:latin typeface="Calibri Light"/>
              <a:cs typeface="Calibri Light"/>
            </a:endParaRPr>
          </a:p>
          <a:p>
            <a:r>
              <a:rPr lang="en-US" sz="2800" dirty="0">
                <a:latin typeface="Calibri"/>
                <a:cs typeface="Calibri"/>
              </a:rPr>
              <a:t>Keeping an eye on the constant changes in market flow, technology and competitors, in order to keep our designs up to date and competitive. </a:t>
            </a:r>
            <a:endParaRPr lang="en-US" sz="2800" dirty="0">
              <a:latin typeface="Calibri Light" panose="020F0302020204030204"/>
              <a:cs typeface="Calibri Light"/>
            </a:endParaRPr>
          </a:p>
          <a:p>
            <a:endParaRPr lang="en-US"/>
          </a:p>
          <a:p>
            <a:endParaRPr lang="en-US" dirty="0">
              <a:latin typeface="Calibri"/>
              <a:cs typeface="Calibri"/>
            </a:endParaRPr>
          </a:p>
          <a:p>
            <a:endParaRPr lang="en-US" dirty="0">
              <a:latin typeface="Calibri"/>
              <a:cs typeface="Calibri"/>
            </a:endParaRPr>
          </a:p>
          <a:p>
            <a:endParaRPr lang="en-US" dirty="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41268938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B1993-F5FB-4C55-B12A-5595804333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4889" y="2392159"/>
            <a:ext cx="10782300" cy="1314203"/>
          </a:xfrm>
        </p:spPr>
        <p:txBody>
          <a:bodyPr/>
          <a:lstStyle/>
          <a:p>
            <a:r>
              <a:rPr lang="en-US">
                <a:cs typeface="Calibri Light"/>
              </a:rPr>
              <a:t>James Long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4BC5E4-3688-4E4D-A189-3092025C31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78485" y="3928516"/>
            <a:ext cx="9228201" cy="282355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dirty="0">
                <a:latin typeface="Calibri"/>
                <a:cs typeface="Calibri"/>
              </a:rPr>
              <a:t>The Finance Administrator </a:t>
            </a:r>
            <a:endParaRPr lang="en-US" sz="2800" dirty="0">
              <a:cs typeface="Calibri Light"/>
            </a:endParaRPr>
          </a:p>
          <a:p>
            <a:r>
              <a:rPr lang="en-US" sz="2800" dirty="0">
                <a:latin typeface="Calibri"/>
                <a:cs typeface="Calibri"/>
              </a:rPr>
              <a:t>James Long handles our financing projections, using research and spreadsheets to calculate our predicted expenditures and anticipated income. </a:t>
            </a:r>
            <a:endParaRPr lang="en-US" sz="2800">
              <a:latin typeface="Calibri Light" panose="020F0302020204030204"/>
              <a:cs typeface="Calibri Light" panose="020F0302020204030204"/>
            </a:endParaRPr>
          </a:p>
          <a:p>
            <a:r>
              <a:rPr lang="en-US" sz="2800" dirty="0">
                <a:latin typeface="Calibri"/>
                <a:cs typeface="Calibri"/>
              </a:rPr>
              <a:t>James will be in charge of keeping charge of payments, receipts and taxes. </a:t>
            </a:r>
            <a:endParaRPr lang="en-US" sz="2800">
              <a:cs typeface="Calibri Light"/>
            </a:endParaRPr>
          </a:p>
          <a:p>
            <a:endParaRPr lang="en-US" dirty="0">
              <a:latin typeface="Calibri"/>
              <a:cs typeface="Calibri"/>
            </a:endParaRPr>
          </a:p>
          <a:p>
            <a:endParaRPr lang="en-US" dirty="0">
              <a:latin typeface="Calibri"/>
              <a:cs typeface="Calibri"/>
            </a:endParaRPr>
          </a:p>
          <a:p>
            <a:endParaRPr lang="en-US" dirty="0">
              <a:latin typeface="Calibri"/>
              <a:cs typeface="Calibri"/>
            </a:endParaRPr>
          </a:p>
          <a:p>
            <a:endParaRPr lang="en-US" dirty="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0067619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B1993-F5FB-4C55-B12A-5595804333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1889" y="2245621"/>
            <a:ext cx="10782300" cy="1314203"/>
          </a:xfrm>
        </p:spPr>
        <p:txBody>
          <a:bodyPr/>
          <a:lstStyle/>
          <a:p>
            <a:r>
              <a:rPr lang="en-US">
                <a:cs typeface="Calibri Light"/>
              </a:rPr>
              <a:t>James Glanville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4BC5E4-3688-4E4D-A189-3092025C31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793" y="3908978"/>
            <a:ext cx="9228201" cy="282355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dirty="0">
                <a:latin typeface="Calibri"/>
                <a:cs typeface="Calibri"/>
              </a:rPr>
              <a:t>Web &amp; Design Wiz</a:t>
            </a:r>
            <a:endParaRPr lang="en-US" sz="2800" dirty="0">
              <a:cs typeface="Calibri Light"/>
            </a:endParaRPr>
          </a:p>
          <a:p>
            <a:r>
              <a:rPr lang="en-US" sz="2800" dirty="0">
                <a:latin typeface="Calibri"/>
                <a:cs typeface="Calibri"/>
              </a:rPr>
              <a:t>James Glanville is our Web and Design expert, leading the creation and theme of the physical application.</a:t>
            </a:r>
            <a:endParaRPr lang="en-US" sz="2800" dirty="0">
              <a:latin typeface="Calibri Light" panose="020F0302020204030204"/>
              <a:cs typeface="Calibri Light" panose="020F0302020204030204"/>
            </a:endParaRPr>
          </a:p>
          <a:p>
            <a:r>
              <a:rPr lang="en-US" sz="2800" dirty="0">
                <a:latin typeface="Calibri"/>
                <a:cs typeface="Calibri"/>
              </a:rPr>
              <a:t>Using his creative talents James has come up with an easy to navigate, yet in-depth model for the app. </a:t>
            </a:r>
            <a:endParaRPr lang="en-US" sz="2800" dirty="0">
              <a:cs typeface="Calibri Light"/>
            </a:endParaRPr>
          </a:p>
          <a:p>
            <a:r>
              <a:rPr lang="en-US" sz="2800" dirty="0">
                <a:latin typeface="Calibri"/>
                <a:cs typeface="Calibri"/>
              </a:rPr>
              <a:t>Including navigation, Style and Content. </a:t>
            </a:r>
          </a:p>
          <a:p>
            <a:endParaRPr lang="en-US" dirty="0">
              <a:latin typeface="Calibri"/>
              <a:cs typeface="Calibri"/>
            </a:endParaRPr>
          </a:p>
          <a:p>
            <a:endParaRPr lang="en-US" dirty="0">
              <a:latin typeface="Calibri"/>
              <a:cs typeface="Calibri"/>
            </a:endParaRPr>
          </a:p>
          <a:p>
            <a:endParaRPr lang="en-US" dirty="0">
              <a:latin typeface="Calibri"/>
              <a:cs typeface="Calibri"/>
            </a:endParaRPr>
          </a:p>
          <a:p>
            <a:endParaRPr lang="en-US" dirty="0">
              <a:latin typeface="Calibri"/>
              <a:cs typeface="Calibri"/>
            </a:endParaRPr>
          </a:p>
          <a:p>
            <a:endParaRPr lang="en-US" dirty="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4180352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B1993-F5FB-4C55-B12A-5595804333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1658" y="2167467"/>
            <a:ext cx="10782300" cy="1314203"/>
          </a:xfrm>
        </p:spPr>
        <p:txBody>
          <a:bodyPr/>
          <a:lstStyle/>
          <a:p>
            <a:r>
              <a:rPr lang="en-US">
                <a:cs typeface="Calibri Light"/>
              </a:rPr>
              <a:t>Bryn Sutton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4BC5E4-3688-4E4D-A189-3092025C31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22177" y="3938286"/>
            <a:ext cx="9228201" cy="282355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dirty="0">
                <a:latin typeface="Calibri"/>
                <a:cs typeface="Calibri"/>
              </a:rPr>
              <a:t>Legal &amp; Spokes Person   </a:t>
            </a:r>
            <a:endParaRPr lang="en-US" sz="2800" dirty="0">
              <a:cs typeface="Calibri Light"/>
            </a:endParaRPr>
          </a:p>
          <a:p>
            <a:r>
              <a:rPr lang="en-US" sz="2800" dirty="0">
                <a:latin typeface="Calibri"/>
                <a:cs typeface="Calibri"/>
              </a:rPr>
              <a:t>Bryn is in charge of the legal side of the business, trawling through legal documents in order to keep the business aware of current legal stipulation and any changing laws.</a:t>
            </a:r>
          </a:p>
          <a:p>
            <a:r>
              <a:rPr lang="en-US" sz="2800" dirty="0">
                <a:latin typeface="Calibri"/>
                <a:cs typeface="Calibri"/>
              </a:rPr>
              <a:t>In addition Bryn will head up contacting and meeting business owners to invest them in our app. </a:t>
            </a:r>
            <a:endParaRPr lang="en-US" sz="2800" dirty="0">
              <a:cs typeface="Calibri Light"/>
            </a:endParaRPr>
          </a:p>
          <a:p>
            <a:endParaRPr lang="en-US" dirty="0">
              <a:latin typeface="Calibri"/>
              <a:cs typeface="Calibri"/>
            </a:endParaRPr>
          </a:p>
          <a:p>
            <a:endParaRPr lang="en-US" dirty="0">
              <a:latin typeface="Calibri"/>
              <a:cs typeface="Calibri"/>
            </a:endParaRPr>
          </a:p>
          <a:p>
            <a:endParaRPr lang="en-US" dirty="0">
              <a:latin typeface="Calibri"/>
              <a:cs typeface="Calibri"/>
            </a:endParaRPr>
          </a:p>
          <a:p>
            <a:endParaRPr lang="en-US" dirty="0">
              <a:latin typeface="Calibri"/>
              <a:cs typeface="Calibri"/>
            </a:endParaRPr>
          </a:p>
          <a:p>
            <a:endParaRPr lang="en-US" dirty="0">
              <a:latin typeface="Calibri"/>
              <a:cs typeface="Calibri"/>
            </a:endParaRPr>
          </a:p>
          <a:p>
            <a:endParaRPr lang="en-US" dirty="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26985782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9A457F22-2034-4200-B6E4-5B8372AAC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1633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9DA7986-F4F5-4F92-94A3-343B2D720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6981"/>
            <a:ext cx="4686300" cy="163959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EA4A47-17A3-421D-82B9-EB6DB655D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277" y="284176"/>
            <a:ext cx="3670874" cy="1508760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2"/>
                </a:solidFill>
                <a:cs typeface="Calibri Light"/>
              </a:rPr>
              <a:t>The Future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3A4507EF-2FEC-4C04-A3F8-1AEA104A9F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277" y="2011680"/>
            <a:ext cx="3676678" cy="420624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500">
                <a:solidFill>
                  <a:schemeClr val="bg1"/>
                </a:solidFill>
                <a:latin typeface="Times New Roman"/>
                <a:cs typeface="Calibri"/>
              </a:rPr>
              <a:t>Our business has many new and exciting ideas on the horizon.</a:t>
            </a:r>
          </a:p>
          <a:p>
            <a:r>
              <a:rPr lang="en-US" sz="1500">
                <a:solidFill>
                  <a:schemeClr val="bg1"/>
                </a:solidFill>
                <a:latin typeface="Times New Roman"/>
                <a:cs typeface="Calibri"/>
              </a:rPr>
              <a:t>· Including interactive seating plans</a:t>
            </a:r>
          </a:p>
          <a:p>
            <a:r>
              <a:rPr lang="en-US" sz="1500">
                <a:solidFill>
                  <a:schemeClr val="bg1"/>
                </a:solidFill>
                <a:latin typeface="Times New Roman"/>
                <a:cs typeface="Calibri"/>
              </a:rPr>
              <a:t>· Online payment methods</a:t>
            </a:r>
            <a:endParaRPr lang="en-US" sz="150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en-US" sz="1500">
                <a:solidFill>
                  <a:schemeClr val="bg1"/>
                </a:solidFill>
                <a:latin typeface="Times New Roman"/>
                <a:cs typeface="Calibri"/>
              </a:rPr>
              <a:t>· Bill </a:t>
            </a:r>
            <a:r>
              <a:rPr lang="en-US" sz="1500">
                <a:solidFill>
                  <a:schemeClr val="bg1"/>
                </a:solidFill>
                <a:latin typeface="Times New Roman"/>
                <a:cs typeface="Times New Roman"/>
              </a:rPr>
              <a:t>splitting</a:t>
            </a:r>
          </a:p>
          <a:p>
            <a:r>
              <a:rPr lang="en-US" sz="1500">
                <a:solidFill>
                  <a:schemeClr val="bg1"/>
                </a:solidFill>
                <a:latin typeface="Times New Roman"/>
                <a:cs typeface="Times New Roman"/>
              </a:rPr>
              <a:t>· Mobile App version</a:t>
            </a:r>
          </a:p>
          <a:p>
            <a:r>
              <a:rPr lang="en-US" sz="1500">
                <a:solidFill>
                  <a:schemeClr val="bg1"/>
                </a:solidFill>
                <a:latin typeface="Times New Roman"/>
                <a:cs typeface="Calibri"/>
              </a:rPr>
              <a:t>· Tab menu system </a:t>
            </a:r>
            <a:r>
              <a:rPr lang="en-US" sz="1500">
                <a:solidFill>
                  <a:schemeClr val="bg1"/>
                </a:solidFill>
                <a:latin typeface="Times New Roman"/>
                <a:cs typeface="Times New Roman"/>
              </a:rPr>
              <a:t>that will allow you to keep ordering once you have arrived at your venue of choice. </a:t>
            </a:r>
            <a:r>
              <a:rPr lang="en-US" sz="1500">
                <a:solidFill>
                  <a:schemeClr val="bg1"/>
                </a:solidFill>
                <a:latin typeface="Times New Roman"/>
                <a:cs typeface="Calibri"/>
              </a:rPr>
              <a:t> </a:t>
            </a:r>
            <a:endParaRPr lang="en-US" sz="1500">
              <a:solidFill>
                <a:schemeClr val="bg1"/>
              </a:solidFill>
              <a:latin typeface="Times New Roman"/>
              <a:cs typeface="Times New Roman"/>
            </a:endParaRPr>
          </a:p>
          <a:p>
            <a:r>
              <a:rPr lang="en-US" sz="1500">
                <a:solidFill>
                  <a:schemeClr val="bg1"/>
                </a:solidFill>
                <a:latin typeface="Times New Roman"/>
                <a:cs typeface="Calibri"/>
              </a:rPr>
              <a:t>For the restaurants themselves we intend to upscale the advertising campaign and offer our own money off vouchers to help attract more customers than ever before.</a:t>
            </a:r>
            <a:endParaRPr lang="en-US" sz="1500">
              <a:solidFill>
                <a:schemeClr val="bg1"/>
              </a:solidFill>
              <a:latin typeface="Times New Roman"/>
            </a:endParaRPr>
          </a:p>
          <a:p>
            <a:endParaRPr lang="en-US" sz="1500">
              <a:solidFill>
                <a:schemeClr val="bg1"/>
              </a:solidFill>
              <a:latin typeface="Calibri"/>
              <a:cs typeface="Calibri"/>
            </a:endParaRPr>
          </a:p>
          <a:p>
            <a:endParaRPr lang="en-US" sz="1500">
              <a:solidFill>
                <a:schemeClr val="bg1"/>
              </a:solidFill>
              <a:latin typeface="Calibri"/>
              <a:cs typeface="Calibri"/>
            </a:endParaRPr>
          </a:p>
          <a:p>
            <a:endParaRPr lang="en-US" sz="1500">
              <a:solidFill>
                <a:schemeClr val="bg1"/>
              </a:solidFill>
              <a:latin typeface="Calibri"/>
              <a:cs typeface="Calibri"/>
            </a:endParaRPr>
          </a:p>
          <a:p>
            <a:endParaRPr lang="en-US" sz="1500">
              <a:solidFill>
                <a:schemeClr val="bg1"/>
              </a:solidFill>
              <a:latin typeface="Calibri"/>
              <a:cs typeface="Calibri"/>
            </a:endParaRPr>
          </a:p>
          <a:p>
            <a:endParaRPr lang="en-US" sz="1500">
              <a:solidFill>
                <a:schemeClr val="bg1"/>
              </a:solidFill>
              <a:latin typeface="Calibri"/>
              <a:cs typeface="Calibri"/>
            </a:endParaRPr>
          </a:p>
          <a:p>
            <a:endParaRPr lang="en-US" sz="1500">
              <a:solidFill>
                <a:schemeClr val="bg1"/>
              </a:solidFill>
              <a:latin typeface="Calibri"/>
              <a:cs typeface="Calibri"/>
            </a:endParaRPr>
          </a:p>
          <a:p>
            <a:endParaRPr lang="en-US" sz="1500">
              <a:solidFill>
                <a:schemeClr val="bg1"/>
              </a:solidFill>
              <a:latin typeface="Calibri Light" panose="020F0302020204030204"/>
              <a:cs typeface="Calibri Light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28E76FD-76EE-4DE6-BBA4-EEA6E4B98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5190" y="0"/>
            <a:ext cx="756681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4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D53FCA77-2CD6-418F-B516-D7BE012F7C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2368" y="1317552"/>
            <a:ext cx="6283602" cy="4181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61951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49D8DFA-139C-473F-838D-D33ABE8856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B972422-B794-4FA8-BCC6-BAF6938A1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10D5A-BB10-4F9B-B2E2-C4679B530F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7" y="1325880"/>
            <a:ext cx="3089437" cy="42062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85000"/>
              </a:lnSpc>
            </a:pPr>
            <a:r>
              <a:rPr lang="en-US" sz="3200">
                <a:solidFill>
                  <a:schemeClr val="tx2"/>
                </a:solidFill>
              </a:rPr>
              <a:t>References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9DE9E2B-5611-49C8-862E-AD4D43A8AA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5668" cy="482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296EC4F-8732-481B-94CB-C98E4EF29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59935" y="1836869"/>
            <a:ext cx="0" cy="3184263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1B7231F8-AAAF-41FA-AB86-5BCD31F4A2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81668" y="1126067"/>
            <a:ext cx="6605331" cy="4605866"/>
          </a:xfrm>
        </p:spPr>
        <p:txBody>
          <a:bodyPr vert="horz" lIns="91440" tIns="45720" rIns="91440" bIns="45720" rtlCol="0" anchor="ctr">
            <a:normAutofit fontScale="70000" lnSpcReduction="20000"/>
          </a:bodyPr>
          <a:lstStyle/>
          <a:p>
            <a:pPr indent="-182880" algn="l">
              <a:buFont typeface="Wingdings" pitchFamily="2" charset="2"/>
              <a:buChar char=""/>
            </a:pPr>
            <a:r>
              <a:rPr lang="en-US" sz="1000">
                <a:solidFill>
                  <a:schemeClr val="tx2"/>
                </a:solidFill>
              </a:rPr>
              <a:t>[1] Year Published: 2019</a:t>
            </a:r>
          </a:p>
          <a:p>
            <a:pPr indent="-182880" algn="l">
              <a:buFont typeface="Wingdings" pitchFamily="2" charset="2"/>
              <a:buChar char=""/>
            </a:pPr>
            <a:r>
              <a:rPr lang="en-US" sz="1000">
                <a:solidFill>
                  <a:schemeClr val="tx2"/>
                </a:solidFill>
              </a:rPr>
              <a:t>       Page Title: How Much Is Online Presence Helping Small Business?</a:t>
            </a:r>
          </a:p>
          <a:p>
            <a:pPr indent="-182880" algn="l">
              <a:buFont typeface="Wingdings" pitchFamily="2" charset="2"/>
              <a:buChar char=""/>
            </a:pPr>
            <a:r>
              <a:rPr lang="en-US" sz="1000">
                <a:solidFill>
                  <a:schemeClr val="tx2"/>
                </a:solidFill>
              </a:rPr>
              <a:t>       Website Name: Forbes.com</a:t>
            </a:r>
          </a:p>
          <a:p>
            <a:pPr indent="-182880" algn="l">
              <a:buFont typeface="Wingdings" pitchFamily="2" charset="2"/>
              <a:buChar char=""/>
            </a:pPr>
            <a:r>
              <a:rPr lang="en-US" sz="1000">
                <a:solidFill>
                  <a:schemeClr val="tx2"/>
                </a:solidFill>
              </a:rPr>
              <a:t>        URL: https://www.forbes.com/sites/thesba/2013/11/25/how-much-is-online-presence-helping-small- business/#149affbf2cb6</a:t>
            </a:r>
          </a:p>
          <a:p>
            <a:pPr indent="-182880" algn="l">
              <a:buFont typeface="Wingdings" pitchFamily="2" charset="2"/>
              <a:buChar char=""/>
            </a:pPr>
            <a:r>
              <a:rPr lang="en-US" sz="1000">
                <a:solidFill>
                  <a:schemeClr val="tx2"/>
                </a:solidFill>
              </a:rPr>
              <a:t>[2] Auther: Kippenberger, T.</a:t>
            </a:r>
          </a:p>
          <a:p>
            <a:pPr indent="-182880" algn="l">
              <a:buFont typeface="Wingdings" pitchFamily="2" charset="2"/>
              <a:buChar char=""/>
            </a:pPr>
            <a:r>
              <a:rPr lang="en-US" sz="1000">
                <a:solidFill>
                  <a:schemeClr val="tx2"/>
                </a:solidFill>
              </a:rPr>
              <a:t>      Year Published: 2000</a:t>
            </a:r>
          </a:p>
          <a:p>
            <a:pPr indent="-182880" algn="l">
              <a:buFont typeface="Wingdings" pitchFamily="2" charset="2"/>
              <a:buChar char=""/>
            </a:pPr>
            <a:r>
              <a:rPr lang="en-US" sz="1000">
                <a:solidFill>
                  <a:schemeClr val="tx2"/>
                </a:solidFill>
              </a:rPr>
              <a:t>       Article Title: Remember the USP? (Unique selling proposition)</a:t>
            </a:r>
          </a:p>
          <a:p>
            <a:pPr indent="-182880" algn="l">
              <a:buFont typeface="Wingdings" pitchFamily="2" charset="2"/>
              <a:buChar char=""/>
            </a:pPr>
            <a:r>
              <a:rPr lang="en-US" sz="1000">
                <a:solidFill>
                  <a:schemeClr val="tx2"/>
                </a:solidFill>
              </a:rPr>
              <a:t>       Article Type: research Paper </a:t>
            </a:r>
          </a:p>
          <a:p>
            <a:pPr indent="-182880" algn="l">
              <a:buFont typeface="Wingdings" pitchFamily="2" charset="2"/>
              <a:buChar char=""/>
            </a:pPr>
            <a:r>
              <a:rPr lang="en-US" sz="1000">
                <a:solidFill>
                  <a:schemeClr val="tx2"/>
                </a:solidFill>
              </a:rPr>
              <a:t>        URL: </a:t>
            </a:r>
            <a:r>
              <a:rPr lang="en-US" sz="1000">
                <a:solidFill>
                  <a:schemeClr val="tx2"/>
                </a:solidFill>
                <a:hlinkClick r:id="rId2"/>
              </a:rPr>
              <a:t>https://www.emeraldinsight.com/doi/abs/10.1108/EUM0000000006861</a:t>
            </a:r>
          </a:p>
          <a:p>
            <a:pPr indent="-182880" algn="l">
              <a:buFont typeface="Wingdings" pitchFamily="2" charset="2"/>
              <a:buChar char=""/>
            </a:pPr>
            <a:r>
              <a:rPr lang="en-US" sz="1000">
                <a:solidFill>
                  <a:schemeClr val="tx2"/>
                </a:solidFill>
              </a:rPr>
              <a:t>[3] Auther: Eugene Sivadas</a:t>
            </a:r>
          </a:p>
          <a:p>
            <a:pPr indent="-182880" algn="l">
              <a:buFont typeface="Wingdings" pitchFamily="2" charset="2"/>
              <a:buChar char=""/>
            </a:pPr>
            <a:r>
              <a:rPr lang="en-US" sz="1000">
                <a:solidFill>
                  <a:schemeClr val="tx2"/>
                </a:solidFill>
              </a:rPr>
              <a:t>      Year Published: 2000</a:t>
            </a:r>
          </a:p>
          <a:p>
            <a:pPr indent="-182880" algn="l">
              <a:buFont typeface="Wingdings" pitchFamily="2" charset="2"/>
              <a:buChar char=""/>
            </a:pPr>
            <a:r>
              <a:rPr lang="en-US" sz="1000">
                <a:solidFill>
                  <a:schemeClr val="tx2"/>
                </a:solidFill>
              </a:rPr>
              <a:t>       Article Title: An examination of the relationship between service quality, customer satisfaction, and store loyalty</a:t>
            </a:r>
          </a:p>
          <a:p>
            <a:pPr indent="-182880" algn="l">
              <a:buFont typeface="Wingdings" pitchFamily="2" charset="2"/>
              <a:buChar char=""/>
            </a:pPr>
            <a:r>
              <a:rPr lang="en-US" sz="1000">
                <a:solidFill>
                  <a:schemeClr val="tx2"/>
                </a:solidFill>
              </a:rPr>
              <a:t>       Article Type: General review</a:t>
            </a:r>
          </a:p>
          <a:p>
            <a:pPr indent="-182880" algn="l">
              <a:buFont typeface="Wingdings" pitchFamily="2" charset="2"/>
              <a:buChar char=""/>
            </a:pPr>
            <a:r>
              <a:rPr lang="en-US" sz="1000">
                <a:solidFill>
                  <a:schemeClr val="tx2"/>
                </a:solidFill>
              </a:rPr>
              <a:t>        URL: https://www.emeraldinsight.com/doi/abs/10.1108/09590550010315223</a:t>
            </a:r>
          </a:p>
          <a:p>
            <a:pPr indent="-182880" algn="l">
              <a:buFont typeface="Wingdings" pitchFamily="2" charset="2"/>
              <a:buChar char=""/>
            </a:pPr>
            <a:endParaRPr lang="en-US" sz="1000">
              <a:solidFill>
                <a:schemeClr val="tx2"/>
              </a:solidFill>
            </a:endParaRPr>
          </a:p>
          <a:p>
            <a:pPr indent="-182880" algn="l">
              <a:buFont typeface="Wingdings" pitchFamily="2" charset="2"/>
              <a:buChar char=""/>
            </a:pPr>
            <a:endParaRPr lang="en-US" sz="1000">
              <a:solidFill>
                <a:schemeClr val="tx2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19C7155-1644-4C60-B0B5-32B1800D60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75400"/>
            <a:ext cx="12195668" cy="482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356663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anded">
      <a:dk1>
        <a:srgbClr val="2C2C2C"/>
      </a:dk1>
      <a:lt1>
        <a:srgbClr val="FFFFFF"/>
      </a:lt1>
      <a:dk2>
        <a:srgbClr val="099BDD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Banded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Banded</vt:lpstr>
      <vt:lpstr>GRAB-A-TABLE</vt:lpstr>
      <vt:lpstr>What's On Offer</vt:lpstr>
      <vt:lpstr>Why it's Unique</vt:lpstr>
      <vt:lpstr>Something Extra</vt:lpstr>
      <vt:lpstr>An Example</vt:lpstr>
      <vt:lpstr>The Team</vt:lpstr>
      <vt:lpstr>Leoni Lewis</vt:lpstr>
      <vt:lpstr>Sol Whiteley</vt:lpstr>
      <vt:lpstr>James Long</vt:lpstr>
      <vt:lpstr>James Glanville</vt:lpstr>
      <vt:lpstr>Bryn Sutton</vt:lpstr>
      <vt:lpstr>The Future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635</cp:revision>
  <dcterms:created xsi:type="dcterms:W3CDTF">2013-07-15T20:26:40Z</dcterms:created>
  <dcterms:modified xsi:type="dcterms:W3CDTF">2019-05-02T09:57:36Z</dcterms:modified>
</cp:coreProperties>
</file>