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2"/>
  </p:notesMasterIdLst>
  <p:handoutMasterIdLst>
    <p:handoutMasterId r:id="rId33"/>
  </p:handoutMasterIdLst>
  <p:sldIdLst>
    <p:sldId id="260" r:id="rId5"/>
    <p:sldId id="450" r:id="rId6"/>
    <p:sldId id="463" r:id="rId7"/>
    <p:sldId id="484" r:id="rId8"/>
    <p:sldId id="462" r:id="rId9"/>
    <p:sldId id="494" r:id="rId10"/>
    <p:sldId id="460" r:id="rId11"/>
    <p:sldId id="470" r:id="rId12"/>
    <p:sldId id="496" r:id="rId13"/>
    <p:sldId id="497" r:id="rId14"/>
    <p:sldId id="500" r:id="rId15"/>
    <p:sldId id="499" r:id="rId16"/>
    <p:sldId id="493" r:id="rId17"/>
    <p:sldId id="486" r:id="rId18"/>
    <p:sldId id="472" r:id="rId19"/>
    <p:sldId id="453" r:id="rId20"/>
    <p:sldId id="464" r:id="rId21"/>
    <p:sldId id="487" r:id="rId22"/>
    <p:sldId id="475" r:id="rId23"/>
    <p:sldId id="476" r:id="rId24"/>
    <p:sldId id="483" r:id="rId25"/>
    <p:sldId id="485" r:id="rId26"/>
    <p:sldId id="488" r:id="rId27"/>
    <p:sldId id="491" r:id="rId28"/>
    <p:sldId id="481" r:id="rId29"/>
    <p:sldId id="482" r:id="rId30"/>
    <p:sldId id="473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533CCD-2B31-487E-BD75-8FA40B978E22}" v="8" dt="2026-02-04T08:34:58.5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3840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sty Jose" userId="47a6efec-86cc-4a34-b886-028dba74405c" providerId="ADAL" clId="{E5C6174A-B135-4A11-BF77-A05110BA63E2}"/>
    <pc:docChg chg="custSel modSld">
      <pc:chgData name="Besty Jose" userId="47a6efec-86cc-4a34-b886-028dba74405c" providerId="ADAL" clId="{E5C6174A-B135-4A11-BF77-A05110BA63E2}" dt="2026-02-04T08:42:59.507" v="8" actId="33524"/>
      <pc:docMkLst>
        <pc:docMk/>
      </pc:docMkLst>
      <pc:sldChg chg="modSp">
        <pc:chgData name="Besty Jose" userId="47a6efec-86cc-4a34-b886-028dba74405c" providerId="ADAL" clId="{E5C6174A-B135-4A11-BF77-A05110BA63E2}" dt="2026-02-04T08:34:34.198" v="1" actId="6549"/>
        <pc:sldMkLst>
          <pc:docMk/>
          <pc:sldMk cId="2749344745" sldId="453"/>
        </pc:sldMkLst>
        <pc:spChg chg="mod">
          <ac:chgData name="Besty Jose" userId="47a6efec-86cc-4a34-b886-028dba74405c" providerId="ADAL" clId="{E5C6174A-B135-4A11-BF77-A05110BA63E2}" dt="2026-02-04T08:34:34.198" v="1" actId="6549"/>
          <ac:spMkLst>
            <pc:docMk/>
            <pc:sldMk cId="2749344745" sldId="453"/>
            <ac:spMk id="3" creationId="{608351D9-A64D-B78A-C279-76620D017A7E}"/>
          </ac:spMkLst>
        </pc:spChg>
      </pc:sldChg>
      <pc:sldChg chg="modSp">
        <pc:chgData name="Besty Jose" userId="47a6efec-86cc-4a34-b886-028dba74405c" providerId="ADAL" clId="{E5C6174A-B135-4A11-BF77-A05110BA63E2}" dt="2026-02-04T08:34:58.552" v="7" actId="20577"/>
        <pc:sldMkLst>
          <pc:docMk/>
          <pc:sldMk cId="1793105272" sldId="475"/>
        </pc:sldMkLst>
        <pc:spChg chg="mod">
          <ac:chgData name="Besty Jose" userId="47a6efec-86cc-4a34-b886-028dba74405c" providerId="ADAL" clId="{E5C6174A-B135-4A11-BF77-A05110BA63E2}" dt="2026-02-04T08:34:58.552" v="7" actId="20577"/>
          <ac:spMkLst>
            <pc:docMk/>
            <pc:sldMk cId="1793105272" sldId="475"/>
            <ac:spMk id="3" creationId="{CBCE04CA-D3DE-B183-5CBD-2EA02FE1F161}"/>
          </ac:spMkLst>
        </pc:spChg>
      </pc:sldChg>
      <pc:sldChg chg="modSp mod">
        <pc:chgData name="Besty Jose" userId="47a6efec-86cc-4a34-b886-028dba74405c" providerId="ADAL" clId="{E5C6174A-B135-4A11-BF77-A05110BA63E2}" dt="2026-02-04T08:42:59.507" v="8" actId="33524"/>
        <pc:sldMkLst>
          <pc:docMk/>
          <pc:sldMk cId="1304406290" sldId="481"/>
        </pc:sldMkLst>
        <pc:spChg chg="mod">
          <ac:chgData name="Besty Jose" userId="47a6efec-86cc-4a34-b886-028dba74405c" providerId="ADAL" clId="{E5C6174A-B135-4A11-BF77-A05110BA63E2}" dt="2026-02-04T08:42:59.507" v="8" actId="33524"/>
          <ac:spMkLst>
            <pc:docMk/>
            <pc:sldMk cId="1304406290" sldId="481"/>
            <ac:spMk id="3" creationId="{889D2DB3-374E-316F-62AF-704688666F4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40210-9A76-4288-B9FD-2E6EF58FA94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A8173-6EA7-483C-A1E0-CFB4950086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981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y.nasa.gov/SP-4003.pdf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nasa.gov/content/a-brief-history-of-nasa-s-contributions-to-telemedicine#_edn2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726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GB" dirty="0"/>
              <a:t>1960s- first modern upgrade when </a:t>
            </a:r>
            <a:r>
              <a:rPr lang="en-GB" b="0" i="0" dirty="0">
                <a:solidFill>
                  <a:srgbClr val="270601"/>
                </a:solidFill>
                <a:effectLst/>
                <a:latin typeface="Lato" panose="020F0502020204030203" pitchFamily="34" charset="0"/>
              </a:rPr>
              <a:t>This was a true unknown before the first human astronaut made it to space. Medical experts were particularly </a:t>
            </a:r>
            <a:r>
              <a:rPr lang="en-GB" b="0" i="0" u="none" strike="noStrike" dirty="0">
                <a:solidFill>
                  <a:srgbClr val="CC3366"/>
                </a:solidFill>
                <a:effectLst/>
                <a:latin typeface="Lato" panose="020F0502020204030203" pitchFamily="34" charset="0"/>
                <a:hlinkClick r:id="rId3"/>
              </a:rPr>
              <a:t>concerned about blood circulation and respiration issues</a:t>
            </a:r>
            <a:r>
              <a:rPr lang="en-GB" b="0" i="0" dirty="0">
                <a:solidFill>
                  <a:srgbClr val="270601"/>
                </a:solidFill>
                <a:effectLst/>
                <a:latin typeface="Lato" panose="020F0502020204030203" pitchFamily="34" charset="0"/>
              </a:rPr>
              <a:t>.</a:t>
            </a:r>
          </a:p>
          <a:p>
            <a:pPr algn="l"/>
            <a:r>
              <a:rPr lang="en-GB" b="0" i="0" dirty="0">
                <a:solidFill>
                  <a:srgbClr val="270601"/>
                </a:solidFill>
                <a:effectLst/>
                <a:latin typeface="Lato" panose="020F0502020204030203" pitchFamily="34" charset="0"/>
              </a:rPr>
              <a:t>To find out, the US and Soviet hooked animals up to medical monitoring systems and sent them into space. </a:t>
            </a:r>
            <a:r>
              <a:rPr lang="en-GB" b="0" i="0" u="none" strike="noStrike" dirty="0">
                <a:solidFill>
                  <a:srgbClr val="CC3366"/>
                </a:solidFill>
                <a:effectLst/>
                <a:latin typeface="Lato" panose="020F0502020204030203" pitchFamily="34" charset="0"/>
                <a:hlinkClick r:id="rId4"/>
              </a:rPr>
              <a:t>Biometric data was transmitted back to scientists on Earth</a:t>
            </a:r>
            <a:r>
              <a:rPr lang="en-GB" b="0" i="0" dirty="0">
                <a:solidFill>
                  <a:srgbClr val="270601"/>
                </a:solidFill>
                <a:effectLst/>
                <a:latin typeface="Lato" panose="020F0502020204030203" pitchFamily="34" charset="0"/>
              </a:rPr>
              <a:t> via a telemetric link.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029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355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04/02/2026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aetonix.com/telehealth-remote-patient-monitoring/50-reasons-explaining-the-rise-of-telehealth-in-usa-the-ultimate-list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4fKW7NoBmU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create.kahoot.it/share/telehealth-in-health-promotion/b1828d9e-791a-49dd-a841-acba27142171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600" y="1916833"/>
            <a:ext cx="7992888" cy="1440160"/>
          </a:xfrm>
        </p:spPr>
        <p:txBody>
          <a:bodyPr>
            <a:noAutofit/>
          </a:bodyPr>
          <a:lstStyle/>
          <a:p>
            <a:br>
              <a:rPr lang="en-GB" sz="3600" b="1" i="1" dirty="0">
                <a:solidFill>
                  <a:schemeClr val="bg1"/>
                </a:solidFill>
              </a:rPr>
            </a:br>
            <a:r>
              <a:rPr lang="en-GB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Telehealth systems in health promotion</a:t>
            </a:r>
            <a:endParaRPr lang="en-GB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7A4DBEA-D6A2-4952-8612-2F1B35E2CE46}"/>
              </a:ext>
            </a:extLst>
          </p:cNvPr>
          <p:cNvSpPr txBox="1">
            <a:spLocks/>
          </p:cNvSpPr>
          <p:nvPr/>
        </p:nvSpPr>
        <p:spPr>
          <a:xfrm>
            <a:off x="251520" y="5445224"/>
            <a:ext cx="799288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2000" b="1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FE276F-6869-41C6-B887-3EC4A210430D}"/>
              </a:ext>
            </a:extLst>
          </p:cNvPr>
          <p:cNvSpPr txBox="1"/>
          <p:nvPr/>
        </p:nvSpPr>
        <p:spPr>
          <a:xfrm>
            <a:off x="107504" y="5508521"/>
            <a:ext cx="26642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Dr Opeyemi Odejimi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684286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284CC-33D5-13DA-B2ED-25F00A71D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D6F64A-255D-C778-4B76-31A5018CD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50" y="1323976"/>
            <a:ext cx="8229600" cy="43372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At the end of this session, student should be able to: 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rtl="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28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Understand </a:t>
            </a:r>
            <a:r>
              <a:rPr lang="en-GB" sz="2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the concept of telehealth </a:t>
            </a:r>
          </a:p>
          <a:p>
            <a:pPr lvl="0" algn="just" rtl="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28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Discuss the use of telehealth in behaviour change</a:t>
            </a:r>
            <a:endParaRPr lang="en-GB" sz="28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lvl="0" algn="just" rtl="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28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Apply telehealth </a:t>
            </a:r>
            <a:r>
              <a:rPr lang="en-GB" sz="2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in delivery health promotion intervention</a:t>
            </a:r>
          </a:p>
          <a:p>
            <a:pPr lvl="0" algn="just" rtl="0">
              <a:lnSpc>
                <a:spcPct val="115000"/>
              </a:lnSpc>
              <a:buFont typeface="Wingdings" panose="05000000000000000000" pitchFamily="2" charset="2"/>
              <a:buChar char="§"/>
            </a:pPr>
            <a:endParaRPr lang="en-GB" sz="28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962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CD0D0-89CB-B921-354E-290542BA1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550FA-2F8B-249C-5C44-FDAEE00547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“Telehealth is the remote exchange of data between an individual and healthcare professionals” (O’Neil, 2019)</a:t>
            </a:r>
          </a:p>
          <a:p>
            <a:r>
              <a:rPr lang="en-GB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is the application of telecommunications and digital technologies to offer and facilitate health and health-related services such as medical care, health information services, and provider and patient education.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312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B11D3-426D-9360-CDBC-0985A55AC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Historical context of telehealth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36933-9A55-1943-78EA-1EFC034453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Telehealth through the years </a:t>
            </a:r>
          </a:p>
          <a:p>
            <a:r>
              <a:rPr lang="en-GB" dirty="0"/>
              <a:t>1840s via Telegraph cable during the CIVIL war</a:t>
            </a:r>
          </a:p>
          <a:p>
            <a:r>
              <a:rPr lang="en-GB" dirty="0"/>
              <a:t>Late 1800s use of telephone </a:t>
            </a:r>
          </a:p>
          <a:p>
            <a:r>
              <a:rPr lang="en-GB" dirty="0"/>
              <a:t>Early 1900s via Radio</a:t>
            </a:r>
          </a:p>
          <a:p>
            <a:r>
              <a:rPr lang="en-GB" dirty="0"/>
              <a:t>Mid 1950s via Television </a:t>
            </a:r>
          </a:p>
          <a:p>
            <a:pPr algn="l"/>
            <a:r>
              <a:rPr lang="en-GB" dirty="0"/>
              <a:t>1960s- first modern upgrade With NASA</a:t>
            </a:r>
          </a:p>
          <a:p>
            <a:pPr algn="l"/>
            <a:endParaRPr lang="en-GB" dirty="0"/>
          </a:p>
          <a:p>
            <a:pPr marL="0" indent="0" algn="l">
              <a:buNone/>
            </a:pPr>
            <a:r>
              <a:rPr lang="en-GB" dirty="0"/>
              <a:t>Drive- Internet use and COVID</a:t>
            </a:r>
          </a:p>
          <a:p>
            <a:pPr marL="0" indent="0" algn="l">
              <a:buNone/>
            </a:pPr>
            <a:r>
              <a:rPr lang="en-GB" b="1" i="1" dirty="0">
                <a:solidFill>
                  <a:schemeClr val="accent6">
                    <a:lumMod val="50000"/>
                  </a:schemeClr>
                </a:solidFill>
              </a:rPr>
              <a:t>What other drivers can you think of? </a:t>
            </a: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49756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9E35-19B5-D0C5-340C-9EB2C5F3A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Telehealth, telemedicine and telecare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139387-DC2D-488A-3074-B76A1DF182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b="1" dirty="0">
                <a:solidFill>
                  <a:srgbClr val="C00000"/>
                </a:solidFill>
              </a:rPr>
              <a:t>Telehealth</a:t>
            </a:r>
            <a:r>
              <a:rPr lang="en-GB" dirty="0"/>
              <a:t> is a broader term that denote both remote non-clinical services (such as administrative meetings) and remote clinical services. </a:t>
            </a:r>
          </a:p>
          <a:p>
            <a:r>
              <a:rPr lang="en-GB" b="1" dirty="0">
                <a:solidFill>
                  <a:srgbClr val="C00000"/>
                </a:solidFill>
              </a:rPr>
              <a:t>Telemedicine- </a:t>
            </a:r>
            <a:r>
              <a:rPr lang="en-GB" dirty="0"/>
              <a:t>is limited to remote clinical services only. </a:t>
            </a:r>
          </a:p>
          <a:p>
            <a:r>
              <a:rPr lang="en-GB" b="1" dirty="0">
                <a:solidFill>
                  <a:srgbClr val="C00000"/>
                </a:solidFill>
              </a:rPr>
              <a:t>Telecare-</a:t>
            </a:r>
            <a:r>
              <a:rPr lang="en-GB" dirty="0"/>
              <a:t> the remote monitoring of an individual’s condition or lifestyle in their home environment</a:t>
            </a:r>
          </a:p>
          <a:p>
            <a:pPr marL="0" indent="0">
              <a:buNone/>
            </a:pP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(Bitar &amp; </a:t>
            </a:r>
            <a:r>
              <a:rPr lang="en-GB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Alismail</a:t>
            </a:r>
            <a:r>
              <a:rPr lang="en-GB" i="1" dirty="0">
                <a:solidFill>
                  <a:srgbClr val="222222"/>
                </a:solidFill>
                <a:latin typeface="Arial" panose="020B0604020202020204" pitchFamily="34" charset="0"/>
              </a:rPr>
              <a:t>, 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2021)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5523534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3F6BD-C059-4543-350B-3CABAC497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mHealth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7D57A-8401-BB6F-2461-6161C1F09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000000"/>
                </a:solidFill>
                <a:effectLst/>
              </a:rPr>
              <a:t>Mobile health (mHealth) is the use of digital devices or tools with mobile and wireless technologies to support health objectives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94108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A72A4-65D8-9AE7-A8E2-4623C8C7F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eHealth and mHealth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D4E0F6-D648-71B9-37DA-5A165EF89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360" y="1417638"/>
            <a:ext cx="8435280" cy="4099594"/>
          </a:xfrm>
        </p:spPr>
        <p:txBody>
          <a:bodyPr>
            <a:norm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+mj-lt"/>
              </a:rPr>
              <a:t>eHealth is the use of information and communications technology to support health and health-related fields.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b="0" i="0" dirty="0">
                <a:solidFill>
                  <a:srgbClr val="000000"/>
                </a:solidFill>
                <a:effectLst/>
                <a:latin typeface="+mj-lt"/>
              </a:rPr>
              <a:t>for example: apps and websites for health promotion, screening, assessment, and video-chat sessions. </a:t>
            </a: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eHealth encompass mHealth</a:t>
            </a:r>
            <a:endParaRPr lang="en-GB" b="0" i="0" dirty="0">
              <a:solidFill>
                <a:srgbClr val="000000"/>
              </a:solidFill>
              <a:effectLst/>
              <a:latin typeface="+mj-l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0887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70DD1-EB07-4891-F424-D540D7D23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06115"/>
          </a:xfrm>
        </p:spPr>
        <p:txBody>
          <a:bodyPr/>
          <a:lstStyle/>
          <a:p>
            <a:r>
              <a:rPr lang="en-GB" b="1" dirty="0"/>
              <a:t>Means of delivery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1B6480-2DBB-EA57-70A6-C12F3D345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7859216" cy="906115"/>
          </a:xfrm>
        </p:spPr>
        <p:txBody>
          <a:bodyPr>
            <a:normAutofit/>
          </a:bodyPr>
          <a:lstStyle/>
          <a:p>
            <a:r>
              <a:rPr lang="en-GB" dirty="0"/>
              <a:t>Thinking of the definition of telehealth</a:t>
            </a:r>
          </a:p>
          <a:p>
            <a:r>
              <a:rPr lang="en-GB" dirty="0"/>
              <a:t>What are the means telehealth can be delivered?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563EEA-522F-DF0A-8789-7EB91F78560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Video applications </a:t>
            </a:r>
          </a:p>
          <a:p>
            <a:r>
              <a:rPr lang="en-GB" dirty="0"/>
              <a:t>Text based applications</a:t>
            </a:r>
          </a:p>
          <a:p>
            <a:r>
              <a:rPr lang="en-GB" dirty="0"/>
              <a:t>Wearables and sensor Devices</a:t>
            </a:r>
          </a:p>
          <a:p>
            <a:r>
              <a:rPr lang="en-GB" dirty="0"/>
              <a:t>Website</a:t>
            </a:r>
          </a:p>
          <a:p>
            <a:r>
              <a:rPr lang="en-GB" dirty="0"/>
              <a:t>Apps</a:t>
            </a:r>
          </a:p>
          <a:p>
            <a:r>
              <a:rPr lang="en-GB" dirty="0"/>
              <a:t>Virtual reality</a:t>
            </a:r>
          </a:p>
          <a:p>
            <a:r>
              <a:rPr lang="en-GB" dirty="0"/>
              <a:t>Therapeutic gaming</a:t>
            </a:r>
          </a:p>
          <a:p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165C01-6007-8F04-B330-C552EEA1027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Video applications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Text based applications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Wearables and sensor Devices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Website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Apps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Virtual reality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Therapeutic gaming</a:t>
            </a:r>
          </a:p>
          <a:p>
            <a:pPr>
              <a:buFont typeface="Wingdings" panose="05000000000000000000" pitchFamily="2" charset="2"/>
              <a:buChar char="ü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3392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25827-0DE2-9A9B-5088-F15F78133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Transferred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3860B7-89DE-1480-FA23-8EE939868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Text</a:t>
            </a:r>
          </a:p>
          <a:p>
            <a:r>
              <a:rPr lang="en-GB" dirty="0"/>
              <a:t>Audio </a:t>
            </a:r>
          </a:p>
          <a:p>
            <a:r>
              <a:rPr lang="en-GB" dirty="0"/>
              <a:t>Images </a:t>
            </a:r>
          </a:p>
          <a:p>
            <a:r>
              <a:rPr lang="en-GB" dirty="0"/>
              <a:t>Videos</a:t>
            </a:r>
          </a:p>
        </p:txBody>
      </p:sp>
    </p:spTree>
    <p:extLst>
      <p:ext uri="{BB962C8B-B14F-4D97-AF65-F5344CB8AC3E}">
        <p14:creationId xmlns:p14="http://schemas.microsoft.com/office/powerpoint/2010/main" val="7927560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7CE21-76C6-8ECE-3CDE-9B9140056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Telehealth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F6ADBE-7C45-7C6E-F541-5998FD1B76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Store and forward </a:t>
            </a:r>
          </a:p>
          <a:p>
            <a:pPr lvl="1"/>
            <a:r>
              <a:rPr lang="en-GB" dirty="0"/>
              <a:t>Telehealth equipment or apps or devices that collect and electronically send information </a:t>
            </a:r>
          </a:p>
          <a:p>
            <a:r>
              <a:rPr lang="en-GB" dirty="0"/>
              <a:t>Remote monitoring </a:t>
            </a:r>
          </a:p>
          <a:p>
            <a:pPr lvl="1"/>
            <a:r>
              <a:rPr lang="en-GB" dirty="0"/>
              <a:t>Also known as telemonitoring. It involves remotely collecting and send patients data</a:t>
            </a:r>
          </a:p>
        </p:txBody>
      </p:sp>
    </p:spTree>
    <p:extLst>
      <p:ext uri="{BB962C8B-B14F-4D97-AF65-F5344CB8AC3E}">
        <p14:creationId xmlns:p14="http://schemas.microsoft.com/office/powerpoint/2010/main" val="41708737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7F83A-0C01-10AD-150E-1129206A8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Telehealth contd.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08B93-F458-B8CB-E974-27B444822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Real-time interactive</a:t>
            </a:r>
          </a:p>
          <a:p>
            <a:pPr lvl="1"/>
            <a:r>
              <a:rPr lang="en-GB" dirty="0"/>
              <a:t>Nearest substitute to face to face. </a:t>
            </a:r>
          </a:p>
          <a:p>
            <a:pPr lvl="1"/>
            <a:r>
              <a:rPr lang="en-GB" dirty="0"/>
              <a:t>Information is collected in real time</a:t>
            </a:r>
          </a:p>
          <a:p>
            <a:pPr lvl="1"/>
            <a:r>
              <a:rPr lang="en-GB" dirty="0"/>
              <a:t>Usually done using telephone or video interactions  </a:t>
            </a:r>
          </a:p>
          <a:p>
            <a:r>
              <a:rPr lang="en-GB" dirty="0"/>
              <a:t>MHealth </a:t>
            </a:r>
          </a:p>
          <a:p>
            <a:pPr lvl="1"/>
            <a:r>
              <a:rPr lang="en-GB" dirty="0"/>
              <a:t>Use of smart technology such as smartphones</a:t>
            </a:r>
          </a:p>
          <a:p>
            <a:r>
              <a:rPr lang="en-GB" dirty="0"/>
              <a:t>Hybrid </a:t>
            </a:r>
          </a:p>
          <a:p>
            <a:pPr lvl="1"/>
            <a:r>
              <a:rPr lang="en-GB" dirty="0"/>
              <a:t>Combines the use of one or more types of telehealth or other forms of digital technology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55077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C06DF-C818-5220-85C0-7226D0936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Drive for Telehealth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D78BBD-B695-78F4-D9ED-2399BCCCEF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l"/>
            <a:r>
              <a:rPr lang="en-GB" b="0" i="0" dirty="0">
                <a:solidFill>
                  <a:srgbClr val="212529"/>
                </a:solidFill>
                <a:effectLst/>
                <a:latin typeface="-apple-system"/>
              </a:rPr>
              <a:t>Using the Link below. </a:t>
            </a:r>
          </a:p>
          <a:p>
            <a:pPr marL="0" indent="0" algn="l">
              <a:buNone/>
            </a:pPr>
            <a:endParaRPr lang="en-GB" b="0" i="0" dirty="0">
              <a:solidFill>
                <a:srgbClr val="212529"/>
              </a:solidFill>
              <a:effectLst/>
              <a:latin typeface="-apple-system"/>
            </a:endParaRPr>
          </a:p>
          <a:p>
            <a:pPr algn="l"/>
            <a:r>
              <a:rPr lang="en-GB" b="0" i="0" dirty="0">
                <a:solidFill>
                  <a:srgbClr val="212529"/>
                </a:solidFill>
                <a:effectLst/>
                <a:latin typeface="-apple-system"/>
              </a:rPr>
              <a:t>Write out at least 5 reasons for the drive for Telehealth </a:t>
            </a:r>
          </a:p>
          <a:p>
            <a:pPr marL="0" indent="0" algn="l">
              <a:buNone/>
            </a:pPr>
            <a:endParaRPr lang="en-GB" b="0" i="0" dirty="0">
              <a:solidFill>
                <a:srgbClr val="212529"/>
              </a:solidFill>
              <a:effectLst/>
              <a:latin typeface="-apple-system"/>
            </a:endParaRPr>
          </a:p>
          <a:p>
            <a:pPr algn="l"/>
            <a:r>
              <a:rPr lang="en-GB" b="0" i="0" dirty="0">
                <a:solidFill>
                  <a:srgbClr val="212529"/>
                </a:solidFill>
                <a:effectLst/>
                <a:latin typeface="-apple-system"/>
              </a:rPr>
              <a:t>Do you think these reasons are promoting the concepts of health promotion such as addressing the determinants of health, health improvement, health literacy, quality of life </a:t>
            </a:r>
          </a:p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https://aetonix.com/telehealth-remote-patient-monitoring/50-reasons-explaining-the-rise-of-telehealth-in-usa-the-ultimate-list/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55891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A0B56-856F-7C68-89AC-373334FCE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Benefits of Telehealth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485763-9004-ED61-BE6B-49F2EC0AA5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Store and forward information </a:t>
            </a:r>
          </a:p>
          <a:p>
            <a:r>
              <a:rPr lang="en-GB" dirty="0"/>
              <a:t>Real time information </a:t>
            </a:r>
          </a:p>
          <a:p>
            <a:r>
              <a:rPr lang="en-GB" dirty="0"/>
              <a:t>Remote monitoring </a:t>
            </a:r>
          </a:p>
          <a:p>
            <a:r>
              <a:rPr lang="en-GB" dirty="0"/>
              <a:t>Improves access and range of care </a:t>
            </a:r>
          </a:p>
          <a:p>
            <a:r>
              <a:rPr lang="en-GB" dirty="0"/>
              <a:t>Good communication tool</a:t>
            </a:r>
          </a:p>
          <a:p>
            <a:r>
              <a:rPr lang="en-GB" dirty="0"/>
              <a:t>Improved documentation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49970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DDBAC-0D1D-1ACE-D276-9DC4947CDD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 anchor="ctr">
            <a:noAutofit/>
          </a:bodyPr>
          <a:lstStyle/>
          <a:p>
            <a:r>
              <a:rPr lang="en-GB" sz="9600" dirty="0"/>
              <a:t>BREAK</a:t>
            </a:r>
          </a:p>
        </p:txBody>
      </p:sp>
    </p:spTree>
    <p:extLst>
      <p:ext uri="{BB962C8B-B14F-4D97-AF65-F5344CB8AC3E}">
        <p14:creationId xmlns:p14="http://schemas.microsoft.com/office/powerpoint/2010/main" val="3549855916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E372C-BB1C-7F94-F435-3498D9464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2065AA-7A7B-5460-CE82-59ABD50D0D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Leading Change, Adding Value – Telehealth, Airedale NHS Foundation Trust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6962182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F6781-770A-4451-85EE-8A9C441DE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Health promotion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351D9-A64D-B78A-C279-76620D017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099595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Defined as- “the </a:t>
            </a:r>
            <a:r>
              <a:rPr lang="en-GB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en-GB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enabling people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to increase control over and to </a:t>
            </a:r>
            <a:r>
              <a:rPr lang="en-GB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their health” (WHO,1986)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Focuses on: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Population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disease prevention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health improvement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Enhancing well-being</a:t>
            </a:r>
          </a:p>
        </p:txBody>
      </p:sp>
    </p:spTree>
    <p:extLst>
      <p:ext uri="{BB962C8B-B14F-4D97-AF65-F5344CB8AC3E}">
        <p14:creationId xmlns:p14="http://schemas.microsoft.com/office/powerpoint/2010/main" val="27493447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64C56-5C58-7535-CB53-875FE1494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Telehealth in health promotion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FF5D75-1FA8-E0A5-4193-E25378C961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Provision of information </a:t>
            </a:r>
          </a:p>
          <a:p>
            <a:r>
              <a:rPr lang="en-GB" dirty="0"/>
              <a:t>Monitoring </a:t>
            </a:r>
          </a:p>
          <a:p>
            <a:r>
              <a:rPr lang="en-GB" dirty="0"/>
              <a:t>Improves access to care </a:t>
            </a:r>
          </a:p>
          <a:p>
            <a:r>
              <a:rPr lang="en-GB" dirty="0"/>
              <a:t>Cheaper</a:t>
            </a:r>
          </a:p>
          <a:p>
            <a:r>
              <a:rPr lang="en-GB" dirty="0"/>
              <a:t>Reaches more population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97742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9CAFD-1BB4-F451-A51E-9497B88FE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 change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0F029-6C64-9238-0795-C67A4FD17A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Behaviour change is about altering habits/behaviours to influence health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21322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7FBC2-76B6-13BA-003C-7D03FB216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Telehealth and behaviour change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CE04CA-D3DE-B183-5CBD-2EA02FE1F1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GB" sz="8600" dirty="0">
                <a:latin typeface="Arial" panose="020B0604020202020204" pitchFamily="34" charset="0"/>
                <a:cs typeface="Arial" panose="020B0604020202020204" pitchFamily="34" charset="0"/>
              </a:rPr>
              <a:t>Fosters empowerment and self-efficacy via: </a:t>
            </a:r>
          </a:p>
          <a:p>
            <a:pPr marL="0" indent="0">
              <a:buNone/>
            </a:pPr>
            <a:endParaRPr lang="en-GB" sz="8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88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Motivation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88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Self-regulation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8800" dirty="0">
                <a:latin typeface="Arial" panose="020B0604020202020204" pitchFamily="34" charset="0"/>
                <a:cs typeface="Arial" panose="020B0604020202020204" pitchFamily="34" charset="0"/>
              </a:rPr>
              <a:t>Provision of information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88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Rewards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8800" dirty="0">
                <a:latin typeface="Arial" panose="020B0604020202020204" pitchFamily="34" charset="0"/>
                <a:cs typeface="Arial" panose="020B0604020202020204" pitchFamily="34" charset="0"/>
              </a:rPr>
              <a:t>Support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8800" dirty="0">
                <a:latin typeface="Arial" panose="020B0604020202020204" pitchFamily="34" charset="0"/>
                <a:cs typeface="Arial" panose="020B0604020202020204" pitchFamily="34" charset="0"/>
              </a:rPr>
              <a:t>Feedback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8800" dirty="0">
                <a:latin typeface="Arial" panose="020B0604020202020204" pitchFamily="34" charset="0"/>
                <a:cs typeface="Arial" panose="020B0604020202020204" pitchFamily="34" charset="0"/>
              </a:rPr>
              <a:t>Goal-setting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GB" sz="7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</a:t>
            </a:r>
            <a:r>
              <a:rPr lang="en-GB" sz="74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Kampmeijer</a:t>
            </a:r>
            <a:r>
              <a:rPr lang="en-GB" sz="7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et al., 2016)</a:t>
            </a:r>
            <a:endParaRPr lang="en-GB" sz="7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3105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30648-97EA-52D0-6EE3-3BEA1EF2D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Barriers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38D364-87A1-9C3F-67F6-57106844A0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sz="2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Personal choice-</a:t>
            </a:r>
            <a:r>
              <a:rPr lang="en-GB" sz="2400" b="0" i="0" u="none" strike="noStrik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lack of time/priority/cost</a:t>
            </a:r>
          </a:p>
          <a:p>
            <a:pPr algn="l"/>
            <a:r>
              <a:rPr lang="en-GB" sz="2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Lack of adherence or motivation/support</a:t>
            </a:r>
          </a:p>
          <a:p>
            <a:pPr algn="l"/>
            <a:r>
              <a:rPr lang="en-GB" sz="2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Unclear device or information/wrong interpretation/lack of guidance</a:t>
            </a:r>
          </a:p>
          <a:p>
            <a:pPr algn="l"/>
            <a:r>
              <a:rPr lang="en-GB" sz="2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Barriers related with technology/device</a:t>
            </a:r>
          </a:p>
          <a:p>
            <a:pPr algn="l"/>
            <a:r>
              <a:rPr lang="en-GB" sz="2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Socio demographical barriers (age, educational level, skills with electronic device)</a:t>
            </a:r>
          </a:p>
          <a:p>
            <a:pPr algn="l"/>
            <a:r>
              <a:rPr lang="en-GB" sz="2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Lack of resource for telecare</a:t>
            </a:r>
          </a:p>
          <a:p>
            <a:pPr algn="l"/>
            <a:r>
              <a:rPr lang="en-GB" sz="2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Policy/reimbursement changes required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9690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AA326-077E-2B77-D8A3-11FCD4BA7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Criticism (O’Neil)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5AA4D-CB3F-B7C4-B593-C6D17EC9DC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Misleading information</a:t>
            </a:r>
          </a:p>
          <a:p>
            <a:r>
              <a:rPr lang="en-GB" dirty="0"/>
              <a:t>Inaccurate information </a:t>
            </a:r>
          </a:p>
          <a:p>
            <a:r>
              <a:rPr lang="en-GB" dirty="0"/>
              <a:t>Safety concerns</a:t>
            </a:r>
          </a:p>
          <a:p>
            <a:r>
              <a:rPr lang="en-GB" dirty="0"/>
              <a:t>Privacy concerns</a:t>
            </a:r>
          </a:p>
          <a:p>
            <a:r>
              <a:rPr lang="en-GB" dirty="0"/>
              <a:t>Impersonal</a:t>
            </a:r>
          </a:p>
          <a:p>
            <a:r>
              <a:rPr lang="en-GB" dirty="0"/>
              <a:t>Device cost and compatibility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i="1" dirty="0">
                <a:solidFill>
                  <a:srgbClr val="7030A0"/>
                </a:solidFill>
              </a:rPr>
              <a:t>Telehealth should be an aid and not a replacement </a:t>
            </a:r>
          </a:p>
        </p:txBody>
      </p:sp>
    </p:spTree>
    <p:extLst>
      <p:ext uri="{BB962C8B-B14F-4D97-AF65-F5344CB8AC3E}">
        <p14:creationId xmlns:p14="http://schemas.microsoft.com/office/powerpoint/2010/main" val="40073324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2049B-E9DD-5972-3E5B-F253BAF55C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Kahoot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EE69D-5C22-44E3-48F9-B8578DDE38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https://create.kahoot.it/share/telehealth-in-health-promotion/b1828d9e-791a-49dd-a841-acba27142171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3676383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DDBAC-0D1D-1ACE-D276-9DC4947CDD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 anchor="ctr">
            <a:noAutofit/>
          </a:bodyPr>
          <a:lstStyle/>
          <a:p>
            <a:r>
              <a:rPr lang="en-GB" sz="9600" dirty="0"/>
              <a:t>BREAK</a:t>
            </a:r>
          </a:p>
        </p:txBody>
      </p:sp>
    </p:spTree>
    <p:extLst>
      <p:ext uri="{BB962C8B-B14F-4D97-AF65-F5344CB8AC3E}">
        <p14:creationId xmlns:p14="http://schemas.microsoft.com/office/powerpoint/2010/main" val="2100759606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4110C-EA84-F9E9-8BF2-E60F85C24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2204864"/>
            <a:ext cx="7772400" cy="1362075"/>
          </a:xfrm>
        </p:spPr>
        <p:txBody>
          <a:bodyPr anchor="t">
            <a:normAutofit/>
          </a:bodyPr>
          <a:lstStyle/>
          <a:p>
            <a:r>
              <a:rPr lang="en-GB" dirty="0"/>
              <a:t>Class activity- 50 mins </a:t>
            </a:r>
          </a:p>
        </p:txBody>
      </p:sp>
    </p:spTree>
    <p:extLst>
      <p:ext uri="{BB962C8B-B14F-4D97-AF65-F5344CB8AC3E}">
        <p14:creationId xmlns:p14="http://schemas.microsoft.com/office/powerpoint/2010/main" val="3619923501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7D86E-E96D-EC37-3B30-5C0DB3F4E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9D2DB3-374E-316F-62AF-704688666F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groups of two to three </a:t>
            </a:r>
          </a:p>
          <a:p>
            <a:r>
              <a:rPr lang="en-GB" dirty="0"/>
              <a:t>Pick a health promotion activity and discuss how telehealth tools can be used to deliver the intervention </a:t>
            </a:r>
          </a:p>
          <a:p>
            <a:r>
              <a:rPr lang="en-GB" dirty="0"/>
              <a:t>Choose someone to present </a:t>
            </a:r>
          </a:p>
        </p:txBody>
      </p:sp>
    </p:spTree>
    <p:extLst>
      <p:ext uri="{BB962C8B-B14F-4D97-AF65-F5344CB8AC3E}">
        <p14:creationId xmlns:p14="http://schemas.microsoft.com/office/powerpoint/2010/main" val="1304406290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C4F86-2CD8-6F94-C114-8A1A4369C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reading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74DAC7-E542-C377-54FC-2CA3AD9EAC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Rispoli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M., &amp;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Machalicek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W. (2020). Advances in telehealth and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behavioral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assessment and intervention in education: Introduction to the special issue.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Journal of </a:t>
            </a:r>
            <a:r>
              <a:rPr lang="en-GB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Behavioral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Education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29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(2), 189-194.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Kampmeijer, R., Pavlova, M., Tambor, M.,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Golinowska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S., &amp; Groot, W. (2016). The use of e-health and m-health tools in health promotion and primary prevention among older adults: a systematic literature review.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BMC Health Services Research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16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(5), 467-479.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15557"/>
      </p:ext>
    </p:extLst>
  </p:cSld>
  <p:clrMapOvr>
    <a:masterClrMapping/>
  </p:clrMapOvr>
  <p:transition spd="slow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A36F1-7428-8561-67B0-097B345FC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5524C-EA48-0B11-79BA-E3F5E872D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Bitar, H., &amp;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Alismail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S. (2021). The role of eHealth, telehealth, and telemedicine for chronic disease patients during COVID-19 pandemic: A rapid systematic review.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Digital health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7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20552076211009396. 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Coyle, M. K., Duffy, J. R., &amp; Martin, E. M. (2007). Teaching/learning health promoting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behaviors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through telehealth.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Nursing education perspectives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28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18-23.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Kampmeijer, R., Pavlova, M., Tambor, M.,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Golinowska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S., &amp; Groot, W. (2016). The use of e-health and m-health tools in health promotion and primary prevention among older adults: a systematic literature review.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BMC Health Services Research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16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(5), 467-479.</a:t>
            </a:r>
          </a:p>
          <a:p>
            <a:r>
              <a:rPr lang="en-GB" sz="3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O'Neil, I., 2019. </a:t>
            </a:r>
            <a:r>
              <a:rPr lang="en-GB" sz="32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Digital Health Promotion: A Critical Introduction</a:t>
            </a:r>
            <a:r>
              <a:rPr lang="en-GB" sz="3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en-GB" sz="3200" b="0" i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John Wiley &amp; Sons.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6722080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1C78B1F6210C4E9A58F73BA6479D21" ma:contentTypeVersion="2" ma:contentTypeDescription="Create a new document." ma:contentTypeScope="" ma:versionID="52f795333ace41bef08649b18825776b">
  <xsd:schema xmlns:xsd="http://www.w3.org/2001/XMLSchema" xmlns:xs="http://www.w3.org/2001/XMLSchema" xmlns:p="http://schemas.microsoft.com/office/2006/metadata/properties" xmlns:ns3="f856874f-9946-48cd-ac29-4cb76853c4c1" targetNamespace="http://schemas.microsoft.com/office/2006/metadata/properties" ma:root="true" ma:fieldsID="7a6da204620c827d4f9b8b623575ef93" ns3:_="">
    <xsd:import namespace="f856874f-9946-48cd-ac29-4cb76853c4c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56874f-9946-48cd-ac29-4cb76853c4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f856874f-9946-48cd-ac29-4cb76853c4c1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3D7929B-5B4C-4CAE-8D27-458BB31CA3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856874f-9946-48cd-ac29-4cb76853c4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1041</Words>
  <Application>Microsoft Office PowerPoint</Application>
  <PresentationFormat>On-screen Show (4:3)</PresentationFormat>
  <Paragraphs>154</Paragraphs>
  <Slides>27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-apple-system</vt:lpstr>
      <vt:lpstr>Myriad Pro</vt:lpstr>
      <vt:lpstr>Arial</vt:lpstr>
      <vt:lpstr>Calibri</vt:lpstr>
      <vt:lpstr>Lato</vt:lpstr>
      <vt:lpstr>Wingdings</vt:lpstr>
      <vt:lpstr>20140311PresentationUWTSDTemplate</vt:lpstr>
      <vt:lpstr> Telehealth systems in health promotion</vt:lpstr>
      <vt:lpstr>Learning objectives</vt:lpstr>
      <vt:lpstr>Introduction </vt:lpstr>
      <vt:lpstr>Historical context of telehealth</vt:lpstr>
      <vt:lpstr>Telehealth, telemedicine and telecare </vt:lpstr>
      <vt:lpstr>mHealth </vt:lpstr>
      <vt:lpstr>eHealth and mHealth </vt:lpstr>
      <vt:lpstr>Means of delivery </vt:lpstr>
      <vt:lpstr>Data Transferred </vt:lpstr>
      <vt:lpstr>Types of Telehealth </vt:lpstr>
      <vt:lpstr>Types of Telehealth contd. </vt:lpstr>
      <vt:lpstr>Drive for Telehealth </vt:lpstr>
      <vt:lpstr>Benefits of Telehealth</vt:lpstr>
      <vt:lpstr>BREAK</vt:lpstr>
      <vt:lpstr>videos</vt:lpstr>
      <vt:lpstr>Health promotion</vt:lpstr>
      <vt:lpstr>Telehealth in health promotion </vt:lpstr>
      <vt:lpstr>Behaviour change</vt:lpstr>
      <vt:lpstr>Telehealth and behaviour change </vt:lpstr>
      <vt:lpstr>Barriers </vt:lpstr>
      <vt:lpstr>Criticism (O’Neil)</vt:lpstr>
      <vt:lpstr>Kahoot</vt:lpstr>
      <vt:lpstr>BREAK</vt:lpstr>
      <vt:lpstr>Class activity- 50 mins </vt:lpstr>
      <vt:lpstr>Class activity</vt:lpstr>
      <vt:lpstr>Further reading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Besty Jose</cp:lastModifiedBy>
  <cp:revision>65</cp:revision>
  <dcterms:created xsi:type="dcterms:W3CDTF">2015-04-14T15:21:28Z</dcterms:created>
  <dcterms:modified xsi:type="dcterms:W3CDTF">2026-02-04T08:43:08Z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0x010100341C78B1F6210C4E9A58F73BA6479D21</vt:lpwstr>
  </property>
</Properties>
</file>