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8" r:id="rId5"/>
  </p:sldMasterIdLst>
  <p:notesMasterIdLst>
    <p:notesMasterId r:id="rId52"/>
  </p:notesMasterIdLst>
  <p:sldIdLst>
    <p:sldId id="256" r:id="rId6"/>
    <p:sldId id="345" r:id="rId7"/>
    <p:sldId id="346" r:id="rId8"/>
    <p:sldId id="334" r:id="rId9"/>
    <p:sldId id="337" r:id="rId10"/>
    <p:sldId id="342" r:id="rId11"/>
    <p:sldId id="343" r:id="rId12"/>
    <p:sldId id="348" r:id="rId13"/>
    <p:sldId id="349" r:id="rId14"/>
    <p:sldId id="350" r:id="rId15"/>
    <p:sldId id="351" r:id="rId16"/>
    <p:sldId id="352" r:id="rId17"/>
    <p:sldId id="347" r:id="rId18"/>
    <p:sldId id="373" r:id="rId19"/>
    <p:sldId id="364" r:id="rId20"/>
    <p:sldId id="374" r:id="rId21"/>
    <p:sldId id="375" r:id="rId22"/>
    <p:sldId id="376" r:id="rId23"/>
    <p:sldId id="368" r:id="rId24"/>
    <p:sldId id="366" r:id="rId25"/>
    <p:sldId id="378" r:id="rId26"/>
    <p:sldId id="380" r:id="rId27"/>
    <p:sldId id="379" r:id="rId28"/>
    <p:sldId id="381" r:id="rId29"/>
    <p:sldId id="369" r:id="rId30"/>
    <p:sldId id="377" r:id="rId31"/>
    <p:sldId id="382" r:id="rId32"/>
    <p:sldId id="365" r:id="rId33"/>
    <p:sldId id="383" r:id="rId34"/>
    <p:sldId id="384" r:id="rId35"/>
    <p:sldId id="385" r:id="rId36"/>
    <p:sldId id="370" r:id="rId37"/>
    <p:sldId id="358" r:id="rId38"/>
    <p:sldId id="361" r:id="rId39"/>
    <p:sldId id="359" r:id="rId40"/>
    <p:sldId id="362" r:id="rId41"/>
    <p:sldId id="387" r:id="rId42"/>
    <p:sldId id="388" r:id="rId43"/>
    <p:sldId id="363" r:id="rId44"/>
    <p:sldId id="356" r:id="rId45"/>
    <p:sldId id="353" r:id="rId46"/>
    <p:sldId id="371" r:id="rId47"/>
    <p:sldId id="354" r:id="rId48"/>
    <p:sldId id="372" r:id="rId49"/>
    <p:sldId id="357" r:id="rId50"/>
    <p:sldId id="355" r:id="rId51"/>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EFFE7"/>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0EDCE6-10D8-427B-BDF5-6213E28D1DF8}" v="3" dt="2025-05-08T14:55:08.5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4" autoAdjust="0"/>
    <p:restoredTop sz="75073" autoAdjust="0"/>
  </p:normalViewPr>
  <p:slideViewPr>
    <p:cSldViewPr>
      <p:cViewPr varScale="1">
        <p:scale>
          <a:sx n="83" d="100"/>
          <a:sy n="83" d="100"/>
        </p:scale>
        <p:origin x="2400"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12/05/2025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408161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925751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060994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0510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4105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4974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1030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120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505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186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3124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49673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889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893DA0-5B09-0CCD-5046-71F58D69B7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586BD5-6FF1-73E0-A223-8F70649D32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77C0D4-3190-57C8-844B-DB3FF4A9D8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AB153F-DB39-FE5D-7139-03BF3EEB14E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3816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1689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D3CB3-7FFE-BC1B-3FBD-93DABFA33A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E8346-1A37-F2F4-2A1D-C48820EFA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5C53B1-BA1D-B9AE-2D2F-850B8DEEC9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DB73AF-C8D6-9779-1ED1-087EA24E8D8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268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EF75A-9640-BD84-2E12-D31733E60F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CC1CD4-2A97-D677-E8D5-F7F7337017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A05855-3F00-8E4F-0B92-9398EE1B58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577CF8-A4C6-FABD-3F12-9931F4A24E87}"/>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59765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506F2-8C0D-7B0B-921D-2AE1A69D0F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AAE4BA-E154-765D-01F1-57F7A15D9A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FDDDE0-6F93-3831-1C48-6F450B4C80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18D806-E553-78C7-8D36-643CCE3D2A8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51398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251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7353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C8403-B9E3-6C86-68FF-A13686ED67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80A36E-85CD-5F58-56C3-1C7A8C931A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2B1F05-3A54-E483-114C-3A4257688B1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899304-1AB6-1317-32B9-64F8D164226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4386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C00C7-C847-300C-CF90-4668B7C597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41E6D6-9A01-1109-C023-92B2944412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E61B2C-F27C-5FC8-0145-EA0026FB07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08B839-2EB5-49B8-B286-4F3EE20BA87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31458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2FA7C-4BBD-2371-46E7-61900FCE81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262F6F-1A7B-098B-E209-E56CB070EA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2109C-292D-2531-343B-F7617FFD64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3DBC97-8A9D-BD3D-73C4-180E04767E7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37770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56ED0-943C-E2D3-5B3A-7BCD58D11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165195-33B9-5460-ABEB-018D31DE6D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FF29DC-4E1C-DC50-7BFB-3F2253BA41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E7D225-3815-FAD0-88A0-8B5CC43C79D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70329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40062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90933-BD8A-7F17-97F9-10C4830C78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4EDCE6-8726-30DB-1DDA-F834AC9403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B6B96B-877E-BFB3-6285-79FB0936A9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17C48C-1246-D56E-DBC3-2B4151C4D4A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4150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D40D7-8241-8F6E-D5A0-F43C965D34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F3DD12-3869-2257-126D-80DBD70068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03BA17-3A46-EDCA-A580-6B325E5226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E0AFED-D894-60BF-64E9-EEC362EA1F2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76461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51995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16A11-82B3-0F9C-449C-C47438F97C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FEADAF-61FC-ABAD-37B3-2731521EF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EE9F17-DF36-B582-6D45-B42D90B120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F73D85-6B4D-78D6-B1F1-024A3A2F8A4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30016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F98AB-D0D4-4B98-9225-32AF981C3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3567C5-A089-67DF-0456-88ECE24563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B44326-2EB4-2FE0-50DE-85D054E56A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B4D4E6-847C-27A5-1F8F-5B66506A4BA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53225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9A45A-DC4C-E11B-9AF5-6A1E029231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EDD290-AD40-E10A-1E0B-F723D8EDCD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7640C5-3DC2-157A-0C56-2602795414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7BF9A5-772F-6159-281A-5271930DECB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772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32265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34</a:t>
            </a:fld>
            <a:endParaRPr lang="en-GB"/>
          </a:p>
        </p:txBody>
      </p:sp>
    </p:spTree>
    <p:extLst>
      <p:ext uri="{BB962C8B-B14F-4D97-AF65-F5344CB8AC3E}">
        <p14:creationId xmlns:p14="http://schemas.microsoft.com/office/powerpoint/2010/main" val="2196800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5231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80F41-1772-5301-0354-26B7AFC5E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60CEA-645B-9786-50B3-C74C760C0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0CC82-30EE-2567-0BBB-CD99BDC3517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a:extLst>
              <a:ext uri="{FF2B5EF4-FFF2-40B4-BE49-F238E27FC236}">
                <a16:creationId xmlns:a16="http://schemas.microsoft.com/office/drawing/2014/main" id="{C6837078-C902-5962-8CC7-084D6666DC2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6839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277616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11322-7240-78B1-9473-437A305C8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9877F-FBCC-E3DA-9037-67BA9658A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2FEA02-DDDE-D654-667D-2608EC3215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64CEAF-6D77-2D4B-9910-71AEFAB664B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6593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722009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07864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5/12/2025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9144000" cy="6858000"/>
          </a:xfrm>
          <a:prstGeom prst="rect">
            <a:avLst/>
          </a:prstGeom>
        </p:spPr>
      </p:pic>
      <p:pic>
        <p:nvPicPr>
          <p:cNvPr id="2" name="Picture 1" descr="A blue background with white text&#10;&#10;Description automatically generated with medium confidence">
            <a:extLst>
              <a:ext uri="{FF2B5EF4-FFF2-40B4-BE49-F238E27FC236}">
                <a16:creationId xmlns:a16="http://schemas.microsoft.com/office/drawing/2014/main" id="{8F04E249-BC97-79E7-3772-285A4E518A05}"/>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06968122"/>
      </p:ext>
    </p:extLst>
  </p:cSld>
  <p:clrMap bg1="lt1" tx1="dk1" bg2="lt2" tx2="dk2" accent1="accent1" accent2="accent2" accent3="accent3" accent4="accent4" accent5="accent5" accent6="accent6" hlink="hlink" folHlink="folHlink"/>
  <p:sldLayoutIdLst>
    <p:sldLayoutId id="2147483699" r:id="rId1"/>
    <p:sldLayoutId id="2147483700"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insights.nursekillam.com/bsn4416/deadlines/" TargetMode="Externa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E3C85-6EEA-91E9-2AA3-B32EA0EEAD2E}"/>
              </a:ext>
            </a:extLst>
          </p:cNvPr>
          <p:cNvSpPr txBox="1"/>
          <p:nvPr/>
        </p:nvSpPr>
        <p:spPr>
          <a:xfrm>
            <a:off x="606377" y="1600200"/>
            <a:ext cx="5943600" cy="3108543"/>
          </a:xfrm>
          <a:prstGeom prst="rect">
            <a:avLst/>
          </a:prstGeom>
          <a:noFill/>
        </p:spPr>
        <p:txBody>
          <a:bodyPr wrap="square" rtlCol="0">
            <a:spAutoFit/>
          </a:bodyPr>
          <a:lstStyle/>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Assignment Workshop</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Level 6 Hotel Placement </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BMIH6002, BMIH6003, BMIH6004</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April Term 2025</a:t>
            </a:r>
          </a:p>
        </p:txBody>
      </p:sp>
      <p:pic>
        <p:nvPicPr>
          <p:cNvPr id="3" name="Picture 2" descr="A person and person posing for a picture&#10;&#10;Description automatically generated">
            <a:extLst>
              <a:ext uri="{FF2B5EF4-FFF2-40B4-BE49-F238E27FC236}">
                <a16:creationId xmlns:a16="http://schemas.microsoft.com/office/drawing/2014/main" id="{53CC3319-CF9E-B2A1-2272-F14A2C38A7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8332" y="8106"/>
            <a:ext cx="2565668" cy="3420892"/>
          </a:xfrm>
          <a:prstGeom prst="rect">
            <a:avLst/>
          </a:prstGeom>
        </p:spPr>
      </p:pic>
      <p:pic>
        <p:nvPicPr>
          <p:cNvPr id="4" name="Picture 3" descr="A group of men standing in a kitchen&#10;&#10;Description automatically generated">
            <a:extLst>
              <a:ext uri="{FF2B5EF4-FFF2-40B4-BE49-F238E27FC236}">
                <a16:creationId xmlns:a16="http://schemas.microsoft.com/office/drawing/2014/main" id="{66450BD5-19C9-404D-1038-B310362DBD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72875" y="4117214"/>
            <a:ext cx="2356525" cy="2732679"/>
          </a:xfrm>
          <a:prstGeom prst="rect">
            <a:avLst/>
          </a:prstGeom>
        </p:spPr>
      </p:pic>
      <p:pic>
        <p:nvPicPr>
          <p:cNvPr id="6" name="Picture 5" descr="A person cleaning a shower&#10;&#10;Description automatically generated">
            <a:extLst>
              <a:ext uri="{FF2B5EF4-FFF2-40B4-BE49-F238E27FC236}">
                <a16:creationId xmlns:a16="http://schemas.microsoft.com/office/drawing/2014/main" id="{1B1EC4E1-0E8A-9202-58BB-B6D125030B0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78330" y="3437107"/>
            <a:ext cx="2565670" cy="3420893"/>
          </a:xfrm>
          <a:prstGeom prst="rect">
            <a:avLst/>
          </a:prstGeom>
        </p:spPr>
      </p:pic>
    </p:spTree>
    <p:extLst>
      <p:ext uri="{BB962C8B-B14F-4D97-AF65-F5344CB8AC3E}">
        <p14:creationId xmlns:p14="http://schemas.microsoft.com/office/powerpoint/2010/main" val="30166968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B58C0E-528E-7E41-4D69-8E117F5E0144}"/>
              </a:ext>
            </a:extLst>
          </p:cNvPr>
          <p:cNvSpPr txBox="1"/>
          <p:nvPr/>
        </p:nvSpPr>
        <p:spPr>
          <a:xfrm>
            <a:off x="2514600" y="609600"/>
            <a:ext cx="4572000" cy="707886"/>
          </a:xfrm>
          <a:prstGeom prst="rect">
            <a:avLst/>
          </a:prstGeom>
          <a:noFill/>
        </p:spPr>
        <p:txBody>
          <a:bodyPr wrap="square">
            <a:spAutoFit/>
          </a:bodyPr>
          <a:lstStyle/>
          <a:p>
            <a:r>
              <a:rPr lang="en-US" sz="4000" b="1" dirty="0">
                <a:latin typeface="Aptos Display" panose="020B0004020202020204" pitchFamily="34" charset="0"/>
              </a:rPr>
              <a:t>Moodle Handbooks  </a:t>
            </a:r>
            <a:endParaRPr lang="en-GB" sz="4000" b="1" dirty="0">
              <a:latin typeface="Aptos Display" panose="020B0004020202020204" pitchFamily="34" charset="0"/>
            </a:endParaRPr>
          </a:p>
        </p:txBody>
      </p:sp>
      <p:pic>
        <p:nvPicPr>
          <p:cNvPr id="6" name="Picture 5">
            <a:extLst>
              <a:ext uri="{FF2B5EF4-FFF2-40B4-BE49-F238E27FC236}">
                <a16:creationId xmlns:a16="http://schemas.microsoft.com/office/drawing/2014/main" id="{73A3F9A2-2025-8F9A-9D4D-68E3BDA20892}"/>
              </a:ext>
            </a:extLst>
          </p:cNvPr>
          <p:cNvPicPr>
            <a:picLocks noChangeAspect="1"/>
          </p:cNvPicPr>
          <p:nvPr/>
        </p:nvPicPr>
        <p:blipFill>
          <a:blip r:embed="rId3"/>
          <a:stretch>
            <a:fillRect/>
          </a:stretch>
        </p:blipFill>
        <p:spPr>
          <a:xfrm>
            <a:off x="365999" y="3581400"/>
            <a:ext cx="8376247" cy="3057914"/>
          </a:xfrm>
          <a:prstGeom prst="rect">
            <a:avLst/>
          </a:prstGeom>
          <a:ln>
            <a:solidFill>
              <a:schemeClr val="tx1"/>
            </a:solidFill>
          </a:ln>
        </p:spPr>
      </p:pic>
      <p:pic>
        <p:nvPicPr>
          <p:cNvPr id="7" name="Picture 6">
            <a:extLst>
              <a:ext uri="{FF2B5EF4-FFF2-40B4-BE49-F238E27FC236}">
                <a16:creationId xmlns:a16="http://schemas.microsoft.com/office/drawing/2014/main" id="{D0FC53FA-F914-C1DC-ABA9-E4FF77F10864}"/>
              </a:ext>
            </a:extLst>
          </p:cNvPr>
          <p:cNvPicPr>
            <a:picLocks noChangeAspect="1"/>
          </p:cNvPicPr>
          <p:nvPr/>
        </p:nvPicPr>
        <p:blipFill rotWithShape="1">
          <a:blip r:embed="rId4"/>
          <a:srcRect l="1965" r="2011" b="2771"/>
          <a:stretch/>
        </p:blipFill>
        <p:spPr>
          <a:xfrm>
            <a:off x="152400" y="1676400"/>
            <a:ext cx="2880684" cy="1410464"/>
          </a:xfrm>
          <a:prstGeom prst="rect">
            <a:avLst/>
          </a:prstGeom>
        </p:spPr>
      </p:pic>
      <p:pic>
        <p:nvPicPr>
          <p:cNvPr id="8" name="Picture 7">
            <a:extLst>
              <a:ext uri="{FF2B5EF4-FFF2-40B4-BE49-F238E27FC236}">
                <a16:creationId xmlns:a16="http://schemas.microsoft.com/office/drawing/2014/main" id="{DBF4996C-BC3D-56D7-2F3E-0BEB1F4FFB67}"/>
              </a:ext>
            </a:extLst>
          </p:cNvPr>
          <p:cNvPicPr>
            <a:picLocks noChangeAspect="1"/>
          </p:cNvPicPr>
          <p:nvPr/>
        </p:nvPicPr>
        <p:blipFill rotWithShape="1">
          <a:blip r:embed="rId5"/>
          <a:srcRect l="2242" t="4723"/>
          <a:stretch/>
        </p:blipFill>
        <p:spPr>
          <a:xfrm>
            <a:off x="3048000" y="1676400"/>
            <a:ext cx="2980881" cy="1410464"/>
          </a:xfrm>
          <a:prstGeom prst="rect">
            <a:avLst/>
          </a:prstGeom>
        </p:spPr>
      </p:pic>
      <p:pic>
        <p:nvPicPr>
          <p:cNvPr id="9" name="Picture 8">
            <a:extLst>
              <a:ext uri="{FF2B5EF4-FFF2-40B4-BE49-F238E27FC236}">
                <a16:creationId xmlns:a16="http://schemas.microsoft.com/office/drawing/2014/main" id="{53E7CC4C-A87E-0600-EC86-9EEAAC7C756E}"/>
              </a:ext>
            </a:extLst>
          </p:cNvPr>
          <p:cNvPicPr>
            <a:picLocks noChangeAspect="1"/>
          </p:cNvPicPr>
          <p:nvPr/>
        </p:nvPicPr>
        <p:blipFill rotWithShape="1">
          <a:blip r:embed="rId6"/>
          <a:srcRect l="-1" t="2730" r="1400" b="1"/>
          <a:stretch/>
        </p:blipFill>
        <p:spPr>
          <a:xfrm>
            <a:off x="6043797" y="1679944"/>
            <a:ext cx="2927069" cy="1398665"/>
          </a:xfrm>
          <a:prstGeom prst="rect">
            <a:avLst/>
          </a:prstGeom>
        </p:spPr>
      </p:pic>
    </p:spTree>
    <p:extLst>
      <p:ext uri="{BB962C8B-B14F-4D97-AF65-F5344CB8AC3E}">
        <p14:creationId xmlns:p14="http://schemas.microsoft.com/office/powerpoint/2010/main" val="19348081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D6F7-4FC5-21D4-292F-CA13723F1340}"/>
              </a:ext>
            </a:extLst>
          </p:cNvPr>
          <p:cNvSpPr txBox="1">
            <a:spLocks/>
          </p:cNvSpPr>
          <p:nvPr/>
        </p:nvSpPr>
        <p:spPr>
          <a:xfrm>
            <a:off x="308809" y="410901"/>
            <a:ext cx="7996992" cy="16464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latin typeface="Aptos Display" panose="020B0004020202020204" pitchFamily="34" charset="0"/>
              </a:rPr>
              <a:t>Reflective Writing </a:t>
            </a:r>
          </a:p>
        </p:txBody>
      </p:sp>
      <p:sp>
        <p:nvSpPr>
          <p:cNvPr id="4" name="Content Placeholder 2">
            <a:extLst>
              <a:ext uri="{FF2B5EF4-FFF2-40B4-BE49-F238E27FC236}">
                <a16:creationId xmlns:a16="http://schemas.microsoft.com/office/drawing/2014/main" id="{C72EC755-E348-65E7-FB20-141BF5D11A4E}"/>
              </a:ext>
            </a:extLst>
          </p:cNvPr>
          <p:cNvSpPr txBox="1">
            <a:spLocks/>
          </p:cNvSpPr>
          <p:nvPr/>
        </p:nvSpPr>
        <p:spPr>
          <a:xfrm>
            <a:off x="762000" y="2514600"/>
            <a:ext cx="4267200" cy="320040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latin typeface="Aptos Display" panose="020B0004020202020204" pitchFamily="34" charset="0"/>
              </a:rPr>
              <a:t>“It is not sufficient to have an experience in order to learn. Without reflecting on this experience, it may quickly be forgotten, or its learning potential lost.”</a:t>
            </a:r>
          </a:p>
          <a:p>
            <a:r>
              <a:rPr lang="en-GB" sz="2000" dirty="0">
                <a:latin typeface="Aptos Display" panose="020B0004020202020204" pitchFamily="34" charset="0"/>
              </a:rPr>
              <a:t>Gibbs, 1988, p.9</a:t>
            </a:r>
          </a:p>
        </p:txBody>
      </p:sp>
      <p:pic>
        <p:nvPicPr>
          <p:cNvPr id="1036" name="Picture 12" descr="86,000+ Pencil Cartoon Stock Illustrations, Royalty-Free Vector Graphics &amp;  Clip Art - iStock | Pencil illustration, Rubber cartoon, Pencil drawing">
            <a:extLst>
              <a:ext uri="{FF2B5EF4-FFF2-40B4-BE49-F238E27FC236}">
                <a16:creationId xmlns:a16="http://schemas.microsoft.com/office/drawing/2014/main" id="{A961DE72-139D-5081-8973-1B89F12E9B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514600"/>
            <a:ext cx="2562448" cy="256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6437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1928140-1D43-9DA4-22AF-1374FF475D3F}"/>
              </a:ext>
            </a:extLst>
          </p:cNvPr>
          <p:cNvSpPr>
            <a:spLocks noGrp="1"/>
          </p:cNvSpPr>
          <p:nvPr>
            <p:ph idx="1"/>
          </p:nvPr>
        </p:nvSpPr>
        <p:spPr>
          <a:xfrm>
            <a:off x="381000" y="1524001"/>
            <a:ext cx="8382000" cy="4038599"/>
          </a:xfrm>
        </p:spPr>
        <p:txBody>
          <a:bodyPr>
            <a:noAutofit/>
          </a:bodyPr>
          <a:lstStyle/>
          <a:p>
            <a:pPr marL="0" indent="0">
              <a:lnSpc>
                <a:spcPct val="100000"/>
              </a:lnSpc>
              <a:buNone/>
            </a:pPr>
            <a:r>
              <a:rPr lang="en-GB" sz="1800" b="1" dirty="0">
                <a:latin typeface="Aptos" panose="020B0004020202020204" pitchFamily="34" charset="0"/>
              </a:rPr>
              <a:t>We reflect quite naturally in our day to day lives, thinking about things that have happened, why they happened and whether we handled them well.</a:t>
            </a:r>
          </a:p>
          <a:p>
            <a:pPr marL="0" indent="0">
              <a:lnSpc>
                <a:spcPct val="100000"/>
              </a:lnSpc>
              <a:buNone/>
            </a:pPr>
            <a:r>
              <a:rPr lang="en-GB" sz="1800" b="1" dirty="0">
                <a:latin typeface="Aptos" panose="020B0004020202020204" pitchFamily="34" charset="0"/>
              </a:rPr>
              <a:t>In academia, you may be asked to formalise your reflections to show that learning is taking place. </a:t>
            </a:r>
          </a:p>
          <a:p>
            <a:pPr marL="0" indent="0">
              <a:lnSpc>
                <a:spcPct val="100000"/>
              </a:lnSpc>
              <a:buNone/>
            </a:pPr>
            <a:endParaRPr lang="en-GB" sz="1800" b="1" dirty="0">
              <a:latin typeface="Aptos" panose="020B0004020202020204" pitchFamily="34" charset="0"/>
            </a:endParaRPr>
          </a:p>
          <a:p>
            <a:pPr marL="0" indent="0" algn="l">
              <a:lnSpc>
                <a:spcPct val="100000"/>
              </a:lnSpc>
              <a:buNone/>
            </a:pPr>
            <a:r>
              <a:rPr lang="en-GB" sz="1800" dirty="0">
                <a:latin typeface="Aptos" panose="020B0004020202020204" pitchFamily="34" charset="0"/>
              </a:rPr>
              <a:t>This may involve:</a:t>
            </a:r>
          </a:p>
          <a:p>
            <a:pPr lvl="1" algn="l">
              <a:lnSpc>
                <a:spcPct val="150000"/>
              </a:lnSpc>
              <a:buFont typeface="Wingdings" panose="05000000000000000000" pitchFamily="2" charset="2"/>
              <a:buChar char="§"/>
            </a:pPr>
            <a:r>
              <a:rPr lang="en-GB" sz="1800" dirty="0">
                <a:latin typeface="Aptos" panose="020B0004020202020204" pitchFamily="34" charset="0"/>
              </a:rPr>
              <a:t>Reflecting on your own professional or academic practice</a:t>
            </a:r>
          </a:p>
          <a:p>
            <a:pPr lvl="1" algn="l">
              <a:lnSpc>
                <a:spcPct val="150000"/>
              </a:lnSpc>
              <a:buFont typeface="Wingdings" panose="05000000000000000000" pitchFamily="2" charset="2"/>
              <a:buChar char="§"/>
            </a:pPr>
            <a:r>
              <a:rPr lang="en-GB" sz="1800" dirty="0">
                <a:latin typeface="Aptos" panose="020B0004020202020204" pitchFamily="34" charset="0"/>
              </a:rPr>
              <a:t>Scrutinising an experience and the way you dealt with it</a:t>
            </a:r>
          </a:p>
          <a:p>
            <a:pPr lvl="1" algn="l">
              <a:lnSpc>
                <a:spcPct val="100000"/>
              </a:lnSpc>
              <a:buFont typeface="Wingdings" panose="05000000000000000000" pitchFamily="2" charset="2"/>
              <a:buChar char="§"/>
            </a:pPr>
            <a:r>
              <a:rPr lang="en-GB" sz="1800" dirty="0">
                <a:latin typeface="Aptos" panose="020B0004020202020204" pitchFamily="34" charset="0"/>
              </a:rPr>
              <a:t>Evaluating a project or experiment and considering how to do it better next time</a:t>
            </a:r>
          </a:p>
          <a:p>
            <a:pPr lvl="1" algn="l">
              <a:lnSpc>
                <a:spcPct val="150000"/>
              </a:lnSpc>
              <a:buFont typeface="Wingdings" panose="05000000000000000000" pitchFamily="2" charset="2"/>
              <a:buChar char="§"/>
            </a:pPr>
            <a:r>
              <a:rPr lang="en-GB" sz="1800" dirty="0">
                <a:latin typeface="Aptos" panose="020B0004020202020204" pitchFamily="34" charset="0"/>
              </a:rPr>
              <a:t>Reflecting on things you have read and linking theory with practice/reality</a:t>
            </a:r>
          </a:p>
        </p:txBody>
      </p:sp>
      <p:sp>
        <p:nvSpPr>
          <p:cNvPr id="2" name="Title 1">
            <a:extLst>
              <a:ext uri="{FF2B5EF4-FFF2-40B4-BE49-F238E27FC236}">
                <a16:creationId xmlns:a16="http://schemas.microsoft.com/office/drawing/2014/main" id="{A1EE6B4A-D65D-754F-2BD3-533A1195D603}"/>
              </a:ext>
            </a:extLst>
          </p:cNvPr>
          <p:cNvSpPr>
            <a:spLocks noGrp="1"/>
          </p:cNvSpPr>
          <p:nvPr>
            <p:ph type="title"/>
          </p:nvPr>
        </p:nvSpPr>
        <p:spPr>
          <a:xfrm>
            <a:off x="628650" y="304800"/>
            <a:ext cx="7886700" cy="1325563"/>
          </a:xfrm>
        </p:spPr>
        <p:txBody>
          <a:bodyPr>
            <a:noAutofit/>
          </a:bodyPr>
          <a:lstStyle/>
          <a:p>
            <a:pPr algn="ctr"/>
            <a:r>
              <a:rPr lang="en-GB" sz="3600" b="1" dirty="0">
                <a:latin typeface="Aptos Display" panose="020B0004020202020204" pitchFamily="34" charset="0"/>
              </a:rPr>
              <a:t>Reflection in Academia</a:t>
            </a:r>
          </a:p>
        </p:txBody>
      </p:sp>
    </p:spTree>
    <p:extLst>
      <p:ext uri="{BB962C8B-B14F-4D97-AF65-F5344CB8AC3E}">
        <p14:creationId xmlns:p14="http://schemas.microsoft.com/office/powerpoint/2010/main" val="11122395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F52C68E-EB09-14BF-2E4D-4B74D6B4E5DF}"/>
              </a:ext>
            </a:extLst>
          </p:cNvPr>
          <p:cNvSpPr>
            <a:spLocks noGrp="1"/>
          </p:cNvSpPr>
          <p:nvPr>
            <p:ph idx="1"/>
          </p:nvPr>
        </p:nvSpPr>
        <p:spPr/>
        <p:txBody>
          <a:bodyPr/>
          <a:lstStyle/>
          <a:p>
            <a:pPr algn="l">
              <a:lnSpc>
                <a:spcPct val="170000"/>
              </a:lnSpc>
              <a:buFont typeface="Wingdings" panose="05000000000000000000" pitchFamily="2" charset="2"/>
              <a:buChar char="§"/>
            </a:pPr>
            <a:r>
              <a:rPr lang="en-GB" sz="2700" dirty="0">
                <a:latin typeface="Aptos" panose="020B0004020202020204" pitchFamily="34" charset="0"/>
              </a:rPr>
              <a:t>ERA Cycle </a:t>
            </a:r>
          </a:p>
          <a:p>
            <a:pPr algn="l">
              <a:lnSpc>
                <a:spcPct val="170000"/>
              </a:lnSpc>
              <a:buFont typeface="Wingdings" panose="05000000000000000000" pitchFamily="2" charset="2"/>
              <a:buChar char="§"/>
            </a:pPr>
            <a:r>
              <a:rPr lang="en-GB" sz="2700" dirty="0">
                <a:latin typeface="Aptos" panose="020B0004020202020204" pitchFamily="34" charset="0"/>
              </a:rPr>
              <a:t>Gibbs Reflective Cycle</a:t>
            </a:r>
          </a:p>
          <a:p>
            <a:pPr algn="l">
              <a:lnSpc>
                <a:spcPct val="170000"/>
              </a:lnSpc>
              <a:buFont typeface="Wingdings" panose="05000000000000000000" pitchFamily="2" charset="2"/>
              <a:buChar char="§"/>
            </a:pPr>
            <a:r>
              <a:rPr lang="en-GB" sz="2700" dirty="0">
                <a:latin typeface="Aptos" panose="020B0004020202020204" pitchFamily="34" charset="0"/>
              </a:rPr>
              <a:t>Kolb’s Experiential Learning Cycle</a:t>
            </a:r>
          </a:p>
          <a:p>
            <a:pPr algn="just">
              <a:lnSpc>
                <a:spcPct val="170000"/>
              </a:lnSpc>
              <a:buFont typeface="Wingdings" panose="05000000000000000000" pitchFamily="2" charset="2"/>
              <a:buChar char="§"/>
            </a:pPr>
            <a:r>
              <a:rPr lang="en-US" sz="2700" dirty="0">
                <a:effectLst/>
                <a:latin typeface="Aptos" panose="020B0004020202020204" pitchFamily="34" charset="0"/>
                <a:ea typeface="Carlito"/>
                <a:cs typeface="Carlito"/>
              </a:rPr>
              <a:t>Schön </a:t>
            </a:r>
            <a:endParaRPr lang="en-GB" sz="2700" dirty="0">
              <a:effectLst/>
              <a:latin typeface="Aptos" panose="020B0004020202020204" pitchFamily="34" charset="0"/>
              <a:ea typeface="Carlito"/>
              <a:cs typeface="Carlito"/>
            </a:endParaRPr>
          </a:p>
          <a:p>
            <a:endParaRPr lang="en-GB" dirty="0"/>
          </a:p>
        </p:txBody>
      </p:sp>
      <p:sp>
        <p:nvSpPr>
          <p:cNvPr id="7" name="Title 6">
            <a:extLst>
              <a:ext uri="{FF2B5EF4-FFF2-40B4-BE49-F238E27FC236}">
                <a16:creationId xmlns:a16="http://schemas.microsoft.com/office/drawing/2014/main" id="{97AB44D8-FCE7-038E-C1B4-8A65E5B16148}"/>
              </a:ext>
            </a:extLst>
          </p:cNvPr>
          <p:cNvSpPr>
            <a:spLocks noGrp="1"/>
          </p:cNvSpPr>
          <p:nvPr>
            <p:ph type="title"/>
          </p:nvPr>
        </p:nvSpPr>
        <p:spPr/>
        <p:txBody>
          <a:bodyPr>
            <a:normAutofit/>
          </a:bodyPr>
          <a:lstStyle/>
          <a:p>
            <a:pPr algn="ctr"/>
            <a:r>
              <a:rPr lang="en-GB" sz="4000" b="1" dirty="0">
                <a:latin typeface="Aptos Display" panose="020B0004020202020204" pitchFamily="34" charset="0"/>
              </a:rPr>
              <a:t>Reflective Models</a:t>
            </a:r>
          </a:p>
        </p:txBody>
      </p:sp>
    </p:spTree>
    <p:extLst>
      <p:ext uri="{BB962C8B-B14F-4D97-AF65-F5344CB8AC3E}">
        <p14:creationId xmlns:p14="http://schemas.microsoft.com/office/powerpoint/2010/main" val="46972147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4000" b="1" dirty="0">
                <a:latin typeface="Aptos Display" panose="020B0004020202020204" pitchFamily="34" charset="0"/>
              </a:rPr>
              <a:t>ERA Cycle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2209800"/>
            <a:ext cx="3867150" cy="3200400"/>
          </a:xfrm>
        </p:spPr>
        <p:txBody>
          <a:bodyPr>
            <a:normAutofit/>
          </a:bodyPr>
          <a:lstStyle/>
          <a:p>
            <a:pPr marL="0" indent="0">
              <a:buNone/>
            </a:pPr>
            <a:r>
              <a:rPr lang="en-GB" sz="2200" dirty="0">
                <a:latin typeface="Aptos" panose="020B0004020202020204" pitchFamily="34" charset="0"/>
              </a:rPr>
              <a:t>The ERA cycle (Jasper, 2013) is one of the simplest models of reflection and contains only three stages:</a:t>
            </a:r>
          </a:p>
          <a:p>
            <a:pPr>
              <a:buFont typeface="Wingdings" panose="05000000000000000000" pitchFamily="2" charset="2"/>
              <a:buChar char="Ø"/>
            </a:pPr>
            <a:endParaRPr lang="en-GB" sz="2200" dirty="0">
              <a:latin typeface="Aptos" panose="020B0004020202020204" pitchFamily="34" charset="0"/>
            </a:endParaRPr>
          </a:p>
          <a:p>
            <a:pPr lvl="1">
              <a:buFont typeface="Wingdings" panose="05000000000000000000" pitchFamily="2" charset="2"/>
              <a:buChar char="§"/>
            </a:pPr>
            <a:r>
              <a:rPr lang="en-GB" sz="2200" dirty="0">
                <a:latin typeface="Aptos" panose="020B0004020202020204" pitchFamily="34" charset="0"/>
              </a:rPr>
              <a:t> Experience</a:t>
            </a:r>
          </a:p>
          <a:p>
            <a:pPr lvl="1">
              <a:buFont typeface="Wingdings" panose="05000000000000000000" pitchFamily="2" charset="2"/>
              <a:buChar char="§"/>
            </a:pPr>
            <a:r>
              <a:rPr lang="en-GB" sz="2200" dirty="0">
                <a:latin typeface="Aptos" panose="020B0004020202020204" pitchFamily="34" charset="0"/>
              </a:rPr>
              <a:t> Reflection</a:t>
            </a:r>
          </a:p>
          <a:p>
            <a:pPr lvl="1">
              <a:buFont typeface="Wingdings" panose="05000000000000000000" pitchFamily="2" charset="2"/>
              <a:buChar char="§"/>
            </a:pPr>
            <a:r>
              <a:rPr lang="en-GB" sz="2200" dirty="0">
                <a:latin typeface="Aptos" panose="020B0004020202020204" pitchFamily="34" charset="0"/>
              </a:rPr>
              <a:t> Action</a:t>
            </a:r>
          </a:p>
          <a:p>
            <a:endParaRPr lang="en-GB" sz="2600" dirty="0"/>
          </a:p>
        </p:txBody>
      </p:sp>
      <p:pic>
        <p:nvPicPr>
          <p:cNvPr id="2" name="Picture 2" descr="ERA Cycle">
            <a:extLst>
              <a:ext uri="{FF2B5EF4-FFF2-40B4-BE49-F238E27FC236}">
                <a16:creationId xmlns:a16="http://schemas.microsoft.com/office/drawing/2014/main" id="{E4201309-9603-2488-BD39-C44382B9B10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239" r="7981"/>
          <a:stretch/>
        </p:blipFill>
        <p:spPr bwMode="auto">
          <a:xfrm>
            <a:off x="4673009" y="2286000"/>
            <a:ext cx="3867150" cy="2627774"/>
          </a:xfrm>
          <a:prstGeom prst="rect">
            <a:avLst/>
          </a:prstGeom>
          <a:solidFill>
            <a:srgbClr val="FFFFFF"/>
          </a:solidFill>
          <a:ln>
            <a:solidFill>
              <a:schemeClr val="tx1"/>
            </a:solidFill>
          </a:ln>
        </p:spPr>
      </p:pic>
    </p:spTree>
    <p:extLst>
      <p:ext uri="{BB962C8B-B14F-4D97-AF65-F5344CB8AC3E}">
        <p14:creationId xmlns:p14="http://schemas.microsoft.com/office/powerpoint/2010/main" val="17204069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D0AC8AB-BC9B-71D6-5F14-CB079F1E3EE0}"/>
              </a:ext>
            </a:extLst>
          </p:cNvPr>
          <p:cNvSpPr>
            <a:spLocks noGrp="1"/>
          </p:cNvSpPr>
          <p:nvPr>
            <p:ph idx="1"/>
          </p:nvPr>
        </p:nvSpPr>
        <p:spPr>
          <a:xfrm>
            <a:off x="628650" y="1676401"/>
            <a:ext cx="7600950" cy="3790122"/>
          </a:xfrm>
        </p:spPr>
        <p:txBody>
          <a:bodyPr>
            <a:normAutofit fontScale="70000" lnSpcReduction="20000"/>
          </a:bodyPr>
          <a:lstStyle/>
          <a:p>
            <a:pPr algn="l">
              <a:lnSpc>
                <a:spcPct val="120000"/>
              </a:lnSpc>
              <a:buFont typeface="Wingdings" panose="05000000000000000000" pitchFamily="2" charset="2"/>
              <a:buChar char="§"/>
            </a:pPr>
            <a:r>
              <a:rPr lang="en-GB" sz="2800" i="0" dirty="0">
                <a:effectLst/>
                <a:latin typeface="Aptos" panose="020B0004020202020204" pitchFamily="34" charset="0"/>
              </a:rPr>
              <a:t>This model builds on the other three and adds more stages. It is one of the more complex models of reflection, but it may be that you find having multiple stages of the process to guide you reassuring.</a:t>
            </a:r>
          </a:p>
          <a:p>
            <a:pPr algn="l">
              <a:lnSpc>
                <a:spcPct val="120000"/>
              </a:lnSpc>
              <a:buFont typeface="Wingdings" panose="05000000000000000000" pitchFamily="2" charset="2"/>
              <a:buChar char="§"/>
            </a:pPr>
            <a:r>
              <a:rPr lang="en-GB" sz="2800" i="0" dirty="0">
                <a:effectLst/>
                <a:latin typeface="Aptos" panose="020B0004020202020204" pitchFamily="34" charset="0"/>
              </a:rPr>
              <a:t>Gibb's cycle contains 6 stages:</a:t>
            </a:r>
          </a:p>
          <a:p>
            <a:pPr lvl="1">
              <a:lnSpc>
                <a:spcPct val="120000"/>
              </a:lnSpc>
            </a:pPr>
            <a:r>
              <a:rPr lang="en-GB" sz="2600" i="0" dirty="0">
                <a:effectLst/>
                <a:latin typeface="Aptos" panose="020B0004020202020204" pitchFamily="34" charset="0"/>
              </a:rPr>
              <a:t>Description</a:t>
            </a:r>
          </a:p>
          <a:p>
            <a:pPr lvl="1">
              <a:lnSpc>
                <a:spcPct val="120000"/>
              </a:lnSpc>
            </a:pPr>
            <a:r>
              <a:rPr lang="en-GB" sz="2600" i="0" dirty="0">
                <a:effectLst/>
                <a:latin typeface="Aptos" panose="020B0004020202020204" pitchFamily="34" charset="0"/>
              </a:rPr>
              <a:t>Feelings</a:t>
            </a:r>
          </a:p>
          <a:p>
            <a:pPr lvl="1">
              <a:lnSpc>
                <a:spcPct val="120000"/>
              </a:lnSpc>
            </a:pPr>
            <a:r>
              <a:rPr lang="en-GB" sz="2600" i="0" dirty="0">
                <a:effectLst/>
                <a:latin typeface="Aptos" panose="020B0004020202020204" pitchFamily="34" charset="0"/>
              </a:rPr>
              <a:t>Evaluation</a:t>
            </a:r>
          </a:p>
          <a:p>
            <a:pPr lvl="1">
              <a:lnSpc>
                <a:spcPct val="120000"/>
              </a:lnSpc>
            </a:pPr>
            <a:r>
              <a:rPr lang="en-GB" sz="2600" i="0" dirty="0">
                <a:effectLst/>
                <a:latin typeface="Aptos" panose="020B0004020202020204" pitchFamily="34" charset="0"/>
              </a:rPr>
              <a:t>Analysis</a:t>
            </a:r>
          </a:p>
          <a:p>
            <a:pPr lvl="1">
              <a:lnSpc>
                <a:spcPct val="120000"/>
              </a:lnSpc>
            </a:pPr>
            <a:r>
              <a:rPr lang="en-GB" sz="2600" i="0" dirty="0">
                <a:effectLst/>
                <a:latin typeface="Aptos" panose="020B0004020202020204" pitchFamily="34" charset="0"/>
              </a:rPr>
              <a:t>Conclusion</a:t>
            </a:r>
          </a:p>
          <a:p>
            <a:pPr lvl="1">
              <a:lnSpc>
                <a:spcPct val="120000"/>
              </a:lnSpc>
            </a:pPr>
            <a:r>
              <a:rPr lang="en-GB" sz="2600" i="0" dirty="0">
                <a:effectLst/>
                <a:latin typeface="Aptos" panose="020B0004020202020204" pitchFamily="34" charset="0"/>
              </a:rPr>
              <a:t>Action plan</a:t>
            </a:r>
          </a:p>
          <a:p>
            <a:endParaRPr lang="en-GB" dirty="0"/>
          </a:p>
        </p:txBody>
      </p:sp>
      <p:sp>
        <p:nvSpPr>
          <p:cNvPr id="7" name="Title 6">
            <a:extLst>
              <a:ext uri="{FF2B5EF4-FFF2-40B4-BE49-F238E27FC236}">
                <a16:creationId xmlns:a16="http://schemas.microsoft.com/office/drawing/2014/main" id="{D317B8C5-0349-55DF-1473-E5BF9090E8EE}"/>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Gibbs’ Reflective Cycle</a:t>
            </a:r>
          </a:p>
        </p:txBody>
      </p:sp>
      <p:pic>
        <p:nvPicPr>
          <p:cNvPr id="3" name="Picture 2">
            <a:extLst>
              <a:ext uri="{FF2B5EF4-FFF2-40B4-BE49-F238E27FC236}">
                <a16:creationId xmlns:a16="http://schemas.microsoft.com/office/drawing/2014/main" id="{F26ED5AF-D476-44D0-AB31-65F856581C60}"/>
              </a:ext>
            </a:extLst>
          </p:cNvPr>
          <p:cNvPicPr>
            <a:picLocks noChangeAspect="1"/>
          </p:cNvPicPr>
          <p:nvPr/>
        </p:nvPicPr>
        <p:blipFill>
          <a:blip r:embed="rId3"/>
          <a:stretch>
            <a:fillRect/>
          </a:stretch>
        </p:blipFill>
        <p:spPr>
          <a:xfrm>
            <a:off x="5715000" y="3033015"/>
            <a:ext cx="2300812" cy="2148584"/>
          </a:xfrm>
          <a:prstGeom prst="rect">
            <a:avLst/>
          </a:prstGeom>
          <a:ln>
            <a:solidFill>
              <a:schemeClr val="tx1"/>
            </a:solidFill>
          </a:ln>
        </p:spPr>
      </p:pic>
    </p:spTree>
    <p:extLst>
      <p:ext uri="{BB962C8B-B14F-4D97-AF65-F5344CB8AC3E}">
        <p14:creationId xmlns:p14="http://schemas.microsoft.com/office/powerpoint/2010/main" val="38364063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B276-AC45-4DED-D825-4D6FD0B8BC5F}"/>
              </a:ext>
            </a:extLst>
          </p:cNvPr>
          <p:cNvPicPr>
            <a:picLocks noChangeAspect="1"/>
          </p:cNvPicPr>
          <p:nvPr/>
        </p:nvPicPr>
        <p:blipFill>
          <a:blip r:embed="rId3"/>
          <a:stretch>
            <a:fillRect/>
          </a:stretch>
        </p:blipFill>
        <p:spPr>
          <a:xfrm>
            <a:off x="1716041" y="381000"/>
            <a:ext cx="5711917" cy="5334000"/>
          </a:xfrm>
          <a:prstGeom prst="rect">
            <a:avLst/>
          </a:prstGeom>
          <a:ln>
            <a:solidFill>
              <a:schemeClr val="tx1"/>
            </a:solidFill>
          </a:ln>
        </p:spPr>
      </p:pic>
    </p:spTree>
    <p:extLst>
      <p:ext uri="{BB962C8B-B14F-4D97-AF65-F5344CB8AC3E}">
        <p14:creationId xmlns:p14="http://schemas.microsoft.com/office/powerpoint/2010/main" val="14248388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Kolb’s Experiential Learning Cycle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1828800"/>
            <a:ext cx="8286750" cy="3809862"/>
          </a:xfrm>
        </p:spPr>
        <p:txBody>
          <a:bodyPr>
            <a:normAutofit/>
          </a:bodyPr>
          <a:lstStyle/>
          <a:p>
            <a:pPr algn="l">
              <a:buFont typeface="Wingdings" panose="05000000000000000000" pitchFamily="2" charset="2"/>
              <a:buChar char="§"/>
            </a:pPr>
            <a:r>
              <a:rPr lang="en-GB" sz="2200" dirty="0">
                <a:latin typeface="Aptos" panose="020B0004020202020204" pitchFamily="34" charset="0"/>
              </a:rPr>
              <a:t>Kolb's model (1984) takes things a step further. Based on theories about how people learn, this model centres on the concept of developing understanding through actual experiences and contains 4 key stages:</a:t>
            </a:r>
          </a:p>
          <a:p>
            <a:pPr algn="l"/>
            <a:endParaRPr lang="en-GB" sz="2200" dirty="0">
              <a:latin typeface="Aptos" panose="020B0004020202020204" pitchFamily="34" charset="0"/>
            </a:endParaRPr>
          </a:p>
          <a:p>
            <a:pPr marL="800100" lvl="1" indent="-342900" algn="l">
              <a:buFont typeface="Arial" panose="020B0604020202020204" pitchFamily="34" charset="0"/>
              <a:buChar char="•"/>
            </a:pPr>
            <a:r>
              <a:rPr lang="en-GB" sz="2200" dirty="0">
                <a:latin typeface="Aptos" panose="020B0004020202020204" pitchFamily="34" charset="0"/>
              </a:rPr>
              <a:t>Concrete experience</a:t>
            </a:r>
          </a:p>
          <a:p>
            <a:pPr marL="800100" lvl="1" indent="-342900" algn="l">
              <a:buFont typeface="Arial" panose="020B0604020202020204" pitchFamily="34" charset="0"/>
              <a:buChar char="•"/>
            </a:pPr>
            <a:r>
              <a:rPr lang="en-GB" sz="2200" dirty="0">
                <a:latin typeface="Aptos" panose="020B0004020202020204" pitchFamily="34" charset="0"/>
              </a:rPr>
              <a:t>Reflective observation</a:t>
            </a:r>
          </a:p>
          <a:p>
            <a:pPr marL="800100" lvl="1" indent="-342900" algn="l">
              <a:buFont typeface="Arial" panose="020B0604020202020204" pitchFamily="34" charset="0"/>
              <a:buChar char="•"/>
            </a:pPr>
            <a:r>
              <a:rPr lang="en-GB" sz="2200" dirty="0">
                <a:latin typeface="Aptos" panose="020B0004020202020204" pitchFamily="34" charset="0"/>
              </a:rPr>
              <a:t>Critical reflection</a:t>
            </a:r>
          </a:p>
          <a:p>
            <a:pPr marL="800100" lvl="1" indent="-342900" algn="l">
              <a:buFont typeface="Arial" panose="020B0604020202020204" pitchFamily="34" charset="0"/>
              <a:buChar char="•"/>
            </a:pPr>
            <a:r>
              <a:rPr lang="en-GB" sz="2200" dirty="0">
                <a:latin typeface="Aptos" panose="020B0004020202020204" pitchFamily="34" charset="0"/>
              </a:rPr>
              <a:t>Active experimentation</a:t>
            </a:r>
          </a:p>
          <a:p>
            <a:endParaRPr lang="en-GB" sz="2600" dirty="0"/>
          </a:p>
        </p:txBody>
      </p:sp>
      <p:pic>
        <p:nvPicPr>
          <p:cNvPr id="3" name="Picture 2">
            <a:extLst>
              <a:ext uri="{FF2B5EF4-FFF2-40B4-BE49-F238E27FC236}">
                <a16:creationId xmlns:a16="http://schemas.microsoft.com/office/drawing/2014/main" id="{B598FA2B-C222-8CE1-EA1A-0EB59C3FDF1C}"/>
              </a:ext>
            </a:extLst>
          </p:cNvPr>
          <p:cNvPicPr>
            <a:picLocks noChangeAspect="1"/>
          </p:cNvPicPr>
          <p:nvPr/>
        </p:nvPicPr>
        <p:blipFill>
          <a:blip r:embed="rId3"/>
          <a:stretch>
            <a:fillRect/>
          </a:stretch>
        </p:blipFill>
        <p:spPr>
          <a:xfrm>
            <a:off x="4953000" y="3505200"/>
            <a:ext cx="3105764" cy="1600200"/>
          </a:xfrm>
          <a:prstGeom prst="rect">
            <a:avLst/>
          </a:prstGeom>
          <a:ln>
            <a:solidFill>
              <a:schemeClr val="tx1"/>
            </a:solidFill>
          </a:ln>
        </p:spPr>
      </p:pic>
    </p:spTree>
    <p:extLst>
      <p:ext uri="{BB962C8B-B14F-4D97-AF65-F5344CB8AC3E}">
        <p14:creationId xmlns:p14="http://schemas.microsoft.com/office/powerpoint/2010/main" val="22100616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diagram of a process&#10;&#10;Description automatically generated">
            <a:extLst>
              <a:ext uri="{FF2B5EF4-FFF2-40B4-BE49-F238E27FC236}">
                <a16:creationId xmlns:a16="http://schemas.microsoft.com/office/drawing/2014/main" id="{EA36CEC0-623D-E69D-786C-59E9F9DDB35E}"/>
              </a:ext>
            </a:extLst>
          </p:cNvPr>
          <p:cNvPicPr>
            <a:picLocks noChangeAspect="1"/>
          </p:cNvPicPr>
          <p:nvPr/>
        </p:nvPicPr>
        <p:blipFill>
          <a:blip r:embed="rId3"/>
          <a:stretch>
            <a:fillRect/>
          </a:stretch>
        </p:blipFill>
        <p:spPr>
          <a:xfrm>
            <a:off x="577048" y="1066800"/>
            <a:ext cx="7989904" cy="4114800"/>
          </a:xfrm>
          <a:prstGeom prst="rect">
            <a:avLst/>
          </a:prstGeom>
          <a:ln>
            <a:solidFill>
              <a:schemeClr val="tx1"/>
            </a:solidFill>
          </a:ln>
        </p:spPr>
      </p:pic>
    </p:spTree>
    <p:extLst>
      <p:ext uri="{BB962C8B-B14F-4D97-AF65-F5344CB8AC3E}">
        <p14:creationId xmlns:p14="http://schemas.microsoft.com/office/powerpoint/2010/main" val="244584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4000" b="1" dirty="0">
                <a:latin typeface="Aptos Display" panose="020B0004020202020204" pitchFamily="34" charset="0"/>
              </a:rPr>
              <a:t>S</a:t>
            </a:r>
            <a:r>
              <a:rPr lang="en-US" sz="4000" b="1" dirty="0" err="1">
                <a:effectLst/>
                <a:latin typeface="Aptos Display" panose="020B0004020202020204" pitchFamily="34" charset="0"/>
                <a:ea typeface="Carlito"/>
                <a:cs typeface="Carlito"/>
              </a:rPr>
              <a:t>chön</a:t>
            </a:r>
            <a:endParaRPr lang="en-GB" sz="40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2057538"/>
            <a:ext cx="8286750" cy="3809862"/>
          </a:xfrm>
        </p:spPr>
        <p:txBody>
          <a:bodyPr>
            <a:normAutofit lnSpcReduction="10000"/>
          </a:bodyPr>
          <a:lstStyle/>
          <a:p>
            <a:pPr algn="l">
              <a:buFont typeface="Wingdings" panose="05000000000000000000" pitchFamily="2" charset="2"/>
              <a:buChar char="§"/>
            </a:pPr>
            <a:r>
              <a:rPr lang="en-GB" sz="2300" b="1" dirty="0">
                <a:latin typeface="Aptos" panose="020B0004020202020204" pitchFamily="34" charset="0"/>
              </a:rPr>
              <a:t>Reflection in action </a:t>
            </a:r>
            <a:r>
              <a:rPr lang="en-GB" sz="2300" dirty="0">
                <a:latin typeface="Aptos" panose="020B0004020202020204" pitchFamily="34" charset="0"/>
              </a:rPr>
              <a:t>– This is reflecting as you go (immediately), where you reflect on your actions during an event This isn't going well, what can I do now to improve things? Or this is going well; how can I maintain the momentum? Making informed decisions based on spontaneous, split-second reflections. </a:t>
            </a:r>
          </a:p>
          <a:p>
            <a:pPr algn="l">
              <a:buFont typeface="Wingdings" panose="05000000000000000000" pitchFamily="2" charset="2"/>
              <a:buChar char="§"/>
            </a:pPr>
            <a:endParaRPr lang="en-GB" sz="2300" dirty="0">
              <a:latin typeface="Aptos" panose="020B0004020202020204" pitchFamily="34" charset="0"/>
            </a:endParaRPr>
          </a:p>
          <a:p>
            <a:pPr algn="l">
              <a:buFont typeface="Wingdings" panose="05000000000000000000" pitchFamily="2" charset="2"/>
              <a:buChar char="§"/>
            </a:pPr>
            <a:r>
              <a:rPr lang="en-GB" sz="2300" b="1" dirty="0">
                <a:latin typeface="Aptos" panose="020B0004020202020204" pitchFamily="34" charset="0"/>
              </a:rPr>
              <a:t>Reflection on action </a:t>
            </a:r>
            <a:r>
              <a:rPr lang="en-GB" sz="2300" dirty="0">
                <a:latin typeface="Aptos" panose="020B0004020202020204" pitchFamily="34" charset="0"/>
              </a:rPr>
              <a:t>– You recall incidents after the event has passed, thinking in depth on how you can improve your practice. You may think over something spontaneously while travelling or resting or you may put specific time aside and formally structure your reflections.</a:t>
            </a:r>
          </a:p>
          <a:p>
            <a:endParaRPr lang="en-GB" sz="2600" dirty="0"/>
          </a:p>
        </p:txBody>
      </p:sp>
      <p:pic>
        <p:nvPicPr>
          <p:cNvPr id="2" name="Picture 1">
            <a:extLst>
              <a:ext uri="{FF2B5EF4-FFF2-40B4-BE49-F238E27FC236}">
                <a16:creationId xmlns:a16="http://schemas.microsoft.com/office/drawing/2014/main" id="{4B4346E7-1AD1-AC9F-EF34-9B7ED4A8DDEB}"/>
              </a:ext>
            </a:extLst>
          </p:cNvPr>
          <p:cNvPicPr>
            <a:picLocks noChangeAspect="1"/>
          </p:cNvPicPr>
          <p:nvPr/>
        </p:nvPicPr>
        <p:blipFill rotWithShape="1">
          <a:blip r:embed="rId3"/>
          <a:srcRect b="13639"/>
          <a:stretch/>
        </p:blipFill>
        <p:spPr>
          <a:xfrm>
            <a:off x="6172200" y="228600"/>
            <a:ext cx="2233248" cy="1711681"/>
          </a:xfrm>
          <a:prstGeom prst="rect">
            <a:avLst/>
          </a:prstGeom>
          <a:ln>
            <a:solidFill>
              <a:schemeClr val="tx1"/>
            </a:solidFill>
          </a:ln>
        </p:spPr>
      </p:pic>
    </p:spTree>
    <p:extLst>
      <p:ext uri="{BB962C8B-B14F-4D97-AF65-F5344CB8AC3E}">
        <p14:creationId xmlns:p14="http://schemas.microsoft.com/office/powerpoint/2010/main" val="535034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03357B-BB6C-C2ED-5454-92DE3FF73319}"/>
              </a:ext>
            </a:extLst>
          </p:cNvPr>
          <p:cNvPicPr>
            <a:picLocks noChangeAspect="1"/>
          </p:cNvPicPr>
          <p:nvPr/>
        </p:nvPicPr>
        <p:blipFill rotWithShape="1">
          <a:blip r:embed="rId3"/>
          <a:srcRect b="13639"/>
          <a:stretch/>
        </p:blipFill>
        <p:spPr>
          <a:xfrm>
            <a:off x="1142047" y="381000"/>
            <a:ext cx="6859906" cy="5257800"/>
          </a:xfrm>
          <a:prstGeom prst="rect">
            <a:avLst/>
          </a:prstGeom>
          <a:ln>
            <a:solidFill>
              <a:schemeClr val="tx1"/>
            </a:solidFill>
          </a:ln>
        </p:spPr>
      </p:pic>
    </p:spTree>
    <p:extLst>
      <p:ext uri="{BB962C8B-B14F-4D97-AF65-F5344CB8AC3E}">
        <p14:creationId xmlns:p14="http://schemas.microsoft.com/office/powerpoint/2010/main" val="14938057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317B8C5-0349-55DF-1473-E5BF9090E8EE}"/>
              </a:ext>
            </a:extLst>
          </p:cNvPr>
          <p:cNvSpPr>
            <a:spLocks noGrp="1"/>
          </p:cNvSpPr>
          <p:nvPr>
            <p:ph type="title"/>
          </p:nvPr>
        </p:nvSpPr>
        <p:spPr/>
        <p:txBody>
          <a:bodyPr>
            <a:normAutofit/>
          </a:bodyPr>
          <a:lstStyle/>
          <a:p>
            <a:pPr algn="ctr"/>
            <a:r>
              <a:rPr lang="en-US" sz="3600" b="1" dirty="0">
                <a:ln w="0"/>
                <a:latin typeface="Aptos Display" panose="020B0004020202020204" pitchFamily="34" charset="0"/>
              </a:rPr>
              <a:t>Learning Logs – One per Module</a:t>
            </a:r>
            <a:endParaRPr lang="en-GB" sz="3600" b="1" dirty="0">
              <a:latin typeface="Aptos Display" panose="020B0004020202020204" pitchFamily="34" charset="0"/>
            </a:endParaRPr>
          </a:p>
        </p:txBody>
      </p:sp>
      <p:pic>
        <p:nvPicPr>
          <p:cNvPr id="3" name="Picture 2">
            <a:extLst>
              <a:ext uri="{FF2B5EF4-FFF2-40B4-BE49-F238E27FC236}">
                <a16:creationId xmlns:a16="http://schemas.microsoft.com/office/drawing/2014/main" id="{8BE25338-39B4-8FC4-3A19-1AAB927AE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095843"/>
            <a:ext cx="4788638" cy="32173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descr="Text&#10;&#10;Description automatically generated with medium confidence">
            <a:extLst>
              <a:ext uri="{FF2B5EF4-FFF2-40B4-BE49-F238E27FC236}">
                <a16:creationId xmlns:a16="http://schemas.microsoft.com/office/drawing/2014/main" id="{C3545037-3BF2-F106-0868-C6F93A16103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72199" y="1905000"/>
            <a:ext cx="2413465" cy="905048"/>
          </a:xfrm>
          <a:prstGeom prst="rect">
            <a:avLst/>
          </a:prstGeom>
        </p:spPr>
      </p:pic>
      <p:sp>
        <p:nvSpPr>
          <p:cNvPr id="8" name="TextBox 7">
            <a:extLst>
              <a:ext uri="{FF2B5EF4-FFF2-40B4-BE49-F238E27FC236}">
                <a16:creationId xmlns:a16="http://schemas.microsoft.com/office/drawing/2014/main" id="{B04963B4-F866-B320-51CB-87283E00BC90}"/>
              </a:ext>
            </a:extLst>
          </p:cNvPr>
          <p:cNvSpPr txBox="1"/>
          <p:nvPr/>
        </p:nvSpPr>
        <p:spPr>
          <a:xfrm>
            <a:off x="5092931" y="3048000"/>
            <a:ext cx="4572000" cy="2677656"/>
          </a:xfrm>
          <a:prstGeom prst="rect">
            <a:avLst/>
          </a:prstGeom>
          <a:noFill/>
        </p:spPr>
        <p:txBody>
          <a:bodyPr wrap="square">
            <a:spAutoFit/>
          </a:bodyPr>
          <a:lstStyle/>
          <a:p>
            <a:pPr algn="ctr"/>
            <a:r>
              <a:rPr lang="en-GB" sz="2400" b="1" dirty="0">
                <a:latin typeface="Aptos Display" panose="020B0004020202020204" pitchFamily="34" charset="0"/>
              </a:rPr>
              <a:t>Current Students:</a:t>
            </a:r>
          </a:p>
          <a:p>
            <a:pPr algn="ctr"/>
            <a:r>
              <a:rPr lang="en-GB" sz="2400" b="1" dirty="0">
                <a:latin typeface="Aptos Display" panose="020B0004020202020204" pitchFamily="34" charset="0"/>
              </a:rPr>
              <a:t>Monday, 16</a:t>
            </a:r>
            <a:r>
              <a:rPr lang="en-GB" sz="2400" b="1" baseline="30000" dirty="0">
                <a:latin typeface="Aptos Display" panose="020B0004020202020204" pitchFamily="34" charset="0"/>
              </a:rPr>
              <a:t>th</a:t>
            </a:r>
            <a:r>
              <a:rPr lang="en-GB" sz="2400" b="1" dirty="0">
                <a:latin typeface="Aptos Display" panose="020B0004020202020204" pitchFamily="34" charset="0"/>
              </a:rPr>
              <a:t> June</a:t>
            </a:r>
          </a:p>
          <a:p>
            <a:pPr algn="ctr"/>
            <a:r>
              <a:rPr lang="en-GB" sz="2400" b="1" dirty="0">
                <a:latin typeface="Aptos Display" panose="020B0004020202020204" pitchFamily="34" charset="0"/>
              </a:rPr>
              <a:t>by 23:59pm</a:t>
            </a:r>
          </a:p>
          <a:p>
            <a:pPr algn="ctr"/>
            <a:endParaRPr lang="en-GB" sz="2400" b="1" dirty="0">
              <a:latin typeface="Aptos Display" panose="020B0004020202020204" pitchFamily="34" charset="0"/>
            </a:endParaRPr>
          </a:p>
          <a:p>
            <a:pPr algn="ctr"/>
            <a:r>
              <a:rPr lang="en-GB" sz="2400" b="1" dirty="0">
                <a:latin typeface="Aptos Display" panose="020B0004020202020204" pitchFamily="34" charset="0"/>
              </a:rPr>
              <a:t>EC/Resit Students:</a:t>
            </a:r>
          </a:p>
          <a:p>
            <a:pPr algn="ctr"/>
            <a:r>
              <a:rPr lang="en-GB" sz="2400" b="1" dirty="0">
                <a:latin typeface="Aptos Display" panose="020B0004020202020204" pitchFamily="34" charset="0"/>
              </a:rPr>
              <a:t>Thursday, 12</a:t>
            </a:r>
            <a:r>
              <a:rPr lang="en-GB" sz="2400" b="1" baseline="30000" dirty="0">
                <a:latin typeface="Aptos Display" panose="020B0004020202020204" pitchFamily="34" charset="0"/>
              </a:rPr>
              <a:t>th</a:t>
            </a:r>
            <a:r>
              <a:rPr lang="en-GB" sz="2400" b="1" dirty="0">
                <a:latin typeface="Aptos Display" panose="020B0004020202020204" pitchFamily="34" charset="0"/>
              </a:rPr>
              <a:t> June</a:t>
            </a:r>
          </a:p>
          <a:p>
            <a:pPr algn="ctr"/>
            <a:r>
              <a:rPr lang="en-GB" sz="2400" b="1" dirty="0">
                <a:latin typeface="Aptos Display" panose="020B0004020202020204" pitchFamily="34" charset="0"/>
              </a:rPr>
              <a:t>by 23:59pm</a:t>
            </a:r>
          </a:p>
        </p:txBody>
      </p:sp>
    </p:spTree>
    <p:extLst>
      <p:ext uri="{BB962C8B-B14F-4D97-AF65-F5344CB8AC3E}">
        <p14:creationId xmlns:p14="http://schemas.microsoft.com/office/powerpoint/2010/main" val="38740504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1CFEC-C41B-D91E-99EE-4BFDB82E4CF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AE9AE44-6D19-5052-87A6-C20145B51A27}"/>
              </a:ext>
            </a:extLst>
          </p:cNvPr>
          <p:cNvSpPr>
            <a:spLocks noGrp="1"/>
          </p:cNvSpPr>
          <p:nvPr>
            <p:ph type="title"/>
          </p:nvPr>
        </p:nvSpPr>
        <p:spPr>
          <a:xfrm>
            <a:off x="4750156" y="83674"/>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BDB0DF05-72CD-8385-3B58-1EC486462AD2}"/>
              </a:ext>
            </a:extLst>
          </p:cNvPr>
          <p:cNvSpPr>
            <a:spLocks noGrp="1"/>
          </p:cNvSpPr>
          <p:nvPr>
            <p:ph sz="half" idx="1"/>
          </p:nvPr>
        </p:nvSpPr>
        <p:spPr>
          <a:xfrm>
            <a:off x="457200" y="2316163"/>
            <a:ext cx="8534400" cy="4389437"/>
          </a:xfrm>
        </p:spPr>
        <p:txBody>
          <a:bodyPr>
            <a:noAutofit/>
          </a:bodyPr>
          <a:lstStyle/>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Introduction</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Section 1: Role Reflection</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Section 2: Development Journey</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Section 3: Service Improvement Proposal</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Conclusion</a:t>
            </a:r>
          </a:p>
        </p:txBody>
      </p:sp>
      <p:sp>
        <p:nvSpPr>
          <p:cNvPr id="3" name="TextBox 2">
            <a:extLst>
              <a:ext uri="{FF2B5EF4-FFF2-40B4-BE49-F238E27FC236}">
                <a16:creationId xmlns:a16="http://schemas.microsoft.com/office/drawing/2014/main" id="{B6645B3A-C499-FD78-750C-0B704F378A48}"/>
              </a:ext>
            </a:extLst>
          </p:cNvPr>
          <p:cNvSpPr txBox="1"/>
          <p:nvPr/>
        </p:nvSpPr>
        <p:spPr>
          <a:xfrm>
            <a:off x="477023" y="599754"/>
            <a:ext cx="6094562" cy="1200329"/>
          </a:xfrm>
          <a:prstGeom prst="rect">
            <a:avLst/>
          </a:prstGeom>
          <a:noFill/>
        </p:spPr>
        <p:txBody>
          <a:bodyPr wrap="square">
            <a:spAutoFit/>
          </a:bodyPr>
          <a:lstStyle/>
          <a:p>
            <a:pPr algn="just">
              <a:tabLst>
                <a:tab pos="270510" algn="l"/>
              </a:tabLst>
            </a:pPr>
            <a:r>
              <a:rPr lang="en-GB" sz="24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6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126323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371600"/>
            <a:ext cx="8534400" cy="4389437"/>
          </a:xfrm>
        </p:spPr>
        <p:txBody>
          <a:bodyPr>
            <a:noAutofit/>
          </a:bodyPr>
          <a:lstStyle/>
          <a:p>
            <a:pPr marL="0" indent="0" algn="just">
              <a:lnSpc>
                <a:spcPct val="100000"/>
              </a:lnSpc>
              <a:buNone/>
            </a:pPr>
            <a:r>
              <a:rPr lang="en-GB" sz="1550" b="1" dirty="0">
                <a:effectLst/>
                <a:latin typeface="Aptos" panose="020B0004020202020204" pitchFamily="34" charset="0"/>
                <a:ea typeface="Times New Roman" panose="02020603050405020304" pitchFamily="18" charset="0"/>
                <a:cs typeface="Arial" panose="020B0604020202020204" pitchFamily="34" charset="0"/>
              </a:rPr>
              <a:t>Introduction:</a:t>
            </a:r>
          </a:p>
          <a:p>
            <a:pPr algn="just">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Briefly introduce the hotel’s F&amp;B operation – outline the F&amp;B offerings that are available at this particular property. You must name your placement hotel. Outline three learning objectives.</a:t>
            </a:r>
          </a:p>
          <a:p>
            <a:pPr algn="just">
              <a:lnSpc>
                <a:spcPct val="100000"/>
              </a:lnSpc>
              <a:buFont typeface="Wingdings" panose="05000000000000000000" pitchFamily="2" charset="2"/>
              <a:buChar char="§"/>
            </a:pPr>
            <a:endParaRPr lang="en-GB" sz="1550" dirty="0">
              <a:latin typeface="Aptos" panose="020B0004020202020204" pitchFamily="34" charset="0"/>
              <a:ea typeface="Times New Roman" panose="02020603050405020304" pitchFamily="18" charset="0"/>
              <a:cs typeface="Arial" panose="020B0604020202020204" pitchFamily="34" charset="0"/>
            </a:endParaRPr>
          </a:p>
          <a:p>
            <a:pPr marL="0" indent="0" algn="just">
              <a:lnSpc>
                <a:spcPct val="100000"/>
              </a:lnSpc>
              <a:buNone/>
            </a:pPr>
            <a:r>
              <a:rPr lang="en-GB" sz="1550" b="1" dirty="0">
                <a:latin typeface="Aptos" panose="020B0004020202020204" pitchFamily="34" charset="0"/>
                <a:ea typeface="Times New Roman" panose="02020603050405020304" pitchFamily="18" charset="0"/>
                <a:cs typeface="Arial" panose="020B0604020202020204" pitchFamily="34" charset="0"/>
              </a:rPr>
              <a:t>Section 1: Role Reflection</a:t>
            </a:r>
          </a:p>
          <a:p>
            <a:pPr algn="just" hangingPunct="0">
              <a:lnSpc>
                <a:spcPct val="100000"/>
              </a:lnSpc>
              <a:buNone/>
            </a:pPr>
            <a:r>
              <a:rPr lang="en-GB" sz="1550" b="0" dirty="0">
                <a:effectLst/>
                <a:latin typeface="Aptos" panose="020B0004020202020204" pitchFamily="34" charset="0"/>
                <a:ea typeface="Times New Roman" panose="02020603050405020304" pitchFamily="18" charset="0"/>
              </a:rPr>
              <a:t>Using a theoretic reflection model of your choice, complete the following:</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1" dirty="0">
                <a:effectLst/>
                <a:latin typeface="Aptos" panose="020B0004020202020204" pitchFamily="34" charset="0"/>
                <a:ea typeface="Times New Roman" panose="02020603050405020304" pitchFamily="18" charset="0"/>
              </a:rPr>
              <a:t>Outline the role you held during your placement</a:t>
            </a:r>
            <a:r>
              <a:rPr lang="en-GB" sz="1550" b="0" dirty="0">
                <a:effectLst/>
                <a:latin typeface="Aptos" panose="020B0004020202020204" pitchFamily="34" charset="0"/>
                <a:ea typeface="Times New Roman" panose="02020603050405020304" pitchFamily="18" charset="0"/>
              </a:rPr>
              <a:t>, detailing the key responsibilities and decision-making processes that you experienced and/or observed.</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Reflect on the </a:t>
            </a:r>
            <a:r>
              <a:rPr lang="en-GB" sz="1550" b="1" dirty="0">
                <a:effectLst/>
                <a:latin typeface="Aptos" panose="020B0004020202020204" pitchFamily="34" charset="0"/>
                <a:ea typeface="Times New Roman" panose="02020603050405020304" pitchFamily="18" charset="0"/>
              </a:rPr>
              <a:t>key skills that are required for effective supervision</a:t>
            </a:r>
            <a:r>
              <a:rPr lang="en-GB" sz="1550" dirty="0">
                <a:latin typeface="Aptos" panose="020B0004020202020204" pitchFamily="34" charset="0"/>
                <a:ea typeface="Times New Roman" panose="02020603050405020304" pitchFamily="18" charset="0"/>
              </a:rPr>
              <a:t> (</a:t>
            </a:r>
            <a:r>
              <a:rPr lang="en-GB" sz="1550" b="0" dirty="0">
                <a:effectLst/>
                <a:latin typeface="Aptos" panose="020B0004020202020204" pitchFamily="34" charset="0"/>
                <a:ea typeface="Times New Roman" panose="02020603050405020304" pitchFamily="18" charset="0"/>
              </a:rPr>
              <a:t>such as leadership, problem-solving, communication, and adaptability). Comment on your own strengths and weaknesses.</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Provide </a:t>
            </a:r>
            <a:r>
              <a:rPr lang="en-GB" sz="1550" b="1" dirty="0">
                <a:effectLst/>
                <a:latin typeface="Aptos" panose="020B0004020202020204" pitchFamily="34" charset="0"/>
                <a:ea typeface="Times New Roman" panose="02020603050405020304" pitchFamily="18" charset="0"/>
              </a:rPr>
              <a:t>at least two real examples</a:t>
            </a:r>
            <a:r>
              <a:rPr lang="en-GB" sz="1550" b="0" dirty="0">
                <a:effectLst/>
                <a:latin typeface="Aptos" panose="020B0004020202020204" pitchFamily="34" charset="0"/>
                <a:ea typeface="Times New Roman" panose="02020603050405020304" pitchFamily="18" charset="0"/>
              </a:rPr>
              <a:t> from your placement where you observed effective (or ineffective) supervision and explain how this impacted operations.</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Outline an </a:t>
            </a:r>
            <a:r>
              <a:rPr lang="en-GB" sz="1550" b="1" dirty="0">
                <a:effectLst/>
                <a:latin typeface="Aptos" panose="020B0004020202020204" pitchFamily="34" charset="0"/>
                <a:ea typeface="Times New Roman" panose="02020603050405020304" pitchFamily="18" charset="0"/>
              </a:rPr>
              <a:t>action plan</a:t>
            </a:r>
            <a:r>
              <a:rPr lang="en-GB" sz="1550" b="0" dirty="0">
                <a:effectLst/>
                <a:latin typeface="Aptos" panose="020B0004020202020204" pitchFamily="34" charset="0"/>
                <a:ea typeface="Times New Roman" panose="02020603050405020304" pitchFamily="18" charset="0"/>
              </a:rPr>
              <a:t> that includes specific steps for your own professional development.</a:t>
            </a:r>
            <a:endParaRPr lang="en-GB" sz="1550" b="1"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4572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86395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A306C-E81C-B308-028F-E17203E9981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5913EEE-44F6-F647-A3AD-CF745A250F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89B8CFA-FC19-8074-D1FA-DB4652CFD0D5}"/>
              </a:ext>
            </a:extLst>
          </p:cNvPr>
          <p:cNvSpPr>
            <a:spLocks noGrp="1"/>
          </p:cNvSpPr>
          <p:nvPr>
            <p:ph sz="half" idx="1"/>
          </p:nvPr>
        </p:nvSpPr>
        <p:spPr>
          <a:xfrm>
            <a:off x="304800" y="1858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Section 2: Development Journey</a:t>
            </a:r>
          </a:p>
          <a:p>
            <a:pPr lvl="0" algn="just" hangingPunct="0">
              <a:lnSpc>
                <a:spcPct val="150000"/>
              </a:lnSpc>
              <a:buFont typeface="Wingdings" panose="05000000000000000000" pitchFamily="2" charset="2"/>
              <a:buChar char="§"/>
            </a:pPr>
            <a:r>
              <a:rPr lang="en-GB" sz="1700" b="0" dirty="0">
                <a:effectLst/>
                <a:latin typeface="Aptos" panose="020B0004020202020204" pitchFamily="34" charset="0"/>
                <a:ea typeface="Times New Roman" panose="02020603050405020304" pitchFamily="18" charset="0"/>
              </a:rPr>
              <a:t>Compare your </a:t>
            </a:r>
            <a:r>
              <a:rPr lang="en-GB" sz="1700" b="1" dirty="0">
                <a:effectLst/>
                <a:latin typeface="Aptos" panose="020B0004020202020204" pitchFamily="34" charset="0"/>
                <a:ea typeface="Times New Roman" panose="02020603050405020304" pitchFamily="18" charset="0"/>
              </a:rPr>
              <a:t>current F&amp;B placement experiences to your Level 4 F&amp;B placement experiences</a:t>
            </a:r>
            <a:r>
              <a:rPr lang="en-GB" sz="1700" b="0" dirty="0">
                <a:effectLst/>
                <a:latin typeface="Aptos" panose="020B0004020202020204" pitchFamily="34" charset="0"/>
                <a:ea typeface="Times New Roman" panose="02020603050405020304" pitchFamily="18" charset="0"/>
              </a:rPr>
              <a:t>. Identify key similarities or differences (e.g. type of hotel [budget, up-scale, independent..], operations, good/bad experiences).</a:t>
            </a:r>
            <a:endParaRPr lang="en-GB" sz="1700" b="1" dirty="0">
              <a:effectLst/>
              <a:latin typeface="Aptos" panose="020B0004020202020204" pitchFamily="34" charset="0"/>
              <a:ea typeface="Times New Roman" panose="02020603050405020304" pitchFamily="18" charset="0"/>
            </a:endParaRPr>
          </a:p>
          <a:p>
            <a:pPr lvl="0" algn="just" hangingPunct="0">
              <a:lnSpc>
                <a:spcPct val="150000"/>
              </a:lnSpc>
              <a:buFont typeface="Wingdings" panose="05000000000000000000" pitchFamily="2" charset="2"/>
              <a:buChar char="§"/>
            </a:pPr>
            <a:r>
              <a:rPr lang="en-GB" sz="1700" b="0" dirty="0">
                <a:effectLst/>
                <a:latin typeface="Aptos" panose="020B0004020202020204" pitchFamily="34" charset="0"/>
                <a:ea typeface="Times New Roman" panose="02020603050405020304" pitchFamily="18" charset="0"/>
              </a:rPr>
              <a:t>Reflect on your learning from the following modules:</a:t>
            </a:r>
          </a:p>
          <a:p>
            <a:pPr marL="457200" lvl="1" indent="0" algn="just" hangingPunct="0">
              <a:lnSpc>
                <a:spcPct val="150000"/>
              </a:lnSpc>
              <a:buNone/>
            </a:pPr>
            <a:r>
              <a:rPr lang="en-GB" sz="1700" b="1" dirty="0">
                <a:effectLst/>
                <a:latin typeface="Aptos" panose="020B0004020202020204" pitchFamily="34" charset="0"/>
                <a:ea typeface="Times New Roman" panose="02020603050405020304" pitchFamily="18" charset="0"/>
              </a:rPr>
              <a:t>Level 4 – Food &amp; Beverage Operations</a:t>
            </a:r>
          </a:p>
          <a:p>
            <a:pPr marL="457200" lvl="1" indent="0" algn="just" hangingPunct="0">
              <a:lnSpc>
                <a:spcPct val="150000"/>
              </a:lnSpc>
              <a:buNone/>
            </a:pPr>
            <a:r>
              <a:rPr lang="en-GB" sz="1700" b="1" dirty="0">
                <a:effectLst/>
                <a:latin typeface="Aptos" panose="020B0004020202020204" pitchFamily="34" charset="0"/>
                <a:ea typeface="Times New Roman" panose="02020603050405020304" pitchFamily="18" charset="0"/>
              </a:rPr>
              <a:t>Level 5 – Sustainable Hospitality &amp; Tourism Management</a:t>
            </a:r>
            <a:r>
              <a:rPr lang="en-GB" sz="1700" b="1" dirty="0">
                <a:effectLst/>
                <a:highlight>
                  <a:srgbClr val="FFFF00"/>
                </a:highlight>
                <a:latin typeface="Aptos" panose="020B0004020202020204" pitchFamily="34" charset="0"/>
                <a:ea typeface="Times New Roman" panose="02020603050405020304" pitchFamily="18" charset="0"/>
              </a:rPr>
              <a:t>**</a:t>
            </a:r>
            <a:endParaRPr lang="en-GB" sz="1700" b="1"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E35E185D-3AB1-163B-E7A6-85E653A16128}"/>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1967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9BB2C9-80B0-CA14-EB81-AAA2077B429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077A3D9-C1C3-30F8-9E58-41CB53088D07}"/>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E7710CCE-858B-752D-A40A-7C4EE634C34E}"/>
              </a:ext>
            </a:extLst>
          </p:cNvPr>
          <p:cNvSpPr>
            <a:spLocks noGrp="1"/>
          </p:cNvSpPr>
          <p:nvPr>
            <p:ph sz="half" idx="1"/>
          </p:nvPr>
        </p:nvSpPr>
        <p:spPr>
          <a:xfrm>
            <a:off x="304800" y="1469612"/>
            <a:ext cx="8534400" cy="4389437"/>
          </a:xfrm>
        </p:spPr>
        <p:txBody>
          <a:bodyPr>
            <a:noAutofit/>
          </a:bodyPr>
          <a:lstStyle/>
          <a:p>
            <a:pPr algn="just" hangingPunct="0">
              <a:lnSpc>
                <a:spcPct val="100000"/>
              </a:lnSpc>
              <a:buNone/>
            </a:pPr>
            <a:r>
              <a:rPr lang="en-GB" sz="1800" b="1" dirty="0">
                <a:effectLst/>
                <a:highlight>
                  <a:srgbClr val="FFFF00"/>
                </a:highlight>
                <a:latin typeface="Aptos" panose="020B0004020202020204" pitchFamily="34" charset="0"/>
                <a:ea typeface="Times New Roman" panose="02020603050405020304" pitchFamily="18" charset="0"/>
              </a:rPr>
              <a:t>**</a:t>
            </a:r>
            <a:r>
              <a:rPr lang="en-GB" sz="1800" b="1" dirty="0">
                <a:effectLst/>
                <a:latin typeface="Aptos" panose="020B0004020202020204" pitchFamily="34" charset="0"/>
                <a:ea typeface="Times New Roman" panose="02020603050405020304" pitchFamily="18" charset="0"/>
              </a:rPr>
              <a:t>Additional Information:</a:t>
            </a:r>
          </a:p>
          <a:p>
            <a:pPr marL="342900" lvl="0" indent="-342900" algn="just" hangingPunct="0">
              <a:lnSpc>
                <a:spcPct val="100000"/>
              </a:lnSpc>
              <a:buFont typeface="Symbol" panose="05050102010706020507" pitchFamily="18" charset="2"/>
              <a:buChar char=""/>
            </a:pPr>
            <a:r>
              <a:rPr lang="en-GB" sz="1800" b="1" dirty="0">
                <a:latin typeface="Aptos" panose="020B0004020202020204" pitchFamily="34" charset="0"/>
                <a:ea typeface="Times New Roman" panose="02020603050405020304" pitchFamily="18" charset="0"/>
              </a:rPr>
              <a:t>A</a:t>
            </a:r>
            <a:r>
              <a:rPr lang="en-GB" sz="1800" b="1" dirty="0">
                <a:effectLst/>
                <a:latin typeface="Aptos" panose="020B0004020202020204" pitchFamily="34" charset="0"/>
                <a:ea typeface="Times New Roman" panose="02020603050405020304" pitchFamily="18" charset="0"/>
              </a:rPr>
              <a:t>void generalisations. </a:t>
            </a:r>
            <a:r>
              <a:rPr lang="en-GB" sz="1800" dirty="0">
                <a:latin typeface="Aptos" panose="020B0004020202020204" pitchFamily="34" charset="0"/>
                <a:ea typeface="Times New Roman" panose="02020603050405020304" pitchFamily="18" charset="0"/>
              </a:rPr>
              <a:t>Instead, </a:t>
            </a:r>
            <a:r>
              <a:rPr lang="en-GB" sz="1800" b="0" dirty="0">
                <a:effectLst/>
                <a:latin typeface="Aptos" panose="020B0004020202020204" pitchFamily="34" charset="0"/>
                <a:ea typeface="Times New Roman" panose="02020603050405020304" pitchFamily="18" charset="0"/>
              </a:rPr>
              <a:t>focus on the key insights that are </a:t>
            </a:r>
            <a:r>
              <a:rPr lang="en-GB" sz="1800" b="1" dirty="0">
                <a:effectLst/>
                <a:latin typeface="Aptos" panose="020B0004020202020204" pitchFamily="34" charset="0"/>
                <a:ea typeface="Times New Roman" panose="02020603050405020304" pitchFamily="18" charset="0"/>
              </a:rPr>
              <a:t>personal to you</a:t>
            </a:r>
            <a:r>
              <a:rPr lang="en-GB" sz="1800" b="0" dirty="0">
                <a:effectLst/>
                <a:latin typeface="Aptos" panose="020B0004020202020204" pitchFamily="34" charset="0"/>
                <a:ea typeface="Times New Roman" panose="02020603050405020304" pitchFamily="18" charset="0"/>
              </a:rPr>
              <a:t>.</a:t>
            </a:r>
            <a:endParaRPr lang="en-GB" sz="18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Examples:</a:t>
            </a:r>
          </a:p>
          <a:p>
            <a:pPr marL="0" lv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Food &amp; Beverage Operations:</a:t>
            </a:r>
            <a:r>
              <a:rPr lang="en-GB" sz="1800" b="0" dirty="0">
                <a:effectLst/>
                <a:latin typeface="Aptos" panose="020B0004020202020204" pitchFamily="34" charset="0"/>
                <a:ea typeface="Times New Roman" panose="02020603050405020304" pitchFamily="18" charset="0"/>
              </a:rPr>
              <a:t> How has your perspective on the F&amp;B department or overall skill set changed since you wrote your Level 4 assignments? Would the menu design you created be appropriate for this hotel? Why, or why not?</a:t>
            </a:r>
            <a:endParaRPr lang="en-GB" sz="1800" b="1" dirty="0">
              <a:effectLst/>
              <a:latin typeface="Aptos" panose="020B0004020202020204" pitchFamily="34" charset="0"/>
              <a:ea typeface="Times New Roman" panose="02020603050405020304" pitchFamily="18" charset="0"/>
            </a:endParaRPr>
          </a:p>
          <a:p>
            <a:pPr marL="0" lv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Sustainable Hospitality &amp; Tourism Management:</a:t>
            </a:r>
            <a:r>
              <a:rPr lang="en-GB" sz="1800" b="0" dirty="0">
                <a:effectLst/>
                <a:latin typeface="Aptos" panose="020B0004020202020204" pitchFamily="34" charset="0"/>
                <a:ea typeface="Times New Roman" panose="02020603050405020304" pitchFamily="18" charset="0"/>
              </a:rPr>
              <a:t> How does the CSR strategy at your Level 6 placement hotel compare to the hotel you researched? Would the “greener practice” you researched for another hotel be suitable for your Level 6 placement hotel in the F&amp;B department?</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038CC457-9980-9BCB-5C21-2EC2C3040983}"/>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621692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0452A-7691-17D0-61CA-159307040F1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52F46A7-6E7C-5706-4100-66E3039E38A6}"/>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30FEE052-B17D-4D6C-8793-23BEB9E80132}"/>
              </a:ext>
            </a:extLst>
          </p:cNvPr>
          <p:cNvSpPr>
            <a:spLocks noGrp="1"/>
          </p:cNvSpPr>
          <p:nvPr>
            <p:ph sz="half" idx="1"/>
          </p:nvPr>
        </p:nvSpPr>
        <p:spPr>
          <a:xfrm>
            <a:off x="304800" y="1469612"/>
            <a:ext cx="8534400" cy="4389437"/>
          </a:xfrm>
        </p:spPr>
        <p:txBody>
          <a:bodyPr>
            <a:noAutofit/>
          </a:bodyPr>
          <a:lstStyle/>
          <a:p>
            <a:pPr algn="just" hangingPunct="0">
              <a:lnSpc>
                <a:spcPct val="100000"/>
              </a:lnSpc>
              <a:buNone/>
            </a:pPr>
            <a:r>
              <a:rPr lang="en-GB" sz="1800" b="1" dirty="0">
                <a:effectLst/>
                <a:latin typeface="Aptos" panose="020B0004020202020204" pitchFamily="34" charset="0"/>
                <a:ea typeface="Times New Roman" panose="02020603050405020304" pitchFamily="18" charset="0"/>
              </a:rPr>
              <a:t>Section 3: Service Improvement Proposal</a:t>
            </a: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Identify </a:t>
            </a:r>
            <a:r>
              <a:rPr lang="en-GB" sz="1800" b="1" dirty="0">
                <a:effectLst/>
                <a:latin typeface="Aptos" panose="020B0004020202020204" pitchFamily="34" charset="0"/>
                <a:ea typeface="Times New Roman" panose="02020603050405020304" pitchFamily="18" charset="0"/>
              </a:rPr>
              <a:t>one key area</a:t>
            </a:r>
            <a:r>
              <a:rPr lang="en-GB" sz="1800" b="0" dirty="0">
                <a:effectLst/>
                <a:latin typeface="Aptos" panose="020B0004020202020204" pitchFamily="34" charset="0"/>
                <a:ea typeface="Times New Roman" panose="02020603050405020304" pitchFamily="18" charset="0"/>
              </a:rPr>
              <a:t> in the F&amp;B operation that could be improved (e.g. staff training, guest service speed, menu optimisation, handling complaints).</a:t>
            </a:r>
            <a:endParaRPr lang="en-GB" sz="180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Justify your choice using </a:t>
            </a:r>
            <a:r>
              <a:rPr lang="en-GB" sz="1800" b="1" dirty="0">
                <a:effectLst/>
                <a:latin typeface="Aptos" panose="020B0004020202020204" pitchFamily="34" charset="0"/>
                <a:ea typeface="Times New Roman" panose="02020603050405020304" pitchFamily="18" charset="0"/>
              </a:rPr>
              <a:t>firsthand observations</a:t>
            </a:r>
            <a:r>
              <a:rPr lang="en-GB" sz="1800" b="0" dirty="0">
                <a:effectLst/>
                <a:latin typeface="Aptos" panose="020B0004020202020204" pitchFamily="34" charset="0"/>
                <a:ea typeface="Times New Roman" panose="02020603050405020304" pitchFamily="18" charset="0"/>
              </a:rPr>
              <a:t> and </a:t>
            </a:r>
            <a:r>
              <a:rPr lang="en-GB" sz="1800" b="1" dirty="0">
                <a:effectLst/>
                <a:latin typeface="Aptos" panose="020B0004020202020204" pitchFamily="34" charset="0"/>
                <a:ea typeface="Times New Roman" panose="02020603050405020304" pitchFamily="18" charset="0"/>
              </a:rPr>
              <a:t>conversations with colleagues</a:t>
            </a:r>
            <a:r>
              <a:rPr lang="en-GB" sz="1800" b="0" dirty="0">
                <a:effectLst/>
                <a:latin typeface="Aptos" panose="020B0004020202020204" pitchFamily="34" charset="0"/>
                <a:ea typeface="Times New Roman" panose="02020603050405020304" pitchFamily="18" charset="0"/>
              </a:rPr>
              <a:t>. Outline these.</a:t>
            </a:r>
            <a:endParaRPr lang="en-GB" sz="180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Develop a </a:t>
            </a:r>
            <a:r>
              <a:rPr lang="en-GB" sz="1800" b="1" dirty="0">
                <a:effectLst/>
                <a:latin typeface="Aptos" panose="020B0004020202020204" pitchFamily="34" charset="0"/>
                <a:ea typeface="Times New Roman" panose="02020603050405020304" pitchFamily="18" charset="0"/>
              </a:rPr>
              <a:t>realistic improvement plan</a:t>
            </a:r>
            <a:r>
              <a:rPr lang="en-GB" sz="1800" b="0" dirty="0">
                <a:effectLst/>
                <a:latin typeface="Aptos" panose="020B0004020202020204" pitchFamily="34" charset="0"/>
                <a:ea typeface="Times New Roman" panose="02020603050405020304" pitchFamily="18" charset="0"/>
              </a:rPr>
              <a:t> with </a:t>
            </a:r>
            <a:r>
              <a:rPr lang="en-GB" sz="1800" b="1" dirty="0">
                <a:effectLst/>
                <a:latin typeface="Aptos" panose="020B0004020202020204" pitchFamily="34" charset="0"/>
                <a:ea typeface="Times New Roman" panose="02020603050405020304" pitchFamily="18" charset="0"/>
              </a:rPr>
              <a:t>three actionable steps</a:t>
            </a:r>
            <a:r>
              <a:rPr lang="en-GB" sz="1800" b="0" dirty="0">
                <a:effectLst/>
                <a:latin typeface="Aptos" panose="020B0004020202020204" pitchFamily="34" charset="0"/>
                <a:ea typeface="Times New Roman" panose="02020603050405020304" pitchFamily="18" charset="0"/>
              </a:rPr>
              <a:t> that could enhance the guest service experience. Support your discussion with </a:t>
            </a:r>
            <a:r>
              <a:rPr lang="en-GB" sz="1800" b="1" dirty="0">
                <a:effectLst/>
                <a:latin typeface="Aptos" panose="020B0004020202020204" pitchFamily="34" charset="0"/>
                <a:ea typeface="Times New Roman" panose="02020603050405020304" pitchFamily="18" charset="0"/>
              </a:rPr>
              <a:t>contemporary academic literature.</a:t>
            </a: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Consider how performance criteria and technical knowledge could be enhanced to meet </a:t>
            </a:r>
            <a:r>
              <a:rPr lang="en-GB" sz="1800" b="1" dirty="0">
                <a:effectLst/>
                <a:latin typeface="Aptos" panose="020B0004020202020204" pitchFamily="34" charset="0"/>
                <a:ea typeface="Times New Roman" panose="02020603050405020304" pitchFamily="18" charset="0"/>
              </a:rPr>
              <a:t>hotel F&amp;B service standards.</a:t>
            </a:r>
          </a:p>
          <a:p>
            <a:pPr algn="just" hangingPunct="0">
              <a:lnSpc>
                <a:spcPct val="100000"/>
              </a:lnSpc>
              <a:buNone/>
            </a:pPr>
            <a:r>
              <a:rPr lang="en-GB" sz="1800" b="1" dirty="0">
                <a:effectLst/>
                <a:latin typeface="Aptos" panose="020B0004020202020204" pitchFamily="34" charset="0"/>
                <a:ea typeface="Times New Roman" panose="02020603050405020304" pitchFamily="18" charset="0"/>
              </a:rPr>
              <a:t>Conclusion</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Briefly summarise key insights. Comment on whether or not you managed to achieve your learning objectives.</a:t>
            </a:r>
            <a:endParaRPr lang="en-GB" sz="1800" b="1"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380A767B-6547-6876-9B15-644902B30FA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655799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533400" y="1873177"/>
            <a:ext cx="8534400" cy="4389437"/>
          </a:xfrm>
        </p:spPr>
        <p:txBody>
          <a:bodyPr>
            <a:noAutofit/>
          </a:bodyPr>
          <a:lstStyle/>
          <a:p>
            <a:pPr marL="0" indent="0" algn="just">
              <a:buNone/>
              <a:tabLst>
                <a:tab pos="270510" algn="l"/>
              </a:tabLst>
            </a:pPr>
            <a:r>
              <a:rPr lang="en-GB" sz="2000" b="1" dirty="0">
                <a:effectLst/>
                <a:latin typeface="Aptos" panose="020B0004020202020204" pitchFamily="34" charset="0"/>
                <a:ea typeface="Times New Roman" panose="02020603050405020304" pitchFamily="18" charset="0"/>
                <a:cs typeface="Times New Roman" panose="02020603050405020304" pitchFamily="18" charset="0"/>
              </a:rPr>
              <a:t>The learning log should include</a:t>
            </a:r>
            <a:r>
              <a:rPr lang="en-GB" sz="2000" b="1" dirty="0">
                <a:effectLst/>
                <a:latin typeface="Aptos" panose="020B0004020202020204" pitchFamily="34" charset="0"/>
                <a:ea typeface="Times New Roman" panose="02020603050405020304" pitchFamily="18" charset="0"/>
              </a:rPr>
              <a:t>:</a:t>
            </a:r>
            <a:endParaRPr lang="en-GB" sz="20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 brief overview of the hotel’s Food and Beverage operation.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Student’s placement learning objectives within the department (bullet points).</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b="1" dirty="0">
                <a:effectLst/>
                <a:latin typeface="Aptos" panose="020B0004020202020204" pitchFamily="34" charset="0"/>
                <a:ea typeface="Times New Roman" panose="02020603050405020304" pitchFamily="18" charset="0"/>
              </a:rPr>
              <a:t>Reference List</a:t>
            </a:r>
            <a:r>
              <a:rPr lang="en-GB" sz="1800" dirty="0">
                <a:effectLst/>
                <a:latin typeface="Aptos" panose="020B0004020202020204" pitchFamily="34" charset="0"/>
                <a:ea typeface="Times New Roman" panose="02020603050405020304" pitchFamily="18" charset="0"/>
              </a:rPr>
              <a:t> (minimum of 10-12 references)</a:t>
            </a: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117469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782763"/>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Introduction</a:t>
            </a:r>
          </a:p>
          <a:p>
            <a:pPr algn="just" hangingPunct="0">
              <a:lnSpc>
                <a:spcPct val="100000"/>
              </a:lnSpc>
              <a:buFont typeface="Wingdings" panose="05000000000000000000" pitchFamily="2" charset="2"/>
              <a:buChar char="§"/>
            </a:pPr>
            <a:r>
              <a:rPr lang="en-GB" sz="2000" b="0" dirty="0">
                <a:effectLst/>
                <a:latin typeface="Aptos" panose="020B0004020202020204" pitchFamily="34" charset="0"/>
                <a:ea typeface="Times New Roman" panose="02020603050405020304" pitchFamily="18" charset="0"/>
              </a:rPr>
              <a:t>Briefly introduce the chosen department (Housekeeping, Maintenance, Leisure Club, or Meetings/Events).</a:t>
            </a:r>
          </a:p>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It is advised to select and focus on one department, even if you have spent time in more than one of the listed departments.</a:t>
            </a:r>
            <a:endParaRPr lang="en-GB" sz="2000" dirty="0">
              <a:latin typeface="Aptos" panose="020B0004020202020204" pitchFamily="34" charset="0"/>
              <a:ea typeface="Times New Roman" panose="02020603050405020304" pitchFamily="18" charset="0"/>
            </a:endParaRPr>
          </a:p>
          <a:p>
            <a:pPr algn="just" hangingPunct="0">
              <a:lnSpc>
                <a:spcPct val="100000"/>
              </a:lnSpc>
              <a:buFont typeface="Wingdings" panose="05000000000000000000" pitchFamily="2" charset="2"/>
              <a:buChar char="§"/>
            </a:pPr>
            <a:r>
              <a:rPr lang="en-GB" sz="2000" b="0" dirty="0">
                <a:effectLst/>
                <a:latin typeface="Aptos" panose="020B0004020202020204" pitchFamily="34" charset="0"/>
                <a:ea typeface="Times New Roman" panose="02020603050405020304" pitchFamily="18" charset="0"/>
              </a:rPr>
              <a:t>Outline the offerings of this department at the property. You must name your placement hotel.</a:t>
            </a:r>
          </a:p>
          <a:p>
            <a:pPr algn="just" hangingPunct="0">
              <a:lnSpc>
                <a:spcPct val="100000"/>
              </a:lnSpc>
              <a:buFont typeface="Wingdings" panose="05000000000000000000" pitchFamily="2" charset="2"/>
              <a:buChar char="§"/>
            </a:pPr>
            <a:r>
              <a:rPr lang="en-GB" sz="2000" b="0" dirty="0">
                <a:effectLst/>
                <a:latin typeface="Aptos" panose="020B0004020202020204" pitchFamily="34" charset="0"/>
                <a:ea typeface="Times New Roman" panose="02020603050405020304" pitchFamily="18" charset="0"/>
              </a:rPr>
              <a:t>Outline three learning objectives that you hoped to achieve during your placement.</a:t>
            </a:r>
            <a:endParaRPr lang="en-GB" sz="20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51096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2BCBC-2095-76D9-DC9F-2CA8B53CCD7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590C5EA-1733-C58C-51F0-EEB704307CC9}"/>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C9C374BC-94EE-FD85-5AF5-7541F49A95FB}"/>
              </a:ext>
            </a:extLst>
          </p:cNvPr>
          <p:cNvSpPr>
            <a:spLocks noGrp="1"/>
          </p:cNvSpPr>
          <p:nvPr>
            <p:ph sz="half" idx="1"/>
          </p:nvPr>
        </p:nvSpPr>
        <p:spPr>
          <a:xfrm>
            <a:off x="304800" y="1295400"/>
            <a:ext cx="8534400" cy="4389437"/>
          </a:xfrm>
        </p:spPr>
        <p:txBody>
          <a:bodyPr>
            <a:noAutofit/>
          </a:bodyPr>
          <a:lstStyle/>
          <a:p>
            <a:pPr algn="just" hangingPunct="0">
              <a:lnSpc>
                <a:spcPct val="100000"/>
              </a:lnSpc>
              <a:buNone/>
            </a:pPr>
            <a:r>
              <a:rPr lang="en-GB" sz="1800" b="1" dirty="0">
                <a:effectLst/>
                <a:latin typeface="Aptos" panose="020B0004020202020204" pitchFamily="34" charset="0"/>
                <a:ea typeface="Times New Roman" panose="02020603050405020304" pitchFamily="18" charset="0"/>
              </a:rPr>
              <a:t>Section 1: Role Reflection</a:t>
            </a:r>
          </a:p>
          <a:p>
            <a:pPr algn="just" hangingPunct="0">
              <a:lnSpc>
                <a:spcPct val="100000"/>
              </a:lnSpc>
              <a:buNone/>
            </a:pPr>
            <a:r>
              <a:rPr lang="en-GB" sz="1800" b="0" dirty="0">
                <a:effectLst/>
                <a:latin typeface="Aptos" panose="020B0004020202020204" pitchFamily="34" charset="0"/>
                <a:ea typeface="Times New Roman" panose="02020603050405020304" pitchFamily="18" charset="0"/>
              </a:rPr>
              <a:t>Using a theoretic reflection model of your choice, complete the following:</a:t>
            </a:r>
            <a:endParaRPr lang="en-GB" sz="18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800" b="1" dirty="0">
                <a:effectLst/>
                <a:latin typeface="Aptos" panose="020B0004020202020204" pitchFamily="34" charset="0"/>
                <a:ea typeface="Times New Roman" panose="02020603050405020304" pitchFamily="18" charset="0"/>
              </a:rPr>
              <a:t>Outline the role that you held during your placement</a:t>
            </a:r>
            <a:r>
              <a:rPr lang="en-GB" sz="1800" b="0" dirty="0">
                <a:effectLst/>
                <a:latin typeface="Aptos" panose="020B0004020202020204" pitchFamily="34" charset="0"/>
                <a:ea typeface="Times New Roman" panose="02020603050405020304" pitchFamily="18" charset="0"/>
              </a:rPr>
              <a:t> within one of the Guest Service departments.</a:t>
            </a:r>
            <a:endParaRPr lang="en-GB" sz="18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Discuss the </a:t>
            </a:r>
            <a:r>
              <a:rPr lang="en-GB" sz="1800" b="1" dirty="0">
                <a:effectLst/>
                <a:latin typeface="Aptos" panose="020B0004020202020204" pitchFamily="34" charset="0"/>
                <a:ea typeface="Times New Roman" panose="02020603050405020304" pitchFamily="18" charset="0"/>
              </a:rPr>
              <a:t>key skills required for supervisors/managers in this department</a:t>
            </a:r>
            <a:r>
              <a:rPr lang="en-GB" sz="1800" dirty="0">
                <a:latin typeface="Aptos" panose="020B0004020202020204" pitchFamily="34" charset="0"/>
                <a:ea typeface="Times New Roman" panose="02020603050405020304" pitchFamily="18" charset="0"/>
              </a:rPr>
              <a:t> (</a:t>
            </a:r>
            <a:r>
              <a:rPr lang="en-GB" sz="1800" b="0" dirty="0">
                <a:effectLst/>
                <a:latin typeface="Aptos" panose="020B0004020202020204" pitchFamily="34" charset="0"/>
                <a:ea typeface="Times New Roman" panose="02020603050405020304" pitchFamily="18" charset="0"/>
              </a:rPr>
              <a:t>including leadership and delegation, communication and teamwork, problem-solving and decision-making).</a:t>
            </a:r>
            <a:endParaRPr lang="en-GB" sz="18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Provide </a:t>
            </a:r>
            <a:r>
              <a:rPr lang="en-GB" sz="1800" b="1" dirty="0">
                <a:effectLst/>
                <a:latin typeface="Aptos" panose="020B0004020202020204" pitchFamily="34" charset="0"/>
                <a:ea typeface="Times New Roman" panose="02020603050405020304" pitchFamily="18" charset="0"/>
              </a:rPr>
              <a:t>at least two real examples</a:t>
            </a:r>
            <a:r>
              <a:rPr lang="en-GB" sz="1800" b="0" dirty="0">
                <a:effectLst/>
                <a:latin typeface="Aptos" panose="020B0004020202020204" pitchFamily="34" charset="0"/>
                <a:ea typeface="Times New Roman" panose="02020603050405020304" pitchFamily="18" charset="0"/>
              </a:rPr>
              <a:t> that you experienced or observed during your placement where these skills were effectively (or ineffectively) demonstrated, and how they influenced daily operations. Comment on your own strengths and weaknesses.</a:t>
            </a:r>
            <a:endParaRPr lang="en-GB" sz="18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Outline an </a:t>
            </a:r>
            <a:r>
              <a:rPr lang="en-GB" sz="1800" b="1" dirty="0">
                <a:effectLst/>
                <a:latin typeface="Aptos" panose="020B0004020202020204" pitchFamily="34" charset="0"/>
                <a:ea typeface="Times New Roman" panose="02020603050405020304" pitchFamily="18" charset="0"/>
              </a:rPr>
              <a:t>action plan</a:t>
            </a:r>
            <a:r>
              <a:rPr lang="en-GB" sz="1800" b="0" dirty="0">
                <a:effectLst/>
                <a:latin typeface="Aptos" panose="020B0004020202020204" pitchFamily="34" charset="0"/>
                <a:ea typeface="Times New Roman" panose="02020603050405020304" pitchFamily="18" charset="0"/>
              </a:rPr>
              <a:t> that includes specific steps for your own professional development.</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A2ECADE-11F1-F713-57B8-2A69B80424BB}"/>
              </a:ext>
            </a:extLst>
          </p:cNvPr>
          <p:cNvSpPr txBox="1"/>
          <p:nvPr/>
        </p:nvSpPr>
        <p:spPr>
          <a:xfrm>
            <a:off x="477023" y="3048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869725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86404-1CC6-8B62-29A5-ABEBA9EEA34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DEE9AC6-56D7-2F75-ABC6-05BDEA7EC9C0}"/>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F439871C-6C7D-072E-F769-CE0E49584A2F}"/>
              </a:ext>
            </a:extLst>
          </p:cNvPr>
          <p:cNvSpPr>
            <a:spLocks noGrp="1"/>
          </p:cNvSpPr>
          <p:nvPr>
            <p:ph sz="half" idx="1"/>
          </p:nvPr>
        </p:nvSpPr>
        <p:spPr>
          <a:xfrm>
            <a:off x="304800" y="1295400"/>
            <a:ext cx="8534400" cy="4389437"/>
          </a:xfrm>
        </p:spPr>
        <p:txBody>
          <a:bodyPr>
            <a:noAutofit/>
          </a:bodyPr>
          <a:lstStyle/>
          <a:p>
            <a:pPr algn="just" hangingPunct="0">
              <a:lnSpc>
                <a:spcPct val="100000"/>
              </a:lnSpc>
              <a:buNone/>
            </a:pPr>
            <a:r>
              <a:rPr lang="en-GB" sz="1600" b="1" dirty="0">
                <a:effectLst/>
                <a:latin typeface="Aptos" panose="020B0004020202020204" pitchFamily="34" charset="0"/>
                <a:ea typeface="Times New Roman" panose="02020603050405020304" pitchFamily="18" charset="0"/>
              </a:rPr>
              <a:t>Section 2: Management Performance &amp; Guest Service Analysis</a:t>
            </a:r>
          </a:p>
          <a:p>
            <a:pPr algn="just" hangingPunct="0">
              <a:lnSpc>
                <a:spcPct val="100000"/>
              </a:lnSpc>
              <a:buNone/>
            </a:pPr>
            <a:r>
              <a:rPr lang="en-GB" sz="1600" b="0" dirty="0">
                <a:effectLst/>
                <a:latin typeface="Aptos" panose="020B0004020202020204" pitchFamily="34" charset="0"/>
                <a:ea typeface="Times New Roman" panose="02020603050405020304" pitchFamily="18" charset="0"/>
              </a:rPr>
              <a:t>Systematically analyse the </a:t>
            </a:r>
            <a:r>
              <a:rPr lang="en-GB" sz="1600" b="1" dirty="0">
                <a:effectLst/>
                <a:latin typeface="Aptos" panose="020B0004020202020204" pitchFamily="34" charset="0"/>
                <a:ea typeface="Times New Roman" panose="02020603050405020304" pitchFamily="18" charset="0"/>
              </a:rPr>
              <a:t>management performance</a:t>
            </a:r>
            <a:r>
              <a:rPr lang="en-GB" sz="1600" b="0" dirty="0">
                <a:effectLst/>
                <a:latin typeface="Aptos" panose="020B0004020202020204" pitchFamily="34" charset="0"/>
                <a:ea typeface="Times New Roman" panose="02020603050405020304" pitchFamily="18" charset="0"/>
              </a:rPr>
              <a:t> in the Guest Service Operations department you worked in. Focus on:</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1" dirty="0">
                <a:effectLst/>
                <a:latin typeface="Aptos" panose="020B0004020202020204" pitchFamily="34" charset="0"/>
                <a:ea typeface="Times New Roman" panose="02020603050405020304" pitchFamily="18" charset="0"/>
              </a:rPr>
              <a:t>Management styles:</a:t>
            </a:r>
            <a:r>
              <a:rPr lang="en-GB" sz="1600" b="0" dirty="0">
                <a:effectLst/>
                <a:latin typeface="Aptos" panose="020B0004020202020204" pitchFamily="34" charset="0"/>
                <a:ea typeface="Times New Roman" panose="02020603050405020304" pitchFamily="18" charset="0"/>
              </a:rPr>
              <a:t> Did leadership approaches impact staff motivation and efficiency? You must link your discussion to the following module: </a:t>
            </a:r>
            <a:r>
              <a:rPr lang="en-GB" sz="1600" b="1" dirty="0">
                <a:effectLst/>
                <a:latin typeface="Aptos" panose="020B0004020202020204" pitchFamily="34" charset="0"/>
                <a:ea typeface="Times New Roman" panose="02020603050405020304" pitchFamily="18" charset="0"/>
              </a:rPr>
              <a:t>Management &amp; Organisational Behaviour (Level 5)</a:t>
            </a:r>
            <a:r>
              <a:rPr lang="en-GB" sz="1600" b="1" dirty="0">
                <a:effectLst/>
                <a:highlight>
                  <a:srgbClr val="FFFF00"/>
                </a:highlight>
                <a:latin typeface="Aptos" panose="020B0004020202020204" pitchFamily="34" charset="0"/>
                <a:ea typeface="Times New Roman" panose="02020603050405020304" pitchFamily="18" charset="0"/>
              </a:rPr>
              <a:t>**</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1" dirty="0">
                <a:effectLst/>
                <a:latin typeface="Aptos" panose="020B0004020202020204" pitchFamily="34" charset="0"/>
                <a:ea typeface="Times New Roman" panose="02020603050405020304" pitchFamily="18" charset="0"/>
              </a:rPr>
              <a:t>Health &amp; safety compliance:</a:t>
            </a:r>
            <a:r>
              <a:rPr lang="en-GB" sz="1600" b="0" dirty="0">
                <a:effectLst/>
                <a:latin typeface="Aptos" panose="020B0004020202020204" pitchFamily="34" charset="0"/>
                <a:ea typeface="Times New Roman" panose="02020603050405020304" pitchFamily="18" charset="0"/>
              </a:rPr>
              <a:t> Were industry standards upheld? You must link your discussion to </a:t>
            </a:r>
            <a:r>
              <a:rPr lang="en-GB" sz="1600" b="1" dirty="0">
                <a:effectLst/>
                <a:latin typeface="Aptos" panose="020B0004020202020204" pitchFamily="34" charset="0"/>
                <a:ea typeface="Times New Roman" panose="02020603050405020304" pitchFamily="18" charset="0"/>
              </a:rPr>
              <a:t>relevant laws and regulations and industry best practice examples.</a:t>
            </a:r>
            <a:r>
              <a:rPr lang="en-GB" sz="1600" b="0" dirty="0">
                <a:effectLst/>
                <a:latin typeface="Aptos" panose="020B0004020202020204" pitchFamily="34" charset="0"/>
                <a:ea typeface="Times New Roman" panose="02020603050405020304" pitchFamily="18" charset="0"/>
              </a:rPr>
              <a:t> Ensure you reference accordingly.</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1" dirty="0">
                <a:effectLst/>
                <a:latin typeface="Aptos" panose="020B0004020202020204" pitchFamily="34" charset="0"/>
                <a:ea typeface="Times New Roman" panose="02020603050405020304" pitchFamily="18" charset="0"/>
              </a:rPr>
              <a:t>Culture &amp; teamwork:</a:t>
            </a:r>
            <a:r>
              <a:rPr lang="en-GB" sz="1600" b="0" dirty="0">
                <a:effectLst/>
                <a:latin typeface="Aptos" panose="020B0004020202020204" pitchFamily="34" charset="0"/>
                <a:ea typeface="Times New Roman" panose="02020603050405020304" pitchFamily="18" charset="0"/>
              </a:rPr>
              <a:t> How did organisational culture influence staff and guest experiences? You must link your discussion to one of the following modules: </a:t>
            </a:r>
            <a:r>
              <a:rPr lang="en-GB" sz="1600" b="1" dirty="0">
                <a:effectLst/>
                <a:latin typeface="Aptos" panose="020B0004020202020204" pitchFamily="34" charset="0"/>
                <a:ea typeface="Times New Roman" panose="02020603050405020304" pitchFamily="18" charset="0"/>
              </a:rPr>
              <a:t>Personnel Resourcing &amp; Development (Level 5) or Foreign Languages &amp; Cultural Awareness (Level 5)</a:t>
            </a:r>
            <a:r>
              <a:rPr lang="en-GB" sz="1600" b="1" dirty="0">
                <a:effectLst/>
                <a:highlight>
                  <a:srgbClr val="FFFF00"/>
                </a:highlight>
                <a:latin typeface="Aptos" panose="020B0004020202020204" pitchFamily="34" charset="0"/>
                <a:ea typeface="Times New Roman" panose="02020603050405020304" pitchFamily="18" charset="0"/>
              </a:rPr>
              <a:t>**</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1" dirty="0">
                <a:effectLst/>
                <a:latin typeface="Aptos" panose="020B0004020202020204" pitchFamily="34" charset="0"/>
                <a:ea typeface="Times New Roman" panose="02020603050405020304" pitchFamily="18" charset="0"/>
              </a:rPr>
              <a:t>Marketing &amp; guest experience:</a:t>
            </a:r>
            <a:r>
              <a:rPr lang="en-GB" sz="1600" b="0" dirty="0">
                <a:effectLst/>
                <a:latin typeface="Aptos" panose="020B0004020202020204" pitchFamily="34" charset="0"/>
                <a:ea typeface="Times New Roman" panose="02020603050405020304" pitchFamily="18" charset="0"/>
              </a:rPr>
              <a:t> How were guest expectations managed and enhanced? You must link your discussion to one of the following modules: </a:t>
            </a:r>
            <a:r>
              <a:rPr lang="en-GB" sz="1600" b="1" dirty="0">
                <a:effectLst/>
                <a:latin typeface="Aptos" panose="020B0004020202020204" pitchFamily="34" charset="0"/>
                <a:ea typeface="Times New Roman" panose="02020603050405020304" pitchFamily="18" charset="0"/>
              </a:rPr>
              <a:t>Marketing Essentials (Level 4) or Hospitality &amp; Guest Services (Level 4)</a:t>
            </a:r>
            <a:r>
              <a:rPr lang="en-GB" sz="1600" b="1" dirty="0">
                <a:effectLst/>
                <a:highlight>
                  <a:srgbClr val="FFFF00"/>
                </a:highlight>
                <a:latin typeface="Aptos" panose="020B0004020202020204" pitchFamily="34" charset="0"/>
                <a:ea typeface="Times New Roman" panose="02020603050405020304" pitchFamily="18" charset="0"/>
              </a:rPr>
              <a:t>**</a:t>
            </a:r>
            <a:endParaRPr lang="en-GB" sz="16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A6F655C8-FA2C-CF35-B1EB-E79E96FFDBB2}"/>
              </a:ext>
            </a:extLst>
          </p:cNvPr>
          <p:cNvSpPr txBox="1"/>
          <p:nvPr/>
        </p:nvSpPr>
        <p:spPr>
          <a:xfrm>
            <a:off x="477023" y="3810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677971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DD3F7-59C4-3389-C501-D903A819D69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E988FB1-8911-88D0-F40B-323B9DC6C210}"/>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CE29D4DD-5C70-67BD-314D-3EB5D2791509}"/>
              </a:ext>
            </a:extLst>
          </p:cNvPr>
          <p:cNvSpPr>
            <a:spLocks noGrp="1"/>
          </p:cNvSpPr>
          <p:nvPr>
            <p:ph sz="half" idx="1"/>
          </p:nvPr>
        </p:nvSpPr>
        <p:spPr>
          <a:xfrm>
            <a:off x="304800" y="1371600"/>
            <a:ext cx="8534400" cy="4389437"/>
          </a:xfrm>
        </p:spPr>
        <p:txBody>
          <a:bodyPr>
            <a:noAutofit/>
          </a:bodyPr>
          <a:lstStyle/>
          <a:p>
            <a:pPr algn="just" hangingPunct="0">
              <a:lnSpc>
                <a:spcPct val="100000"/>
              </a:lnSpc>
              <a:buNone/>
            </a:pPr>
            <a:r>
              <a:rPr lang="en-GB" sz="1800" b="1" dirty="0">
                <a:effectLst/>
                <a:highlight>
                  <a:srgbClr val="FFFF00"/>
                </a:highlight>
                <a:latin typeface="Aptos" panose="020B0004020202020204" pitchFamily="34" charset="0"/>
                <a:ea typeface="Times New Roman" panose="02020603050405020304" pitchFamily="18" charset="0"/>
              </a:rPr>
              <a:t>**</a:t>
            </a:r>
            <a:r>
              <a:rPr lang="en-GB" sz="1800" b="1" dirty="0">
                <a:effectLst/>
                <a:latin typeface="Aptos" panose="020B0004020202020204" pitchFamily="34" charset="0"/>
                <a:ea typeface="Times New Roman" panose="02020603050405020304" pitchFamily="18" charset="0"/>
              </a:rPr>
              <a:t>Additional Information:</a:t>
            </a:r>
          </a:p>
          <a:p>
            <a:pPr marL="342900" lvl="0" indent="-342900" algn="just" hangingPunct="0">
              <a:lnSpc>
                <a:spcPct val="100000"/>
              </a:lnSpc>
              <a:buFont typeface="Symbol" panose="05050102010706020507" pitchFamily="18" charset="2"/>
              <a:buChar char=""/>
            </a:pPr>
            <a:r>
              <a:rPr lang="en-GB" sz="1800" b="1" dirty="0">
                <a:latin typeface="Aptos" panose="020B0004020202020204" pitchFamily="34" charset="0"/>
                <a:ea typeface="Times New Roman" panose="02020603050405020304" pitchFamily="18" charset="0"/>
              </a:rPr>
              <a:t>A</a:t>
            </a:r>
            <a:r>
              <a:rPr lang="en-GB" sz="1800" b="1" dirty="0">
                <a:effectLst/>
                <a:latin typeface="Aptos" panose="020B0004020202020204" pitchFamily="34" charset="0"/>
                <a:ea typeface="Times New Roman" panose="02020603050405020304" pitchFamily="18" charset="0"/>
              </a:rPr>
              <a:t>void generalisations</a:t>
            </a:r>
            <a:r>
              <a:rPr lang="en-GB" sz="1800" dirty="0">
                <a:effectLst/>
                <a:latin typeface="Aptos" panose="020B0004020202020204" pitchFamily="34" charset="0"/>
                <a:ea typeface="Times New Roman" panose="02020603050405020304" pitchFamily="18" charset="0"/>
              </a:rPr>
              <a:t>. Focus on the key insights that are </a:t>
            </a:r>
            <a:r>
              <a:rPr lang="en-GB" sz="1800" b="1" dirty="0">
                <a:effectLst/>
                <a:latin typeface="Aptos" panose="020B0004020202020204" pitchFamily="34" charset="0"/>
                <a:ea typeface="Times New Roman" panose="02020603050405020304" pitchFamily="18" charset="0"/>
              </a:rPr>
              <a:t>personal to you</a:t>
            </a:r>
            <a:r>
              <a:rPr lang="en-GB" sz="1800" dirty="0">
                <a:effectLst/>
                <a:latin typeface="Aptos" panose="020B0004020202020204" pitchFamily="34" charset="0"/>
                <a:ea typeface="Times New Roman" panose="02020603050405020304" pitchFamily="18" charset="0"/>
              </a:rPr>
              <a:t>.</a:t>
            </a: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Examples:</a:t>
            </a:r>
          </a:p>
          <a:p>
            <a:pPr marL="0" lv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Management &amp; Organisational Behaviour: </a:t>
            </a:r>
            <a:r>
              <a:rPr lang="en-GB" sz="1800" b="0" dirty="0">
                <a:effectLst/>
                <a:latin typeface="Aptos" panose="020B0004020202020204" pitchFamily="34" charset="0"/>
                <a:ea typeface="Times New Roman" panose="02020603050405020304" pitchFamily="18" charset="0"/>
              </a:rPr>
              <a:t>Think back at the leadership styles you discussed in your work. Can you see them adopted by the manager? Is it effective or not effective?</a:t>
            </a:r>
            <a:endParaRPr lang="en-GB" sz="1800" b="1" dirty="0">
              <a:effectLst/>
              <a:latin typeface="Aptos" panose="020B0004020202020204" pitchFamily="34" charset="0"/>
              <a:ea typeface="Times New Roman" panose="02020603050405020304" pitchFamily="18" charset="0"/>
            </a:endParaRPr>
          </a:p>
          <a:p>
            <a:pPr marL="0" lv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Personnel Resourcing &amp; Development: </a:t>
            </a:r>
            <a:r>
              <a:rPr lang="en-GB" sz="1800" b="0" dirty="0">
                <a:effectLst/>
                <a:latin typeface="Aptos" panose="020B0004020202020204" pitchFamily="34" charset="0"/>
                <a:ea typeface="Times New Roman" panose="02020603050405020304" pitchFamily="18" charset="0"/>
              </a:rPr>
              <a:t>Revisit your research on organisational culture for effective employee engagement and wellbeing. </a:t>
            </a:r>
          </a:p>
          <a:p>
            <a:pPr marL="0" lv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Marketing Essentials: </a:t>
            </a:r>
            <a:r>
              <a:rPr lang="en-GB" sz="1800" b="0" dirty="0">
                <a:effectLst/>
                <a:latin typeface="Aptos" panose="020B0004020202020204" pitchFamily="34" charset="0"/>
                <a:ea typeface="Times New Roman" panose="02020603050405020304" pitchFamily="18" charset="0"/>
              </a:rPr>
              <a:t>Does your placement hotel’s marketing strategy (e.g. for meetings/events) align with your expectations and theories you learned?</a:t>
            </a:r>
          </a:p>
          <a:p>
            <a:pPr marL="0" lv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Hospitality &amp; Guest Services: </a:t>
            </a:r>
            <a:r>
              <a:rPr lang="en-GB" sz="1800" dirty="0">
                <a:latin typeface="Aptos" panose="020B0004020202020204" pitchFamily="34" charset="0"/>
                <a:ea typeface="Times New Roman" panose="02020603050405020304" pitchFamily="18" charset="0"/>
              </a:rPr>
              <a:t>Y</a:t>
            </a:r>
            <a:r>
              <a:rPr lang="en-GB" sz="1800" b="0" dirty="0">
                <a:effectLst/>
                <a:latin typeface="Aptos" panose="020B0004020202020204" pitchFamily="34" charset="0"/>
                <a:ea typeface="Times New Roman" panose="02020603050405020304" pitchFamily="18" charset="0"/>
              </a:rPr>
              <a:t>ou learned the theory behind meeting and exceeding guest expectations and service recovery. Make relevant links.</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E3ED01D3-D8C3-7E85-5417-059C0DD41357}"/>
              </a:ext>
            </a:extLst>
          </p:cNvPr>
          <p:cNvSpPr txBox="1"/>
          <p:nvPr/>
        </p:nvSpPr>
        <p:spPr>
          <a:xfrm>
            <a:off x="477023" y="3810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0978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D311B-8A07-969E-CD13-7000DB983DC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E4296D8-983C-7E65-1A94-DC2AAAA961C1}"/>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24B3D377-898A-DC09-1F4F-DA42FD8AD91B}"/>
              </a:ext>
            </a:extLst>
          </p:cNvPr>
          <p:cNvSpPr>
            <a:spLocks noGrp="1"/>
          </p:cNvSpPr>
          <p:nvPr>
            <p:ph sz="half" idx="1"/>
          </p:nvPr>
        </p:nvSpPr>
        <p:spPr>
          <a:xfrm>
            <a:off x="304800" y="1295400"/>
            <a:ext cx="8534400" cy="4389437"/>
          </a:xfrm>
        </p:spPr>
        <p:txBody>
          <a:bodyPr>
            <a:noAutofit/>
          </a:bodyPr>
          <a:lstStyle/>
          <a:p>
            <a:pPr algn="just" hangingPunct="0">
              <a:lnSpc>
                <a:spcPct val="100000"/>
              </a:lnSpc>
              <a:buNone/>
            </a:pPr>
            <a:r>
              <a:rPr lang="fr-FR" sz="1800" b="1" dirty="0">
                <a:effectLst/>
                <a:latin typeface="Aptos" panose="020B0004020202020204" pitchFamily="34" charset="0"/>
                <a:ea typeface="Times New Roman" panose="02020603050405020304" pitchFamily="18" charset="0"/>
              </a:rPr>
              <a:t>Section 3: Guest Service Improvement Plan</a:t>
            </a:r>
            <a:endParaRPr lang="en-GB" sz="180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Identify</a:t>
            </a:r>
            <a:r>
              <a:rPr lang="en-GB" sz="1800" b="1" dirty="0">
                <a:effectLst/>
                <a:latin typeface="Aptos" panose="020B0004020202020204" pitchFamily="34" charset="0"/>
                <a:ea typeface="Times New Roman" panose="02020603050405020304" pitchFamily="18" charset="0"/>
              </a:rPr>
              <a:t> one key issue </a:t>
            </a:r>
            <a:r>
              <a:rPr lang="en-GB" sz="1800" b="0" dirty="0">
                <a:effectLst/>
                <a:latin typeface="Aptos" panose="020B0004020202020204" pitchFamily="34" charset="0"/>
                <a:ea typeface="Times New Roman" panose="02020603050405020304" pitchFamily="18" charset="0"/>
              </a:rPr>
              <a:t>affecting guest service in the department that you worked in (e.g. </a:t>
            </a:r>
            <a:r>
              <a:rPr lang="en-GB" sz="1800" dirty="0">
                <a:effectLst/>
                <a:latin typeface="Aptos" panose="020B0004020202020204" pitchFamily="34" charset="0"/>
                <a:ea typeface="Times New Roman" panose="02020603050405020304" pitchFamily="18" charset="0"/>
              </a:rPr>
              <a:t>service delays, cleanliness, maintenance inefficiencies, guest complaints etc.).</a:t>
            </a: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Justify </a:t>
            </a:r>
            <a:r>
              <a:rPr lang="en-GB" sz="1800" b="1" dirty="0">
                <a:effectLst/>
                <a:latin typeface="Aptos" panose="020B0004020202020204" pitchFamily="34" charset="0"/>
                <a:ea typeface="Times New Roman" panose="02020603050405020304" pitchFamily="18" charset="0"/>
              </a:rPr>
              <a:t>why this issue is significant</a:t>
            </a:r>
            <a:r>
              <a:rPr lang="en-GB" sz="1800" b="0" dirty="0">
                <a:effectLst/>
                <a:latin typeface="Aptos" panose="020B0004020202020204" pitchFamily="34" charset="0"/>
                <a:ea typeface="Times New Roman" panose="02020603050405020304" pitchFamily="18" charset="0"/>
              </a:rPr>
              <a:t>, supported by relevant academic literature – discuss specific points gained from your research to demonstrate the clear relevance to the reader.</a:t>
            </a:r>
            <a:endParaRPr lang="en-GB" sz="180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Develop a</a:t>
            </a:r>
            <a:r>
              <a:rPr lang="en-GB" sz="1800" b="1" dirty="0">
                <a:effectLst/>
                <a:latin typeface="Aptos" panose="020B0004020202020204" pitchFamily="34" charset="0"/>
                <a:ea typeface="Times New Roman" panose="02020603050405020304" pitchFamily="18" charset="0"/>
              </a:rPr>
              <a:t> realistic three-step improvement </a:t>
            </a:r>
            <a:r>
              <a:rPr lang="en-GB" sz="1800" b="0" dirty="0">
                <a:effectLst/>
                <a:latin typeface="Aptos" panose="020B0004020202020204" pitchFamily="34" charset="0"/>
                <a:ea typeface="Times New Roman" panose="02020603050405020304" pitchFamily="18" charset="0"/>
              </a:rPr>
              <a:t>plan that includes: </a:t>
            </a:r>
            <a:r>
              <a:rPr lang="en-GB" sz="1800" b="1" dirty="0">
                <a:effectLst/>
                <a:latin typeface="Aptos" panose="020B0004020202020204" pitchFamily="34" charset="0"/>
                <a:ea typeface="Times New Roman" panose="02020603050405020304" pitchFamily="18" charset="0"/>
              </a:rPr>
              <a:t>a specific operational change, clear outlining of how the change aligns with industry best practices and the expected impact on guest satisfaction and business performance.</a:t>
            </a:r>
          </a:p>
          <a:p>
            <a:pPr algn="just" hangingPunct="0">
              <a:lnSpc>
                <a:spcPct val="100000"/>
              </a:lnSpc>
              <a:buNone/>
            </a:pPr>
            <a:r>
              <a:rPr lang="en-GB" sz="1800" b="1" dirty="0">
                <a:effectLst/>
                <a:latin typeface="Aptos" panose="020B0004020202020204" pitchFamily="34" charset="0"/>
                <a:ea typeface="Times New Roman" panose="02020603050405020304" pitchFamily="18" charset="0"/>
              </a:rPr>
              <a:t>Conclusion</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Briefly summarise key insights. Comment on whether or not you managed to achieve your learning objectives.</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01853F0D-DD5B-F2BF-73BC-F109056914D4}"/>
              </a:ext>
            </a:extLst>
          </p:cNvPr>
          <p:cNvSpPr txBox="1"/>
          <p:nvPr/>
        </p:nvSpPr>
        <p:spPr>
          <a:xfrm>
            <a:off x="477023" y="3810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852131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533400" y="1873177"/>
            <a:ext cx="8534400" cy="4389437"/>
          </a:xfrm>
        </p:spPr>
        <p:txBody>
          <a:bodyPr>
            <a:noAutofit/>
          </a:bodyPr>
          <a:lstStyle/>
          <a:p>
            <a:pPr marL="0" indent="0" algn="just">
              <a:buNone/>
              <a:tabLst>
                <a:tab pos="270510" algn="l"/>
              </a:tabLst>
            </a:pPr>
            <a:r>
              <a:rPr lang="en-GB" sz="2000" b="1" dirty="0">
                <a:effectLst/>
                <a:latin typeface="Aptos" panose="020B0004020202020204" pitchFamily="34" charset="0"/>
                <a:ea typeface="Times New Roman" panose="02020603050405020304" pitchFamily="18" charset="0"/>
                <a:cs typeface="Times New Roman" panose="02020603050405020304" pitchFamily="18" charset="0"/>
              </a:rPr>
              <a:t>The learning log should include</a:t>
            </a:r>
            <a:r>
              <a:rPr lang="en-GB" sz="2000" b="1" dirty="0">
                <a:effectLst/>
                <a:latin typeface="Aptos" panose="020B0004020202020204" pitchFamily="34" charset="0"/>
                <a:ea typeface="Times New Roman" panose="02020603050405020304" pitchFamily="18" charset="0"/>
              </a:rPr>
              <a:t>:</a:t>
            </a:r>
            <a:endParaRPr lang="en-GB" sz="20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 brief overview of the </a:t>
            </a:r>
            <a:r>
              <a:rPr lang="en-GB" sz="1800" dirty="0">
                <a:latin typeface="Aptos" panose="020B0004020202020204" pitchFamily="34" charset="0"/>
                <a:ea typeface="Times New Roman" panose="02020603050405020304" pitchFamily="18" charset="0"/>
                <a:cs typeface="Times New Roman" panose="02020603050405020304" pitchFamily="18" charset="0"/>
              </a:rPr>
              <a:t>chosen department(s).</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Student’s placement learning objectives within the department (bullet points).</a:t>
            </a:r>
            <a:endParaRPr lang="en-GB" sz="1800" dirty="0">
              <a:latin typeface="Aptos" panose="020B0004020202020204" pitchFamily="34" charset="0"/>
              <a:ea typeface="Times New Roman" panose="02020603050405020304" pitchFamily="18" charset="0"/>
              <a:cs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b="1" dirty="0">
                <a:effectLst/>
                <a:latin typeface="Aptos" panose="020B0004020202020204" pitchFamily="34" charset="0"/>
                <a:ea typeface="Times New Roman" panose="02020603050405020304" pitchFamily="18" charset="0"/>
              </a:rPr>
              <a:t>Reference List</a:t>
            </a:r>
            <a:r>
              <a:rPr lang="en-GB" sz="1800" dirty="0">
                <a:effectLst/>
                <a:latin typeface="Aptos" panose="020B0004020202020204" pitchFamily="34" charset="0"/>
                <a:ea typeface="Times New Roman" panose="02020603050405020304" pitchFamily="18" charset="0"/>
              </a:rPr>
              <a:t> (minimum of 10-12 references)</a:t>
            </a: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Guest Service Operations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674722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57AE6-E893-F4D7-CFF4-BDBD08409C9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99DF49D-35AC-9523-0766-F977FD1D53F7}"/>
              </a:ext>
            </a:extLst>
          </p:cNvPr>
          <p:cNvSpPr>
            <a:spLocks noGrp="1"/>
          </p:cNvSpPr>
          <p:nvPr>
            <p:ph type="title"/>
          </p:nvPr>
        </p:nvSpPr>
        <p:spPr>
          <a:xfrm>
            <a:off x="4750156" y="83674"/>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a:t>
            </a:r>
            <a:r>
              <a:rPr lang="en-US" sz="3600" b="1" dirty="0">
                <a:latin typeface="Aptos Display" panose="020B0004020202020204" pitchFamily="34" charset="0"/>
                <a:ea typeface="Carlito"/>
                <a:cs typeface="Carlito"/>
              </a:rPr>
              <a:t>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4FC67FC9-2B66-9342-F5C1-DB109EAADE6E}"/>
              </a:ext>
            </a:extLst>
          </p:cNvPr>
          <p:cNvSpPr>
            <a:spLocks noGrp="1"/>
          </p:cNvSpPr>
          <p:nvPr>
            <p:ph sz="half" idx="1"/>
          </p:nvPr>
        </p:nvSpPr>
        <p:spPr>
          <a:xfrm>
            <a:off x="457200" y="2316163"/>
            <a:ext cx="8534400" cy="4389437"/>
          </a:xfrm>
        </p:spPr>
        <p:txBody>
          <a:bodyPr>
            <a:noAutofit/>
          </a:bodyPr>
          <a:lstStyle/>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Introduction</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Section 1: Role Reflection</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Section 2: Discussion of Key Hotel Administration Issue</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Section 3: Future Trends in Hotel Administration</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Conclusion</a:t>
            </a:r>
          </a:p>
        </p:txBody>
      </p:sp>
      <p:sp>
        <p:nvSpPr>
          <p:cNvPr id="3" name="TextBox 2">
            <a:extLst>
              <a:ext uri="{FF2B5EF4-FFF2-40B4-BE49-F238E27FC236}">
                <a16:creationId xmlns:a16="http://schemas.microsoft.com/office/drawing/2014/main" id="{735DEF6C-69B7-BE7D-3ACB-348417552D56}"/>
              </a:ext>
            </a:extLst>
          </p:cNvPr>
          <p:cNvSpPr txBox="1"/>
          <p:nvPr/>
        </p:nvSpPr>
        <p:spPr>
          <a:xfrm>
            <a:off x="477023" y="599754"/>
            <a:ext cx="6094562" cy="1200329"/>
          </a:xfrm>
          <a:prstGeom prst="rect">
            <a:avLst/>
          </a:prstGeom>
          <a:noFill/>
        </p:spPr>
        <p:txBody>
          <a:bodyPr wrap="square">
            <a:spAutoFit/>
          </a:bodyPr>
          <a:lstStyle/>
          <a:p>
            <a:pPr algn="just">
              <a:tabLst>
                <a:tab pos="270510" algn="l"/>
              </a:tabLst>
            </a:pPr>
            <a:r>
              <a:rPr lang="en-GB" sz="24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6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6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8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593541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5849A-E5B4-F2A1-0142-598D8916CA0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323E9DC-2E6A-7B59-845A-6BC7E56EEB7D}"/>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98385516-40F4-0227-A2CE-10B490CE31AE}"/>
              </a:ext>
            </a:extLst>
          </p:cNvPr>
          <p:cNvSpPr>
            <a:spLocks noGrp="1"/>
          </p:cNvSpPr>
          <p:nvPr>
            <p:ph sz="half" idx="1"/>
          </p:nvPr>
        </p:nvSpPr>
        <p:spPr>
          <a:xfrm>
            <a:off x="304800" y="1782763"/>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Introduction</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Briefly introduce the chosen hotel’s administration department (Front desk, Sales, Revenue, Finance or Human Resources).</a:t>
            </a:r>
            <a:endParaRPr lang="en-GB" sz="1800" b="1" dirty="0">
              <a:latin typeface="Aptos" panose="020B0004020202020204" pitchFamily="34" charset="0"/>
              <a:ea typeface="Times New Roman" panose="02020603050405020304" pitchFamily="18" charset="0"/>
            </a:endParaRPr>
          </a:p>
          <a:p>
            <a:pPr marL="0" indent="0" algn="just" hangingPunct="0">
              <a:lnSpc>
                <a:spcPct val="100000"/>
              </a:lnSpc>
              <a:buNone/>
            </a:pPr>
            <a:r>
              <a:rPr lang="en-GB" sz="1800" b="1" dirty="0">
                <a:effectLst/>
                <a:latin typeface="Aptos" panose="020B0004020202020204" pitchFamily="34" charset="0"/>
                <a:ea typeface="Times New Roman" panose="02020603050405020304" pitchFamily="18" charset="0"/>
              </a:rPr>
              <a:t>It is advised to select and focus on one department, even if you have spent time in more than one of the listed departments.</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Outline the offerings of this department at the property. You must name your placement hotel.</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Outline three learning objectives that you hoped to achieve during your placement.</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1486A68D-9CFD-A084-E61E-EA7853607C18}"/>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76715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472864"/>
            <a:ext cx="8534400" cy="4516774"/>
          </a:xfrm>
        </p:spPr>
        <p:txBody>
          <a:bodyPr>
            <a:noAutofit/>
          </a:bodyPr>
          <a:lstStyle/>
          <a:p>
            <a:pPr algn="just" hangingPunct="0">
              <a:lnSpc>
                <a:spcPct val="100000"/>
              </a:lnSpc>
              <a:buNone/>
            </a:pPr>
            <a:r>
              <a:rPr lang="en-GB" sz="1600" b="1" dirty="0">
                <a:effectLst/>
                <a:latin typeface="Aptos" panose="020B0004020202020204" pitchFamily="34" charset="0"/>
                <a:ea typeface="Times New Roman" panose="02020603050405020304" pitchFamily="18" charset="0"/>
              </a:rPr>
              <a:t>Section 1: Role Reflection</a:t>
            </a:r>
          </a:p>
          <a:p>
            <a:pPr algn="just" hangingPunct="0">
              <a:lnSpc>
                <a:spcPct val="100000"/>
              </a:lnSpc>
              <a:buNone/>
            </a:pPr>
            <a:r>
              <a:rPr lang="en-GB" sz="1600" b="0" dirty="0">
                <a:effectLst/>
                <a:latin typeface="Aptos" panose="020B0004020202020204" pitchFamily="34" charset="0"/>
                <a:ea typeface="Times New Roman" panose="02020603050405020304" pitchFamily="18" charset="0"/>
              </a:rPr>
              <a:t>Using a theoretic reflection model of your choice, complete the following:</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1" dirty="0">
                <a:effectLst/>
                <a:latin typeface="Aptos" panose="020B0004020202020204" pitchFamily="34" charset="0"/>
                <a:ea typeface="Times New Roman" panose="02020603050405020304" pitchFamily="18" charset="0"/>
              </a:rPr>
              <a:t>Outline the role that you held during your placement </a:t>
            </a:r>
            <a:r>
              <a:rPr lang="en-GB" sz="1600" b="0" dirty="0">
                <a:effectLst/>
                <a:latin typeface="Aptos" panose="020B0004020202020204" pitchFamily="34" charset="0"/>
                <a:ea typeface="Times New Roman" panose="02020603050405020304" pitchFamily="18" charset="0"/>
              </a:rPr>
              <a:t>within the chosen hotel administration department. </a:t>
            </a:r>
            <a:r>
              <a:rPr lang="en-GB" sz="1600" b="1" dirty="0">
                <a:effectLst/>
                <a:latin typeface="Aptos" panose="020B0004020202020204" pitchFamily="34" charset="0"/>
                <a:ea typeface="Times New Roman" panose="02020603050405020304" pitchFamily="18" charset="0"/>
              </a:rPr>
              <a:t>Discuss key responsibilities and how leadership is exercised in this department.</a:t>
            </a:r>
          </a:p>
          <a:p>
            <a:pPr marL="342900" lvl="0" indent="-342900" algn="just" hangingPunct="0">
              <a:lnSpc>
                <a:spcPct val="100000"/>
              </a:lnSpc>
              <a:buFont typeface="Symbol" panose="05050102010706020507" pitchFamily="18" charset="2"/>
              <a:buChar char=""/>
            </a:pPr>
            <a:r>
              <a:rPr lang="en-GB" sz="1600" b="1" dirty="0">
                <a:effectLst/>
                <a:latin typeface="Aptos" panose="020B0004020202020204" pitchFamily="34" charset="0"/>
                <a:ea typeface="Times New Roman" panose="02020603050405020304" pitchFamily="18" charset="0"/>
              </a:rPr>
              <a:t>Reflect on how the supervisory role impacted operational efficiency in the department, </a:t>
            </a:r>
            <a:r>
              <a:rPr lang="en-GB" sz="1600" b="0" dirty="0">
                <a:effectLst/>
                <a:latin typeface="Aptos" panose="020B0004020202020204" pitchFamily="34" charset="0"/>
                <a:ea typeface="Times New Roman" panose="02020603050405020304" pitchFamily="18" charset="0"/>
              </a:rPr>
              <a:t>including:</a:t>
            </a:r>
            <a:r>
              <a:rPr lang="en-GB" sz="1600" b="1" dirty="0">
                <a:effectLst/>
                <a:latin typeface="Aptos" panose="020B0004020202020204" pitchFamily="34" charset="0"/>
                <a:ea typeface="Times New Roman" panose="02020603050405020304" pitchFamily="18" charset="0"/>
              </a:rPr>
              <a:t> key work-based skills </a:t>
            </a:r>
            <a:r>
              <a:rPr lang="en-GB" sz="1600" b="0" dirty="0">
                <a:effectLst/>
                <a:latin typeface="Aptos" panose="020B0004020202020204" pitchFamily="34" charset="0"/>
                <a:ea typeface="Times New Roman" panose="02020603050405020304" pitchFamily="18" charset="0"/>
              </a:rPr>
              <a:t>such as leadership, communication and organisational problem-solving,</a:t>
            </a:r>
            <a:r>
              <a:rPr lang="en-GB" sz="1600" b="1" dirty="0">
                <a:effectLst/>
                <a:latin typeface="Aptos" panose="020B0004020202020204" pitchFamily="34" charset="0"/>
                <a:ea typeface="Times New Roman" panose="02020603050405020304" pitchFamily="18" charset="0"/>
              </a:rPr>
              <a:t> technical knowledge </a:t>
            </a:r>
            <a:r>
              <a:rPr lang="en-GB" sz="1600" b="0" dirty="0">
                <a:effectLst/>
                <a:latin typeface="Aptos" panose="020B0004020202020204" pitchFamily="34" charset="0"/>
                <a:ea typeface="Times New Roman" panose="02020603050405020304" pitchFamily="18" charset="0"/>
              </a:rPr>
              <a:t>such as the use of administrative software systems (e.g. PMS, CRM, finance tools),</a:t>
            </a:r>
            <a:r>
              <a:rPr lang="en-GB" sz="1600" b="1" dirty="0">
                <a:effectLst/>
                <a:latin typeface="Aptos" panose="020B0004020202020204" pitchFamily="34" charset="0"/>
                <a:ea typeface="Times New Roman" panose="02020603050405020304" pitchFamily="18" charset="0"/>
              </a:rPr>
              <a:t> challenges faced </a:t>
            </a:r>
            <a:r>
              <a:rPr lang="en-GB" sz="1600" b="0" dirty="0">
                <a:effectLst/>
                <a:latin typeface="Aptos" panose="020B0004020202020204" pitchFamily="34" charset="0"/>
                <a:ea typeface="Times New Roman" panose="02020603050405020304" pitchFamily="18" charset="0"/>
              </a:rPr>
              <a:t>during your experience and how these were managed or could have been improved.</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0" dirty="0">
                <a:effectLst/>
                <a:latin typeface="Aptos" panose="020B0004020202020204" pitchFamily="34" charset="0"/>
                <a:ea typeface="Times New Roman" panose="02020603050405020304" pitchFamily="18" charset="0"/>
              </a:rPr>
              <a:t>Provide</a:t>
            </a:r>
            <a:r>
              <a:rPr lang="en-GB" sz="1600" b="1" dirty="0">
                <a:effectLst/>
                <a:latin typeface="Aptos" panose="020B0004020202020204" pitchFamily="34" charset="0"/>
                <a:ea typeface="Times New Roman" panose="02020603050405020304" pitchFamily="18" charset="0"/>
              </a:rPr>
              <a:t> at least two real examples </a:t>
            </a:r>
            <a:r>
              <a:rPr lang="en-GB" sz="1600" b="0" dirty="0">
                <a:effectLst/>
                <a:latin typeface="Aptos" panose="020B0004020202020204" pitchFamily="34" charset="0"/>
                <a:ea typeface="Times New Roman" panose="02020603050405020304" pitchFamily="18" charset="0"/>
              </a:rPr>
              <a:t>that you experienced or observed during your placement and outline how particular skills were crucial in handling administrative tasks efficiently. Comment on your own strengths and weaknesses.</a:t>
            </a:r>
            <a:endParaRPr lang="en-GB" sz="16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600" b="0" dirty="0">
                <a:effectLst/>
                <a:latin typeface="Aptos" panose="020B0004020202020204" pitchFamily="34" charset="0"/>
                <a:ea typeface="Times New Roman" panose="02020603050405020304" pitchFamily="18" charset="0"/>
              </a:rPr>
              <a:t>Outline an </a:t>
            </a:r>
            <a:r>
              <a:rPr lang="en-GB" sz="1600" b="1" dirty="0">
                <a:effectLst/>
                <a:latin typeface="Aptos" panose="020B0004020202020204" pitchFamily="34" charset="0"/>
                <a:ea typeface="Times New Roman" panose="02020603050405020304" pitchFamily="18" charset="0"/>
              </a:rPr>
              <a:t>action plan</a:t>
            </a:r>
            <a:r>
              <a:rPr lang="en-GB" sz="1600" b="0" dirty="0">
                <a:effectLst/>
                <a:latin typeface="Aptos" panose="020B0004020202020204" pitchFamily="34" charset="0"/>
                <a:ea typeface="Times New Roman" panose="02020603050405020304" pitchFamily="18" charset="0"/>
              </a:rPr>
              <a:t> that includes specific steps for your own professional development.</a:t>
            </a:r>
            <a:endParaRPr lang="en-GB" sz="16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4572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990928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46587-E114-09CA-16FF-D3ECA2CBC3D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FCB5213-2176-E30A-625E-F8DA63CDC838}"/>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3632C1D1-52D2-0ABE-6EA3-BD43DB4F2C97}"/>
              </a:ext>
            </a:extLst>
          </p:cNvPr>
          <p:cNvSpPr>
            <a:spLocks noGrp="1"/>
          </p:cNvSpPr>
          <p:nvPr>
            <p:ph sz="half" idx="1"/>
          </p:nvPr>
        </p:nvSpPr>
        <p:spPr>
          <a:xfrm>
            <a:off x="304800" y="1615417"/>
            <a:ext cx="8534400" cy="4389437"/>
          </a:xfrm>
        </p:spPr>
        <p:txBody>
          <a:bodyPr>
            <a:noAutofit/>
          </a:bodyPr>
          <a:lstStyle/>
          <a:p>
            <a:pPr algn="just" hangingPunct="0">
              <a:lnSpc>
                <a:spcPct val="100000"/>
              </a:lnSpc>
              <a:buNone/>
            </a:pPr>
            <a:r>
              <a:rPr lang="en-GB" sz="1800" b="1" dirty="0">
                <a:effectLst/>
                <a:latin typeface="Aptos" panose="020B0004020202020204" pitchFamily="34" charset="0"/>
                <a:ea typeface="Times New Roman" panose="02020603050405020304" pitchFamily="18" charset="0"/>
              </a:rPr>
              <a:t>Section 2: Discussion of Key Hotel Administration Issues</a:t>
            </a:r>
          </a:p>
          <a:p>
            <a:pPr algn="just" hangingPunct="0">
              <a:lnSpc>
                <a:spcPct val="100000"/>
              </a:lnSpc>
              <a:buNone/>
            </a:pPr>
            <a:r>
              <a:rPr lang="en-GB" sz="1800" b="0" dirty="0">
                <a:effectLst/>
                <a:latin typeface="Aptos" panose="020B0004020202020204" pitchFamily="34" charset="0"/>
                <a:ea typeface="Times New Roman" panose="02020603050405020304" pitchFamily="18" charset="0"/>
              </a:rPr>
              <a:t>Discuss and critically analyse </a:t>
            </a:r>
            <a:r>
              <a:rPr lang="en-GB" sz="1800" b="1" dirty="0">
                <a:effectLst/>
                <a:latin typeface="Aptos" panose="020B0004020202020204" pitchFamily="34" charset="0"/>
                <a:ea typeface="Times New Roman" panose="02020603050405020304" pitchFamily="18" charset="0"/>
              </a:rPr>
              <a:t>one administrative issue</a:t>
            </a:r>
            <a:r>
              <a:rPr lang="en-GB" sz="1800" b="0" dirty="0">
                <a:effectLst/>
                <a:latin typeface="Aptos" panose="020B0004020202020204" pitchFamily="34" charset="0"/>
                <a:ea typeface="Times New Roman" panose="02020603050405020304" pitchFamily="18" charset="0"/>
              </a:rPr>
              <a:t> that you have recognised within your placement hotel specifically (e.</a:t>
            </a:r>
            <a:r>
              <a:rPr lang="en-GB" sz="1800" dirty="0">
                <a:effectLst/>
                <a:latin typeface="Aptos" panose="020B0004020202020204" pitchFamily="34" charset="0"/>
                <a:ea typeface="Times New Roman" panose="02020603050405020304" pitchFamily="18" charset="0"/>
              </a:rPr>
              <a:t>g. Resource allocation, Marketing, Management styles, Workplace culture, Health &amp; Safety, Software systems, Training, The changing nature of consumer needs).</a:t>
            </a:r>
          </a:p>
          <a:p>
            <a:pPr algn="just" hangingPunct="0">
              <a:lnSpc>
                <a:spcPct val="100000"/>
              </a:lnSpc>
            </a:pPr>
            <a:r>
              <a:rPr lang="en-GB" sz="1800" b="0" dirty="0">
                <a:effectLst/>
                <a:latin typeface="Aptos" panose="020B0004020202020204" pitchFamily="34" charset="0"/>
                <a:ea typeface="Times New Roman" panose="02020603050405020304" pitchFamily="18" charset="0"/>
              </a:rPr>
              <a:t>Support your discussion with </a:t>
            </a:r>
            <a:r>
              <a:rPr lang="en-GB" sz="1800" b="1" dirty="0">
                <a:effectLst/>
                <a:latin typeface="Aptos" panose="020B0004020202020204" pitchFamily="34" charset="0"/>
                <a:ea typeface="Times New Roman" panose="02020603050405020304" pitchFamily="18" charset="0"/>
              </a:rPr>
              <a:t>specific evidence gathered from contemporary academic literature.</a:t>
            </a:r>
            <a:r>
              <a:rPr lang="en-GB" sz="1800" b="0" dirty="0">
                <a:effectLst/>
                <a:latin typeface="Aptos" panose="020B0004020202020204" pitchFamily="34" charset="0"/>
                <a:ea typeface="Times New Roman" panose="02020603050405020304" pitchFamily="18" charset="0"/>
              </a:rPr>
              <a:t> Critically analyse this literature in line with your practical experiences by discussing specific points and how they relate to your experiences and observations whilst on placement. Ensure sources are referenced accordingly. Link your discussion to a </a:t>
            </a:r>
            <a:r>
              <a:rPr lang="en-GB" sz="1800" b="1" dirty="0">
                <a:effectLst/>
                <a:latin typeface="Aptos" panose="020B0004020202020204" pitchFamily="34" charset="0"/>
                <a:ea typeface="Times New Roman" panose="02020603050405020304" pitchFamily="18" charset="0"/>
              </a:rPr>
              <a:t>relevant module of your choice</a:t>
            </a:r>
            <a:r>
              <a:rPr lang="en-GB" sz="1800" b="0" dirty="0">
                <a:effectLst/>
                <a:latin typeface="Aptos" panose="020B0004020202020204" pitchFamily="34" charset="0"/>
                <a:ea typeface="Times New Roman" panose="02020603050405020304" pitchFamily="18" charset="0"/>
              </a:rPr>
              <a:t> based on the issue you select. Ensure that you </a:t>
            </a:r>
            <a:r>
              <a:rPr lang="en-GB" sz="1800" b="1" dirty="0">
                <a:effectLst/>
                <a:latin typeface="Aptos" panose="020B0004020202020204" pitchFamily="34" charset="0"/>
                <a:ea typeface="Times New Roman" panose="02020603050405020304" pitchFamily="18" charset="0"/>
              </a:rPr>
              <a:t>identify</a:t>
            </a:r>
            <a:r>
              <a:rPr lang="en-GB" sz="1800" b="0" dirty="0">
                <a:effectLst/>
                <a:latin typeface="Aptos" panose="020B0004020202020204" pitchFamily="34" charset="0"/>
                <a:ea typeface="Times New Roman" panose="02020603050405020304" pitchFamily="18" charset="0"/>
              </a:rPr>
              <a:t> which module you have chosen to link to with </a:t>
            </a:r>
            <a:r>
              <a:rPr lang="en-GB" sz="1800" b="1" dirty="0">
                <a:effectLst/>
                <a:latin typeface="Aptos" panose="020B0004020202020204" pitchFamily="34" charset="0"/>
                <a:ea typeface="Times New Roman" panose="02020603050405020304" pitchFamily="18" charset="0"/>
              </a:rPr>
              <a:t>clear reasoning for why it is relevant</a:t>
            </a:r>
            <a:r>
              <a:rPr lang="en-GB" sz="1800" b="0" dirty="0">
                <a:effectLst/>
                <a:latin typeface="Aptos" panose="020B0004020202020204" pitchFamily="34" charset="0"/>
                <a:ea typeface="Times New Roman" panose="02020603050405020304" pitchFamily="18" charset="0"/>
              </a:rPr>
              <a:t>. For example, if you discuss training, then you may select Personnel Resourcing &amp; Development (Level 5).</a:t>
            </a:r>
            <a:r>
              <a:rPr lang="en-GB" sz="1800" b="0" dirty="0">
                <a:effectLst/>
                <a:highlight>
                  <a:srgbClr val="FFFF00"/>
                </a:highlight>
                <a:latin typeface="Aptos" panose="020B0004020202020204" pitchFamily="34" charset="0"/>
                <a:ea typeface="Times New Roman" panose="02020603050405020304" pitchFamily="18" charset="0"/>
              </a:rPr>
              <a:t>**</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FB46588-33CF-FC72-EFAB-1DABF1975083}"/>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876892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26724-10F5-86BE-46ED-014F12D13CDC}"/>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405BBC15-C45A-0522-66FE-27149E49964F}"/>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6380F366-F4EB-E447-A67E-AC5489AB569A}"/>
              </a:ext>
            </a:extLst>
          </p:cNvPr>
          <p:cNvSpPr>
            <a:spLocks noGrp="1"/>
          </p:cNvSpPr>
          <p:nvPr>
            <p:ph sz="half" idx="1"/>
          </p:nvPr>
        </p:nvSpPr>
        <p:spPr>
          <a:xfrm>
            <a:off x="304800" y="1615417"/>
            <a:ext cx="8534400" cy="4389437"/>
          </a:xfrm>
        </p:spPr>
        <p:txBody>
          <a:bodyPr>
            <a:noAutofit/>
          </a:bodyPr>
          <a:lstStyle/>
          <a:p>
            <a:pPr algn="just" hangingPunct="0">
              <a:lnSpc>
                <a:spcPct val="150000"/>
              </a:lnSpc>
              <a:buNone/>
            </a:pPr>
            <a:r>
              <a:rPr lang="en-GB" sz="2000" b="0" dirty="0">
                <a:effectLst/>
                <a:highlight>
                  <a:srgbClr val="FFFF00"/>
                </a:highlight>
                <a:latin typeface="Aptos" panose="020B0004020202020204" pitchFamily="34" charset="0"/>
                <a:ea typeface="Times New Roman" panose="02020603050405020304" pitchFamily="18" charset="0"/>
              </a:rPr>
              <a:t>**</a:t>
            </a:r>
            <a:r>
              <a:rPr lang="en-GB" sz="2000" b="1" dirty="0">
                <a:effectLst/>
                <a:latin typeface="Aptos" panose="020B0004020202020204" pitchFamily="34" charset="0"/>
                <a:ea typeface="Times New Roman" panose="02020603050405020304" pitchFamily="18" charset="0"/>
              </a:rPr>
              <a:t>Additional Information:</a:t>
            </a:r>
          </a:p>
          <a:p>
            <a:pPr marL="342900" lvl="0" indent="-342900" algn="just" hangingPunct="0">
              <a:lnSpc>
                <a:spcPct val="100000"/>
              </a:lnSpc>
              <a:buFont typeface="Symbol" panose="05050102010706020507" pitchFamily="18" charset="2"/>
              <a:buChar char=""/>
            </a:pPr>
            <a:r>
              <a:rPr lang="en-GB" sz="2000" b="1" dirty="0">
                <a:effectLst/>
                <a:latin typeface="Aptos" panose="020B0004020202020204" pitchFamily="34" charset="0"/>
                <a:ea typeface="Times New Roman" panose="02020603050405020304" pitchFamily="18" charset="0"/>
              </a:rPr>
              <a:t>Avoid generalisations</a:t>
            </a:r>
            <a:r>
              <a:rPr lang="en-GB" sz="2000" dirty="0">
                <a:effectLst/>
                <a:latin typeface="Aptos" panose="020B0004020202020204" pitchFamily="34" charset="0"/>
                <a:ea typeface="Times New Roman" panose="02020603050405020304" pitchFamily="18" charset="0"/>
              </a:rPr>
              <a:t>. Focus instead on the key insights that are </a:t>
            </a:r>
            <a:r>
              <a:rPr lang="en-GB" sz="2000" b="1" dirty="0">
                <a:effectLst/>
                <a:latin typeface="Aptos" panose="020B0004020202020204" pitchFamily="34" charset="0"/>
                <a:ea typeface="Times New Roman" panose="02020603050405020304" pitchFamily="18" charset="0"/>
              </a:rPr>
              <a:t>personal to you</a:t>
            </a:r>
            <a:r>
              <a:rPr lang="en-GB" sz="2000" dirty="0">
                <a:effectLst/>
                <a:latin typeface="Aptos" panose="020B0004020202020204" pitchFamily="34" charset="0"/>
                <a:ea typeface="Times New Roman" panose="02020603050405020304" pitchFamily="18" charset="0"/>
              </a:rPr>
              <a:t>.</a:t>
            </a:r>
          </a:p>
          <a:p>
            <a:pPr marL="342900" lvl="0" indent="-342900" algn="just" hangingPunct="0">
              <a:lnSpc>
                <a:spcPct val="100000"/>
              </a:lnSpc>
              <a:buFont typeface="Symbol" panose="05050102010706020507" pitchFamily="18" charset="2"/>
              <a:buChar char=""/>
            </a:pPr>
            <a:r>
              <a:rPr lang="en-GB" sz="2000" b="0" dirty="0">
                <a:effectLst/>
                <a:latin typeface="Aptos" panose="020B0004020202020204" pitchFamily="34" charset="0"/>
                <a:ea typeface="Times New Roman" panose="02020603050405020304" pitchFamily="18" charset="0"/>
              </a:rPr>
              <a:t>Examples:</a:t>
            </a:r>
          </a:p>
          <a:p>
            <a:pPr marL="0" lv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Personnel Resourcing &amp; Development:</a:t>
            </a:r>
            <a:r>
              <a:rPr lang="en-GB" sz="2000" b="0" dirty="0">
                <a:effectLst/>
                <a:latin typeface="Aptos" panose="020B0004020202020204" pitchFamily="34" charset="0"/>
                <a:ea typeface="Times New Roman" panose="02020603050405020304" pitchFamily="18" charset="0"/>
              </a:rPr>
              <a:t> What did you learn about talent management? How could this be beneficial when considering training opportunities for staff members in your placement hotel?</a:t>
            </a:r>
            <a:endParaRPr lang="en-GB" sz="2000" b="1" dirty="0">
              <a:effectLst/>
              <a:latin typeface="Aptos" panose="020B0004020202020204" pitchFamily="34" charset="0"/>
              <a:ea typeface="Times New Roman" panose="02020603050405020304" pitchFamily="18" charset="0"/>
            </a:endParaRPr>
          </a:p>
          <a:p>
            <a:pPr algn="just" hangingPunct="0">
              <a:lnSpc>
                <a:spcPct val="100000"/>
              </a:lnSpc>
              <a:buNone/>
            </a:pP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DF426B01-1AAF-A05A-D1DE-6206D9C3F682}"/>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597782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FEC53-495E-5D47-F940-95685924C62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F681D46-1F88-503B-D1ED-8BE0D39F54D7}"/>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A0466C3C-CDD5-8BBD-9195-B2B72DA5AAF7}"/>
              </a:ext>
            </a:extLst>
          </p:cNvPr>
          <p:cNvSpPr>
            <a:spLocks noGrp="1"/>
          </p:cNvSpPr>
          <p:nvPr>
            <p:ph sz="half" idx="1"/>
          </p:nvPr>
        </p:nvSpPr>
        <p:spPr>
          <a:xfrm>
            <a:off x="304800" y="1371600"/>
            <a:ext cx="8534400" cy="4389437"/>
          </a:xfrm>
        </p:spPr>
        <p:txBody>
          <a:bodyPr>
            <a:noAutofit/>
          </a:bodyPr>
          <a:lstStyle/>
          <a:p>
            <a:pPr algn="just" hangingPunct="0">
              <a:lnSpc>
                <a:spcPct val="100000"/>
              </a:lnSpc>
              <a:buNone/>
            </a:pPr>
            <a:r>
              <a:rPr lang="en-GB" sz="1800" b="1" dirty="0">
                <a:effectLst/>
                <a:latin typeface="Aptos" panose="020B0004020202020204" pitchFamily="34" charset="0"/>
                <a:ea typeface="Times New Roman" panose="02020603050405020304" pitchFamily="18" charset="0"/>
              </a:rPr>
              <a:t>Section 3: Future Trends in Hotel Administration</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Reflect on any </a:t>
            </a:r>
            <a:r>
              <a:rPr lang="en-GB" sz="1800" b="1" dirty="0">
                <a:effectLst/>
                <a:latin typeface="Aptos" panose="020B0004020202020204" pitchFamily="34" charset="0"/>
                <a:ea typeface="Times New Roman" panose="02020603050405020304" pitchFamily="18" charset="0"/>
              </a:rPr>
              <a:t>future trends</a:t>
            </a:r>
            <a:r>
              <a:rPr lang="en-GB" sz="1800" b="0" dirty="0">
                <a:effectLst/>
                <a:latin typeface="Aptos" panose="020B0004020202020204" pitchFamily="34" charset="0"/>
                <a:ea typeface="Times New Roman" panose="02020603050405020304" pitchFamily="18" charset="0"/>
              </a:rPr>
              <a:t> or </a:t>
            </a:r>
            <a:r>
              <a:rPr lang="en-GB" sz="1800" b="1" dirty="0">
                <a:effectLst/>
                <a:latin typeface="Aptos" panose="020B0004020202020204" pitchFamily="34" charset="0"/>
                <a:ea typeface="Times New Roman" panose="02020603050405020304" pitchFamily="18" charset="0"/>
              </a:rPr>
              <a:t>emerging issues</a:t>
            </a:r>
            <a:r>
              <a:rPr lang="en-GB" sz="1800" b="0" dirty="0">
                <a:effectLst/>
                <a:latin typeface="Aptos" panose="020B0004020202020204" pitchFamily="34" charset="0"/>
                <a:ea typeface="Times New Roman" panose="02020603050405020304" pitchFamily="18" charset="0"/>
              </a:rPr>
              <a:t> in hotel front/back office operations. Consider aspects such as: </a:t>
            </a:r>
            <a:r>
              <a:rPr lang="en-GB" sz="1800" b="1" dirty="0">
                <a:effectLst/>
                <a:latin typeface="Aptos" panose="020B0004020202020204" pitchFamily="34" charset="0"/>
                <a:ea typeface="Times New Roman" panose="02020603050405020304" pitchFamily="18" charset="0"/>
              </a:rPr>
              <a:t>The increasing use of AI in hotel management; Changes in consumer expectations; Technological advancements in administrative tasks.</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Discuss how this could affect your chosen department in the future, and your experiences in the industry. </a:t>
            </a:r>
            <a:r>
              <a:rPr lang="en-GB" sz="1800" b="1" dirty="0">
                <a:effectLst/>
                <a:latin typeface="Aptos" panose="020B0004020202020204" pitchFamily="34" charset="0"/>
                <a:ea typeface="Times New Roman" panose="02020603050405020304" pitchFamily="18" charset="0"/>
              </a:rPr>
              <a:t>Support your discussion with specific evidence gathered from contemporary academic literature.</a:t>
            </a:r>
            <a:r>
              <a:rPr lang="en-GB" sz="1800" b="0" dirty="0">
                <a:effectLst/>
                <a:latin typeface="Aptos" panose="020B0004020202020204" pitchFamily="34" charset="0"/>
                <a:ea typeface="Times New Roman" panose="02020603050405020304" pitchFamily="18" charset="0"/>
              </a:rPr>
              <a:t> Critically analyse this literature in line with your practical experiences by discussing specific points and how they relate to your experiences and observations whilst on placement. Ensure sources are referenced accordingly.</a:t>
            </a:r>
            <a:endParaRPr lang="en-GB" sz="1800" b="1" dirty="0">
              <a:effectLst/>
              <a:latin typeface="Aptos" panose="020B0004020202020204" pitchFamily="34" charset="0"/>
              <a:ea typeface="Times New Roman" panose="02020603050405020304" pitchFamily="18" charset="0"/>
            </a:endParaRPr>
          </a:p>
          <a:p>
            <a:pPr algn="just" hangingPunct="0">
              <a:lnSpc>
                <a:spcPct val="100000"/>
              </a:lnSpc>
              <a:buNone/>
            </a:pPr>
            <a:r>
              <a:rPr lang="en-GB" sz="1800" b="1" dirty="0">
                <a:effectLst/>
                <a:latin typeface="Aptos" panose="020B0004020202020204" pitchFamily="34" charset="0"/>
                <a:ea typeface="Times New Roman" panose="02020603050405020304" pitchFamily="18" charset="0"/>
              </a:rPr>
              <a:t>Conclusion</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Summarise your key learning insights. Comment on whether or not you managed to achieve your learning objectives.</a:t>
            </a:r>
            <a:endParaRPr lang="en-GB" sz="18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1FCD2ACA-BC56-E086-D03F-8DF7D621F261}"/>
              </a:ext>
            </a:extLst>
          </p:cNvPr>
          <p:cNvSpPr txBox="1"/>
          <p:nvPr/>
        </p:nvSpPr>
        <p:spPr>
          <a:xfrm>
            <a:off x="477023" y="3810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867532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533400" y="1873177"/>
            <a:ext cx="8534400" cy="4389437"/>
          </a:xfrm>
        </p:spPr>
        <p:txBody>
          <a:bodyPr>
            <a:noAutofit/>
          </a:bodyPr>
          <a:lstStyle/>
          <a:p>
            <a:pPr marL="0" indent="0" algn="just">
              <a:buNone/>
              <a:tabLst>
                <a:tab pos="270510" algn="l"/>
              </a:tabLst>
            </a:pPr>
            <a:r>
              <a:rPr lang="en-GB" sz="2000" b="1" dirty="0">
                <a:effectLst/>
                <a:latin typeface="Aptos" panose="020B0004020202020204" pitchFamily="34" charset="0"/>
                <a:ea typeface="Times New Roman" panose="02020603050405020304" pitchFamily="18" charset="0"/>
                <a:cs typeface="Times New Roman" panose="02020603050405020304" pitchFamily="18" charset="0"/>
              </a:rPr>
              <a:t>The learning log should include</a:t>
            </a:r>
            <a:r>
              <a:rPr lang="en-GB" sz="2000" b="1" dirty="0">
                <a:effectLst/>
                <a:latin typeface="Aptos" panose="020B0004020202020204" pitchFamily="34" charset="0"/>
                <a:ea typeface="Times New Roman" panose="02020603050405020304" pitchFamily="18" charset="0"/>
              </a:rPr>
              <a:t>:</a:t>
            </a:r>
            <a:endParaRPr lang="en-GB" sz="20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 brief overview of the </a:t>
            </a:r>
            <a:r>
              <a:rPr lang="en-GB" sz="1800" dirty="0">
                <a:latin typeface="Aptos" panose="020B0004020202020204" pitchFamily="34" charset="0"/>
                <a:ea typeface="Times New Roman" panose="02020603050405020304" pitchFamily="18" charset="0"/>
                <a:cs typeface="Times New Roman" panose="02020603050405020304" pitchFamily="18" charset="0"/>
              </a:rPr>
              <a:t>chosen area of administration.</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Student’s placement learning objectives within the department (bullet points).</a:t>
            </a:r>
            <a:endParaRPr lang="en-GB" sz="1800" dirty="0">
              <a:effectLst/>
              <a:latin typeface="Aptos" panose="020B0004020202020204" pitchFamily="34" charset="0"/>
              <a:ea typeface="Times New Roman" panose="02020603050405020304" pitchFamily="18" charset="0"/>
            </a:endParaRPr>
          </a:p>
          <a:p>
            <a:pPr lvl="0" algn="just">
              <a:lnSpc>
                <a:spcPct val="100000"/>
              </a:lnSpc>
              <a:spcAft>
                <a:spcPts val="800"/>
              </a:spcAft>
              <a:buFont typeface="Wingdings" panose="05000000000000000000" pitchFamily="2" charset="2"/>
              <a:buChar char="§"/>
              <a:tabLst>
                <a:tab pos="270510" algn="l"/>
              </a:tabLst>
            </a:pPr>
            <a:r>
              <a:rPr lang="en-GB" sz="1800" b="1" dirty="0">
                <a:effectLst/>
                <a:latin typeface="Aptos" panose="020B0004020202020204" pitchFamily="34" charset="0"/>
                <a:ea typeface="Times New Roman" panose="02020603050405020304" pitchFamily="18" charset="0"/>
              </a:rPr>
              <a:t>Reference List</a:t>
            </a:r>
            <a:r>
              <a:rPr lang="en-GB" sz="1800" dirty="0">
                <a:effectLst/>
                <a:latin typeface="Aptos" panose="020B0004020202020204" pitchFamily="34" charset="0"/>
                <a:ea typeface="Times New Roman" panose="02020603050405020304" pitchFamily="18" charset="0"/>
              </a:rPr>
              <a:t> (minimum of 10-12 references)</a:t>
            </a: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01727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1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28650" y="1623100"/>
            <a:ext cx="7886700" cy="765175"/>
          </a:xfrm>
        </p:spPr>
        <p:txBody>
          <a:bodyPr>
            <a:normAutofit/>
          </a:bodyPr>
          <a:lstStyle/>
          <a:p>
            <a:pPr marL="0" indent="0" algn="ctr">
              <a:buNone/>
            </a:pPr>
            <a:r>
              <a:rPr lang="en-GB" sz="2000" b="1" dirty="0"/>
              <a:t>Is this the correct way of reflecting on an experience? Why not?</a:t>
            </a:r>
          </a:p>
          <a:p>
            <a:pPr marL="0" indent="0">
              <a:buNone/>
            </a:pPr>
            <a:endParaRPr lang="en-GB" sz="2400" dirty="0"/>
          </a:p>
        </p:txBody>
      </p:sp>
      <p:sp>
        <p:nvSpPr>
          <p:cNvPr id="4" name="TextBox 3">
            <a:extLst>
              <a:ext uri="{FF2B5EF4-FFF2-40B4-BE49-F238E27FC236}">
                <a16:creationId xmlns:a16="http://schemas.microsoft.com/office/drawing/2014/main" id="{8C5FE9DF-458B-6B3A-61EA-C5402FBCB4D6}"/>
              </a:ext>
            </a:extLst>
          </p:cNvPr>
          <p:cNvSpPr txBox="1"/>
          <p:nvPr/>
        </p:nvSpPr>
        <p:spPr>
          <a:xfrm>
            <a:off x="628650" y="2189133"/>
            <a:ext cx="7981950" cy="2409121"/>
          </a:xfrm>
          <a:prstGeom prst="rect">
            <a:avLst/>
          </a:prstGeom>
          <a:noFill/>
          <a:ln w="12700">
            <a:solidFill>
              <a:schemeClr val="tx1"/>
            </a:solidFill>
          </a:ln>
        </p:spPr>
        <p:txBody>
          <a:bodyPr wrap="square" rtlCol="0">
            <a:spAutoFit/>
          </a:bodyPr>
          <a:lstStyle/>
          <a:p>
            <a:pPr marL="0" indent="0" algn="just">
              <a:lnSpc>
                <a:spcPct val="150000"/>
              </a:lnSpc>
              <a:buNone/>
            </a:pPr>
            <a:r>
              <a:rPr lang="en-GB" sz="1700" dirty="0">
                <a:latin typeface="Aptos" panose="020B0004020202020204" pitchFamily="34" charset="0"/>
              </a:rPr>
              <a:t>I spent two weeks in Swansea Marriott’s hotel restaurant. I really enjoyed it here. My tasks included:</a:t>
            </a:r>
          </a:p>
          <a:p>
            <a:pPr lvl="1" algn="just">
              <a:lnSpc>
                <a:spcPct val="150000"/>
              </a:lnSpc>
            </a:pPr>
            <a:r>
              <a:rPr lang="en-GB" sz="1700" dirty="0">
                <a:latin typeface="Aptos" panose="020B0004020202020204" pitchFamily="34" charset="0"/>
              </a:rPr>
              <a:t>-polishing cutlery</a:t>
            </a:r>
          </a:p>
          <a:p>
            <a:pPr lvl="1" algn="just">
              <a:lnSpc>
                <a:spcPct val="150000"/>
              </a:lnSpc>
            </a:pPr>
            <a:r>
              <a:rPr lang="en-GB" sz="1700" dirty="0">
                <a:latin typeface="Aptos" panose="020B0004020202020204" pitchFamily="34" charset="0"/>
              </a:rPr>
              <a:t>-polishing glasses</a:t>
            </a:r>
          </a:p>
          <a:p>
            <a:pPr lvl="1" algn="just">
              <a:lnSpc>
                <a:spcPct val="150000"/>
              </a:lnSpc>
            </a:pPr>
            <a:r>
              <a:rPr lang="en-GB" sz="1700" dirty="0">
                <a:latin typeface="Aptos" panose="020B0004020202020204" pitchFamily="34" charset="0"/>
              </a:rPr>
              <a:t>-setting up tables</a:t>
            </a:r>
          </a:p>
          <a:p>
            <a:pPr marL="0" indent="0" algn="just">
              <a:lnSpc>
                <a:spcPct val="150000"/>
              </a:lnSpc>
              <a:buNone/>
            </a:pPr>
            <a:r>
              <a:rPr lang="en-GB" sz="1700" dirty="0">
                <a:latin typeface="Aptos" panose="020B0004020202020204" pitchFamily="34" charset="0"/>
              </a:rPr>
              <a:t>I learned many skills while working and shadowing in this department.</a:t>
            </a:r>
          </a:p>
        </p:txBody>
      </p:sp>
      <p:sp>
        <p:nvSpPr>
          <p:cNvPr id="5" name="Content Placeholder 2">
            <a:extLst>
              <a:ext uri="{FF2B5EF4-FFF2-40B4-BE49-F238E27FC236}">
                <a16:creationId xmlns:a16="http://schemas.microsoft.com/office/drawing/2014/main" id="{FD5BC7E2-6945-1691-6828-202796C31509}"/>
              </a:ext>
            </a:extLst>
          </p:cNvPr>
          <p:cNvSpPr txBox="1">
            <a:spLocks/>
          </p:cNvSpPr>
          <p:nvPr/>
        </p:nvSpPr>
        <p:spPr>
          <a:xfrm>
            <a:off x="641055" y="5105400"/>
            <a:ext cx="7886700" cy="765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2000" b="1" dirty="0"/>
              <a:t> This is </a:t>
            </a:r>
            <a:r>
              <a:rPr lang="en-GB" sz="2000" b="1" u="sng" dirty="0"/>
              <a:t>not</a:t>
            </a:r>
            <a:r>
              <a:rPr lang="en-GB" sz="2000" b="1" dirty="0"/>
              <a:t> a reflection but rather a description of your tasks.</a:t>
            </a:r>
            <a:endParaRPr lang="en-GB" sz="2400" dirty="0"/>
          </a:p>
        </p:txBody>
      </p:sp>
    </p:spTree>
    <p:extLst>
      <p:ext uri="{BB962C8B-B14F-4D97-AF65-F5344CB8AC3E}">
        <p14:creationId xmlns:p14="http://schemas.microsoft.com/office/powerpoint/2010/main" val="4489581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1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28650" y="1371600"/>
            <a:ext cx="7886700" cy="765175"/>
          </a:xfrm>
        </p:spPr>
        <p:txBody>
          <a:bodyPr>
            <a:normAutofit/>
          </a:bodyPr>
          <a:lstStyle/>
          <a:p>
            <a:pPr marL="0" indent="0" algn="ctr">
              <a:buNone/>
            </a:pPr>
            <a:r>
              <a:rPr lang="en-GB" sz="2000" b="1" dirty="0"/>
              <a:t>Try this!</a:t>
            </a:r>
          </a:p>
          <a:p>
            <a:pPr marL="0" indent="0">
              <a:buNone/>
            </a:pPr>
            <a:endParaRPr lang="en-GB" sz="2400" dirty="0"/>
          </a:p>
        </p:txBody>
      </p:sp>
      <p:sp>
        <p:nvSpPr>
          <p:cNvPr id="4" name="TextBox 3">
            <a:extLst>
              <a:ext uri="{FF2B5EF4-FFF2-40B4-BE49-F238E27FC236}">
                <a16:creationId xmlns:a16="http://schemas.microsoft.com/office/drawing/2014/main" id="{8C5FE9DF-458B-6B3A-61EA-C5402FBCB4D6}"/>
              </a:ext>
            </a:extLst>
          </p:cNvPr>
          <p:cNvSpPr txBox="1"/>
          <p:nvPr/>
        </p:nvSpPr>
        <p:spPr>
          <a:xfrm>
            <a:off x="762000" y="1981200"/>
            <a:ext cx="7620000" cy="2406300"/>
          </a:xfrm>
          <a:prstGeom prst="rect">
            <a:avLst/>
          </a:prstGeom>
          <a:noFill/>
          <a:ln w="12700">
            <a:solidFill>
              <a:schemeClr val="tx1"/>
            </a:solidFill>
          </a:ln>
        </p:spPr>
        <p:txBody>
          <a:bodyPr wrap="square" rtlCol="0">
            <a:spAutoFit/>
          </a:bodyPr>
          <a:lstStyle/>
          <a:p>
            <a:pPr marL="0" indent="0" algn="just">
              <a:lnSpc>
                <a:spcPct val="150000"/>
              </a:lnSpc>
              <a:buNone/>
            </a:pPr>
            <a:r>
              <a:rPr lang="en-GB" sz="1700" dirty="0"/>
              <a:t>During my time shadowing a F&amp;B supervisor in Swansea Marriott’s hotel restaurant, I developed team working skills by collaborating on […]. According to X (</a:t>
            </a:r>
            <a:r>
              <a:rPr lang="en-GB" sz="1700" i="1" dirty="0"/>
              <a:t>year</a:t>
            </a:r>
            <a:r>
              <a:rPr lang="en-GB" sz="1700" dirty="0"/>
              <a:t>), this skill is invaluable for a F&amp;B manager because […]. This is further supported by Z et al. (</a:t>
            </a:r>
            <a:r>
              <a:rPr lang="en-GB" sz="1700" i="1" dirty="0"/>
              <a:t>year</a:t>
            </a:r>
            <a:r>
              <a:rPr lang="en-GB" sz="1700" dirty="0"/>
              <a:t>) who argue that […]. Furthermore, setting up tables and polishing cutlery and glasses alongside team members taught me the importance of attention to detail which is considered to be […].</a:t>
            </a:r>
          </a:p>
        </p:txBody>
      </p:sp>
      <p:sp>
        <p:nvSpPr>
          <p:cNvPr id="5" name="Content Placeholder 2">
            <a:extLst>
              <a:ext uri="{FF2B5EF4-FFF2-40B4-BE49-F238E27FC236}">
                <a16:creationId xmlns:a16="http://schemas.microsoft.com/office/drawing/2014/main" id="{FD5BC7E2-6945-1691-6828-202796C31509}"/>
              </a:ext>
            </a:extLst>
          </p:cNvPr>
          <p:cNvSpPr txBox="1">
            <a:spLocks/>
          </p:cNvSpPr>
          <p:nvPr/>
        </p:nvSpPr>
        <p:spPr>
          <a:xfrm>
            <a:off x="628650" y="4724400"/>
            <a:ext cx="7886700" cy="91440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2000" b="1" dirty="0"/>
              <a:t> This version contains information about the tasks performed, the lesson learned and puts your learning into a wider perspective. Besides, you support your discussion academically with credible research.</a:t>
            </a:r>
            <a:endParaRPr lang="en-GB" sz="2400" dirty="0"/>
          </a:p>
        </p:txBody>
      </p:sp>
    </p:spTree>
    <p:extLst>
      <p:ext uri="{BB962C8B-B14F-4D97-AF65-F5344CB8AC3E}">
        <p14:creationId xmlns:p14="http://schemas.microsoft.com/office/powerpoint/2010/main" val="29159664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152400"/>
            <a:ext cx="7886700" cy="1325563"/>
          </a:xfrm>
        </p:spPr>
        <p:txBody>
          <a:bodyPr>
            <a:normAutofit/>
          </a:bodyPr>
          <a:lstStyle/>
          <a:p>
            <a:pPr algn="ctr"/>
            <a:r>
              <a:rPr lang="en-GB" sz="3200" b="1" dirty="0"/>
              <a:t>Example 2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53459" y="2057400"/>
            <a:ext cx="7886700" cy="2286000"/>
          </a:xfrm>
          <a:ln w="12700">
            <a:solidFill>
              <a:schemeClr val="tx1"/>
            </a:solidFill>
          </a:ln>
        </p:spPr>
        <p:txBody>
          <a:bodyPr>
            <a:noAutofit/>
          </a:bodyPr>
          <a:lstStyle/>
          <a:p>
            <a:pPr marL="0" indent="0">
              <a:lnSpc>
                <a:spcPct val="100000"/>
              </a:lnSpc>
              <a:buNone/>
            </a:pPr>
            <a:r>
              <a:rPr lang="en-GB" sz="1700" dirty="0">
                <a:latin typeface="Aptos" panose="020B0004020202020204" pitchFamily="34" charset="0"/>
              </a:rPr>
              <a:t>Here’s a list of the important skills to have as a Front Office Manager:</a:t>
            </a:r>
          </a:p>
          <a:p>
            <a:pPr marL="457200" lvl="1" indent="0">
              <a:lnSpc>
                <a:spcPct val="100000"/>
              </a:lnSpc>
              <a:buNone/>
            </a:pPr>
            <a:r>
              <a:rPr lang="en-GB" sz="1700" dirty="0">
                <a:latin typeface="Aptos" panose="020B0004020202020204" pitchFamily="34" charset="0"/>
              </a:rPr>
              <a:t>1. […]</a:t>
            </a:r>
          </a:p>
          <a:p>
            <a:pPr marL="457200" lvl="1" indent="0">
              <a:lnSpc>
                <a:spcPct val="100000"/>
              </a:lnSpc>
              <a:buNone/>
            </a:pPr>
            <a:r>
              <a:rPr lang="en-GB" sz="1700" dirty="0">
                <a:latin typeface="Aptos" panose="020B0004020202020204" pitchFamily="34" charset="0"/>
              </a:rPr>
              <a:t>2. […]</a:t>
            </a:r>
          </a:p>
          <a:p>
            <a:pPr marL="457200" lvl="1" indent="0">
              <a:lnSpc>
                <a:spcPct val="100000"/>
              </a:lnSpc>
              <a:buNone/>
            </a:pPr>
            <a:r>
              <a:rPr lang="en-GB" sz="1700" dirty="0">
                <a:latin typeface="Aptos" panose="020B0004020202020204" pitchFamily="34" charset="0"/>
              </a:rPr>
              <a:t>3. […]</a:t>
            </a:r>
          </a:p>
          <a:p>
            <a:pPr marL="457200" lvl="1" indent="0">
              <a:lnSpc>
                <a:spcPct val="100000"/>
              </a:lnSpc>
              <a:buNone/>
            </a:pPr>
            <a:r>
              <a:rPr lang="en-GB" sz="1700" dirty="0">
                <a:latin typeface="Aptos" panose="020B0004020202020204" pitchFamily="34" charset="0"/>
              </a:rPr>
              <a:t>4. […]</a:t>
            </a:r>
          </a:p>
          <a:p>
            <a:pPr marL="0" indent="0">
              <a:lnSpc>
                <a:spcPct val="100000"/>
              </a:lnSpc>
              <a:buNone/>
            </a:pPr>
            <a:r>
              <a:rPr lang="en-GB" sz="1700" dirty="0">
                <a:latin typeface="Aptos" panose="020B0004020202020204" pitchFamily="34" charset="0"/>
              </a:rPr>
              <a:t>I have developed all these skills shadowing my supervisor.</a:t>
            </a:r>
          </a:p>
        </p:txBody>
      </p:sp>
      <p:sp>
        <p:nvSpPr>
          <p:cNvPr id="4" name="Content Placeholder 2">
            <a:extLst>
              <a:ext uri="{FF2B5EF4-FFF2-40B4-BE49-F238E27FC236}">
                <a16:creationId xmlns:a16="http://schemas.microsoft.com/office/drawing/2014/main" id="{85355F81-45A5-8DA8-F1F1-ED7F6B8D20FE}"/>
              </a:ext>
            </a:extLst>
          </p:cNvPr>
          <p:cNvSpPr txBox="1">
            <a:spLocks/>
          </p:cNvSpPr>
          <p:nvPr/>
        </p:nvSpPr>
        <p:spPr>
          <a:xfrm>
            <a:off x="628650" y="1447800"/>
            <a:ext cx="7886700" cy="765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b="1" dirty="0"/>
              <a:t>Is this the correct way of reflecting on an experience? Why not?</a:t>
            </a:r>
          </a:p>
          <a:p>
            <a:pPr marL="0" indent="0">
              <a:buFont typeface="Arial" panose="020B0604020202020204" pitchFamily="34" charset="0"/>
              <a:buNone/>
            </a:pPr>
            <a:endParaRPr lang="en-GB" sz="2400" dirty="0"/>
          </a:p>
        </p:txBody>
      </p:sp>
      <p:sp>
        <p:nvSpPr>
          <p:cNvPr id="6" name="Content Placeholder 2">
            <a:extLst>
              <a:ext uri="{FF2B5EF4-FFF2-40B4-BE49-F238E27FC236}">
                <a16:creationId xmlns:a16="http://schemas.microsoft.com/office/drawing/2014/main" id="{690C76C3-0B68-9562-A116-74D287A7F502}"/>
              </a:ext>
            </a:extLst>
          </p:cNvPr>
          <p:cNvSpPr txBox="1">
            <a:spLocks/>
          </p:cNvSpPr>
          <p:nvPr/>
        </p:nvSpPr>
        <p:spPr>
          <a:xfrm>
            <a:off x="457200" y="4495800"/>
            <a:ext cx="7886700" cy="13716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1800" b="1" dirty="0">
                <a:latin typeface="Aptos" panose="020B0004020202020204" pitchFamily="34" charset="0"/>
              </a:rPr>
              <a:t> Descriptive</a:t>
            </a:r>
          </a:p>
          <a:p>
            <a:pPr algn="ctr">
              <a:buFont typeface="Wingdings" panose="05000000000000000000" pitchFamily="2" charset="2"/>
              <a:buChar char="Ø"/>
            </a:pPr>
            <a:r>
              <a:rPr lang="en-GB" sz="1800" b="1" dirty="0">
                <a:latin typeface="Aptos" panose="020B0004020202020204" pitchFamily="34" charset="0"/>
              </a:rPr>
              <a:t>No context</a:t>
            </a:r>
          </a:p>
          <a:p>
            <a:pPr algn="ctr">
              <a:buFont typeface="Wingdings" panose="05000000000000000000" pitchFamily="2" charset="2"/>
              <a:buChar char="Ø"/>
            </a:pPr>
            <a:r>
              <a:rPr lang="en-GB" sz="1800" b="1" dirty="0">
                <a:latin typeface="Aptos" panose="020B0004020202020204" pitchFamily="34" charset="0"/>
              </a:rPr>
              <a:t>No reflection on personal experiences</a:t>
            </a:r>
          </a:p>
          <a:p>
            <a:pPr algn="ctr">
              <a:buFont typeface="Wingdings" panose="05000000000000000000" pitchFamily="2" charset="2"/>
              <a:buChar char="Ø"/>
            </a:pPr>
            <a:r>
              <a:rPr lang="en-GB" sz="1800" b="1" dirty="0">
                <a:latin typeface="Aptos" panose="020B0004020202020204" pitchFamily="34" charset="0"/>
              </a:rPr>
              <a:t>No academic referencing</a:t>
            </a:r>
            <a:endParaRPr lang="en-GB" sz="2000" dirty="0">
              <a:latin typeface="Aptos" panose="020B0004020202020204" pitchFamily="34" charset="0"/>
            </a:endParaRPr>
          </a:p>
        </p:txBody>
      </p:sp>
    </p:spTree>
    <p:extLst>
      <p:ext uri="{BB962C8B-B14F-4D97-AF65-F5344CB8AC3E}">
        <p14:creationId xmlns:p14="http://schemas.microsoft.com/office/powerpoint/2010/main" val="5681724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2 – Reflecting</a:t>
            </a:r>
          </a:p>
        </p:txBody>
      </p:sp>
      <p:sp>
        <p:nvSpPr>
          <p:cNvPr id="10" name="TextBox 9">
            <a:extLst>
              <a:ext uri="{FF2B5EF4-FFF2-40B4-BE49-F238E27FC236}">
                <a16:creationId xmlns:a16="http://schemas.microsoft.com/office/drawing/2014/main" id="{21953E42-0413-16C7-0E29-88C25317238C}"/>
              </a:ext>
            </a:extLst>
          </p:cNvPr>
          <p:cNvSpPr txBox="1"/>
          <p:nvPr/>
        </p:nvSpPr>
        <p:spPr>
          <a:xfrm>
            <a:off x="628650" y="1524000"/>
            <a:ext cx="7829550" cy="4247317"/>
          </a:xfrm>
          <a:prstGeom prst="rect">
            <a:avLst/>
          </a:prstGeom>
          <a:noFill/>
        </p:spPr>
        <p:txBody>
          <a:bodyPr wrap="square" rtlCol="0">
            <a:spAutoFit/>
          </a:bodyPr>
          <a:lstStyle/>
          <a:p>
            <a:pPr marL="342900" indent="-342900">
              <a:buFont typeface="Wingdings" panose="05000000000000000000" pitchFamily="2" charset="2"/>
              <a:buChar char="§"/>
            </a:pPr>
            <a:r>
              <a:rPr lang="en-GB" dirty="0">
                <a:latin typeface="Aptos" panose="020B0004020202020204" pitchFamily="34" charset="0"/>
              </a:rPr>
              <a:t>Ensure your learning log is supported by </a:t>
            </a:r>
            <a:r>
              <a:rPr lang="en-GB" b="1" dirty="0">
                <a:latin typeface="Aptos" panose="020B0004020202020204" pitchFamily="34" charset="0"/>
              </a:rPr>
              <a:t>specific examples </a:t>
            </a:r>
            <a:r>
              <a:rPr lang="en-GB" dirty="0">
                <a:latin typeface="Aptos" panose="020B0004020202020204" pitchFamily="34" charset="0"/>
              </a:rPr>
              <a:t>from your placement experience.</a:t>
            </a:r>
          </a:p>
          <a:p>
            <a:pPr marL="342900" indent="-342900">
              <a:buFont typeface="Wingdings" panose="05000000000000000000" pitchFamily="2" charset="2"/>
              <a:buChar char="§"/>
            </a:pPr>
            <a:endParaRPr lang="en-GB" dirty="0">
              <a:latin typeface="Aptos" panose="020B0004020202020204" pitchFamily="34" charset="0"/>
            </a:endParaRPr>
          </a:p>
          <a:p>
            <a:pPr marL="342900" indent="-342900">
              <a:buFont typeface="Wingdings" panose="05000000000000000000" pitchFamily="2" charset="2"/>
              <a:buChar char="§"/>
            </a:pPr>
            <a:r>
              <a:rPr lang="en-GB" dirty="0">
                <a:latin typeface="Aptos" panose="020B0004020202020204" pitchFamily="34" charset="0"/>
              </a:rPr>
              <a:t>If you did not encounter a particular experience needed to develop a key skill, acknowledge this within your work. Honesty is key! You will not be penalised, as long as you reflect and support with relevant theory outlining why this particular skill is key, you can still get top marks! We are seeking critical analysis and reflection, not proof of tasks undertaken.</a:t>
            </a:r>
          </a:p>
          <a:p>
            <a:pPr marL="342900" indent="-342900">
              <a:buFont typeface="Wingdings" panose="05000000000000000000" pitchFamily="2" charset="2"/>
              <a:buChar char="§"/>
            </a:pPr>
            <a:endParaRPr lang="en-GB" dirty="0">
              <a:latin typeface="Aptos" panose="020B0004020202020204" pitchFamily="34" charset="0"/>
            </a:endParaRPr>
          </a:p>
          <a:p>
            <a:pPr marL="342900" indent="-342900">
              <a:buFont typeface="Wingdings" panose="05000000000000000000" pitchFamily="2" charset="2"/>
              <a:buChar char="§"/>
            </a:pPr>
            <a:r>
              <a:rPr lang="en-GB" dirty="0">
                <a:latin typeface="Aptos" panose="020B0004020202020204" pitchFamily="34" charset="0"/>
              </a:rPr>
              <a:t>Transform any negative experiences or missed opportunities into </a:t>
            </a:r>
            <a:r>
              <a:rPr lang="en-GB" b="1" dirty="0">
                <a:latin typeface="Aptos" panose="020B0004020202020204" pitchFamily="34" charset="0"/>
              </a:rPr>
              <a:t>meaningful learning insights</a:t>
            </a:r>
            <a:r>
              <a:rPr lang="en-GB" dirty="0">
                <a:latin typeface="Aptos" panose="020B0004020202020204" pitchFamily="34" charset="0"/>
              </a:rPr>
              <a:t>.</a:t>
            </a:r>
          </a:p>
          <a:p>
            <a:pPr marL="342900" indent="-342900">
              <a:buFont typeface="Wingdings" panose="05000000000000000000" pitchFamily="2" charset="2"/>
              <a:buChar char="§"/>
            </a:pPr>
            <a:endParaRPr lang="en-GB" dirty="0">
              <a:latin typeface="Aptos" panose="020B0004020202020204" pitchFamily="34" charset="0"/>
            </a:endParaRPr>
          </a:p>
          <a:p>
            <a:pPr marL="342900" indent="-342900">
              <a:buFont typeface="Wingdings" panose="05000000000000000000" pitchFamily="2" charset="2"/>
              <a:buChar char="§"/>
            </a:pPr>
            <a:r>
              <a:rPr lang="en-GB" dirty="0">
                <a:latin typeface="Aptos" panose="020B0004020202020204" pitchFamily="34" charset="0"/>
              </a:rPr>
              <a:t>Back up each lesson learned with </a:t>
            </a:r>
            <a:r>
              <a:rPr lang="en-GB" b="1" dirty="0">
                <a:latin typeface="Aptos" panose="020B0004020202020204" pitchFamily="34" charset="0"/>
              </a:rPr>
              <a:t>credible academic research </a:t>
            </a:r>
            <a:r>
              <a:rPr lang="en-GB" dirty="0">
                <a:latin typeface="Aptos" panose="020B0004020202020204" pitchFamily="34" charset="0"/>
              </a:rPr>
              <a:t>to further demonstrate and reinforce your understanding.</a:t>
            </a:r>
          </a:p>
          <a:p>
            <a:endParaRPr lang="en-GB" dirty="0"/>
          </a:p>
        </p:txBody>
      </p:sp>
    </p:spTree>
    <p:extLst>
      <p:ext uri="{BB962C8B-B14F-4D97-AF65-F5344CB8AC3E}">
        <p14:creationId xmlns:p14="http://schemas.microsoft.com/office/powerpoint/2010/main" val="4666368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EE1A1-37A8-8008-331D-888871229B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6ECD2D-C797-F5F4-9255-3E0FD38D8CBD}"/>
              </a:ext>
            </a:extLst>
          </p:cNvPr>
          <p:cNvSpPr>
            <a:spLocks noGrp="1"/>
          </p:cNvSpPr>
          <p:nvPr>
            <p:ph type="title"/>
          </p:nvPr>
        </p:nvSpPr>
        <p:spPr>
          <a:xfrm>
            <a:off x="628650" y="76200"/>
            <a:ext cx="7886700" cy="1325563"/>
          </a:xfrm>
        </p:spPr>
        <p:txBody>
          <a:bodyPr>
            <a:normAutofit/>
          </a:bodyPr>
          <a:lstStyle/>
          <a:p>
            <a:pPr algn="ctr"/>
            <a:r>
              <a:rPr lang="en-GB" sz="3200" b="1" dirty="0"/>
              <a:t>Example 3 – Linking Modules</a:t>
            </a:r>
          </a:p>
        </p:txBody>
      </p:sp>
      <p:sp>
        <p:nvSpPr>
          <p:cNvPr id="10" name="TextBox 9">
            <a:extLst>
              <a:ext uri="{FF2B5EF4-FFF2-40B4-BE49-F238E27FC236}">
                <a16:creationId xmlns:a16="http://schemas.microsoft.com/office/drawing/2014/main" id="{33B0397D-3E13-90FB-3A38-2768D2DA9A79}"/>
              </a:ext>
            </a:extLst>
          </p:cNvPr>
          <p:cNvSpPr txBox="1"/>
          <p:nvPr/>
        </p:nvSpPr>
        <p:spPr>
          <a:xfrm>
            <a:off x="628650" y="1143000"/>
            <a:ext cx="7829550" cy="5355312"/>
          </a:xfrm>
          <a:prstGeom prst="rect">
            <a:avLst/>
          </a:prstGeom>
          <a:noFill/>
        </p:spPr>
        <p:txBody>
          <a:bodyPr wrap="square" rtlCol="0">
            <a:spAutoFit/>
          </a:bodyPr>
          <a:lstStyle/>
          <a:p>
            <a:pPr algn="just"/>
            <a:r>
              <a:rPr lang="en-GB" b="1" dirty="0">
                <a:solidFill>
                  <a:srgbClr val="FF0000"/>
                </a:solidFill>
                <a:latin typeface="Aptos" panose="020B0004020202020204" pitchFamily="34" charset="0"/>
              </a:rPr>
              <a:t>Examples of Poor Practice:</a:t>
            </a:r>
          </a:p>
          <a:p>
            <a:pPr algn="just"/>
            <a:endParaRPr lang="en-GB" dirty="0">
              <a:latin typeface="Aptos" panose="020B0004020202020204" pitchFamily="34" charset="0"/>
            </a:endParaRPr>
          </a:p>
          <a:p>
            <a:pPr algn="just"/>
            <a:r>
              <a:rPr lang="en-GB" dirty="0">
                <a:latin typeface="Aptos" panose="020B0004020202020204" pitchFamily="34" charset="0"/>
              </a:rPr>
              <a:t>“In IMM, I learned about event management, and now I have seen all things events in practice thanks to my placement.”</a:t>
            </a:r>
          </a:p>
          <a:p>
            <a:pPr algn="just"/>
            <a:endParaRPr lang="en-GB" dirty="0">
              <a:latin typeface="Aptos" panose="020B0004020202020204" pitchFamily="34" charset="0"/>
            </a:endParaRPr>
          </a:p>
          <a:p>
            <a:pPr algn="just"/>
            <a:r>
              <a:rPr lang="en-GB" dirty="0">
                <a:latin typeface="Aptos" panose="020B0004020202020204" pitchFamily="34" charset="0"/>
              </a:rPr>
              <a:t>“In my Sustainable Hospitality &amp; Tourism Management module, I learned about eco-friendly hotel practices such as energy-efficient lighting and appliances, water-saving fixtures, locally sourced food and beverages, waste reduction through recycling and composting programs, the use of biodegradable or refillable toiletries, green certifications, staff training on environmental awareness and community engagement initiatives that support local culture and economy. I now have a better understanding thanks to my placement.”</a:t>
            </a:r>
          </a:p>
          <a:p>
            <a:pPr algn="just"/>
            <a:endParaRPr lang="en-GB" dirty="0">
              <a:latin typeface="Aptos" panose="020B0004020202020204" pitchFamily="34" charset="0"/>
            </a:endParaRPr>
          </a:p>
          <a:p>
            <a:pPr algn="ctr">
              <a:buFont typeface="Wingdings" panose="05000000000000000000" pitchFamily="2" charset="2"/>
              <a:buChar char="Ø"/>
            </a:pPr>
            <a:r>
              <a:rPr lang="en-GB" sz="1800" b="1" dirty="0">
                <a:latin typeface="Aptos" panose="020B0004020202020204" pitchFamily="34" charset="0"/>
              </a:rPr>
              <a:t> Descriptive </a:t>
            </a:r>
            <a:r>
              <a:rPr lang="en-GB" sz="1800" dirty="0">
                <a:latin typeface="Aptos" panose="020B0004020202020204" pitchFamily="34" charset="0"/>
              </a:rPr>
              <a:t>(be mindful of limited word count)</a:t>
            </a:r>
          </a:p>
          <a:p>
            <a:pPr algn="ctr">
              <a:buFont typeface="Wingdings" panose="05000000000000000000" pitchFamily="2" charset="2"/>
              <a:buChar char="Ø"/>
            </a:pPr>
            <a:r>
              <a:rPr lang="en-GB" sz="1800" b="1" dirty="0">
                <a:latin typeface="Aptos" panose="020B0004020202020204" pitchFamily="34" charset="0"/>
              </a:rPr>
              <a:t>No context</a:t>
            </a:r>
          </a:p>
          <a:p>
            <a:pPr algn="ctr">
              <a:buFont typeface="Wingdings" panose="05000000000000000000" pitchFamily="2" charset="2"/>
              <a:buChar char="Ø"/>
            </a:pPr>
            <a:r>
              <a:rPr lang="en-GB" sz="1800" b="1" dirty="0">
                <a:latin typeface="Aptos" panose="020B0004020202020204" pitchFamily="34" charset="0"/>
              </a:rPr>
              <a:t>No personal links</a:t>
            </a:r>
          </a:p>
          <a:p>
            <a:endParaRPr lang="en-GB" dirty="0">
              <a:latin typeface="Aptos" panose="020B0004020202020204" pitchFamily="34" charset="0"/>
            </a:endParaRPr>
          </a:p>
          <a:p>
            <a:endParaRPr lang="en-GB" dirty="0">
              <a:latin typeface="Aptos" panose="020B0004020202020204" pitchFamily="34" charset="0"/>
            </a:endParaRPr>
          </a:p>
        </p:txBody>
      </p:sp>
    </p:spTree>
    <p:extLst>
      <p:ext uri="{BB962C8B-B14F-4D97-AF65-F5344CB8AC3E}">
        <p14:creationId xmlns:p14="http://schemas.microsoft.com/office/powerpoint/2010/main" val="35221580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503C0-0F77-1E75-12E2-85E2200DC5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18D363-A284-2CA7-4EEF-3FCA078A45CC}"/>
              </a:ext>
            </a:extLst>
          </p:cNvPr>
          <p:cNvSpPr>
            <a:spLocks noGrp="1"/>
          </p:cNvSpPr>
          <p:nvPr>
            <p:ph type="title"/>
          </p:nvPr>
        </p:nvSpPr>
        <p:spPr>
          <a:xfrm>
            <a:off x="628650" y="76200"/>
            <a:ext cx="7886700" cy="1325563"/>
          </a:xfrm>
        </p:spPr>
        <p:txBody>
          <a:bodyPr>
            <a:normAutofit/>
          </a:bodyPr>
          <a:lstStyle/>
          <a:p>
            <a:pPr algn="ctr"/>
            <a:r>
              <a:rPr lang="en-GB" sz="3200" b="1" dirty="0"/>
              <a:t>Example 3 – Linking Modules</a:t>
            </a:r>
          </a:p>
        </p:txBody>
      </p:sp>
      <p:sp>
        <p:nvSpPr>
          <p:cNvPr id="10" name="TextBox 9">
            <a:extLst>
              <a:ext uri="{FF2B5EF4-FFF2-40B4-BE49-F238E27FC236}">
                <a16:creationId xmlns:a16="http://schemas.microsoft.com/office/drawing/2014/main" id="{C377D751-1022-7251-8272-F14824D68496}"/>
              </a:ext>
            </a:extLst>
          </p:cNvPr>
          <p:cNvSpPr txBox="1"/>
          <p:nvPr/>
        </p:nvSpPr>
        <p:spPr>
          <a:xfrm>
            <a:off x="304800" y="1219200"/>
            <a:ext cx="8610600" cy="4524315"/>
          </a:xfrm>
          <a:prstGeom prst="rect">
            <a:avLst/>
          </a:prstGeom>
          <a:noFill/>
        </p:spPr>
        <p:txBody>
          <a:bodyPr wrap="square" rtlCol="0">
            <a:spAutoFit/>
          </a:bodyPr>
          <a:lstStyle/>
          <a:p>
            <a:r>
              <a:rPr lang="en-GB" b="1" dirty="0">
                <a:solidFill>
                  <a:schemeClr val="accent6">
                    <a:lumMod val="75000"/>
                  </a:schemeClr>
                </a:solidFill>
                <a:latin typeface="Aptos" panose="020B0004020202020204" pitchFamily="34" charset="0"/>
              </a:rPr>
              <a:t>Examples of good practice:</a:t>
            </a:r>
          </a:p>
          <a:p>
            <a:pPr algn="just"/>
            <a:endParaRPr lang="en-GB" dirty="0">
              <a:latin typeface="Aptos" panose="020B0004020202020204" pitchFamily="34" charset="0"/>
            </a:endParaRPr>
          </a:p>
          <a:p>
            <a:pPr algn="just"/>
            <a:r>
              <a:rPr lang="en-GB" dirty="0">
                <a:latin typeface="Aptos" panose="020B0004020202020204" pitchFamily="34" charset="0"/>
              </a:rPr>
              <a:t>“During my placement, I used basic German I learned in the Foreign Languages &amp; Cultural Awareness module to assist a German-speaking couple at check-in. This helped me understand the importance of cultural sensitivity and how even small efforts in a guest's language can improve their experience.”</a:t>
            </a:r>
          </a:p>
          <a:p>
            <a:pPr algn="just"/>
            <a:endParaRPr lang="en-GB" dirty="0">
              <a:latin typeface="Aptos" panose="020B0004020202020204" pitchFamily="34" charset="0"/>
            </a:endParaRPr>
          </a:p>
          <a:p>
            <a:pPr algn="just"/>
            <a:r>
              <a:rPr lang="en-GB" dirty="0">
                <a:latin typeface="Aptos" panose="020B0004020202020204" pitchFamily="34" charset="0"/>
              </a:rPr>
              <a:t>“In my Sustainable Hospitality &amp; Tourism Management report, I evaluated how an independent hotel [</a:t>
            </a:r>
            <a:r>
              <a:rPr lang="en-GB" i="1" dirty="0">
                <a:latin typeface="Aptos" panose="020B0004020202020204" pitchFamily="34" charset="0"/>
              </a:rPr>
              <a:t>name</a:t>
            </a:r>
            <a:r>
              <a:rPr lang="en-GB" dirty="0">
                <a:latin typeface="Aptos" panose="020B0004020202020204" pitchFamily="34" charset="0"/>
              </a:rPr>
              <a:t>] can implement a greener practice initiative regarding  their carbon footprint through local sourcing. During my placement, I observed that [</a:t>
            </a:r>
            <a:r>
              <a:rPr lang="en-GB" i="1" dirty="0">
                <a:latin typeface="Aptos" panose="020B0004020202020204" pitchFamily="34" charset="0"/>
              </a:rPr>
              <a:t>hotel name</a:t>
            </a:r>
            <a:r>
              <a:rPr lang="en-GB" dirty="0">
                <a:latin typeface="Aptos" panose="020B0004020202020204" pitchFamily="34" charset="0"/>
              </a:rPr>
              <a:t>] promoted locally made toiletries in guest rooms. Seeing these initiatives in practice helped me understand how sustainability strategies discussed in my assignment are applied operationally to enhance both environmental impact and guest perception.”</a:t>
            </a:r>
          </a:p>
          <a:p>
            <a:endParaRPr lang="en-GB" dirty="0">
              <a:latin typeface="Aptos" panose="020B0004020202020204" pitchFamily="34" charset="0"/>
            </a:endParaRPr>
          </a:p>
          <a:p>
            <a:r>
              <a:rPr lang="en-GB" b="1" i="1" dirty="0">
                <a:solidFill>
                  <a:srgbClr val="FF0000"/>
                </a:solidFill>
                <a:latin typeface="Aptos" panose="020B0004020202020204" pitchFamily="34" charset="0"/>
              </a:rPr>
              <a:t>NB: Do not copy these exact sentences for your own work (plagiarism).</a:t>
            </a:r>
          </a:p>
        </p:txBody>
      </p:sp>
    </p:spTree>
    <p:extLst>
      <p:ext uri="{BB962C8B-B14F-4D97-AF65-F5344CB8AC3E}">
        <p14:creationId xmlns:p14="http://schemas.microsoft.com/office/powerpoint/2010/main" val="1003356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4 – Referencing</a:t>
            </a:r>
          </a:p>
        </p:txBody>
      </p:sp>
      <p:sp>
        <p:nvSpPr>
          <p:cNvPr id="10" name="TextBox 9">
            <a:extLst>
              <a:ext uri="{FF2B5EF4-FFF2-40B4-BE49-F238E27FC236}">
                <a16:creationId xmlns:a16="http://schemas.microsoft.com/office/drawing/2014/main" id="{21953E42-0413-16C7-0E29-88C25317238C}"/>
              </a:ext>
            </a:extLst>
          </p:cNvPr>
          <p:cNvSpPr txBox="1"/>
          <p:nvPr/>
        </p:nvSpPr>
        <p:spPr>
          <a:xfrm>
            <a:off x="704850" y="1664489"/>
            <a:ext cx="7829550" cy="369332"/>
          </a:xfrm>
          <a:prstGeom prst="rect">
            <a:avLst/>
          </a:prstGeom>
          <a:noFill/>
        </p:spPr>
        <p:txBody>
          <a:bodyPr wrap="square" rtlCol="0">
            <a:spAutoFit/>
          </a:bodyPr>
          <a:lstStyle/>
          <a:p>
            <a:pPr algn="ctr"/>
            <a:r>
              <a:rPr lang="en-GB" b="1" dirty="0"/>
              <a:t>Is this the correct way of referencing an experience? Why not?</a:t>
            </a:r>
          </a:p>
        </p:txBody>
      </p:sp>
      <p:sp>
        <p:nvSpPr>
          <p:cNvPr id="3" name="TextBox 2">
            <a:extLst>
              <a:ext uri="{FF2B5EF4-FFF2-40B4-BE49-F238E27FC236}">
                <a16:creationId xmlns:a16="http://schemas.microsoft.com/office/drawing/2014/main" id="{57081674-C934-F8CC-1AE9-39F031D7CA31}"/>
              </a:ext>
            </a:extLst>
          </p:cNvPr>
          <p:cNvSpPr txBox="1"/>
          <p:nvPr/>
        </p:nvSpPr>
        <p:spPr>
          <a:xfrm>
            <a:off x="628650" y="2438400"/>
            <a:ext cx="7981950" cy="1903534"/>
          </a:xfrm>
          <a:prstGeom prst="rect">
            <a:avLst/>
          </a:prstGeom>
          <a:noFill/>
          <a:ln w="12700">
            <a:solidFill>
              <a:schemeClr val="tx1"/>
            </a:solidFill>
          </a:ln>
        </p:spPr>
        <p:txBody>
          <a:bodyPr wrap="square" rtlCol="0">
            <a:spAutoFit/>
          </a:bodyPr>
          <a:lstStyle/>
          <a:p>
            <a:pPr algn="just">
              <a:lnSpc>
                <a:spcPct val="150000"/>
              </a:lnSpc>
            </a:pPr>
            <a:r>
              <a:rPr lang="en-GB" sz="1600" dirty="0">
                <a:latin typeface="Aptos" panose="020B0004020202020204" pitchFamily="34" charset="0"/>
              </a:rPr>
              <a:t>I spent one week in the hotel’s housekeeping department (Swansea Marriott, 2025). I developed work-based skills and technical knowledge while shadowing my supervisor Abdul (Marriott, 2025). Abdul showed me how to conduct room checks (UWTSD, 2017). I wish I could have spent more time in the housekeeping department (Swansea Marriott, 2024).</a:t>
            </a:r>
          </a:p>
        </p:txBody>
      </p:sp>
      <p:sp>
        <p:nvSpPr>
          <p:cNvPr id="4" name="Content Placeholder 2">
            <a:extLst>
              <a:ext uri="{FF2B5EF4-FFF2-40B4-BE49-F238E27FC236}">
                <a16:creationId xmlns:a16="http://schemas.microsoft.com/office/drawing/2014/main" id="{EA1D3E09-DF3E-A2EB-F083-C6766BF85B60}"/>
              </a:ext>
            </a:extLst>
          </p:cNvPr>
          <p:cNvSpPr txBox="1">
            <a:spLocks/>
          </p:cNvSpPr>
          <p:nvPr/>
        </p:nvSpPr>
        <p:spPr>
          <a:xfrm>
            <a:off x="641055" y="4584034"/>
            <a:ext cx="7886700" cy="12865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1800" b="1" dirty="0"/>
              <a:t> Descriptive, </a:t>
            </a:r>
            <a:r>
              <a:rPr lang="en-GB" sz="1800" b="1" u="sng" dirty="0"/>
              <a:t>no</a:t>
            </a:r>
            <a:r>
              <a:rPr lang="en-GB" sz="1800" b="1" dirty="0"/>
              <a:t> value in writing and </a:t>
            </a:r>
            <a:r>
              <a:rPr lang="en-GB" sz="1800" b="1" u="sng" dirty="0"/>
              <a:t>no</a:t>
            </a:r>
            <a:r>
              <a:rPr lang="en-GB" sz="1800" b="1" dirty="0"/>
              <a:t> credible references</a:t>
            </a:r>
          </a:p>
          <a:p>
            <a:pPr algn="ctr">
              <a:buFont typeface="Wingdings" panose="05000000000000000000" pitchFamily="2" charset="2"/>
              <a:buChar char="Ø"/>
            </a:pPr>
            <a:r>
              <a:rPr lang="en-GB" sz="1800" b="1" dirty="0"/>
              <a:t>If you have not read the resource, do </a:t>
            </a:r>
            <a:r>
              <a:rPr lang="en-GB" sz="1800" b="1" u="sng" dirty="0"/>
              <a:t>not</a:t>
            </a:r>
            <a:r>
              <a:rPr lang="en-GB" sz="1800" b="1" dirty="0"/>
              <a:t> include it!</a:t>
            </a:r>
          </a:p>
          <a:p>
            <a:pPr algn="ctr">
              <a:buFont typeface="Wingdings" panose="05000000000000000000" pitchFamily="2" charset="2"/>
              <a:buChar char="Ø"/>
            </a:pPr>
            <a:r>
              <a:rPr lang="en-GB" sz="1800" b="1" dirty="0"/>
              <a:t>Do </a:t>
            </a:r>
            <a:r>
              <a:rPr lang="en-GB" sz="1800" b="1" u="sng" dirty="0"/>
              <a:t>not</a:t>
            </a:r>
            <a:r>
              <a:rPr lang="en-GB" sz="1800" b="1" dirty="0"/>
              <a:t> make up references!</a:t>
            </a:r>
            <a:endParaRPr lang="en-GB" sz="2000" dirty="0"/>
          </a:p>
        </p:txBody>
      </p:sp>
    </p:spTree>
    <p:extLst>
      <p:ext uri="{BB962C8B-B14F-4D97-AF65-F5344CB8AC3E}">
        <p14:creationId xmlns:p14="http://schemas.microsoft.com/office/powerpoint/2010/main" val="28492816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animBg="1"/>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2FFC-1DD8-B434-E504-C84237D36847}"/>
              </a:ext>
            </a:extLst>
          </p:cNvPr>
          <p:cNvSpPr>
            <a:spLocks noGrp="1"/>
          </p:cNvSpPr>
          <p:nvPr>
            <p:ph type="title"/>
          </p:nvPr>
        </p:nvSpPr>
        <p:spPr/>
        <p:txBody>
          <a:bodyPr>
            <a:normAutofit/>
          </a:bodyPr>
          <a:lstStyle/>
          <a:p>
            <a:pPr algn="ctr"/>
            <a:r>
              <a:rPr lang="en-GB" sz="4000" b="1" dirty="0">
                <a:latin typeface="Aptos Display" panose="020B0004020202020204" pitchFamily="34" charset="0"/>
              </a:rPr>
              <a:t>Draft Deadline</a:t>
            </a:r>
          </a:p>
        </p:txBody>
      </p:sp>
      <p:sp>
        <p:nvSpPr>
          <p:cNvPr id="3" name="Content Placeholder 2">
            <a:extLst>
              <a:ext uri="{FF2B5EF4-FFF2-40B4-BE49-F238E27FC236}">
                <a16:creationId xmlns:a16="http://schemas.microsoft.com/office/drawing/2014/main" id="{B07C15D6-E8CB-4021-2EEC-E3906D4944D5}"/>
              </a:ext>
            </a:extLst>
          </p:cNvPr>
          <p:cNvSpPr>
            <a:spLocks noGrp="1"/>
          </p:cNvSpPr>
          <p:nvPr>
            <p:ph idx="1"/>
          </p:nvPr>
        </p:nvSpPr>
        <p:spPr/>
        <p:txBody>
          <a:bodyPr>
            <a:normAutofit fontScale="92500" lnSpcReduction="10000"/>
          </a:bodyPr>
          <a:lstStyle/>
          <a:p>
            <a:pPr marL="0" indent="0" algn="ctr" rtl="0">
              <a:buNone/>
            </a:pPr>
            <a:r>
              <a:rPr lang="en-GB" b="1" dirty="0">
                <a:latin typeface="Aptos Display" panose="020B0004020202020204" pitchFamily="34" charset="0"/>
              </a:rPr>
              <a:t>Current Students: Thurs</a:t>
            </a:r>
            <a:r>
              <a:rPr lang="en-GB" b="1" dirty="0">
                <a:effectLst/>
                <a:latin typeface="Aptos Display" panose="020B0004020202020204" pitchFamily="34" charset="0"/>
              </a:rPr>
              <a:t>day, </a:t>
            </a:r>
            <a:r>
              <a:rPr lang="en-GB" b="1" dirty="0">
                <a:latin typeface="Aptos Display" panose="020B0004020202020204" pitchFamily="34" charset="0"/>
              </a:rPr>
              <a:t>5</a:t>
            </a:r>
            <a:r>
              <a:rPr lang="en-GB" b="1" baseline="30000" dirty="0">
                <a:effectLst/>
                <a:latin typeface="Aptos Display" panose="020B0004020202020204" pitchFamily="34" charset="0"/>
              </a:rPr>
              <a:t>th</a:t>
            </a:r>
            <a:r>
              <a:rPr lang="en-GB" b="1" dirty="0">
                <a:effectLst/>
                <a:latin typeface="Aptos Display" panose="020B0004020202020204" pitchFamily="34" charset="0"/>
              </a:rPr>
              <a:t> June (by 23:59pm)</a:t>
            </a:r>
          </a:p>
          <a:p>
            <a:pPr marL="0" indent="0" algn="ctr" rtl="0">
              <a:buNone/>
            </a:pPr>
            <a:r>
              <a:rPr lang="en-GB" b="1" dirty="0">
                <a:latin typeface="Aptos Display" panose="020B0004020202020204" pitchFamily="34" charset="0"/>
              </a:rPr>
              <a:t>EC/Resit Students: Tuesday, 3</a:t>
            </a:r>
            <a:r>
              <a:rPr lang="en-GB" b="1" baseline="30000" dirty="0">
                <a:latin typeface="Aptos Display" panose="020B0004020202020204" pitchFamily="34" charset="0"/>
              </a:rPr>
              <a:t>rd</a:t>
            </a:r>
            <a:r>
              <a:rPr lang="en-GB" b="1" dirty="0">
                <a:latin typeface="Aptos Display" panose="020B0004020202020204" pitchFamily="34" charset="0"/>
              </a:rPr>
              <a:t> June  (by 23:59pm)</a:t>
            </a:r>
          </a:p>
          <a:p>
            <a:pPr marL="0" indent="0" rtl="0">
              <a:buNone/>
            </a:pPr>
            <a:endParaRPr lang="en-GB" dirty="0">
              <a:latin typeface="Aptos Display" panose="020B0004020202020204" pitchFamily="34" charset="0"/>
            </a:endParaRPr>
          </a:p>
          <a:p>
            <a:pPr marL="0" indent="0" rtl="0">
              <a:lnSpc>
                <a:spcPct val="110000"/>
              </a:lnSpc>
              <a:buNone/>
            </a:pPr>
            <a:r>
              <a:rPr lang="en-GB" sz="1900" dirty="0">
                <a:latin typeface="Aptos" panose="020B0004020202020204" pitchFamily="34" charset="0"/>
              </a:rPr>
              <a:t>Please keep the following points in mind:</a:t>
            </a:r>
          </a:p>
          <a:p>
            <a:pPr rtl="0">
              <a:lnSpc>
                <a:spcPct val="110000"/>
              </a:lnSpc>
              <a:buFont typeface="Wingdings" panose="05000000000000000000" pitchFamily="2" charset="2"/>
              <a:buChar char="§"/>
            </a:pPr>
            <a:r>
              <a:rPr lang="en-GB" sz="1900" dirty="0">
                <a:latin typeface="Aptos" panose="020B0004020202020204" pitchFamily="34" charset="0"/>
              </a:rPr>
              <a:t>Drafts must be sent via your student email</a:t>
            </a:r>
          </a:p>
          <a:p>
            <a:pPr rtl="0">
              <a:lnSpc>
                <a:spcPct val="110000"/>
              </a:lnSpc>
              <a:buFont typeface="Wingdings" panose="05000000000000000000" pitchFamily="2" charset="2"/>
              <a:buChar char="§"/>
            </a:pPr>
            <a:r>
              <a:rPr lang="en-GB" sz="1900" dirty="0">
                <a:latin typeface="Aptos" panose="020B0004020202020204" pitchFamily="34" charset="0"/>
              </a:rPr>
              <a:t>I will review </a:t>
            </a:r>
            <a:r>
              <a:rPr lang="en-GB" sz="1900" b="1" u="sng" dirty="0">
                <a:latin typeface="Aptos" panose="020B0004020202020204" pitchFamily="34" charset="0"/>
              </a:rPr>
              <a:t>one</a:t>
            </a:r>
            <a:r>
              <a:rPr lang="en-GB" sz="1900" dirty="0">
                <a:latin typeface="Aptos" panose="020B0004020202020204" pitchFamily="34" charset="0"/>
              </a:rPr>
              <a:t> draft per student, per assignment, per module</a:t>
            </a:r>
          </a:p>
          <a:p>
            <a:pPr rtl="0">
              <a:lnSpc>
                <a:spcPct val="110000"/>
              </a:lnSpc>
              <a:buFont typeface="Wingdings" panose="05000000000000000000" pitchFamily="2" charset="2"/>
              <a:buChar char="§"/>
            </a:pPr>
            <a:r>
              <a:rPr lang="en-GB" sz="1900" dirty="0">
                <a:latin typeface="Aptos" panose="020B0004020202020204" pitchFamily="34" charset="0"/>
              </a:rPr>
              <a:t>Submissions to the </a:t>
            </a:r>
            <a:r>
              <a:rPr lang="en-GB" sz="1900" b="1" dirty="0">
                <a:latin typeface="Aptos" panose="020B0004020202020204" pitchFamily="34" charset="0"/>
              </a:rPr>
              <a:t>Similarity Check </a:t>
            </a:r>
            <a:r>
              <a:rPr lang="en-GB" sz="1900" dirty="0">
                <a:latin typeface="Aptos" panose="020B0004020202020204" pitchFamily="34" charset="0"/>
              </a:rPr>
              <a:t>link will </a:t>
            </a:r>
            <a:r>
              <a:rPr lang="en-GB" sz="1900" b="1" u="sng" dirty="0">
                <a:latin typeface="Aptos" panose="020B0004020202020204" pitchFamily="34" charset="0"/>
              </a:rPr>
              <a:t>not</a:t>
            </a:r>
            <a:r>
              <a:rPr lang="en-GB" sz="1900" dirty="0">
                <a:latin typeface="Aptos" panose="020B0004020202020204" pitchFamily="34" charset="0"/>
              </a:rPr>
              <a:t> be reviewed. This link is for you to check your similarity score on Turnitin and make any necessary adjustments before submitting to the </a:t>
            </a:r>
            <a:r>
              <a:rPr lang="en-GB" sz="1900" b="1" dirty="0">
                <a:latin typeface="Aptos" panose="020B0004020202020204" pitchFamily="34" charset="0"/>
              </a:rPr>
              <a:t>Final</a:t>
            </a:r>
            <a:r>
              <a:rPr lang="en-GB" sz="1900" dirty="0">
                <a:latin typeface="Aptos" panose="020B0004020202020204" pitchFamily="34" charset="0"/>
              </a:rPr>
              <a:t> submission link.</a:t>
            </a:r>
          </a:p>
          <a:p>
            <a:endParaRPr lang="en-GB" dirty="0"/>
          </a:p>
        </p:txBody>
      </p:sp>
    </p:spTree>
    <p:extLst>
      <p:ext uri="{BB962C8B-B14F-4D97-AF65-F5344CB8AC3E}">
        <p14:creationId xmlns:p14="http://schemas.microsoft.com/office/powerpoint/2010/main" val="33643776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1000125" y="1690688"/>
            <a:ext cx="7143750" cy="3809862"/>
          </a:xfrm>
        </p:spPr>
        <p:txBody>
          <a:bodyPr>
            <a:normAutofit lnSpcReduction="10000"/>
          </a:bodyPr>
          <a:lstStyle/>
          <a:p>
            <a:pPr marL="0" indent="0">
              <a:buNone/>
            </a:pPr>
            <a:r>
              <a:rPr lang="en-GB" sz="1800" dirty="0">
                <a:latin typeface="Aptos" panose="020B0004020202020204" pitchFamily="34" charset="0"/>
              </a:rPr>
              <a:t>The use of Generative Artificial Intelligence is ONLY permitted for:</a:t>
            </a:r>
          </a:p>
          <a:p>
            <a:pPr marL="0" indent="0">
              <a:buNone/>
            </a:pPr>
            <a:endParaRPr lang="en-GB" sz="1800" dirty="0">
              <a:latin typeface="Aptos" panose="020B0004020202020204" pitchFamily="34" charset="0"/>
            </a:endParaRPr>
          </a:p>
          <a:p>
            <a:r>
              <a:rPr lang="en-GB" sz="1800" dirty="0">
                <a:latin typeface="Aptos" panose="020B0004020202020204" pitchFamily="34" charset="0"/>
              </a:rPr>
              <a:t>Research</a:t>
            </a:r>
          </a:p>
          <a:p>
            <a:r>
              <a:rPr lang="en-GB" sz="1800" dirty="0">
                <a:latin typeface="Aptos" panose="020B0004020202020204" pitchFamily="34" charset="0"/>
              </a:rPr>
              <a:t>Structure</a:t>
            </a:r>
          </a:p>
          <a:p>
            <a:r>
              <a:rPr lang="en-GB" sz="1800" dirty="0">
                <a:latin typeface="Aptos" panose="020B0004020202020204" pitchFamily="34" charset="0"/>
              </a:rPr>
              <a:t>Proofreading</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If you make use of AI you MUST DECLARE IT!</a:t>
            </a:r>
          </a:p>
          <a:p>
            <a:pPr marL="0" indent="0">
              <a:buNone/>
            </a:pPr>
            <a:endParaRPr lang="en-GB" sz="1800" dirty="0">
              <a:latin typeface="Aptos" panose="020B0004020202020204" pitchFamily="34" charset="0"/>
            </a:endParaRPr>
          </a:p>
          <a:p>
            <a:r>
              <a:rPr lang="en-GB" sz="1800" dirty="0">
                <a:latin typeface="Aptos" panose="020B0004020202020204" pitchFamily="34" charset="0"/>
              </a:rPr>
              <a:t>Include a statement at the beginning of your assignment.</a:t>
            </a:r>
          </a:p>
          <a:p>
            <a:r>
              <a:rPr lang="en-GB" sz="1800" dirty="0">
                <a:latin typeface="Aptos" panose="020B0004020202020204" pitchFamily="34" charset="0"/>
              </a:rPr>
              <a:t>Outline what AI has been used and for what purpose.</a:t>
            </a:r>
          </a:p>
          <a:p>
            <a:r>
              <a:rPr lang="en-GB" sz="1800" dirty="0">
                <a:latin typeface="Aptos" panose="020B0004020202020204" pitchFamily="34" charset="0"/>
              </a:rPr>
              <a:t>Keep draft copies in case you are asked for them.</a:t>
            </a:r>
          </a:p>
        </p:txBody>
      </p:sp>
      <p:sp>
        <p:nvSpPr>
          <p:cNvPr id="8" name="Rectangle 7">
            <a:extLst>
              <a:ext uri="{FF2B5EF4-FFF2-40B4-BE49-F238E27FC236}">
                <a16:creationId xmlns:a16="http://schemas.microsoft.com/office/drawing/2014/main" id="{5ED677BA-AB70-3BEF-EE50-6F77FB460DEC}"/>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801C517F-AB16-63DD-5CA3-5DCC9503801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36036902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31499-5033-8936-5D18-453492C77CE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820BA76-D768-E43F-409A-950D853F4901}"/>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1F0D3630-4B69-AC24-C666-E32DD3F935B4}"/>
              </a:ext>
            </a:extLst>
          </p:cNvPr>
          <p:cNvSpPr>
            <a:spLocks noGrp="1"/>
          </p:cNvSpPr>
          <p:nvPr>
            <p:ph sz="half" idx="1"/>
          </p:nvPr>
        </p:nvSpPr>
        <p:spPr>
          <a:xfrm>
            <a:off x="1000125" y="1690688"/>
            <a:ext cx="7143750" cy="3809862"/>
          </a:xfrm>
        </p:spPr>
        <p:txBody>
          <a:bodyPr>
            <a:normAutofit/>
          </a:bodyPr>
          <a:lstStyle/>
          <a:p>
            <a:pPr marL="0" indent="0">
              <a:buNone/>
            </a:pPr>
            <a:r>
              <a:rPr lang="en-GB" sz="1800" dirty="0">
                <a:latin typeface="Aptos" panose="020B0004020202020204" pitchFamily="34" charset="0"/>
              </a:rPr>
              <a:t>Generative Artificial Intelligence is NOT to be used for:</a:t>
            </a:r>
          </a:p>
          <a:p>
            <a:pPr marL="0" indent="0">
              <a:buNone/>
            </a:pPr>
            <a:endParaRPr lang="en-GB" sz="1800" dirty="0">
              <a:latin typeface="Aptos" panose="020B0004020202020204" pitchFamily="34" charset="0"/>
            </a:endParaRPr>
          </a:p>
          <a:p>
            <a:r>
              <a:rPr lang="en-GB" sz="1800" dirty="0">
                <a:latin typeface="Aptos" panose="020B0004020202020204" pitchFamily="34" charset="0"/>
              </a:rPr>
              <a:t>Writing</a:t>
            </a:r>
          </a:p>
          <a:p>
            <a:r>
              <a:rPr lang="en-GB" sz="1800" dirty="0">
                <a:latin typeface="Aptos" panose="020B0004020202020204" pitchFamily="34" charset="0"/>
              </a:rPr>
              <a:t>Creative (images)</a:t>
            </a:r>
          </a:p>
          <a:p>
            <a:r>
              <a:rPr lang="en-GB" sz="1800" dirty="0">
                <a:latin typeface="Aptos" panose="020B0004020202020204" pitchFamily="34" charset="0"/>
              </a:rPr>
              <a:t>Programming</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If it is suspected that you have used AI for these purposes, you are at risk of an academic misconduct allegation.</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Always discuss with your tutor if unsure – we are here to help!</a:t>
            </a:r>
          </a:p>
        </p:txBody>
      </p:sp>
      <p:sp>
        <p:nvSpPr>
          <p:cNvPr id="8" name="Rectangle 7">
            <a:extLst>
              <a:ext uri="{FF2B5EF4-FFF2-40B4-BE49-F238E27FC236}">
                <a16:creationId xmlns:a16="http://schemas.microsoft.com/office/drawing/2014/main" id="{D1E6A7AC-B7F1-FD92-C173-ED4DA368856F}"/>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9824138D-A5DA-543D-8FED-FAF6422470C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2958612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438372" y="1524000"/>
            <a:ext cx="8286750" cy="4071432"/>
          </a:xfrm>
        </p:spPr>
        <p:txBody>
          <a:bodyPr>
            <a:normAutofit fontScale="92500" lnSpcReduction="10000"/>
          </a:bodyPr>
          <a:lstStyle/>
          <a:p>
            <a:pPr marL="0" indent="0">
              <a:buNone/>
            </a:pPr>
            <a:endParaRPr lang="en-GB" sz="2600" dirty="0"/>
          </a:p>
          <a:p>
            <a:pPr marL="0" indent="0" algn="ctr">
              <a:buNone/>
            </a:pPr>
            <a:r>
              <a:rPr lang="en-GB" sz="2600" dirty="0"/>
              <a:t>If you have used AI, we recommend:</a:t>
            </a:r>
          </a:p>
          <a:p>
            <a:pPr marL="0" indent="0" algn="ctr">
              <a:buNone/>
            </a:pPr>
            <a:endParaRPr lang="en-GB" sz="2600" dirty="0"/>
          </a:p>
          <a:p>
            <a:pPr marL="0" indent="0" algn="ctr">
              <a:buNone/>
            </a:pPr>
            <a:r>
              <a:rPr lang="en-GB" sz="2400" b="1" dirty="0">
                <a:latin typeface="Aptos" panose="020B0004020202020204" pitchFamily="34" charset="0"/>
              </a:rPr>
              <a:t>I acknowledge the use of [AI Tool] [(AI Tool </a:t>
            </a:r>
            <a:r>
              <a:rPr lang="en-GB" sz="2400" b="1" dirty="0" err="1">
                <a:latin typeface="Aptos" panose="020B0004020202020204" pitchFamily="34" charset="0"/>
              </a:rPr>
              <a:t>url</a:t>
            </a:r>
            <a:r>
              <a:rPr lang="en-GB" sz="2400" b="1" dirty="0">
                <a:latin typeface="Aptos" panose="020B0004020202020204" pitchFamily="34" charset="0"/>
              </a:rPr>
              <a:t>)] on [Date] to [Purpose my work]. </a:t>
            </a:r>
          </a:p>
          <a:p>
            <a:pPr marL="0" indent="0" algn="ctr">
              <a:buNone/>
            </a:pPr>
            <a:r>
              <a:rPr lang="en-GB" sz="2400" b="1" dirty="0">
                <a:latin typeface="Aptos" panose="020B0004020202020204" pitchFamily="34" charset="0"/>
              </a:rPr>
              <a:t>I used the prompt(s): 1. [Prompt] 2. [Prompt] 3. [Prompt].</a:t>
            </a:r>
          </a:p>
          <a:p>
            <a:pPr marL="0" indent="0" algn="ctr">
              <a:buNone/>
            </a:pPr>
            <a:r>
              <a:rPr lang="en-GB" sz="2400" b="1" dirty="0">
                <a:latin typeface="Aptos" panose="020B0004020202020204" pitchFamily="34" charset="0"/>
              </a:rPr>
              <a:t>I confirm that I have not presented any AI generated text as my own work.</a:t>
            </a:r>
          </a:p>
          <a:p>
            <a:pPr marL="0" indent="0" algn="ctr">
              <a:buNone/>
            </a:pPr>
            <a:r>
              <a:rPr lang="en-GB" sz="2400" b="1" dirty="0">
                <a:latin typeface="Aptos" panose="020B0004020202020204" pitchFamily="34" charset="0"/>
              </a:rPr>
              <a:t>I confirm I have copies of my drafts, notes, and other resources I used before, and after the use of AI tools which I may be asked to provide in evidence.</a:t>
            </a:r>
          </a:p>
        </p:txBody>
      </p:sp>
      <p:sp>
        <p:nvSpPr>
          <p:cNvPr id="2" name="Rectangle 1">
            <a:extLst>
              <a:ext uri="{FF2B5EF4-FFF2-40B4-BE49-F238E27FC236}">
                <a16:creationId xmlns:a16="http://schemas.microsoft.com/office/drawing/2014/main" id="{21B73A39-811D-2365-6C7C-A8B7A2BAC652}"/>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F7565068-DBC9-6670-93ED-AA5766A78073}"/>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5882414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F262-F167-E111-867D-86B038CD49D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FEB0894-751F-6CAF-F938-EC543710D80F}"/>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246D307-0419-F1D7-2B51-E6FAE4A19EA3}"/>
              </a:ext>
            </a:extLst>
          </p:cNvPr>
          <p:cNvSpPr>
            <a:spLocks noGrp="1"/>
          </p:cNvSpPr>
          <p:nvPr>
            <p:ph sz="half" idx="1"/>
          </p:nvPr>
        </p:nvSpPr>
        <p:spPr>
          <a:xfrm>
            <a:off x="428625" y="1924050"/>
            <a:ext cx="8286750" cy="3009900"/>
          </a:xfrm>
        </p:spPr>
        <p:txBody>
          <a:bodyPr>
            <a:normAutofit/>
          </a:bodyPr>
          <a:lstStyle/>
          <a:p>
            <a:pPr marL="0" indent="0" algn="ctr">
              <a:buNone/>
            </a:pPr>
            <a:r>
              <a:rPr lang="en-GB" sz="2400" dirty="0"/>
              <a:t>If you haven’t used AI, we </a:t>
            </a:r>
            <a:r>
              <a:rPr lang="en-GB" sz="2400"/>
              <a:t>recommend this:</a:t>
            </a:r>
            <a:endParaRPr lang="en-GB" sz="2400" dirty="0"/>
          </a:p>
          <a:p>
            <a:pPr marL="0" indent="0" algn="ctr">
              <a:buNone/>
            </a:pPr>
            <a:endParaRPr lang="en-GB" sz="2000" dirty="0">
              <a:latin typeface="Aptos" panose="020B0004020202020204" pitchFamily="34" charset="0"/>
            </a:endParaRP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used any AI tools in the research and creation of this assignment.</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materials as my own work.</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I have copies of my drafts, notes, and other resources I used, which I may be asked to provide in evidence.</a:t>
            </a:r>
          </a:p>
          <a:p>
            <a:pPr marL="0" indent="0">
              <a:buNone/>
            </a:pPr>
            <a:endParaRPr lang="en-GB" sz="2600" dirty="0"/>
          </a:p>
        </p:txBody>
      </p:sp>
      <p:sp>
        <p:nvSpPr>
          <p:cNvPr id="2" name="Rectangle 1">
            <a:extLst>
              <a:ext uri="{FF2B5EF4-FFF2-40B4-BE49-F238E27FC236}">
                <a16:creationId xmlns:a16="http://schemas.microsoft.com/office/drawing/2014/main" id="{DA0C248D-04BE-0439-F2D6-11CFAB33EA4E}"/>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65A68365-D130-71F8-B98F-43D16EC4C63C}"/>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3769551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0B0D-05D2-1533-204B-BB20AEC142C3}"/>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Academic Assistance</a:t>
            </a:r>
          </a:p>
        </p:txBody>
      </p:sp>
      <p:sp>
        <p:nvSpPr>
          <p:cNvPr id="3" name="Content Placeholder 2">
            <a:extLst>
              <a:ext uri="{FF2B5EF4-FFF2-40B4-BE49-F238E27FC236}">
                <a16:creationId xmlns:a16="http://schemas.microsoft.com/office/drawing/2014/main" id="{3833F2E7-04C0-10EA-B40F-E0077D8FAF65}"/>
              </a:ext>
            </a:extLst>
          </p:cNvPr>
          <p:cNvSpPr>
            <a:spLocks noGrp="1"/>
          </p:cNvSpPr>
          <p:nvPr>
            <p:ph idx="1"/>
          </p:nvPr>
        </p:nvSpPr>
        <p:spPr>
          <a:xfrm>
            <a:off x="628650" y="1371600"/>
            <a:ext cx="7886700" cy="364089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Info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2">
                  <a:extLst>
                    <a:ext uri="{A12FA001-AC4F-418D-AE19-62706E023703}">
                      <ahyp:hlinkClr xmlns:ahyp="http://schemas.microsoft.com/office/drawing/2018/hyperlinkcolor" val="tx"/>
                    </a:ext>
                  </a:extLst>
                </a:hlinkClick>
              </a:rPr>
              <a:t>infoskills@uwtsd.ac.uk</a:t>
            </a:r>
            <a:endParaRPr lang="en-GB" sz="2000" dirty="0">
              <a:latin typeface="Aptos Display" panose="020B0004020202020204" pitchFamily="34" charset="0"/>
            </a:endParaRPr>
          </a:p>
          <a:p>
            <a:endParaRPr lang="en-GB" sz="2200" dirty="0">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Study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3">
                  <a:extLst>
                    <a:ext uri="{A12FA001-AC4F-418D-AE19-62706E023703}">
                      <ahyp:hlinkClr xmlns:ahyp="http://schemas.microsoft.com/office/drawing/2018/hyperlinkcolor" val="tx"/>
                    </a:ext>
                  </a:extLst>
                </a:hlinkClick>
              </a:rPr>
              <a:t>studyskillsdistance@uwtsd.ac.uk</a:t>
            </a:r>
            <a:endParaRPr kumimoji="0" lang="en-GB" sz="2000" b="0" i="0" u="sng" strike="noStrike" kern="1200" cap="none" spc="0" normalizeH="0" baseline="0" noProof="0" dirty="0">
              <a:ln>
                <a:noFill/>
              </a:ln>
              <a:uLnTx/>
              <a:uFillTx/>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uLnTx/>
                <a:uFillTx/>
                <a:latin typeface="Aptos Display" panose="020B0004020202020204" pitchFamily="34" charset="0"/>
              </a:rPr>
              <a:t>A</a:t>
            </a:r>
            <a:r>
              <a:rPr kumimoji="0" lang="en-GB" sz="2000" b="0" i="0" u="none" strike="noStrike" kern="1200" cap="none" spc="0" normalizeH="0" baseline="0" noProof="0" dirty="0">
                <a:ln>
                  <a:noFill/>
                </a:ln>
                <a:uLnTx/>
                <a:uFillTx/>
                <a:latin typeface="Aptos Display" panose="020B0004020202020204" pitchFamily="34" charset="0"/>
              </a:rPr>
              <a:t> study skills session can assist you with academic writing, avoiding plagiarism, critical thinking, planning and organisation, presentation skills, referencing and researching.</a:t>
            </a:r>
          </a:p>
          <a:p>
            <a:endParaRPr lang="en-GB" dirty="0"/>
          </a:p>
        </p:txBody>
      </p:sp>
      <p:pic>
        <p:nvPicPr>
          <p:cNvPr id="4" name="Picture 3" descr="Text&#10;&#10;Description automatically generated with low confidence">
            <a:extLst>
              <a:ext uri="{FF2B5EF4-FFF2-40B4-BE49-F238E27FC236}">
                <a16:creationId xmlns:a16="http://schemas.microsoft.com/office/drawing/2014/main" id="{565203CC-21B4-F4E0-EF74-472A3FA347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 y="4394611"/>
            <a:ext cx="8458200" cy="2463389"/>
          </a:xfrm>
          <a:prstGeom prst="rect">
            <a:avLst/>
          </a:prstGeom>
          <a:ln>
            <a:solidFill>
              <a:schemeClr val="tx1"/>
            </a:solidFill>
          </a:ln>
        </p:spPr>
      </p:pic>
    </p:spTree>
    <p:extLst>
      <p:ext uri="{BB962C8B-B14F-4D97-AF65-F5344CB8AC3E}">
        <p14:creationId xmlns:p14="http://schemas.microsoft.com/office/powerpoint/2010/main" val="39319911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F38F-A887-34AA-A93D-55452BBB31F6}"/>
              </a:ext>
            </a:extLst>
          </p:cNvPr>
          <p:cNvSpPr>
            <a:spLocks noGrp="1"/>
          </p:cNvSpPr>
          <p:nvPr>
            <p:ph type="title"/>
          </p:nvPr>
        </p:nvSpPr>
        <p:spPr>
          <a:xfrm>
            <a:off x="914400" y="2286000"/>
            <a:ext cx="7769113" cy="2903587"/>
          </a:xfrm>
        </p:spPr>
        <p:txBody>
          <a:bodyPr/>
          <a:lstStyle/>
          <a:p>
            <a:r>
              <a:rPr lang="en-GB" sz="7200" dirty="0">
                <a:solidFill>
                  <a:srgbClr val="FFFFCC"/>
                </a:solidFill>
                <a:effectLst>
                  <a:outerShdw blurRad="38100" dist="38100" dir="2700000" algn="tl">
                    <a:srgbClr val="000000">
                      <a:alpha val="43137"/>
                    </a:srgbClr>
                  </a:outerShdw>
                </a:effectLst>
                <a:latin typeface="Aptos Display" panose="020B0004020202020204" pitchFamily="34" charset="0"/>
              </a:rPr>
              <a:t>Any questions?</a:t>
            </a:r>
          </a:p>
        </p:txBody>
      </p:sp>
    </p:spTree>
    <p:extLst>
      <p:ext uri="{BB962C8B-B14F-4D97-AF65-F5344CB8AC3E}">
        <p14:creationId xmlns:p14="http://schemas.microsoft.com/office/powerpoint/2010/main" val="4132858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3FA99672-332F-4558-B652-95C5D9C3116F}" vid="{927F497A-0A83-4B47-9B92-A6FCC991ADC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AA626E213CD84D8962A6AA0EF91C71" ma:contentTypeVersion="9" ma:contentTypeDescription="Create a new document." ma:contentTypeScope="" ma:versionID="250e41b74048c54e41b0d1bd902542e9">
  <xsd:schema xmlns:xsd="http://www.w3.org/2001/XMLSchema" xmlns:xs="http://www.w3.org/2001/XMLSchema" xmlns:p="http://schemas.microsoft.com/office/2006/metadata/properties" xmlns:ns2="8c27c723-7f55-4a77-a381-6a7fe68a998f" targetNamespace="http://schemas.microsoft.com/office/2006/metadata/properties" ma:root="true" ma:fieldsID="a87dfbd9ac18f6712aab3d0ccd7c0ee3" ns2:_="">
    <xsd:import namespace="8c27c723-7f55-4a77-a381-6a7fe68a998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27c723-7f55-4a77-a381-6a7fe68a99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c27c723-7f55-4a77-a381-6a7fe68a998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82F62E3-3C89-48DA-8B45-B3713E9CCD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27c723-7f55-4a77-a381-6a7fe68a9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9C4406-8819-404D-8712-489978AF8CC3}">
  <ds:schemaRefs>
    <ds:schemaRef ds:uri="http://schemas.microsoft.com/sharepoint/v3/contenttype/forms"/>
  </ds:schemaRefs>
</ds:datastoreItem>
</file>

<file path=customXml/itemProps3.xml><?xml version="1.0" encoding="utf-8"?>
<ds:datastoreItem xmlns:ds="http://schemas.openxmlformats.org/officeDocument/2006/customXml" ds:itemID="{F9D9F989-5F59-41EB-8E31-62444F0119C1}">
  <ds:schemaRefs>
    <ds:schemaRef ds:uri="http://schemas.microsoft.com/office/2006/metadata/properties"/>
    <ds:schemaRef ds:uri="http://purl.org/dc/terms/"/>
    <ds:schemaRef ds:uri="http://schemas.microsoft.com/office/2006/documentManagement/types"/>
    <ds:schemaRef ds:uri="http://purl.org/dc/dcmitype/"/>
    <ds:schemaRef ds:uri="aea45ec7-dc1c-42f8-9410-edc4ca31e1a0"/>
    <ds:schemaRef ds:uri="http://schemas.microsoft.com/office/infopath/2007/PartnerControls"/>
    <ds:schemaRef ds:uri="http://schemas.openxmlformats.org/package/2006/metadata/core-properties"/>
    <ds:schemaRef ds:uri="http://www.w3.org/XML/1998/namespace"/>
    <ds:schemaRef ds:uri="http://purl.org/dc/elements/1.1/"/>
    <ds:schemaRef ds:uri="78b60be0-4b15-408b-89d4-2301e9723e11"/>
    <ds:schemaRef ds:uri="8c27c723-7f55-4a77-a381-6a7fe68a998f"/>
  </ds:schemaRefs>
</ds:datastoreItem>
</file>

<file path=docProps/app.xml><?xml version="1.0" encoding="utf-8"?>
<Properties xmlns="http://schemas.openxmlformats.org/officeDocument/2006/extended-properties" xmlns:vt="http://schemas.openxmlformats.org/officeDocument/2006/docPropsVTypes">
  <TotalTime>0</TotalTime>
  <Words>3969</Words>
  <Application>Microsoft Office PowerPoint</Application>
  <PresentationFormat>On-screen Show (4:3)</PresentationFormat>
  <Paragraphs>392</Paragraphs>
  <Slides>46</Slides>
  <Notes>37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46</vt:i4>
      </vt:variant>
    </vt:vector>
  </HeadingPairs>
  <TitlesOfParts>
    <vt:vector size="56" baseType="lpstr">
      <vt:lpstr>Aptos</vt:lpstr>
      <vt:lpstr>Aptos Display</vt:lpstr>
      <vt:lpstr>Arial</vt:lpstr>
      <vt:lpstr>Calibri</vt:lpstr>
      <vt:lpstr>Calibri Light</vt:lpstr>
      <vt:lpstr>Symbol</vt:lpstr>
      <vt:lpstr>Times New Roman</vt:lpstr>
      <vt:lpstr>Wingdings</vt:lpstr>
      <vt:lpstr>Accessible 2</vt:lpstr>
      <vt:lpstr>Theme1</vt:lpstr>
      <vt:lpstr>PowerPoint Presentation</vt:lpstr>
      <vt:lpstr>PowerPoint Presentation</vt:lpstr>
      <vt:lpstr>PowerPoint Presentation</vt:lpstr>
      <vt:lpstr>Reflection in Academia</vt:lpstr>
      <vt:lpstr>Reflective Models</vt:lpstr>
      <vt:lpstr>ERA Cycle</vt:lpstr>
      <vt:lpstr>Gibbs’ Reflective Cycle</vt:lpstr>
      <vt:lpstr>PowerPoint Presentation</vt:lpstr>
      <vt:lpstr>Kolb’s Experiential Learning Cycle</vt:lpstr>
      <vt:lpstr>PowerPoint Presentation</vt:lpstr>
      <vt:lpstr>Schön</vt:lpstr>
      <vt:lpstr>PowerPoint Presentation</vt:lpstr>
      <vt:lpstr>Learning Logs – One per Module</vt:lpstr>
      <vt:lpstr>BMIH6002</vt:lpstr>
      <vt:lpstr>BMIH6002</vt:lpstr>
      <vt:lpstr>BMIH6002</vt:lpstr>
      <vt:lpstr>BMIH6002</vt:lpstr>
      <vt:lpstr>BMIH6002</vt:lpstr>
      <vt:lpstr>BMIH6002</vt:lpstr>
      <vt:lpstr>BMIH6003</vt:lpstr>
      <vt:lpstr>BMIH6003</vt:lpstr>
      <vt:lpstr>BMIH6003</vt:lpstr>
      <vt:lpstr>BMIH6003</vt:lpstr>
      <vt:lpstr>BMIH6003</vt:lpstr>
      <vt:lpstr>BMIH6003</vt:lpstr>
      <vt:lpstr>BMIH6004</vt:lpstr>
      <vt:lpstr>BMIH6004</vt:lpstr>
      <vt:lpstr>BMIH6004</vt:lpstr>
      <vt:lpstr>BMIH6004</vt:lpstr>
      <vt:lpstr>BMIH6004</vt:lpstr>
      <vt:lpstr>BMIH6004</vt:lpstr>
      <vt:lpstr>BMIH6004</vt:lpstr>
      <vt:lpstr>Example 1 – Reflecting</vt:lpstr>
      <vt:lpstr>Example 1 – Reflecting</vt:lpstr>
      <vt:lpstr>Example 2 – Reflecting</vt:lpstr>
      <vt:lpstr>Example 2 – Reflecting</vt:lpstr>
      <vt:lpstr>Example 3 – Linking Modules</vt:lpstr>
      <vt:lpstr>Example 3 – Linking Modules</vt:lpstr>
      <vt:lpstr>Example 4 – Referencing</vt:lpstr>
      <vt:lpstr>Draft Deadline</vt:lpstr>
      <vt:lpstr>AI Guidance</vt:lpstr>
      <vt:lpstr>AI Guidance</vt:lpstr>
      <vt:lpstr>AI Acknowledgement Statement</vt:lpstr>
      <vt:lpstr>AI Acknowledgement Statement</vt:lpstr>
      <vt:lpstr>Academic Assistance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Jessica Newport</cp:lastModifiedBy>
  <cp:revision>51</cp:revision>
  <dcterms:created xsi:type="dcterms:W3CDTF">2015-10-03T11:53:06Z</dcterms:created>
  <dcterms:modified xsi:type="dcterms:W3CDTF">2025-05-12T14:11:10Z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0x0101000BAA626E213CD84D8962A6AA0EF91C71</vt:lpwstr>
  </property>
</Properties>
</file>