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gif" ContentType="image/gif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2"/>
  </p:notesMasterIdLst>
  <p:handoutMasterIdLst>
    <p:handoutMasterId r:id="rId23"/>
  </p:handoutMasterIdLst>
  <p:sldIdLst>
    <p:sldId id="256" r:id="rId2"/>
    <p:sldId id="284" r:id="rId3"/>
    <p:sldId id="257" r:id="rId4"/>
    <p:sldId id="273" r:id="rId5"/>
    <p:sldId id="276" r:id="rId6"/>
    <p:sldId id="259" r:id="rId7"/>
    <p:sldId id="262" r:id="rId8"/>
    <p:sldId id="282" r:id="rId9"/>
    <p:sldId id="275" r:id="rId10"/>
    <p:sldId id="281" r:id="rId11"/>
    <p:sldId id="260" r:id="rId12"/>
    <p:sldId id="280" r:id="rId13"/>
    <p:sldId id="270" r:id="rId14"/>
    <p:sldId id="283" r:id="rId15"/>
    <p:sldId id="278" r:id="rId16"/>
    <p:sldId id="268" r:id="rId17"/>
    <p:sldId id="267" r:id="rId18"/>
    <p:sldId id="263" r:id="rId19"/>
    <p:sldId id="269" r:id="rId20"/>
    <p:sldId id="258" r:id="rId21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94660"/>
  </p:normalViewPr>
  <p:slideViewPr>
    <p:cSldViewPr>
      <p:cViewPr varScale="1">
        <p:scale>
          <a:sx n="12" d="100"/>
          <a:sy n="12" d="100"/>
        </p:scale>
        <p:origin x="-120" y="-20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92" d="100"/>
        <a:sy n="92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handoutMaster" Target="handoutMasters/handoutMaster1.xml"/><Relationship Id="rId24" Type="http://schemas.openxmlformats.org/officeDocument/2006/relationships/printerSettings" Target="printerSettings/printerSettings1.bin"/><Relationship Id="rId25" Type="http://schemas.openxmlformats.org/officeDocument/2006/relationships/presProps" Target="presProps.xml"/><Relationship Id="rId26" Type="http://schemas.openxmlformats.org/officeDocument/2006/relationships/viewProps" Target="viewProps.xml"/><Relationship Id="rId27" Type="http://schemas.openxmlformats.org/officeDocument/2006/relationships/theme" Target="theme/theme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3E7CEC-C5CC-4B9A-A3CF-7EB9DB5FCD98}" type="datetimeFigureOut">
              <a:rPr lang="en-GB" smtClean="0"/>
              <a:pPr/>
              <a:t>07/10/18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B0C085-9507-48BC-BF52-BF965E353B8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52606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FA182B-9778-DC45-BF76-8DD4EEE36279}" type="datetimeFigureOut">
              <a:rPr lang="en-US" smtClean="0"/>
              <a:pPr/>
              <a:t>07/10/18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81C508-AD62-D647-A343-D1E3F7BC0E2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32670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No one should tell anyone else what to do.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81C508-AD62-D647-A343-D1E3F7BC0E26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29353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A62DF-195E-414F-8C14-8FF3BD4E2592}" type="datetimeFigureOut">
              <a:rPr lang="en-GB" smtClean="0"/>
              <a:pPr/>
              <a:t>07/10/18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4582D-A090-4F27-8654-14791F15327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A62DF-195E-414F-8C14-8FF3BD4E2592}" type="datetimeFigureOut">
              <a:rPr lang="en-GB" smtClean="0"/>
              <a:pPr/>
              <a:t>07/10/18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4582D-A090-4F27-8654-14791F15327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A62DF-195E-414F-8C14-8FF3BD4E2592}" type="datetimeFigureOut">
              <a:rPr lang="en-GB" smtClean="0"/>
              <a:pPr/>
              <a:t>07/10/18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4582D-A090-4F27-8654-14791F15327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A62DF-195E-414F-8C14-8FF3BD4E2592}" type="datetimeFigureOut">
              <a:rPr lang="en-GB" smtClean="0"/>
              <a:pPr/>
              <a:t>07/10/18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4582D-A090-4F27-8654-14791F15327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A62DF-195E-414F-8C14-8FF3BD4E2592}" type="datetimeFigureOut">
              <a:rPr lang="en-GB" smtClean="0"/>
              <a:pPr/>
              <a:t>07/10/18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4582D-A090-4F27-8654-14791F15327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A62DF-195E-414F-8C14-8FF3BD4E2592}" type="datetimeFigureOut">
              <a:rPr lang="en-GB" smtClean="0"/>
              <a:pPr/>
              <a:t>07/10/18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4582D-A090-4F27-8654-14791F15327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A62DF-195E-414F-8C14-8FF3BD4E2592}" type="datetimeFigureOut">
              <a:rPr lang="en-GB" smtClean="0"/>
              <a:pPr/>
              <a:t>07/10/18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4582D-A090-4F27-8654-14791F15327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A62DF-195E-414F-8C14-8FF3BD4E2592}" type="datetimeFigureOut">
              <a:rPr lang="en-GB" smtClean="0"/>
              <a:pPr/>
              <a:t>07/10/18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4582D-A090-4F27-8654-14791F15327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A62DF-195E-414F-8C14-8FF3BD4E2592}" type="datetimeFigureOut">
              <a:rPr lang="en-GB" smtClean="0"/>
              <a:pPr/>
              <a:t>07/10/18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4582D-A090-4F27-8654-14791F15327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A62DF-195E-414F-8C14-8FF3BD4E2592}" type="datetimeFigureOut">
              <a:rPr lang="en-GB" smtClean="0"/>
              <a:pPr/>
              <a:t>07/10/18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4582D-A090-4F27-8654-14791F15327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A62DF-195E-414F-8C14-8FF3BD4E2592}" type="datetimeFigureOut">
              <a:rPr lang="en-GB" smtClean="0"/>
              <a:pPr/>
              <a:t>07/10/18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4582D-A090-4F27-8654-14791F15327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1A62DF-195E-414F-8C14-8FF3BD4E2592}" type="datetimeFigureOut">
              <a:rPr lang="en-GB" smtClean="0"/>
              <a:pPr/>
              <a:t>07/10/18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04582D-A090-4F27-8654-14791F15327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eg"/><Relationship Id="rId3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gif"/><Relationship Id="rId3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8.jpeg"/><Relationship Id="rId3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5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6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7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8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9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4" Type="http://schemas.openxmlformats.org/officeDocument/2006/relationships/image" Target="../media/image21.jpeg"/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2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l"/>
            <a:r>
              <a:rPr lang="en-GB" dirty="0" smtClean="0"/>
              <a:t>The </a:t>
            </a:r>
            <a:r>
              <a:rPr lang="en-GB" dirty="0" err="1" smtClean="0"/>
              <a:t>Semai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3568" y="3620616"/>
            <a:ext cx="6400800" cy="2544688"/>
          </a:xfrm>
        </p:spPr>
        <p:txBody>
          <a:bodyPr/>
          <a:lstStyle/>
          <a:p>
            <a:pPr algn="l"/>
            <a:r>
              <a:rPr lang="en-GB" dirty="0" smtClean="0"/>
              <a:t>‘</a:t>
            </a:r>
            <a:r>
              <a:rPr lang="en-GB" dirty="0" err="1" smtClean="0"/>
              <a:t>Peaceability</a:t>
            </a:r>
            <a:r>
              <a:rPr lang="en-GB" dirty="0" smtClean="0"/>
              <a:t>’ and</a:t>
            </a:r>
          </a:p>
          <a:p>
            <a:pPr algn="l"/>
            <a:r>
              <a:rPr lang="en-GB" dirty="0" smtClean="0"/>
              <a:t>‘Pervasive egalitarianism’</a:t>
            </a:r>
          </a:p>
          <a:p>
            <a:pPr algn="l"/>
            <a:r>
              <a:rPr lang="en-GB" dirty="0" smtClean="0"/>
              <a:t>(</a:t>
            </a:r>
            <a:r>
              <a:rPr lang="en-GB" dirty="0" err="1" smtClean="0"/>
              <a:t>Dentan</a:t>
            </a:r>
            <a:r>
              <a:rPr lang="en-GB" dirty="0" smtClean="0"/>
              <a:t>, 2008: 246)</a:t>
            </a:r>
          </a:p>
          <a:p>
            <a:pPr algn="l"/>
            <a:endParaRPr lang="en-GB" dirty="0"/>
          </a:p>
        </p:txBody>
      </p:sp>
      <p:pic>
        <p:nvPicPr>
          <p:cNvPr id="24578" name="Picture 2" descr="http://www.mpi.nl/institute/research-departments-groups/language-and-cognition-dep/fieldsites/semai/semai_photo_01.jpg/image_preview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54488" y="692696"/>
            <a:ext cx="3810000" cy="2857500"/>
          </a:xfrm>
          <a:prstGeom prst="rect">
            <a:avLst/>
          </a:prstGeom>
          <a:noFill/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64088" y="4221088"/>
            <a:ext cx="3566571" cy="238514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problems of peace </a:t>
            </a:r>
            <a:br>
              <a:rPr lang="en-GB" dirty="0" smtClean="0"/>
            </a:br>
            <a:r>
              <a:rPr lang="en-GB" dirty="0" smtClean="0"/>
              <a:t>and the timid as losers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781128"/>
          </a:xfrm>
        </p:spPr>
        <p:txBody>
          <a:bodyPr>
            <a:normAutofit/>
          </a:bodyPr>
          <a:lstStyle/>
          <a:p>
            <a:r>
              <a:rPr lang="en-GB" dirty="0" smtClean="0"/>
              <a:t>Evolutionary thought sees lack of aggression as ‘useless’</a:t>
            </a:r>
          </a:p>
          <a:p>
            <a:r>
              <a:rPr lang="en-GB" dirty="0" smtClean="0"/>
              <a:t>Peaceful peoples are ‘losers’ (Watson, 1995 in </a:t>
            </a:r>
            <a:r>
              <a:rPr lang="en-GB" dirty="0" err="1" smtClean="0"/>
              <a:t>Dentan</a:t>
            </a:r>
            <a:r>
              <a:rPr lang="en-GB" dirty="0" smtClean="0"/>
              <a:t>, 2008)</a:t>
            </a:r>
          </a:p>
          <a:p>
            <a:r>
              <a:rPr lang="en-GB" dirty="0" err="1" smtClean="0"/>
              <a:t>Semai</a:t>
            </a:r>
            <a:r>
              <a:rPr lang="en-GB" dirty="0" smtClean="0"/>
              <a:t> bend to the oppressor to negate power dynamic; life is bigger than individuals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pic>
        <p:nvPicPr>
          <p:cNvPr id="5" name="Content Placeholder 7"/>
          <p:cNvPicPr>
            <a:picLocks noChangeAspect="1"/>
          </p:cNvPicPr>
          <p:nvPr/>
        </p:nvPicPr>
        <p:blipFill>
          <a:blip r:embed="rId2" cstate="print"/>
          <a:srcRect l="20163" r="20163"/>
          <a:stretch>
            <a:fillRect/>
          </a:stretch>
        </p:blipFill>
        <p:spPr>
          <a:xfrm>
            <a:off x="4644008" y="1628800"/>
            <a:ext cx="4038600" cy="4525963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Location - Malaysia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/>
          <a:lstStyle/>
          <a:p>
            <a:r>
              <a:rPr lang="en-GB" dirty="0" smtClean="0"/>
              <a:t>Perak or Pahang regions of Malaysia, SE corner of Asia</a:t>
            </a:r>
          </a:p>
          <a:p>
            <a:r>
              <a:rPr lang="en-GB" dirty="0" err="1" smtClean="0"/>
              <a:t>Semai</a:t>
            </a:r>
            <a:r>
              <a:rPr lang="en-GB" dirty="0" smtClean="0"/>
              <a:t> – surrounded by dominant Malay people</a:t>
            </a:r>
            <a:endParaRPr lang="en-GB" dirty="0"/>
          </a:p>
        </p:txBody>
      </p:sp>
      <p:pic>
        <p:nvPicPr>
          <p:cNvPr id="1028" name="Picture 4" descr="http://latitudes.nu/wp-content/uploads/2011/12/perak-kedah-perlis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3284984"/>
            <a:ext cx="2857500" cy="3333750"/>
          </a:xfrm>
          <a:prstGeom prst="rect">
            <a:avLst/>
          </a:prstGeom>
          <a:noFill/>
        </p:spPr>
      </p:pic>
      <p:pic>
        <p:nvPicPr>
          <p:cNvPr id="1030" name="Picture 6" descr="http://travelmalaysiaguide.com/images/Maps/malaysia-map-overal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3356992"/>
            <a:ext cx="5603281" cy="32403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Tribal groups</a:t>
            </a:r>
            <a:endParaRPr lang="en-US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rcRect t="10844" b="10844"/>
          <a:stretch>
            <a:fillRect/>
          </a:stretch>
        </p:blipFill>
        <p:spPr/>
      </p:pic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err="1" smtClean="0"/>
              <a:t>Orang</a:t>
            </a:r>
            <a:r>
              <a:rPr lang="en-US" dirty="0" smtClean="0"/>
              <a:t> </a:t>
            </a:r>
            <a:r>
              <a:rPr lang="en-US" dirty="0" err="1" smtClean="0"/>
              <a:t>Asli</a:t>
            </a:r>
            <a:r>
              <a:rPr lang="en-US" dirty="0" smtClean="0"/>
              <a:t> </a:t>
            </a:r>
            <a:r>
              <a:rPr lang="en-US" sz="2000" dirty="0" smtClean="0"/>
              <a:t>(means real people), </a:t>
            </a:r>
            <a:r>
              <a:rPr lang="en-US" sz="2000" dirty="0" err="1" smtClean="0"/>
              <a:t>Semai</a:t>
            </a:r>
            <a:r>
              <a:rPr lang="en-US" sz="2000" dirty="0" smtClean="0"/>
              <a:t> as largest group of </a:t>
            </a:r>
            <a:r>
              <a:rPr lang="en-US" sz="2000" dirty="0" err="1" smtClean="0"/>
              <a:t>Orang</a:t>
            </a:r>
            <a:r>
              <a:rPr lang="en-US" sz="2000" dirty="0" smtClean="0"/>
              <a:t> </a:t>
            </a:r>
            <a:r>
              <a:rPr lang="en-US" sz="2000" dirty="0" err="1" smtClean="0"/>
              <a:t>Asli</a:t>
            </a:r>
            <a:r>
              <a:rPr lang="en-US" sz="2000" dirty="0" smtClean="0"/>
              <a:t> people</a:t>
            </a:r>
          </a:p>
          <a:p>
            <a:r>
              <a:rPr lang="en-US" dirty="0" smtClean="0"/>
              <a:t>Been on peninsula 25,000 yrs</a:t>
            </a:r>
          </a:p>
          <a:p>
            <a:r>
              <a:rPr lang="en-US" dirty="0" smtClean="0"/>
              <a:t>Pop. 100, 000</a:t>
            </a:r>
          </a:p>
          <a:p>
            <a:r>
              <a:rPr lang="en-US" dirty="0" smtClean="0"/>
              <a:t>Seen by outsiders as timid/fearful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24140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Topography and climate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Dense impenetrable highland forest</a:t>
            </a:r>
          </a:p>
          <a:p>
            <a:r>
              <a:rPr lang="en-US" dirty="0" smtClean="0"/>
              <a:t>Hot and wet country</a:t>
            </a:r>
          </a:p>
          <a:p>
            <a:r>
              <a:rPr lang="en-US" dirty="0" smtClean="0"/>
              <a:t>Landslides – rivers of mud</a:t>
            </a:r>
          </a:p>
          <a:p>
            <a:r>
              <a:rPr lang="en-US" dirty="0" smtClean="0"/>
              <a:t>Hot rains</a:t>
            </a:r>
          </a:p>
          <a:p>
            <a:r>
              <a:rPr lang="en-US" dirty="0" err="1" smtClean="0"/>
              <a:t>Thundersqualls</a:t>
            </a:r>
            <a:r>
              <a:rPr lang="en-US" dirty="0" smtClean="0"/>
              <a:t> and thunder god </a:t>
            </a:r>
            <a:r>
              <a:rPr lang="en-US" dirty="0" err="1" smtClean="0"/>
              <a:t>Enku</a:t>
            </a:r>
            <a:r>
              <a:rPr lang="en-US" dirty="0" smtClean="0"/>
              <a:t> – see pg 68 (</a:t>
            </a:r>
            <a:r>
              <a:rPr lang="en-US" dirty="0" err="1" smtClean="0"/>
              <a:t>Dentan</a:t>
            </a:r>
            <a:r>
              <a:rPr lang="en-US" dirty="0" smtClean="0"/>
              <a:t>, 2008)</a:t>
            </a:r>
            <a:endParaRPr lang="en-US" dirty="0"/>
          </a:p>
        </p:txBody>
      </p:sp>
      <p:pic>
        <p:nvPicPr>
          <p:cNvPr id="5" name="Content Placeholder 8"/>
          <p:cNvPicPr>
            <a:picLocks noChangeAspect="1"/>
          </p:cNvPicPr>
          <p:nvPr/>
        </p:nvPicPr>
        <p:blipFill>
          <a:blip r:embed="rId2" cstate="print"/>
          <a:srcRect l="21680" r="21680"/>
          <a:stretch>
            <a:fillRect/>
          </a:stretch>
        </p:blipFill>
        <p:spPr>
          <a:xfrm>
            <a:off x="4716016" y="1556792"/>
            <a:ext cx="4038600" cy="4525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32517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Long houses - raised</a:t>
            </a:r>
            <a:endParaRPr lang="en-GB" dirty="0"/>
          </a:p>
        </p:txBody>
      </p:sp>
      <p:pic>
        <p:nvPicPr>
          <p:cNvPr id="6" name="Content Placeholder 5" descr="semai housing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rcRect l="16538" r="16538"/>
          <a:stretch>
            <a:fillRect/>
          </a:stretch>
        </p:blipFill>
        <p:spPr/>
      </p:pic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Semi permanent</a:t>
            </a:r>
          </a:p>
          <a:p>
            <a:r>
              <a:rPr lang="en-US" dirty="0" smtClean="0"/>
              <a:t>Bamboo and thatch</a:t>
            </a:r>
          </a:p>
          <a:p>
            <a:r>
              <a:rPr lang="en-US" dirty="0" smtClean="0"/>
              <a:t>Raised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42691" y="3429000"/>
            <a:ext cx="4110879" cy="27363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Subsistence – rainforest </a:t>
            </a:r>
            <a:r>
              <a:rPr lang="en-US" dirty="0" err="1" smtClean="0"/>
              <a:t>swidden</a:t>
            </a: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Clear and cultivate</a:t>
            </a:r>
          </a:p>
          <a:p>
            <a:r>
              <a:rPr lang="en-US" dirty="0" smtClean="0"/>
              <a:t>Use magic decoctions and </a:t>
            </a:r>
            <a:r>
              <a:rPr lang="en-US" dirty="0" smtClean="0"/>
              <a:t>dreams for subsistence</a:t>
            </a:r>
            <a:endParaRPr lang="en-US" dirty="0" smtClean="0"/>
          </a:p>
          <a:p>
            <a:r>
              <a:rPr lang="en-US" dirty="0" smtClean="0"/>
              <a:t>Manioc and rice</a:t>
            </a:r>
          </a:p>
          <a:p>
            <a:pPr lvl="1"/>
            <a:r>
              <a:rPr lang="en-US" dirty="0" smtClean="0"/>
              <a:t>Bamboo tubes used for cooking</a:t>
            </a:r>
          </a:p>
          <a:p>
            <a:r>
              <a:rPr lang="en-US" dirty="0" smtClean="0"/>
              <a:t>Fishing</a:t>
            </a:r>
          </a:p>
          <a:p>
            <a:r>
              <a:rPr lang="en-US" dirty="0" smtClean="0"/>
              <a:t>Hunting – wild pigs</a:t>
            </a:r>
          </a:p>
          <a:p>
            <a:pPr lvl="1"/>
            <a:r>
              <a:rPr lang="en-US" dirty="0" smtClean="0"/>
              <a:t>8ft blow pipes</a:t>
            </a:r>
          </a:p>
          <a:p>
            <a:r>
              <a:rPr lang="en-US" dirty="0" smtClean="0"/>
              <a:t>Trade goods with other villages and Malays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rcRect l="20442" r="20442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34700757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Cosmology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The w</a:t>
            </a:r>
            <a:r>
              <a:rPr lang="en-GB" dirty="0" smtClean="0"/>
              <a:t>orld </a:t>
            </a:r>
            <a:r>
              <a:rPr lang="en-GB" dirty="0" smtClean="0"/>
              <a:t>is</a:t>
            </a:r>
          </a:p>
          <a:p>
            <a:pPr lvl="1"/>
            <a:r>
              <a:rPr lang="en-GB" dirty="0" smtClean="0"/>
              <a:t>Animated with spirits</a:t>
            </a:r>
          </a:p>
          <a:p>
            <a:pPr lvl="1"/>
            <a:r>
              <a:rPr lang="en-GB" dirty="0" smtClean="0"/>
              <a:t>Animals have human spirits in them</a:t>
            </a:r>
          </a:p>
          <a:p>
            <a:pPr lvl="1"/>
            <a:r>
              <a:rPr lang="en-GB" dirty="0" smtClean="0"/>
              <a:t>Populated with</a:t>
            </a:r>
            <a:r>
              <a:rPr lang="en-GB" dirty="0" smtClean="0"/>
              <a:t> </a:t>
            </a:r>
            <a:r>
              <a:rPr lang="en-GB" dirty="0" smtClean="0"/>
              <a:t>angry gods and benevolent </a:t>
            </a:r>
            <a:r>
              <a:rPr lang="en-GB" dirty="0" smtClean="0"/>
              <a:t>midwives</a:t>
            </a:r>
            <a:r>
              <a:rPr lang="en-GB" dirty="0" smtClean="0"/>
              <a:t>, who are powerful and can become destructive like</a:t>
            </a:r>
            <a:r>
              <a:rPr lang="en-GB" dirty="0" smtClean="0"/>
              <a:t> ‘drunks’</a:t>
            </a:r>
            <a:endParaRPr lang="en-GB" dirty="0" smtClean="0"/>
          </a:p>
          <a:p>
            <a:endParaRPr lang="en-GB" dirty="0"/>
          </a:p>
        </p:txBody>
      </p:sp>
      <p:pic>
        <p:nvPicPr>
          <p:cNvPr id="5" name="Content Placeholder 4" descr="tree peopl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519663"/>
            <a:ext cx="4038600" cy="2687037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Smoke  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rcRect t="12681" b="12681"/>
          <a:stretch>
            <a:fillRect/>
          </a:stretch>
        </p:blipFill>
        <p:spPr/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err="1" smtClean="0"/>
              <a:t>Animic</a:t>
            </a:r>
            <a:r>
              <a:rPr lang="en-US" dirty="0" smtClean="0"/>
              <a:t> ontology</a:t>
            </a:r>
          </a:p>
          <a:p>
            <a:r>
              <a:rPr lang="en-US" dirty="0" smtClean="0"/>
              <a:t> Smoke links people with spirit world</a:t>
            </a:r>
          </a:p>
          <a:p>
            <a:r>
              <a:rPr lang="en-US" dirty="0" err="1" smtClean="0"/>
              <a:t>Capnomancy</a:t>
            </a:r>
            <a:r>
              <a:rPr lang="en-US" dirty="0" smtClean="0"/>
              <a:t> – divine using smoke’s movement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54946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Ideology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The world is dangerous. It is populated with </a:t>
            </a:r>
            <a:r>
              <a:rPr lang="en-US" dirty="0" smtClean="0"/>
              <a:t>hostility.</a:t>
            </a:r>
            <a:endParaRPr lang="en-US" dirty="0" smtClean="0"/>
          </a:p>
          <a:p>
            <a:r>
              <a:rPr lang="en-GB" dirty="0" smtClean="0"/>
              <a:t>Survival relies on cooperation and minimising violence</a:t>
            </a:r>
          </a:p>
          <a:p>
            <a:pPr lvl="1"/>
            <a:r>
              <a:rPr lang="en-GB" dirty="0" smtClean="0"/>
              <a:t>Quarrelling is lethal</a:t>
            </a:r>
          </a:p>
          <a:p>
            <a:pPr lvl="1">
              <a:buNone/>
            </a:pPr>
            <a:endParaRPr lang="en-GB" dirty="0" smtClean="0"/>
          </a:p>
          <a:p>
            <a:pPr lvl="1">
              <a:buNone/>
            </a:pPr>
            <a:r>
              <a:rPr lang="en-US" sz="2800" dirty="0" smtClean="0"/>
              <a:t>Response: be passive or flee</a:t>
            </a:r>
          </a:p>
          <a:p>
            <a:pPr lvl="1"/>
            <a:endParaRPr lang="en-GB" dirty="0" smtClean="0"/>
          </a:p>
        </p:txBody>
      </p:sp>
      <p:pic>
        <p:nvPicPr>
          <p:cNvPr id="5" name="Content Placeholder 4" descr="quarrelling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04048" y="1988840"/>
            <a:ext cx="3528392" cy="3528392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err="1" smtClean="0"/>
              <a:t>Patud</a:t>
            </a:r>
            <a:r>
              <a:rPr lang="en-GB" dirty="0" smtClean="0"/>
              <a:t> – the natural order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 smtClean="0"/>
              <a:t>Dentan</a:t>
            </a:r>
            <a:r>
              <a:rPr lang="en-GB" dirty="0" smtClean="0"/>
              <a:t> claims </a:t>
            </a:r>
            <a:r>
              <a:rPr lang="en-GB" dirty="0" smtClean="0"/>
              <a:t>that the </a:t>
            </a:r>
            <a:r>
              <a:rPr lang="en-GB" dirty="0" err="1" smtClean="0"/>
              <a:t>Semai</a:t>
            </a:r>
            <a:r>
              <a:rPr lang="en-GB" dirty="0" smtClean="0"/>
              <a:t> think there is a natural order (1979:13) . </a:t>
            </a:r>
          </a:p>
          <a:p>
            <a:r>
              <a:rPr lang="en-GB" dirty="0" smtClean="0"/>
              <a:t>Example: one death = acceptable, </a:t>
            </a:r>
            <a:r>
              <a:rPr lang="en-GB" i="1" dirty="0" err="1" smtClean="0"/>
              <a:t>patud</a:t>
            </a:r>
            <a:r>
              <a:rPr lang="en-GB" i="1" dirty="0" smtClean="0"/>
              <a:t>; </a:t>
            </a:r>
            <a:r>
              <a:rPr lang="en-GB" dirty="0" smtClean="0"/>
              <a:t>three are suspicious and not </a:t>
            </a:r>
            <a:r>
              <a:rPr lang="en-GB" i="1" dirty="0" err="1" smtClean="0"/>
              <a:t>patud</a:t>
            </a:r>
            <a:endParaRPr lang="en-GB" i="1" dirty="0" smtClean="0"/>
          </a:p>
          <a:p>
            <a:r>
              <a:rPr lang="en-GB" dirty="0" smtClean="0"/>
              <a:t>Therefore non-‘typical’ things are classified as dangerous (</a:t>
            </a:r>
            <a:r>
              <a:rPr lang="en-GB" dirty="0" err="1" smtClean="0"/>
              <a:t>Dentan</a:t>
            </a:r>
            <a:r>
              <a:rPr lang="en-GB" dirty="0" smtClean="0"/>
              <a:t>, 1979: 35)</a:t>
            </a:r>
            <a:endParaRPr lang="en-GB" dirty="0"/>
          </a:p>
        </p:txBody>
      </p:sp>
      <p:pic>
        <p:nvPicPr>
          <p:cNvPr id="7" name="Content Placeholder 6" descr="Serious_WTF_Man_With_Bodies_Growing_Out_Of_Him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924425" y="1958181"/>
            <a:ext cx="3486150" cy="3810000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Taxonomic classification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Dangerous to eat anomalous animals</a:t>
            </a:r>
          </a:p>
          <a:p>
            <a:pPr lvl="1"/>
            <a:r>
              <a:rPr lang="en-GB" dirty="0" smtClean="0"/>
              <a:t>Flying lemur</a:t>
            </a:r>
          </a:p>
          <a:p>
            <a:pPr lvl="1"/>
            <a:r>
              <a:rPr lang="en-GB" dirty="0" smtClean="0"/>
              <a:t>Pangolin</a:t>
            </a:r>
          </a:p>
          <a:p>
            <a:pPr lvl="1"/>
            <a:r>
              <a:rPr lang="en-GB" dirty="0" smtClean="0"/>
              <a:t>Snake (bad body) </a:t>
            </a:r>
          </a:p>
          <a:p>
            <a:r>
              <a:rPr lang="en-GB" dirty="0" smtClean="0"/>
              <a:t>Dangerous weather</a:t>
            </a:r>
          </a:p>
          <a:p>
            <a:pPr lvl="1"/>
            <a:r>
              <a:rPr lang="en-GB" dirty="0" smtClean="0"/>
              <a:t>Rainbows = dragons or blood in the sky</a:t>
            </a:r>
          </a:p>
          <a:p>
            <a:pPr lvl="1"/>
            <a:r>
              <a:rPr lang="en-GB" dirty="0" smtClean="0"/>
              <a:t>Thunderstorms = result of human noise, incest or playing with dark things</a:t>
            </a:r>
            <a:endParaRPr lang="en-GB" dirty="0"/>
          </a:p>
        </p:txBody>
      </p:sp>
      <p:pic>
        <p:nvPicPr>
          <p:cNvPr id="5" name="Content Placeholder 4" descr="pangolin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62500" y="2648744"/>
            <a:ext cx="3810000" cy="2428875"/>
          </a:xfr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Emotion control: </a:t>
            </a:r>
            <a:r>
              <a:rPr lang="en-US" i="1" dirty="0" err="1" smtClean="0"/>
              <a:t>Punan</a:t>
            </a:r>
            <a:r>
              <a:rPr lang="en-US" dirty="0" smtClean="0"/>
              <a:t> and taboo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Making someone unhappy increases dangers and accidents</a:t>
            </a:r>
          </a:p>
          <a:p>
            <a:r>
              <a:rPr lang="en-US" dirty="0" smtClean="0"/>
              <a:t>Not giving people what they want activates </a:t>
            </a:r>
            <a:r>
              <a:rPr lang="en-US" i="1" dirty="0" err="1" smtClean="0"/>
              <a:t>punan</a:t>
            </a:r>
            <a:endParaRPr lang="en-US" i="1" dirty="0" smtClean="0"/>
          </a:p>
          <a:p>
            <a:r>
              <a:rPr lang="en-US" dirty="0" smtClean="0"/>
              <a:t>Violence and anger is </a:t>
            </a:r>
            <a:r>
              <a:rPr lang="en-US" i="1" dirty="0" err="1" smtClean="0"/>
              <a:t>punan</a:t>
            </a:r>
            <a:endParaRPr lang="en-US" i="1" dirty="0" smtClean="0"/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Upset people can claim compensation for hurt felt.</a:t>
            </a:r>
          </a:p>
          <a:p>
            <a:r>
              <a:rPr lang="en-US" dirty="0" smtClean="0"/>
              <a:t>This deters people from getting angry with others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91589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Names, hunting and taboos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Animal nicknames used in hunting to conceal individual from their actions and fool the victim</a:t>
            </a:r>
          </a:p>
          <a:p>
            <a:r>
              <a:rPr lang="en-GB" dirty="0" smtClean="0"/>
              <a:t>Don’t kill own animals</a:t>
            </a:r>
          </a:p>
          <a:p>
            <a:r>
              <a:rPr lang="en-GB" dirty="0" smtClean="0"/>
              <a:t>Linked to fear of consequences of violence and to avoid retaliation</a:t>
            </a:r>
            <a:endParaRPr lang="en-GB" dirty="0"/>
          </a:p>
        </p:txBody>
      </p:sp>
      <p:pic>
        <p:nvPicPr>
          <p:cNvPr id="5" name="Content Placeholder 4" descr="semai hunting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522004"/>
            <a:ext cx="4038600" cy="2682354"/>
          </a:xfr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Why be passive?</a:t>
            </a:r>
            <a:br>
              <a:rPr lang="en-GB" dirty="0" smtClean="0"/>
            </a:br>
            <a:r>
              <a:rPr lang="en-GB" dirty="0" smtClean="0"/>
              <a:t>Non-interference and non-violence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Violence causes supernatural heat – needs cooling</a:t>
            </a:r>
          </a:p>
          <a:p>
            <a:r>
              <a:rPr lang="en-GB" dirty="0" smtClean="0"/>
              <a:t>No one should tell anyone else what to do </a:t>
            </a:r>
            <a:r>
              <a:rPr lang="en-GB" sz="1800" dirty="0" smtClean="0"/>
              <a:t>(</a:t>
            </a:r>
            <a:r>
              <a:rPr lang="en-GB" sz="1800" dirty="0" err="1" smtClean="0"/>
              <a:t>Dentan</a:t>
            </a:r>
            <a:r>
              <a:rPr lang="en-GB" sz="1800" dirty="0" smtClean="0"/>
              <a:t>, 1979: chapter 7)</a:t>
            </a:r>
          </a:p>
          <a:p>
            <a:pPr lvl="1"/>
            <a:r>
              <a:rPr lang="en-GB" dirty="0" smtClean="0"/>
              <a:t>Frustrating another’s desires creates accidents</a:t>
            </a:r>
          </a:p>
          <a:p>
            <a:pPr lvl="1"/>
            <a:r>
              <a:rPr lang="en-GB" dirty="0" smtClean="0"/>
              <a:t>Taking authority is a form of violence</a:t>
            </a:r>
          </a:p>
          <a:p>
            <a:r>
              <a:rPr lang="en-GB" dirty="0" smtClean="0"/>
              <a:t>Parents don’t have authority of children</a:t>
            </a:r>
          </a:p>
          <a:p>
            <a:endParaRPr lang="en-GB" dirty="0"/>
          </a:p>
        </p:txBody>
      </p:sp>
      <p:pic>
        <p:nvPicPr>
          <p:cNvPr id="5" name="Content Placeholder 4" descr="lava-meets-water-08-634x421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522290"/>
            <a:ext cx="4038600" cy="2681783"/>
          </a:xfr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Childcare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US" dirty="0" smtClean="0"/>
              <a:t>Babies are free to be; they are doted upon</a:t>
            </a:r>
          </a:p>
          <a:p>
            <a:r>
              <a:rPr lang="en-US" dirty="0" smtClean="0"/>
              <a:t>Once a child walks they are expected to self care</a:t>
            </a:r>
          </a:p>
          <a:p>
            <a:r>
              <a:rPr lang="en-US" dirty="0" smtClean="0"/>
              <a:t>Children are made to fear dangers </a:t>
            </a:r>
          </a:p>
          <a:p>
            <a:r>
              <a:rPr lang="en-US" dirty="0" smtClean="0"/>
              <a:t>If a child ‘doesn’t feel like it’, they don’t (remember  no authority)</a:t>
            </a:r>
          </a:p>
          <a:p>
            <a:r>
              <a:rPr lang="en-US" dirty="0" smtClean="0"/>
              <a:t>To make it = </a:t>
            </a:r>
            <a:r>
              <a:rPr lang="en-US" i="1" dirty="0" err="1" smtClean="0"/>
              <a:t>punan</a:t>
            </a:r>
            <a:endParaRPr lang="en-US" i="1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rcRect l="16538" r="16538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7635274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Gender and kinship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Flexible gender roles</a:t>
            </a:r>
          </a:p>
          <a:p>
            <a:r>
              <a:rPr lang="en-US" dirty="0" smtClean="0"/>
              <a:t>Marriage is informal</a:t>
            </a:r>
          </a:p>
          <a:p>
            <a:r>
              <a:rPr lang="en-US" dirty="0" smtClean="0"/>
              <a:t>Starts when people live together; ends if they separate</a:t>
            </a:r>
          </a:p>
          <a:p>
            <a:r>
              <a:rPr lang="en-US" dirty="0" smtClean="0"/>
              <a:t>However, sex is seen as aggressive  (and aggression is sexual too)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Content Placeholder 4" descr="Minorities_Semai_COAC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76056" y="1916832"/>
            <a:ext cx="3416955" cy="3156024"/>
          </a:xfrm>
        </p:spPr>
      </p:pic>
    </p:spTree>
    <p:extLst>
      <p:ext uri="{BB962C8B-B14F-4D97-AF65-F5344CB8AC3E}">
        <p14:creationId xmlns:p14="http://schemas.microsoft.com/office/powerpoint/2010/main" val="33348588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Politics and no authority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709120"/>
          </a:xfrm>
        </p:spPr>
        <p:txBody>
          <a:bodyPr>
            <a:normAutofit fontScale="92500" lnSpcReduction="10000"/>
          </a:bodyPr>
          <a:lstStyle/>
          <a:p>
            <a:r>
              <a:rPr lang="en-US" dirty="0" smtClean="0"/>
              <a:t>Egalitarianism</a:t>
            </a:r>
            <a:endParaRPr lang="en-US" dirty="0"/>
          </a:p>
          <a:p>
            <a:pPr lvl="1"/>
            <a:r>
              <a:rPr lang="en-US" dirty="0" err="1" smtClean="0"/>
              <a:t>Favour</a:t>
            </a:r>
            <a:r>
              <a:rPr lang="en-US" dirty="0" smtClean="0"/>
              <a:t> discussion and dependency</a:t>
            </a:r>
          </a:p>
          <a:p>
            <a:pPr lvl="1"/>
            <a:r>
              <a:rPr lang="en-US" dirty="0" smtClean="0"/>
              <a:t>Promote group solidarity</a:t>
            </a:r>
          </a:p>
          <a:p>
            <a:r>
              <a:rPr lang="en-US" dirty="0" smtClean="0"/>
              <a:t>Age – accumulated wisdom and stability  </a:t>
            </a:r>
            <a:endParaRPr lang="en-US" dirty="0"/>
          </a:p>
          <a:p>
            <a:r>
              <a:rPr lang="en-US" dirty="0" smtClean="0"/>
              <a:t>‘Headman’ – modern invention for the </a:t>
            </a:r>
            <a:r>
              <a:rPr lang="en-US" dirty="0" err="1" smtClean="0"/>
              <a:t>neighbours</a:t>
            </a:r>
            <a:endParaRPr lang="en-US" dirty="0" smtClean="0"/>
          </a:p>
          <a:p>
            <a:r>
              <a:rPr lang="en-US" dirty="0" smtClean="0"/>
              <a:t>Not having ‘chief’ has enabled decisions about land to be made for them</a:t>
            </a:r>
          </a:p>
        </p:txBody>
      </p:sp>
      <p:pic>
        <p:nvPicPr>
          <p:cNvPr id="6" name="Content Placeholder 5" descr="orangasli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788024" y="3717032"/>
            <a:ext cx="3657600" cy="2441448"/>
          </a:xfrm>
        </p:spPr>
      </p:pic>
      <p:pic>
        <p:nvPicPr>
          <p:cNvPr id="16386" name="Picture 2" descr="http://www.unicef.org/malaysia/my_folklores_04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040" y="1628800"/>
            <a:ext cx="3286125" cy="209550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597673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Analysis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err="1"/>
              <a:t>Dentan</a:t>
            </a:r>
            <a:r>
              <a:rPr lang="en-US" dirty="0"/>
              <a:t> links NV with environmental </a:t>
            </a:r>
            <a:r>
              <a:rPr lang="en-US" dirty="0" smtClean="0"/>
              <a:t>situation and his time with AA</a:t>
            </a:r>
            <a:endParaRPr lang="en-US" dirty="0"/>
          </a:p>
          <a:p>
            <a:r>
              <a:rPr lang="en-US" dirty="0" err="1"/>
              <a:t>Semai</a:t>
            </a:r>
            <a:r>
              <a:rPr lang="en-US" dirty="0"/>
              <a:t> surrounded by hostile </a:t>
            </a:r>
            <a:r>
              <a:rPr lang="en-US" dirty="0" smtClean="0"/>
              <a:t>Malay</a:t>
            </a:r>
          </a:p>
          <a:p>
            <a:r>
              <a:rPr lang="en-US" dirty="0" smtClean="0"/>
              <a:t>History of slavery</a:t>
            </a:r>
          </a:p>
          <a:p>
            <a:r>
              <a:rPr lang="en-US" i="1" dirty="0" smtClean="0"/>
              <a:t>Demons are transformed by love and surrender</a:t>
            </a:r>
            <a:endParaRPr lang="en-US" i="1" dirty="0"/>
          </a:p>
          <a:p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rcRect l="20163" r="2016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9242000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Books/Refs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Dentan</a:t>
            </a:r>
            <a:r>
              <a:rPr lang="en-GB" dirty="0" smtClean="0"/>
              <a:t>, R. K. 2008. </a:t>
            </a:r>
            <a:r>
              <a:rPr lang="en-GB" i="1" dirty="0" smtClean="0"/>
              <a:t>Overwhelming terror: love fear, peace, and violence among </a:t>
            </a:r>
            <a:r>
              <a:rPr lang="en-GB" i="1" dirty="0" err="1" smtClean="0"/>
              <a:t>Semai</a:t>
            </a:r>
            <a:r>
              <a:rPr lang="en-GB" i="1" dirty="0" smtClean="0"/>
              <a:t> of Malaysia. </a:t>
            </a:r>
            <a:r>
              <a:rPr lang="en-GB" dirty="0" smtClean="0"/>
              <a:t>Plymouth: </a:t>
            </a:r>
            <a:r>
              <a:rPr lang="en-GB" dirty="0" err="1" smtClean="0"/>
              <a:t>Rowman</a:t>
            </a:r>
            <a:r>
              <a:rPr lang="en-GB" dirty="0" smtClean="0"/>
              <a:t> and Littlefield</a:t>
            </a:r>
          </a:p>
          <a:p>
            <a:r>
              <a:rPr lang="en-GB" dirty="0" err="1" smtClean="0"/>
              <a:t>Dentan</a:t>
            </a:r>
            <a:r>
              <a:rPr lang="en-GB" dirty="0" smtClean="0"/>
              <a:t>, R. K. 1979. </a:t>
            </a:r>
            <a:r>
              <a:rPr lang="en-GB" i="1" dirty="0" smtClean="0"/>
              <a:t>The </a:t>
            </a:r>
            <a:r>
              <a:rPr lang="en-GB" i="1" dirty="0" err="1" smtClean="0"/>
              <a:t>Semai</a:t>
            </a:r>
            <a:r>
              <a:rPr lang="en-GB" i="1" dirty="0" smtClean="0"/>
              <a:t>: </a:t>
            </a:r>
            <a:r>
              <a:rPr lang="en-GB" i="1" dirty="0" smtClean="0">
                <a:solidFill>
                  <a:srgbClr val="FFFFFF"/>
                </a:solidFill>
              </a:rPr>
              <a:t>A Nonviolent </a:t>
            </a:r>
            <a:r>
              <a:rPr lang="en-GB" i="1" dirty="0" smtClean="0"/>
              <a:t>People of Malaysia</a:t>
            </a:r>
            <a:r>
              <a:rPr lang="en-GB" dirty="0" smtClean="0"/>
              <a:t>. New York: Holt, Rinehart and Winston. </a:t>
            </a:r>
          </a:p>
          <a:p>
            <a:endParaRPr lang="en-GB" dirty="0"/>
          </a:p>
        </p:txBody>
      </p:sp>
      <p:pic>
        <p:nvPicPr>
          <p:cNvPr id="53250" name="Picture 2" descr="http://www.tambooks.com/shop_image/product/1592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59069" y="4149080"/>
            <a:ext cx="1775516" cy="252028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25677</TotalTime>
  <Words>709</Words>
  <Application>Microsoft Macintosh PowerPoint</Application>
  <PresentationFormat>On-screen Show (4:3)</PresentationFormat>
  <Paragraphs>106</Paragraphs>
  <Slides>20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Black</vt:lpstr>
      <vt:lpstr>The Semai</vt:lpstr>
      <vt:lpstr>The problems of peace  and the timid as losers</vt:lpstr>
      <vt:lpstr>Location - Malaysia </vt:lpstr>
      <vt:lpstr>Tribal groups</vt:lpstr>
      <vt:lpstr>Topography and climate</vt:lpstr>
      <vt:lpstr>Long houses - raised</vt:lpstr>
      <vt:lpstr>Subsistence – rainforest swidden </vt:lpstr>
      <vt:lpstr>Cosmology </vt:lpstr>
      <vt:lpstr>Smoke  </vt:lpstr>
      <vt:lpstr>Ideology</vt:lpstr>
      <vt:lpstr>Patud – the natural order</vt:lpstr>
      <vt:lpstr>Taxonomic classification examples</vt:lpstr>
      <vt:lpstr>Emotion control: Punan and taboo</vt:lpstr>
      <vt:lpstr>Names, hunting and taboos</vt:lpstr>
      <vt:lpstr>Why be passive? Non-interference and non-violence </vt:lpstr>
      <vt:lpstr>Childcare </vt:lpstr>
      <vt:lpstr>Gender and kinship </vt:lpstr>
      <vt:lpstr>Politics and no authority</vt:lpstr>
      <vt:lpstr>Analysis </vt:lpstr>
      <vt:lpstr>Books/Refs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Semai</dc:title>
  <dc:creator>Sa025</dc:creator>
  <cp:lastModifiedBy>Luci Attala</cp:lastModifiedBy>
  <cp:revision>233</cp:revision>
  <dcterms:created xsi:type="dcterms:W3CDTF">2012-10-25T10:39:44Z</dcterms:created>
  <dcterms:modified xsi:type="dcterms:W3CDTF">2018-10-09T09:25:08Z</dcterms:modified>
</cp:coreProperties>
</file>