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FF74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1488"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27/11/2025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27/11/2025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27/11/2025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27/11/2025</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library.parliament.uk/research-briefings/sn06988/" TargetMode="External"/><Relationship Id="rId7"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7801" y="0"/>
            <a:ext cx="6835140" cy="386336"/>
          </a:xfrm>
          <a:ln/>
        </p:spPr>
        <p:style>
          <a:lnRef idx="1">
            <a:schemeClr val="accent5"/>
          </a:lnRef>
          <a:fillRef idx="2">
            <a:schemeClr val="accent5"/>
          </a:fillRef>
          <a:effectRef idx="1">
            <a:schemeClr val="accent5"/>
          </a:effectRef>
          <a:fontRef idx="minor">
            <a:schemeClr val="dk1"/>
          </a:fontRef>
        </p:style>
        <p:txBody>
          <a:bodyPr>
            <a:noAutofit/>
          </a:bodyPr>
          <a:lstStyle/>
          <a:p>
            <a:r>
              <a:rPr lang="en-GB" sz="1050" b="1" dirty="0" err="1"/>
              <a:t>MindBalanceVR</a:t>
            </a:r>
            <a:r>
              <a:rPr lang="en-GB" sz="1050" b="1" dirty="0"/>
              <a:t>: A Next-Generation VR Solution for Stress Reduction and Mental Wellbeing</a:t>
            </a:r>
            <a:br>
              <a:rPr lang="en-GB" sz="900" b="1" dirty="0">
                <a:solidFill>
                  <a:schemeClr val="tx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b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Mansiben </a:t>
            </a:r>
            <a:r>
              <a:rPr lang="en-GB" sz="600" kern="100" dirty="0" err="1">
                <a:solidFill>
                  <a:schemeClr val="tx1"/>
                </a:solidFill>
                <a:latin typeface="Arial" panose="020B0604020202020204" pitchFamily="34" charset="0"/>
                <a:ea typeface="Calibri" panose="020F0502020204030204" pitchFamily="34" charset="0"/>
                <a:cs typeface="Arial" panose="020B0604020202020204" pitchFamily="34" charset="0"/>
              </a:rPr>
              <a:t>patel</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ID:</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2432131</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Module: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US" sz="600" b="1" dirty="0">
                <a:solidFill>
                  <a:schemeClr val="tx1"/>
                </a:solidFill>
                <a:latin typeface="Arial" panose="020B0604020202020204" pitchFamily="34" charset="0"/>
                <a:ea typeface="Calibri" panose="020F0502020204030204" pitchFamily="34" charset="0"/>
                <a:cs typeface="Arial" panose="020B0604020202020204" pitchFamily="34" charset="0"/>
              </a:rPr>
              <a:t>Program: </a:t>
            </a:r>
            <a:r>
              <a:rPr lang="en-US" sz="600" dirty="0">
                <a:solidFill>
                  <a:schemeClr val="tx1"/>
                </a:solidFill>
                <a:latin typeface="Arial" panose="020B0604020202020204" pitchFamily="34" charset="0"/>
                <a:ea typeface="Calibri" panose="020F0502020204030204" pitchFamily="34" charset="0"/>
                <a:cs typeface="Arial" panose="020B0604020202020204" pitchFamily="34" charset="0"/>
              </a:rPr>
              <a:t>MSc in Public Health and Social Care</a:t>
            </a:r>
            <a:endParaRPr lang="en-GB" sz="900" dirty="0">
              <a:solidFill>
                <a:schemeClr val="tx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1518672992"/>
              </p:ext>
            </p:extLst>
          </p:nvPr>
        </p:nvGraphicFramePr>
        <p:xfrm>
          <a:off x="3880357" y="388500"/>
          <a:ext cx="2956878" cy="3195353"/>
        </p:xfrm>
        <a:graphic>
          <a:graphicData uri="http://schemas.openxmlformats.org/drawingml/2006/table">
            <a:tbl>
              <a:tblPr firstRow="1" bandRow="1">
                <a:tableStyleId>{21E4AEA4-8DFA-4A89-87EB-49C32662AFE0}</a:tableStyleId>
              </a:tblPr>
              <a:tblGrid>
                <a:gridCol w="2956878">
                  <a:extLst>
                    <a:ext uri="{9D8B030D-6E8A-4147-A177-3AD203B41FA5}">
                      <a16:colId xmlns:a16="http://schemas.microsoft.com/office/drawing/2014/main" val="1336231242"/>
                    </a:ext>
                  </a:extLst>
                </a:gridCol>
              </a:tblGrid>
              <a:tr h="144394">
                <a:tc>
                  <a:txBody>
                    <a:bodyPr/>
                    <a:lstStyle/>
                    <a:p>
                      <a:pPr marL="0" indent="0" algn="ctr">
                        <a:buFont typeface="Arial" panose="020B0604020202020204" pitchFamily="34" charset="0"/>
                        <a:buNone/>
                      </a:pPr>
                      <a:r>
                        <a:rPr lang="en-GB" sz="700" b="1" u="sng" kern="12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3039687">
                <a:tc>
                  <a:txBody>
                    <a:bodyPr/>
                    <a:lstStyle/>
                    <a:p>
                      <a:pPr algn="just"/>
                      <a:r>
                        <a:rPr lang="en-GB" sz="600" b="1" kern="1200" dirty="0">
                          <a:solidFill>
                            <a:schemeClr val="dk1"/>
                          </a:solidFill>
                          <a:effectLst/>
                          <a:latin typeface="Arial" panose="020B0604020202020204" pitchFamily="34" charset="0"/>
                          <a:ea typeface="+mn-ea"/>
                          <a:cs typeface="Arial" panose="020B0604020202020204" pitchFamily="34" charset="0"/>
                        </a:rPr>
                        <a:t>Empowerment: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empowers individuals to take greater control over their mental well-being by providing self-guided VR tools that support private, autonomous stress regulation and encourage users to manage their emotions independently (</a:t>
                      </a:r>
                      <a:r>
                        <a:rPr lang="en-GB" sz="600" kern="1200" dirty="0" err="1">
                          <a:solidFill>
                            <a:schemeClr val="dk1"/>
                          </a:solidFill>
                          <a:effectLst/>
                          <a:latin typeface="Arial" panose="020B0604020202020204" pitchFamily="34" charset="0"/>
                          <a:ea typeface="+mn-ea"/>
                          <a:cs typeface="Arial" panose="020B0604020202020204" pitchFamily="34" charset="0"/>
                        </a:rPr>
                        <a:t>Adhyaru</a:t>
                      </a:r>
                      <a:r>
                        <a:rPr lang="en-GB" sz="600" kern="1200" dirty="0">
                          <a:solidFill>
                            <a:schemeClr val="dk1"/>
                          </a:solidFill>
                          <a:effectLst/>
                          <a:latin typeface="Arial" panose="020B0604020202020204" pitchFamily="34" charset="0"/>
                          <a:ea typeface="+mn-ea"/>
                          <a:cs typeface="Arial" panose="020B0604020202020204" pitchFamily="34" charset="0"/>
                        </a:rPr>
                        <a:t> and Kemp, 2022). </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Equity: </a:t>
                      </a:r>
                      <a:r>
                        <a:rPr lang="en-GB" sz="600" kern="1200" dirty="0">
                          <a:solidFill>
                            <a:schemeClr val="dk1"/>
                          </a:solidFill>
                          <a:effectLst/>
                          <a:latin typeface="Arial" panose="020B0604020202020204" pitchFamily="34" charset="0"/>
                          <a:ea typeface="+mn-ea"/>
                          <a:cs typeface="Arial" panose="020B0604020202020204" pitchFamily="34" charset="0"/>
                        </a:rPr>
                        <a:t>The intervention promotes equity by reducing mental-health inequalities through access to affordable, community-supported VR technology that works on low-cost devices and can be distributed through lending schemes for underserved groups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Participation: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enhances participation by actively involving users in stress monitoring, immersive wellbeing exercises and emotional reflection, with engaging VR environments that strengthen user commitment and ongoing interaction (Holloway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Holistic Approach: </a:t>
                      </a:r>
                      <a:r>
                        <a:rPr lang="en-GB" sz="600" kern="1200" dirty="0">
                          <a:solidFill>
                            <a:schemeClr val="dk1"/>
                          </a:solidFill>
                          <a:effectLst/>
                          <a:latin typeface="Arial" panose="020B0604020202020204" pitchFamily="34" charset="0"/>
                          <a:ea typeface="+mn-ea"/>
                          <a:cs typeface="Arial" panose="020B0604020202020204" pitchFamily="34" charset="0"/>
                        </a:rPr>
                        <a:t>The tool adopts a holistic approach by addressing psychological, emotional, behavioural, cognitive and sensory aspects of stress, offering immersive environments, mindfulness features and personalised pathways to support complete wellbeing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Sustainability: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promotes sustainability by providing consistent, accessible digital sessions that foster long-term behavioural change, supporting daily micro-habits that enhance stress resilience over time (</a:t>
                      </a:r>
                      <a:r>
                        <a:rPr lang="en-GB" sz="600" kern="1200" dirty="0" err="1">
                          <a:solidFill>
                            <a:schemeClr val="dk1"/>
                          </a:solidFill>
                          <a:effectLst/>
                          <a:latin typeface="Arial" panose="020B0604020202020204" pitchFamily="34" charset="0"/>
                          <a:ea typeface="+mn-ea"/>
                          <a:cs typeface="Arial" panose="020B0604020202020204" pitchFamily="34" charset="0"/>
                        </a:rPr>
                        <a:t>Adhyaru</a:t>
                      </a:r>
                      <a:r>
                        <a:rPr lang="en-GB" sz="600" kern="1200" dirty="0">
                          <a:solidFill>
                            <a:schemeClr val="dk1"/>
                          </a:solidFill>
                          <a:effectLst/>
                          <a:latin typeface="Arial" panose="020B0604020202020204" pitchFamily="34" charset="0"/>
                          <a:ea typeface="+mn-ea"/>
                          <a:cs typeface="Arial" panose="020B0604020202020204" pitchFamily="34" charset="0"/>
                        </a:rPr>
                        <a:t> and Kemp, 2022).</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Intersectoral Collaboration: </a:t>
                      </a:r>
                      <a:r>
                        <a:rPr lang="en-GB" sz="600" kern="1200" dirty="0">
                          <a:solidFill>
                            <a:schemeClr val="dk1"/>
                          </a:solidFill>
                          <a:effectLst/>
                          <a:latin typeface="Arial" panose="020B0604020202020204" pitchFamily="34" charset="0"/>
                          <a:ea typeface="+mn-ea"/>
                          <a:cs typeface="Arial" panose="020B0604020202020204" pitchFamily="34" charset="0"/>
                        </a:rPr>
                        <a:t>The intervention supports intersectoral collaboration by linking digital health, education, workplace wellbeing, and public health sectors, with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suitable for integration in universities, workplaces, and community centres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Digital Inclusivity: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promotes digital inclusivity by ensuring accessible, user-friendly and affordable design, incorporating simple navigation, low-digital-literacy features and offline functionality to reduce digital barriers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Prevention Orientation: </a:t>
                      </a:r>
                      <a:r>
                        <a:rPr lang="en-GB" sz="600" kern="1200" dirty="0">
                          <a:solidFill>
                            <a:schemeClr val="dk1"/>
                          </a:solidFill>
                          <a:effectLst/>
                          <a:latin typeface="Arial" panose="020B0604020202020204" pitchFamily="34" charset="0"/>
                          <a:ea typeface="+mn-ea"/>
                          <a:cs typeface="Arial" panose="020B0604020202020204" pitchFamily="34" charset="0"/>
                        </a:rPr>
                        <a:t>The tool aligns with prevention principles by offering early stress-management support that helps individuals address emotional challenges before they escalate, providing timely psychological assistance through immersive VR experiences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2025).Top of </a:t>
                      </a:r>
                      <a:r>
                        <a:rPr lang="en-GB" sz="600" kern="1200" dirty="0" err="1">
                          <a:solidFill>
                            <a:schemeClr val="dk1"/>
                          </a:solidFill>
                          <a:effectLst/>
                          <a:latin typeface="Arial" panose="020B0604020202020204" pitchFamily="34" charset="0"/>
                          <a:ea typeface="+mn-ea"/>
                          <a:cs typeface="Arial" panose="020B0604020202020204" pitchFamily="34" charset="0"/>
                        </a:rPr>
                        <a:t>FormBottom</a:t>
                      </a:r>
                      <a:r>
                        <a:rPr lang="en-GB" sz="600" kern="1200" dirty="0">
                          <a:solidFill>
                            <a:schemeClr val="dk1"/>
                          </a:solidFill>
                          <a:effectLst/>
                          <a:latin typeface="Arial" panose="020B0604020202020204" pitchFamily="34" charset="0"/>
                          <a:ea typeface="+mn-ea"/>
                          <a:cs typeface="Arial" panose="020B0604020202020204" pitchFamily="34" charset="0"/>
                        </a:rPr>
                        <a:t> of </a:t>
                      </a:r>
                      <a:r>
                        <a:rPr lang="en-GB" sz="600" kern="1200" dirty="0" err="1">
                          <a:solidFill>
                            <a:schemeClr val="dk1"/>
                          </a:solidFill>
                          <a:effectLst/>
                          <a:latin typeface="Arial" panose="020B0604020202020204" pitchFamily="34" charset="0"/>
                          <a:ea typeface="+mn-ea"/>
                          <a:cs typeface="Arial" panose="020B0604020202020204" pitchFamily="34" charset="0"/>
                        </a:rPr>
                        <a:t>FormTop</a:t>
                      </a:r>
                      <a:r>
                        <a:rPr lang="en-GB" sz="600" kern="1200" dirty="0">
                          <a:solidFill>
                            <a:schemeClr val="dk1"/>
                          </a:solidFill>
                          <a:effectLst/>
                          <a:latin typeface="Arial" panose="020B0604020202020204" pitchFamily="34" charset="0"/>
                          <a:ea typeface="+mn-ea"/>
                          <a:cs typeface="Arial" panose="020B0604020202020204" pitchFamily="34" charset="0"/>
                        </a:rPr>
                        <a:t> of Form</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2761770610"/>
              </p:ext>
            </p:extLst>
          </p:nvPr>
        </p:nvGraphicFramePr>
        <p:xfrm>
          <a:off x="13507" y="397302"/>
          <a:ext cx="3854309" cy="3346144"/>
        </p:xfrm>
        <a:graphic>
          <a:graphicData uri="http://schemas.openxmlformats.org/drawingml/2006/table">
            <a:tbl>
              <a:tblPr firstRow="1" bandRow="1">
                <a:tableStyleId>{21E4AEA4-8DFA-4A89-87EB-49C32662AFE0}</a:tableStyleId>
              </a:tblPr>
              <a:tblGrid>
                <a:gridCol w="3854309">
                  <a:extLst>
                    <a:ext uri="{9D8B030D-6E8A-4147-A177-3AD203B41FA5}">
                      <a16:colId xmlns:a16="http://schemas.microsoft.com/office/drawing/2014/main" val="1336231242"/>
                    </a:ext>
                  </a:extLst>
                </a:gridCol>
              </a:tblGrid>
              <a:tr h="151424">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lang="en-GB" sz="700" b="1" u="sng" kern="12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3190478">
                <a:tc>
                  <a:txBody>
                    <a:bodyPr/>
                    <a:lstStyle/>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Scale of the Public Health Problem</a:t>
                      </a:r>
                      <a:endParaRPr lang="en-GB" sz="700"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endParaRP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Mental health conditions have become one of the fastest-growing public health concerns in the UK, with rising prevalence across all population groups (McShane et al,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Around 1 in 6 adults in the UK experiences a common mental-health condition (such as anxiety or depression) in any given week, highlighting the scale and urgency of need (UK Parliament,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Stress-related disorders, anxiety and adjustment difficulties have increased sharply since the COVID-19 pandemic, especially among young adults, students and working-age populations.</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Economic instability, cost-of-living pressures and social isolation continue to heighten psychological distress, particularly in low-income and socially marginalised communities (Mussie et al, 2021).</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Traditional mental-health systems struggle to meet demand, with many individuals facing long waiting lists for NHS and community mental-health services (McShane et al,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Significant inequalities persist across the UK, with disadvantaged groups experiencing higher levels of untreated stress and reduced access to early psychological support (Mussie et al, 2021).</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Virtual Reality offers innovative opportunities for immersive emotional regulation and self-guided stress management, supporting early intervention and reducing pressure on overstretched services (Pancini, 2025).</a:t>
                      </a:r>
                    </a:p>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Examples of Public Health Interventions</a:t>
                      </a:r>
                      <a:endParaRPr lang="en-GB" sz="700"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endParaRP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Non-Digital Interventions: </a:t>
                      </a:r>
                      <a:r>
                        <a:rPr lang="en-GB" sz="600" kern="1200" dirty="0">
                          <a:solidFill>
                            <a:schemeClr val="dk1"/>
                          </a:solidFill>
                          <a:effectLst/>
                          <a:latin typeface="Arial" panose="020B0604020202020204" pitchFamily="34" charset="0"/>
                          <a:ea typeface="+mn-ea"/>
                          <a:cs typeface="Arial" panose="020B0604020202020204" pitchFamily="34" charset="0"/>
                        </a:rPr>
                        <a:t>Traditional non-digital interventions such as face-to-face CBT, community workshops, peer groups, GP consultations, school programmes, workplace wellbeing schemes and social-prescribing activities offer vital mental-health support, but challenges like long wait times, limited access and resource pressures highlight the need for more scalable digital solutions (Fazia et al, 2023).</a:t>
                      </a: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Digital Interventions:</a:t>
                      </a:r>
                      <a:r>
                        <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Digital public-health interventions now include online wellbeing courses, virtual mindfulness programmes, mobile apps offering stress reduction and mood tracking, mental-health awareness campaigns delivered through social media, and online crisis-support platforms providing live chat and guidance. These tools widen access, reduce barriers and deliver flexible, immediate emotional support for diverse populations (Witte et al, 2021).</a:t>
                      </a: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Chosen Digital Health Intervention: </a:t>
                      </a:r>
                      <a:r>
                        <a:rPr lang="en-GB" sz="600" b="1" kern="1200" dirty="0" err="1">
                          <a:solidFill>
                            <a:schemeClr val="dk1"/>
                          </a:solidFill>
                          <a:effectLst/>
                          <a:highlight>
                            <a:srgbClr val="FFFF00"/>
                          </a:highlight>
                          <a:latin typeface="Arial" panose="020B0604020202020204" pitchFamily="34" charset="0"/>
                          <a:ea typeface="+mn-ea"/>
                          <a:cs typeface="Arial" panose="020B0604020202020204" pitchFamily="34" charset="0"/>
                        </a:rPr>
                        <a:t>MindBalanceVR</a:t>
                      </a:r>
                      <a:endPar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 Virtual Reality–based wellbeing tool designed to reduce stress and improve emotional regulation by offering immersive calming environments such as forests, oceans and mountains (Xu et al, 2024).</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Includes guided mindfulness routines supported by visual breathing cues.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Offers interactive grounding exercises like 5-4-3-2-1 sensory tasks.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Features adaptive wellbeing pathways personalised to user-reported stress levels.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Integrates mood-tracking dashboards with real-time wellbeing prompts.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Compatible with low-cost mobile VR headsets to widen accessibility.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2045227471"/>
              </p:ext>
            </p:extLst>
          </p:nvPr>
        </p:nvGraphicFramePr>
        <p:xfrm>
          <a:off x="19231" y="3802883"/>
          <a:ext cx="3495764" cy="3237412"/>
        </p:xfrm>
        <a:graphic>
          <a:graphicData uri="http://schemas.openxmlformats.org/drawingml/2006/table">
            <a:tbl>
              <a:tblPr firstRow="1" bandRow="1">
                <a:tableStyleId>{21E4AEA4-8DFA-4A89-87EB-49C32662AFE0}</a:tableStyleId>
              </a:tblPr>
              <a:tblGrid>
                <a:gridCol w="3495764">
                  <a:extLst>
                    <a:ext uri="{9D8B030D-6E8A-4147-A177-3AD203B41FA5}">
                      <a16:colId xmlns:a16="http://schemas.microsoft.com/office/drawing/2014/main" val="1336231242"/>
                    </a:ext>
                  </a:extLst>
                </a:gridCol>
              </a:tblGrid>
              <a:tr h="130629">
                <a:tc>
                  <a:txBody>
                    <a:bodyPr/>
                    <a:lstStyle/>
                    <a:p>
                      <a:pPr marL="0" marR="0" lvl="0" indent="0" algn="ctr"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700" b="1" u="sng" kern="1200" dirty="0">
                          <a:solidFill>
                            <a:srgbClr val="FFFF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620486">
                <a:tc>
                  <a:txBody>
                    <a:bodyPr/>
                    <a:lstStyle/>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Overview of the Health Belief Model (HBM)</a:t>
                      </a:r>
                    </a:p>
                    <a:p>
                      <a:pPr algn="just"/>
                      <a:r>
                        <a:rPr lang="en-GB" sz="600" kern="1200" dirty="0">
                          <a:solidFill>
                            <a:schemeClr val="dk1"/>
                          </a:solidFill>
                          <a:effectLst/>
                          <a:latin typeface="Arial" panose="020B0604020202020204" pitchFamily="34" charset="0"/>
                          <a:ea typeface="+mn-ea"/>
                          <a:cs typeface="Arial" panose="020B0604020202020204" pitchFamily="34" charset="0"/>
                        </a:rPr>
                        <a:t>The Health Belief Model (HBM) explains how individuals make health-related decisions by evaluating their perceived risk, potential benefits, possible barriers and their confidence in taking action (self-efficacy). It is widely applied in digital mental-health interventions because it effectively captures the motivational, awareness-building and behaviour-triggering factors that guide users toward adopting healthier emotional and cognitive habits (Ooi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Susceptibility: </a:t>
                      </a:r>
                      <a:r>
                        <a:rPr lang="en-GB" sz="600" kern="1200" dirty="0">
                          <a:solidFill>
                            <a:schemeClr val="dk1"/>
                          </a:solidFill>
                          <a:effectLst/>
                          <a:latin typeface="Arial" panose="020B0604020202020204" pitchFamily="34" charset="0"/>
                          <a:ea typeface="+mn-ea"/>
                          <a:cs typeface="Arial" panose="020B0604020202020204" pitchFamily="34" charset="0"/>
                        </a:rPr>
                        <a:t>Immersive VR sessions help users recognise early signs of stress by tracking emotional responses within calming environments. Real-time mood logging increases awareness of personal vulnerability to stress, burnout or emotional overload. Adaptive pathways highlight recurring stress patterns, reinforcing understanding of susceptibility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Severity: </a:t>
                      </a:r>
                      <a:r>
                        <a:rPr lang="en-GB" sz="600" kern="1200" dirty="0">
                          <a:solidFill>
                            <a:schemeClr val="dk1"/>
                          </a:solidFill>
                          <a:effectLst/>
                          <a:latin typeface="Arial" panose="020B0604020202020204" pitchFamily="34" charset="0"/>
                          <a:ea typeface="+mn-ea"/>
                          <a:cs typeface="Arial" panose="020B0604020202020204" pitchFamily="34" charset="0"/>
                        </a:rPr>
                        <a:t>Guided reflections within VR help users understand the deeper impact of chronic stress on mental and physical well-being. Visualised wellbeing prompts show users the consequences of unregulated stress, such as anxiety, sleep disturbances and impaired concentration. Educational overlays demonstrate how prolonged stress can harm academic performance, work productivity and relationships (Soh et al, 2021).</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Benefits: </a:t>
                      </a:r>
                      <a:r>
                        <a:rPr lang="en-GB" sz="600" kern="1200" dirty="0">
                          <a:solidFill>
                            <a:schemeClr val="dk1"/>
                          </a:solidFill>
                          <a:effectLst/>
                          <a:latin typeface="Arial" panose="020B0604020202020204" pitchFamily="34" charset="0"/>
                          <a:ea typeface="+mn-ea"/>
                          <a:cs typeface="Arial" panose="020B0604020202020204" pitchFamily="34" charset="0"/>
                        </a:rPr>
                        <a:t>VR immersion immediately reduces stress by simulating calming environments that support emotional regulation. Guided relaxation routines demonstrate tangible benefits of mindfulness, slow breathing and sensory engagement. Users experience improvement in attentional control and mood, reinforcing motivation to continue sessions. Mood dashboards highlight progress, helping users see the long-term benefits of regular use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Barriers: </a:t>
                      </a:r>
                      <a:r>
                        <a:rPr lang="en-GB" sz="600" kern="1200" dirty="0">
                          <a:solidFill>
                            <a:schemeClr val="dk1"/>
                          </a:solidFill>
                          <a:effectLst/>
                          <a:latin typeface="Arial" panose="020B0604020202020204" pitchFamily="34" charset="0"/>
                          <a:ea typeface="+mn-ea"/>
                          <a:cs typeface="Arial" panose="020B0604020202020204" pitchFamily="34" charset="0"/>
                        </a:rPr>
                        <a:t>Low-cost VR compatibility reduces financial barriers to access. Simple navigation and intuitive design remove usability challenges for low digital-literacy users. Offline mode supports individuals with unreliable internet access. Stigma is reduced as VR sessions can be completed privately without professional supervision (Soh et al, 2021).</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Cues to Action: </a:t>
                      </a:r>
                      <a:r>
                        <a:rPr lang="en-GB" sz="600" kern="1200" dirty="0">
                          <a:solidFill>
                            <a:schemeClr val="dk1"/>
                          </a:solidFill>
                          <a:effectLst/>
                          <a:latin typeface="Arial" panose="020B0604020202020204" pitchFamily="34" charset="0"/>
                          <a:ea typeface="+mn-ea"/>
                          <a:cs typeface="Arial" panose="020B0604020202020204" pitchFamily="34" charset="0"/>
                        </a:rPr>
                        <a:t>Notifications encourage daily VR wellbeing sessions or mindfulness breaks. Stress-level alerts prompt earlier coping efforts when emotional indicators decline. In-app reminders guide users toward grounding exercises following challenging days. Community-centre or workplace reminders act as external cues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Self-Efficacy: </a:t>
                      </a:r>
                      <a:r>
                        <a:rPr lang="en-GB" sz="600" kern="1200" dirty="0">
                          <a:solidFill>
                            <a:schemeClr val="dk1"/>
                          </a:solidFill>
                          <a:effectLst/>
                          <a:latin typeface="Arial" panose="020B0604020202020204" pitchFamily="34" charset="0"/>
                          <a:ea typeface="+mn-ea"/>
                          <a:cs typeface="Arial" panose="020B0604020202020204" pitchFamily="34" charset="0"/>
                        </a:rPr>
                        <a:t>Successful completion of VR routines reinforces belief in one’s ability to manage stress. Immersive training strengthens confidence through repeated practice of coping techniques. Personalised progress feedback increases perceived competence and emotional control. Gradual skill-building pathways foster mastery and long-term resilience (Soh et al, 2021).</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2256652729"/>
              </p:ext>
            </p:extLst>
          </p:nvPr>
        </p:nvGraphicFramePr>
        <p:xfrm>
          <a:off x="3514994" y="4842108"/>
          <a:ext cx="3293533" cy="1576252"/>
        </p:xfrm>
        <a:graphic>
          <a:graphicData uri="http://schemas.openxmlformats.org/drawingml/2006/table">
            <a:tbl>
              <a:tblPr firstRow="1" bandRow="1">
                <a:tableStyleId>{21E4AEA4-8DFA-4A89-87EB-49C32662AFE0}</a:tableStyleId>
              </a:tblPr>
              <a:tblGrid>
                <a:gridCol w="3293533">
                  <a:extLst>
                    <a:ext uri="{9D8B030D-6E8A-4147-A177-3AD203B41FA5}">
                      <a16:colId xmlns:a16="http://schemas.microsoft.com/office/drawing/2014/main" val="1336231242"/>
                    </a:ext>
                  </a:extLst>
                </a:gridCol>
              </a:tblGrid>
              <a:tr h="140171">
                <a:tc>
                  <a:txBody>
                    <a:bodyPr/>
                    <a:lstStyle/>
                    <a:p>
                      <a:pPr marL="0" indent="0" algn="ctr">
                        <a:buFont typeface="Arial" panose="020B0604020202020204" pitchFamily="34" charset="0"/>
                        <a:buNone/>
                      </a:pPr>
                      <a:r>
                        <a:rPr lang="en-GB" sz="700" u="sng"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352506">
                <a:tc>
                  <a:txBody>
                    <a:bodyPr/>
                    <a:lstStyle/>
                    <a:p>
                      <a:pPr algn="just"/>
                      <a:r>
                        <a:rPr lang="en-GB" sz="600" kern="1200" dirty="0">
                          <a:solidFill>
                            <a:schemeClr val="dk1"/>
                          </a:solidFill>
                          <a:effectLst/>
                          <a:latin typeface="Arial" panose="020B0604020202020204" pitchFamily="34" charset="0"/>
                          <a:ea typeface="+mn-ea"/>
                          <a:cs typeface="Arial" panose="020B0604020202020204" pitchFamily="34" charset="0"/>
                        </a:rPr>
                        <a:t>Using the Health Belief Model,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is expected to produce several key public health outcomes related to stress reduction and emotional well-being. By increasing user awareness of susceptibility and severity, the tool encourages early recognition of stress triggers and motivates timely engagement with coping strategies (</a:t>
                      </a:r>
                      <a:r>
                        <a:rPr lang="en-GB" sz="600" kern="1200" dirty="0" err="1">
                          <a:solidFill>
                            <a:schemeClr val="dk1"/>
                          </a:solidFill>
                          <a:effectLst/>
                          <a:latin typeface="Arial" panose="020B0604020202020204" pitchFamily="34" charset="0"/>
                          <a:ea typeface="+mn-ea"/>
                          <a:cs typeface="Arial" panose="020B0604020202020204" pitchFamily="34" charset="0"/>
                        </a:rPr>
                        <a:t>Malighetti</a:t>
                      </a:r>
                      <a:r>
                        <a:rPr lang="en-GB" sz="600" kern="1200" dirty="0">
                          <a:solidFill>
                            <a:schemeClr val="dk1"/>
                          </a:solidFill>
                          <a:effectLst/>
                          <a:latin typeface="Arial" panose="020B0604020202020204" pitchFamily="34" charset="0"/>
                          <a:ea typeface="+mn-ea"/>
                          <a:cs typeface="Arial" panose="020B0604020202020204" pitchFamily="34" charset="0"/>
                        </a:rPr>
                        <a:t> et al, 2023). The immersive nature of VR enhances perceived benefits by delivering immediate relaxation and emotional relief, reinforcing continued use and improving self-regulation over time (Meshkat et al, 2024). Reduced barriers, including cost, stigma and accessibility, help widen engagement among underserved populations, addressing key digital health inequalities. Regular cues to action, such as reminders and stress alerts, encourage consistent practice, which leads to stronger emotional habits and long-term behavioural change (</a:t>
                      </a:r>
                      <a:r>
                        <a:rPr lang="en-GB" sz="600" kern="1200" dirty="0" err="1">
                          <a:solidFill>
                            <a:schemeClr val="dk1"/>
                          </a:solidFill>
                          <a:effectLst/>
                          <a:latin typeface="Arial" panose="020B0604020202020204" pitchFamily="34" charset="0"/>
                          <a:ea typeface="+mn-ea"/>
                          <a:cs typeface="Arial" panose="020B0604020202020204" pitchFamily="34" charset="0"/>
                        </a:rPr>
                        <a:t>Malighetti</a:t>
                      </a:r>
                      <a:r>
                        <a:rPr lang="en-GB" sz="600" kern="1200" dirty="0">
                          <a:solidFill>
                            <a:schemeClr val="dk1"/>
                          </a:solidFill>
                          <a:effectLst/>
                          <a:latin typeface="Arial" panose="020B0604020202020204" pitchFamily="34" charset="0"/>
                          <a:ea typeface="+mn-ea"/>
                          <a:cs typeface="Arial" panose="020B0604020202020204" pitchFamily="34" charset="0"/>
                        </a:rPr>
                        <a:t> et al, 2023). Growing self-efficacy allows users to feel more confident in independently managing stress, contributing to improved resilience and reduced risk of escalation into anxiety or depressive symptoms (Meshkat et al, 2024). When implemented in workplaces, universities or community settings,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supports broader public health goals by promoting accessible, preventative mental-wellbeing strategies.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4192232809"/>
              </p:ext>
            </p:extLst>
          </p:nvPr>
        </p:nvGraphicFramePr>
        <p:xfrm>
          <a:off x="3523113" y="6442128"/>
          <a:ext cx="3293533" cy="1500052"/>
        </p:xfrm>
        <a:graphic>
          <a:graphicData uri="http://schemas.openxmlformats.org/drawingml/2006/table">
            <a:tbl>
              <a:tblPr firstRow="1" bandRow="1">
                <a:tableStyleId>{21E4AEA4-8DFA-4A89-87EB-49C32662AFE0}</a:tableStyleId>
              </a:tblPr>
              <a:tblGrid>
                <a:gridCol w="3293533">
                  <a:extLst>
                    <a:ext uri="{9D8B030D-6E8A-4147-A177-3AD203B41FA5}">
                      <a16:colId xmlns:a16="http://schemas.microsoft.com/office/drawing/2014/main" val="1336231242"/>
                    </a:ext>
                  </a:extLst>
                </a:gridCol>
              </a:tblGrid>
              <a:tr h="139526">
                <a:tc>
                  <a:txBody>
                    <a:bodyPr/>
                    <a:lstStyle/>
                    <a:p>
                      <a:pPr algn="ctr"/>
                      <a:r>
                        <a:rPr lang="en-GB" sz="7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026208">
                <a:tc>
                  <a:txBody>
                    <a:bodyPr/>
                    <a:lstStyle/>
                    <a:p>
                      <a:pPr algn="just"/>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demonstrates how immersive digital technologies can reshape mental health promotion by offering accessible, engaging and equitable wellbeing support. Its alignment with key health promotion values, such as empowerment, equity, holistic care and sustainability, </a:t>
                      </a:r>
                      <a:r>
                        <a:rPr lang="en-GB" sz="700" kern="1200" dirty="0">
                          <a:solidFill>
                            <a:schemeClr val="dk1"/>
                          </a:solidFill>
                          <a:effectLst/>
                          <a:latin typeface="Arial" panose="020B0604020202020204" pitchFamily="34" charset="0"/>
                          <a:ea typeface="+mn-ea"/>
                          <a:cs typeface="Arial" panose="020B0604020202020204" pitchFamily="34" charset="0"/>
                        </a:rPr>
                        <a:t>positions</a:t>
                      </a:r>
                      <a:r>
                        <a:rPr lang="en-GB" sz="600" kern="1200" dirty="0">
                          <a:solidFill>
                            <a:schemeClr val="dk1"/>
                          </a:solidFill>
                          <a:effectLst/>
                          <a:latin typeface="Arial" panose="020B0604020202020204" pitchFamily="34" charset="0"/>
                          <a:ea typeface="+mn-ea"/>
                          <a:cs typeface="Arial" panose="020B0604020202020204" pitchFamily="34" charset="0"/>
                        </a:rPr>
                        <a:t> it as a valuable tool for addressing population-level stress and reducing mental-health inequalities. In terms of policy implications, the intervention supports digital-first public health strategies, encouraging policymakers to expand VR integration within mental-health services, community programmes and workplace wellbeing frameworks. The education sector can utilise VR to enhance student wellbeing, embed stress-management curricula and improve digital mental-health literacy. For research,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opens new opportunities to evaluate immersive technologies, compare VR-based and traditional interventions, and explore long-term behavioural outcomes. By incorporating strong ethical governance and inclusive implementation strategies,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has the potential to influence national digital health policy, guide future technology standards and advance innovation in mental-health promotion.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3448061989"/>
              </p:ext>
            </p:extLst>
          </p:nvPr>
        </p:nvGraphicFramePr>
        <p:xfrm>
          <a:off x="13507" y="7965949"/>
          <a:ext cx="6823728" cy="1911532"/>
        </p:xfrm>
        <a:graphic>
          <a:graphicData uri="http://schemas.openxmlformats.org/drawingml/2006/table">
            <a:tbl>
              <a:tblPr firstRow="1" bandRow="1">
                <a:tableStyleId>{21E4AEA4-8DFA-4A89-87EB-49C32662AFE0}</a:tableStyleId>
              </a:tblPr>
              <a:tblGrid>
                <a:gridCol w="6823728">
                  <a:extLst>
                    <a:ext uri="{9D8B030D-6E8A-4147-A177-3AD203B41FA5}">
                      <a16:colId xmlns:a16="http://schemas.microsoft.com/office/drawing/2014/main" val="1336231242"/>
                    </a:ext>
                  </a:extLst>
                </a:gridCol>
              </a:tblGrid>
              <a:tr h="84382">
                <a:tc>
                  <a:txBody>
                    <a:bodyPr/>
                    <a:lstStyle/>
                    <a:p>
                      <a:pPr marL="0" indent="0" algn="ctr">
                        <a:buFont typeface="Arial" panose="020B0604020202020204" pitchFamily="34" charset="0"/>
                        <a:buNone/>
                      </a:pPr>
                      <a:r>
                        <a:rPr lang="en-GB" sz="400" dirty="0">
                          <a:solidFill>
                            <a:schemeClr val="tx1"/>
                          </a:solidFill>
                          <a:highlight>
                            <a:srgbClr val="FFFF00"/>
                          </a:highlight>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085293">
                <a:tc>
                  <a:txBody>
                    <a:bodyPr/>
                    <a:lstStyle/>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Adhyaru</a:t>
                      </a:r>
                      <a:r>
                        <a:rPr lang="en-GB" sz="500" kern="1200" dirty="0">
                          <a:solidFill>
                            <a:schemeClr val="dk1"/>
                          </a:solidFill>
                          <a:effectLst/>
                          <a:latin typeface="Arial" panose="020B0604020202020204" pitchFamily="34" charset="0"/>
                          <a:ea typeface="+mn-ea"/>
                          <a:cs typeface="Arial" panose="020B0604020202020204" pitchFamily="34" charset="0"/>
                        </a:rPr>
                        <a:t>, J.S. and Kemp, C., 2022. Virtual reality as a tool to promote wellbeing in the workplace. </a:t>
                      </a:r>
                      <a:r>
                        <a:rPr lang="en-GB" sz="500" i="1" kern="1200" dirty="0">
                          <a:solidFill>
                            <a:schemeClr val="dk1"/>
                          </a:solidFill>
                          <a:effectLst/>
                          <a:latin typeface="Arial" panose="020B0604020202020204" pitchFamily="34" charset="0"/>
                          <a:ea typeface="+mn-ea"/>
                          <a:cs typeface="Arial" panose="020B0604020202020204" pitchFamily="34" charset="0"/>
                        </a:rPr>
                        <a:t>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8</a:t>
                      </a:r>
                      <a:r>
                        <a:rPr lang="en-GB" sz="500" kern="1200" dirty="0">
                          <a:solidFill>
                            <a:schemeClr val="dk1"/>
                          </a:solidFill>
                          <a:effectLst/>
                          <a:latin typeface="Arial" panose="020B0604020202020204" pitchFamily="34" charset="0"/>
                          <a:ea typeface="+mn-ea"/>
                          <a:cs typeface="Arial" panose="020B0604020202020204" pitchFamily="34" charset="0"/>
                        </a:rPr>
                        <a:t>, p.20552076221084473.</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Bonneterre</a:t>
                      </a:r>
                      <a:r>
                        <a:rPr lang="en-GB" sz="500" kern="1200" dirty="0">
                          <a:solidFill>
                            <a:schemeClr val="dk1"/>
                          </a:solidFill>
                          <a:effectLst/>
                          <a:latin typeface="Arial" panose="020B0604020202020204" pitchFamily="34" charset="0"/>
                          <a:ea typeface="+mn-ea"/>
                          <a:cs typeface="Arial" panose="020B0604020202020204" pitchFamily="34" charset="0"/>
                        </a:rPr>
                        <a:t>, S., Zerhouni, O. and Boffo, M., 2025. Immersive Virtual Reality for Health Promotion and Primary Prevention in Psychology: Scoping Review. </a:t>
                      </a:r>
                      <a:r>
                        <a:rPr lang="en-GB" sz="500" i="1" kern="1200" dirty="0">
                          <a:solidFill>
                            <a:schemeClr val="dk1"/>
                          </a:solidFill>
                          <a:effectLst/>
                          <a:latin typeface="Arial" panose="020B0604020202020204" pitchFamily="34" charset="0"/>
                          <a:ea typeface="+mn-ea"/>
                          <a:cs typeface="Arial" panose="020B0604020202020204" pitchFamily="34" charset="0"/>
                        </a:rPr>
                        <a:t>JMIR XR and Spatial Computing (JMXR)</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a:t>
                      </a:r>
                      <a:r>
                        <a:rPr lang="en-GB" sz="500" kern="1200" dirty="0">
                          <a:solidFill>
                            <a:schemeClr val="dk1"/>
                          </a:solidFill>
                          <a:effectLst/>
                          <a:latin typeface="Arial" panose="020B0604020202020204" pitchFamily="34" charset="0"/>
                          <a:ea typeface="+mn-ea"/>
                          <a:cs typeface="Arial" panose="020B0604020202020204" pitchFamily="34" charset="0"/>
                        </a:rPr>
                        <a:t>(1), p.e49923.</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De Witte, N.A., Joris, S., Van Assche, E. and Van Daele, T., 2021. Technological and digital interventions for mental health and wellbeing: an overview of systematic reviews. </a:t>
                      </a:r>
                      <a:r>
                        <a:rPr lang="en-GB" sz="500" i="1" kern="1200" dirty="0">
                          <a:solidFill>
                            <a:schemeClr val="dk1"/>
                          </a:solidFill>
                          <a:effectLst/>
                          <a:latin typeface="Arial" panose="020B0604020202020204" pitchFamily="34" charset="0"/>
                          <a:ea typeface="+mn-ea"/>
                          <a:cs typeface="Arial" panose="020B0604020202020204" pitchFamily="34" charset="0"/>
                        </a:rPr>
                        <a:t>Frontiers in 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a:t>
                      </a:r>
                      <a:r>
                        <a:rPr lang="en-GB" sz="500" kern="1200" dirty="0">
                          <a:solidFill>
                            <a:schemeClr val="dk1"/>
                          </a:solidFill>
                          <a:effectLst/>
                          <a:latin typeface="Arial" panose="020B0604020202020204" pitchFamily="34" charset="0"/>
                          <a:ea typeface="+mn-ea"/>
                          <a:cs typeface="Arial" panose="020B0604020202020204" pitchFamily="34" charset="0"/>
                        </a:rPr>
                        <a:t>, p.754337.</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Fazia, T., Bubbico, F., Nova, A., </a:t>
                      </a:r>
                      <a:r>
                        <a:rPr lang="en-GB" sz="500" kern="1200" dirty="0" err="1">
                          <a:solidFill>
                            <a:schemeClr val="dk1"/>
                          </a:solidFill>
                          <a:effectLst/>
                          <a:latin typeface="Arial" panose="020B0604020202020204" pitchFamily="34" charset="0"/>
                          <a:ea typeface="+mn-ea"/>
                          <a:cs typeface="Arial" panose="020B0604020202020204" pitchFamily="34" charset="0"/>
                        </a:rPr>
                        <a:t>Buizza</a:t>
                      </a:r>
                      <a:r>
                        <a:rPr lang="en-GB" sz="500" kern="1200" dirty="0">
                          <a:solidFill>
                            <a:schemeClr val="dk1"/>
                          </a:solidFill>
                          <a:effectLst/>
                          <a:latin typeface="Arial" panose="020B0604020202020204" pitchFamily="34" charset="0"/>
                          <a:ea typeface="+mn-ea"/>
                          <a:cs typeface="Arial" panose="020B0604020202020204" pitchFamily="34" charset="0"/>
                        </a:rPr>
                        <a:t>, C., Cela, H., Iozzi, D., Calgan, B., Maggi, F., Floris, V., </a:t>
                      </a:r>
                      <a:r>
                        <a:rPr lang="en-GB" sz="500" kern="1200" dirty="0" err="1">
                          <a:solidFill>
                            <a:schemeClr val="dk1"/>
                          </a:solidFill>
                          <a:effectLst/>
                          <a:latin typeface="Arial" panose="020B0604020202020204" pitchFamily="34" charset="0"/>
                          <a:ea typeface="+mn-ea"/>
                          <a:cs typeface="Arial" panose="020B0604020202020204" pitchFamily="34" charset="0"/>
                        </a:rPr>
                        <a:t>Sutti</a:t>
                      </a:r>
                      <a:r>
                        <a:rPr lang="en-GB" sz="500" kern="1200" dirty="0">
                          <a:solidFill>
                            <a:schemeClr val="dk1"/>
                          </a:solidFill>
                          <a:effectLst/>
                          <a:latin typeface="Arial" panose="020B0604020202020204" pitchFamily="34" charset="0"/>
                          <a:ea typeface="+mn-ea"/>
                          <a:cs typeface="Arial" panose="020B0604020202020204" pitchFamily="34" charset="0"/>
                        </a:rPr>
                        <a:t>, I. and Bruno, S., 2023. Improving stress management, anxiety, and mental well-being in medical students through an online Mindfulness-Based Intervention: a randomized study. </a:t>
                      </a:r>
                      <a:r>
                        <a:rPr lang="en-GB" sz="500" i="1" kern="1200" dirty="0">
                          <a:solidFill>
                            <a:schemeClr val="dk1"/>
                          </a:solidFill>
                          <a:effectLst/>
                          <a:latin typeface="Arial" panose="020B0604020202020204" pitchFamily="34" charset="0"/>
                          <a:ea typeface="+mn-ea"/>
                          <a:cs typeface="Arial" panose="020B0604020202020204" pitchFamily="34" charset="0"/>
                        </a:rPr>
                        <a:t>Scientific Reports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13</a:t>
                      </a:r>
                      <a:r>
                        <a:rPr lang="en-GB" sz="500" kern="1200" dirty="0">
                          <a:solidFill>
                            <a:schemeClr val="dk1"/>
                          </a:solidFill>
                          <a:effectLst/>
                          <a:latin typeface="Arial" panose="020B0604020202020204" pitchFamily="34" charset="0"/>
                          <a:ea typeface="+mn-ea"/>
                          <a:cs typeface="Arial" panose="020B0604020202020204" pitchFamily="34" charset="0"/>
                        </a:rPr>
                        <a:t>(1), p.8214.</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Holloway, H., Conroy, B., Isbel, S. and D’Cunha, N.M., 2024. Immersive virtual reality in the promotion of health and well-being for people in residential aged care without cognitive impairment: a scoping review. </a:t>
                      </a:r>
                      <a:r>
                        <a:rPr lang="en-GB" sz="500" i="1" kern="1200" dirty="0">
                          <a:solidFill>
                            <a:schemeClr val="dk1"/>
                          </a:solidFill>
                          <a:effectLst/>
                          <a:latin typeface="Arial" panose="020B0604020202020204" pitchFamily="34" charset="0"/>
                          <a:ea typeface="+mn-ea"/>
                          <a:cs typeface="Arial" panose="020B0604020202020204" pitchFamily="34" charset="0"/>
                        </a:rPr>
                        <a:t>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10</a:t>
                      </a:r>
                      <a:r>
                        <a:rPr lang="en-GB" sz="500" kern="1200" dirty="0">
                          <a:solidFill>
                            <a:schemeClr val="dk1"/>
                          </a:solidFill>
                          <a:effectLst/>
                          <a:latin typeface="Arial" panose="020B0604020202020204" pitchFamily="34" charset="0"/>
                          <a:ea typeface="+mn-ea"/>
                          <a:cs typeface="Arial" panose="020B0604020202020204" pitchFamily="34" charset="0"/>
                        </a:rPr>
                        <a:t>, p.20552076241249568.</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Malighetti</a:t>
                      </a:r>
                      <a:r>
                        <a:rPr lang="en-GB" sz="500" kern="1200" dirty="0">
                          <a:solidFill>
                            <a:schemeClr val="dk1"/>
                          </a:solidFill>
                          <a:effectLst/>
                          <a:latin typeface="Arial" panose="020B0604020202020204" pitchFamily="34" charset="0"/>
                          <a:ea typeface="+mn-ea"/>
                          <a:cs typeface="Arial" panose="020B0604020202020204" pitchFamily="34" charset="0"/>
                        </a:rPr>
                        <a:t>, C., </a:t>
                      </a:r>
                      <a:r>
                        <a:rPr lang="en-GB" sz="500" kern="1200" dirty="0" err="1">
                          <a:solidFill>
                            <a:schemeClr val="dk1"/>
                          </a:solidFill>
                          <a:effectLst/>
                          <a:latin typeface="Arial" panose="020B0604020202020204" pitchFamily="34" charset="0"/>
                          <a:ea typeface="+mn-ea"/>
                          <a:cs typeface="Arial" panose="020B0604020202020204" pitchFamily="34" charset="0"/>
                        </a:rPr>
                        <a:t>Bernardelli</a:t>
                      </a:r>
                      <a:r>
                        <a:rPr lang="en-GB" sz="500" kern="1200" dirty="0">
                          <a:solidFill>
                            <a:schemeClr val="dk1"/>
                          </a:solidFill>
                          <a:effectLst/>
                          <a:latin typeface="Arial" panose="020B0604020202020204" pitchFamily="34" charset="0"/>
                          <a:ea typeface="+mn-ea"/>
                          <a:cs typeface="Arial" panose="020B0604020202020204" pitchFamily="34" charset="0"/>
                        </a:rPr>
                        <a:t>, L., Pancini, E., Riva, G. and Villani, D., 2023. Promoting emotional and psychological well-being during COVID-19 pandemic: A self-help virtual reality intervention for university students. </a:t>
                      </a:r>
                      <a:r>
                        <a:rPr lang="en-GB" sz="500" i="1" kern="1200" dirty="0">
                          <a:solidFill>
                            <a:schemeClr val="dk1"/>
                          </a:solidFill>
                          <a:effectLst/>
                          <a:latin typeface="Arial" panose="020B0604020202020204" pitchFamily="34" charset="0"/>
                          <a:ea typeface="+mn-ea"/>
                          <a:cs typeface="Arial" panose="020B0604020202020204" pitchFamily="34" charset="0"/>
                        </a:rPr>
                        <a:t>Cyberpsychology, </a:t>
                      </a:r>
                      <a:r>
                        <a:rPr lang="en-GB" sz="500" i="1" kern="1200" dirty="0" err="1">
                          <a:solidFill>
                            <a:schemeClr val="dk1"/>
                          </a:solidFill>
                          <a:effectLst/>
                          <a:latin typeface="Arial" panose="020B0604020202020204" pitchFamily="34" charset="0"/>
                          <a:ea typeface="+mn-ea"/>
                          <a:cs typeface="Arial" panose="020B0604020202020204" pitchFamily="34" charset="0"/>
                        </a:rPr>
                        <a:t>Behavior</a:t>
                      </a:r>
                      <a:r>
                        <a:rPr lang="en-GB" sz="500" i="1" kern="1200" dirty="0">
                          <a:solidFill>
                            <a:schemeClr val="dk1"/>
                          </a:solidFill>
                          <a:effectLst/>
                          <a:latin typeface="Arial" panose="020B0604020202020204" pitchFamily="34" charset="0"/>
                          <a:ea typeface="+mn-ea"/>
                          <a:cs typeface="Arial" panose="020B0604020202020204" pitchFamily="34" charset="0"/>
                        </a:rPr>
                        <a:t>, and Social Networking</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26</a:t>
                      </a:r>
                      <a:r>
                        <a:rPr lang="en-GB" sz="500" kern="1200" dirty="0">
                          <a:solidFill>
                            <a:schemeClr val="dk1"/>
                          </a:solidFill>
                          <a:effectLst/>
                          <a:latin typeface="Arial" panose="020B0604020202020204" pitchFamily="34" charset="0"/>
                          <a:ea typeface="+mn-ea"/>
                          <a:cs typeface="Arial" panose="020B0604020202020204" pitchFamily="34" charset="0"/>
                        </a:rPr>
                        <a:t>(4), pp.309-317.</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McShane, D., Madden, A., Kinsey, L. and </a:t>
                      </a:r>
                      <a:r>
                        <a:rPr lang="en-GB" sz="500" kern="1200" dirty="0" err="1">
                          <a:solidFill>
                            <a:schemeClr val="dk1"/>
                          </a:solidFill>
                          <a:effectLst/>
                          <a:latin typeface="Arial" panose="020B0604020202020204" pitchFamily="34" charset="0"/>
                          <a:ea typeface="+mn-ea"/>
                          <a:cs typeface="Arial" panose="020B0604020202020204" pitchFamily="34" charset="0"/>
                        </a:rPr>
                        <a:t>Bifarin</a:t>
                      </a:r>
                      <a:r>
                        <a:rPr lang="en-GB" sz="500" kern="1200" dirty="0">
                          <a:solidFill>
                            <a:schemeClr val="dk1"/>
                          </a:solidFill>
                          <a:effectLst/>
                          <a:latin typeface="Arial" panose="020B0604020202020204" pitchFamily="34" charset="0"/>
                          <a:ea typeface="+mn-ea"/>
                          <a:cs typeface="Arial" panose="020B0604020202020204" pitchFamily="34" charset="0"/>
                        </a:rPr>
                        <a:t>, O., 2024. Navigating challenges and shaping futures through mental health nursing in the United Kingdom. </a:t>
                      </a:r>
                      <a:r>
                        <a:rPr lang="en-GB" sz="500" i="1" kern="1200" dirty="0">
                          <a:solidFill>
                            <a:schemeClr val="dk1"/>
                          </a:solidFill>
                          <a:effectLst/>
                          <a:latin typeface="Arial" panose="020B0604020202020204" pitchFamily="34" charset="0"/>
                          <a:ea typeface="+mn-ea"/>
                          <a:cs typeface="Arial" panose="020B0604020202020204" pitchFamily="34" charset="0"/>
                        </a:rPr>
                        <a:t>Journal of psychiatric and mental health nursing</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32</a:t>
                      </a:r>
                      <a:r>
                        <a:rPr lang="en-GB" sz="500" kern="1200" dirty="0">
                          <a:solidFill>
                            <a:schemeClr val="dk1"/>
                          </a:solidFill>
                          <a:effectLst/>
                          <a:latin typeface="Arial" panose="020B0604020202020204" pitchFamily="34" charset="0"/>
                          <a:ea typeface="+mn-ea"/>
                          <a:cs typeface="Arial" panose="020B0604020202020204" pitchFamily="34" charset="0"/>
                        </a:rPr>
                        <a:t>(1), p.138.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Meshkat, S., </a:t>
                      </a:r>
                      <a:r>
                        <a:rPr lang="en-GB" sz="500" kern="1200" dirty="0" err="1">
                          <a:solidFill>
                            <a:schemeClr val="dk1"/>
                          </a:solidFill>
                          <a:effectLst/>
                          <a:latin typeface="Arial" panose="020B0604020202020204" pitchFamily="34" charset="0"/>
                          <a:ea typeface="+mn-ea"/>
                          <a:cs typeface="Arial" panose="020B0604020202020204" pitchFamily="34" charset="0"/>
                        </a:rPr>
                        <a:t>Edalatkhah</a:t>
                      </a:r>
                      <a:r>
                        <a:rPr lang="en-GB" sz="500" kern="1200" dirty="0">
                          <a:solidFill>
                            <a:schemeClr val="dk1"/>
                          </a:solidFill>
                          <a:effectLst/>
                          <a:latin typeface="Arial" panose="020B0604020202020204" pitchFamily="34" charset="0"/>
                          <a:ea typeface="+mn-ea"/>
                          <a:cs typeface="Arial" panose="020B0604020202020204" pitchFamily="34" charset="0"/>
                        </a:rPr>
                        <a:t>, M., Di Luciano, C., Martin, J., Kaur, G., Lee, G.H., Park, H., Torres, A., </a:t>
                      </a:r>
                      <a:r>
                        <a:rPr lang="en-GB" sz="500" kern="1200" dirty="0" err="1">
                          <a:solidFill>
                            <a:schemeClr val="dk1"/>
                          </a:solidFill>
                          <a:effectLst/>
                          <a:latin typeface="Arial" panose="020B0604020202020204" pitchFamily="34" charset="0"/>
                          <a:ea typeface="+mn-ea"/>
                          <a:cs typeface="Arial" panose="020B0604020202020204" pitchFamily="34" charset="0"/>
                        </a:rPr>
                        <a:t>Mazalek</a:t>
                      </a:r>
                      <a:r>
                        <a:rPr lang="en-GB" sz="500" kern="1200" dirty="0">
                          <a:solidFill>
                            <a:schemeClr val="dk1"/>
                          </a:solidFill>
                          <a:effectLst/>
                          <a:latin typeface="Arial" panose="020B0604020202020204" pitchFamily="34" charset="0"/>
                          <a:ea typeface="+mn-ea"/>
                          <a:cs typeface="Arial" panose="020B0604020202020204" pitchFamily="34" charset="0"/>
                        </a:rPr>
                        <a:t>, A., </a:t>
                      </a:r>
                      <a:r>
                        <a:rPr lang="en-GB" sz="500" kern="1200" dirty="0" err="1">
                          <a:solidFill>
                            <a:schemeClr val="dk1"/>
                          </a:solidFill>
                          <a:effectLst/>
                          <a:latin typeface="Arial" panose="020B0604020202020204" pitchFamily="34" charset="0"/>
                          <a:ea typeface="+mn-ea"/>
                          <a:cs typeface="Arial" panose="020B0604020202020204" pitchFamily="34" charset="0"/>
                        </a:rPr>
                        <a:t>Kapralos</a:t>
                      </a:r>
                      <a:r>
                        <a:rPr lang="en-GB" sz="500" kern="1200" dirty="0">
                          <a:solidFill>
                            <a:schemeClr val="dk1"/>
                          </a:solidFill>
                          <a:effectLst/>
                          <a:latin typeface="Arial" panose="020B0604020202020204" pitchFamily="34" charset="0"/>
                          <a:ea typeface="+mn-ea"/>
                          <a:cs typeface="Arial" panose="020B0604020202020204" pitchFamily="34" charset="0"/>
                        </a:rPr>
                        <a:t>, B. and Dubrowski, A., 2024. Virtual Reality and stress management: A systematic review. </a:t>
                      </a:r>
                      <a:r>
                        <a:rPr lang="en-GB" sz="500" i="1" kern="1200" dirty="0" err="1">
                          <a:solidFill>
                            <a:schemeClr val="dk1"/>
                          </a:solidFill>
                          <a:effectLst/>
                          <a:latin typeface="Arial" panose="020B0604020202020204" pitchFamily="34" charset="0"/>
                          <a:ea typeface="+mn-ea"/>
                          <a:cs typeface="Arial" panose="020B0604020202020204" pitchFamily="34" charset="0"/>
                        </a:rPr>
                        <a:t>Cureus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16</a:t>
                      </a:r>
                      <a:r>
                        <a:rPr lang="en-GB" sz="500" kern="1200" dirty="0">
                          <a:solidFill>
                            <a:schemeClr val="dk1"/>
                          </a:solidFill>
                          <a:effectLst/>
                          <a:latin typeface="Arial" panose="020B0604020202020204" pitchFamily="34" charset="0"/>
                          <a:ea typeface="+mn-ea"/>
                          <a:cs typeface="Arial" panose="020B0604020202020204" pitchFamily="34" charset="0"/>
                        </a:rPr>
                        <a:t>(7).</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Mehrabizadeh</a:t>
                      </a:r>
                      <a:r>
                        <a:rPr lang="en-GB" sz="500" kern="1200" dirty="0">
                          <a:solidFill>
                            <a:schemeClr val="dk1"/>
                          </a:solidFill>
                          <a:effectLst/>
                          <a:latin typeface="Arial" panose="020B0604020202020204" pitchFamily="34" charset="0"/>
                          <a:ea typeface="+mn-ea"/>
                          <a:cs typeface="Arial" panose="020B0604020202020204" pitchFamily="34" charset="0"/>
                        </a:rPr>
                        <a:t>, M., </a:t>
                      </a:r>
                      <a:r>
                        <a:rPr lang="en-GB" sz="500" kern="1200" dirty="0" err="1">
                          <a:solidFill>
                            <a:schemeClr val="dk1"/>
                          </a:solidFill>
                          <a:effectLst/>
                          <a:latin typeface="Arial" panose="020B0604020202020204" pitchFamily="34" charset="0"/>
                          <a:ea typeface="+mn-ea"/>
                          <a:cs typeface="Arial" panose="020B0604020202020204" pitchFamily="34" charset="0"/>
                        </a:rPr>
                        <a:t>Zaremohzzabieh</a:t>
                      </a:r>
                      <a:r>
                        <a:rPr lang="en-GB" sz="500" kern="1200" dirty="0">
                          <a:solidFill>
                            <a:schemeClr val="dk1"/>
                          </a:solidFill>
                          <a:effectLst/>
                          <a:latin typeface="Arial" panose="020B0604020202020204" pitchFamily="34" charset="0"/>
                          <a:ea typeface="+mn-ea"/>
                          <a:cs typeface="Arial" panose="020B0604020202020204" pitchFamily="34" charset="0"/>
                        </a:rPr>
                        <a:t>, Z., </a:t>
                      </a:r>
                      <a:r>
                        <a:rPr lang="en-GB" sz="500" kern="1200" dirty="0" err="1">
                          <a:solidFill>
                            <a:schemeClr val="dk1"/>
                          </a:solidFill>
                          <a:effectLst/>
                          <a:latin typeface="Arial" panose="020B0604020202020204" pitchFamily="34" charset="0"/>
                          <a:ea typeface="+mn-ea"/>
                          <a:cs typeface="Arial" panose="020B0604020202020204" pitchFamily="34" charset="0"/>
                        </a:rPr>
                        <a:t>Zarean</a:t>
                      </a:r>
                      <a:r>
                        <a:rPr lang="en-GB" sz="500" kern="1200" dirty="0">
                          <a:solidFill>
                            <a:schemeClr val="dk1"/>
                          </a:solidFill>
                          <a:effectLst/>
                          <a:latin typeface="Arial" panose="020B0604020202020204" pitchFamily="34" charset="0"/>
                          <a:ea typeface="+mn-ea"/>
                          <a:cs typeface="Arial" panose="020B0604020202020204" pitchFamily="34" charset="0"/>
                        </a:rPr>
                        <a:t>, M., </a:t>
                      </a:r>
                      <a:r>
                        <a:rPr lang="en-GB" sz="500" kern="1200" dirty="0" err="1">
                          <a:solidFill>
                            <a:schemeClr val="dk1"/>
                          </a:solidFill>
                          <a:effectLst/>
                          <a:latin typeface="Arial" panose="020B0604020202020204" pitchFamily="34" charset="0"/>
                          <a:ea typeface="+mn-ea"/>
                          <a:cs typeface="Arial" panose="020B0604020202020204" pitchFamily="34" charset="0"/>
                        </a:rPr>
                        <a:t>Ahrari</a:t>
                      </a:r>
                      <a:r>
                        <a:rPr lang="en-GB" sz="500" kern="1200" dirty="0">
                          <a:solidFill>
                            <a:schemeClr val="dk1"/>
                          </a:solidFill>
                          <a:effectLst/>
                          <a:latin typeface="Arial" panose="020B0604020202020204" pitchFamily="34" charset="0"/>
                          <a:ea typeface="+mn-ea"/>
                          <a:cs typeface="Arial" panose="020B0604020202020204" pitchFamily="34" charset="0"/>
                        </a:rPr>
                        <a:t>, S. and Ahmadi, A.R., 2024. Narratives of resilience: Understanding Iranian breast cancer survivors through health belief model and stress-coping theory for enhanced interventions. </a:t>
                      </a:r>
                      <a:r>
                        <a:rPr lang="en-GB" sz="500" i="1" kern="1200" dirty="0">
                          <a:solidFill>
                            <a:schemeClr val="dk1"/>
                          </a:solidFill>
                          <a:effectLst/>
                          <a:latin typeface="Arial" panose="020B0604020202020204" pitchFamily="34" charset="0"/>
                          <a:ea typeface="+mn-ea"/>
                          <a:cs typeface="Arial" panose="020B0604020202020204" pitchFamily="34" charset="0"/>
                        </a:rPr>
                        <a:t>BMC Women's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24</a:t>
                      </a:r>
                      <a:r>
                        <a:rPr lang="en-GB" sz="500" kern="1200" dirty="0">
                          <a:solidFill>
                            <a:schemeClr val="dk1"/>
                          </a:solidFill>
                          <a:effectLst/>
                          <a:latin typeface="Arial" panose="020B0604020202020204" pitchFamily="34" charset="0"/>
                          <a:ea typeface="+mn-ea"/>
                          <a:cs typeface="Arial" panose="020B0604020202020204" pitchFamily="34" charset="0"/>
                        </a:rPr>
                        <a:t>(1), p.552.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Mussie, K.M., Pageau, F., Merkt, H., Wangmo, T. and Elger, B.S., 2021. Challenges in providing ethically competent health care to incarcerated older adults with mental illness: a qualitative study exploring mental health professionals’ perspectives in Canada. </a:t>
                      </a:r>
                      <a:r>
                        <a:rPr lang="en-GB" sz="500" i="1" kern="1200" dirty="0">
                          <a:solidFill>
                            <a:schemeClr val="dk1"/>
                          </a:solidFill>
                          <a:effectLst/>
                          <a:latin typeface="Arial" panose="020B0604020202020204" pitchFamily="34" charset="0"/>
                          <a:ea typeface="+mn-ea"/>
                          <a:cs typeface="Arial" panose="020B0604020202020204" pitchFamily="34" charset="0"/>
                        </a:rPr>
                        <a:t>BMC geriatrics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21</a:t>
                      </a:r>
                      <a:r>
                        <a:rPr lang="en-GB" sz="500" kern="1200" dirty="0">
                          <a:solidFill>
                            <a:schemeClr val="dk1"/>
                          </a:solidFill>
                          <a:effectLst/>
                          <a:latin typeface="Arial" panose="020B0604020202020204" pitchFamily="34" charset="0"/>
                          <a:ea typeface="+mn-ea"/>
                          <a:cs typeface="Arial" panose="020B0604020202020204" pitchFamily="34" charset="0"/>
                        </a:rPr>
                        <a:t>(1), p.718.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Ooi, J.W.L., Ong, R.H.S. and Oh, H.C., 2024. Exploring factors influencing outpatient radiology attendance based on Health Belief Model (HBM): A qualitative study. </a:t>
                      </a:r>
                      <a:r>
                        <a:rPr lang="en-GB" sz="500" i="1" kern="1200" dirty="0">
                          <a:solidFill>
                            <a:schemeClr val="dk1"/>
                          </a:solidFill>
                          <a:effectLst/>
                          <a:latin typeface="Arial" panose="020B0604020202020204" pitchFamily="34" charset="0"/>
                          <a:ea typeface="+mn-ea"/>
                          <a:cs typeface="Arial" panose="020B0604020202020204" pitchFamily="34" charset="0"/>
                        </a:rPr>
                        <a:t>Radiography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30</a:t>
                      </a:r>
                      <a:r>
                        <a:rPr lang="en-GB" sz="500" kern="1200" dirty="0">
                          <a:solidFill>
                            <a:schemeClr val="dk1"/>
                          </a:solidFill>
                          <a:effectLst/>
                          <a:latin typeface="Arial" panose="020B0604020202020204" pitchFamily="34" charset="0"/>
                          <a:ea typeface="+mn-ea"/>
                          <a:cs typeface="Arial" panose="020B0604020202020204" pitchFamily="34" charset="0"/>
                        </a:rPr>
                        <a:t>(2), pp.504-511.</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Pancini, E., 2025. EFFECTIVENESS OF A LOW-IMPACT DIGITAL THERAPEUTIC ON THE NEGATIVE PSYCHOLOGICAL EFFECTS CAUSED BY THE COVID-19 PANDEMIC: SAVORING AND VIRTUAL REALITY FOR PROMOTING EMOTIONAL AND PSYCHOLOGICAL WELL-BEING.</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Soh, D.J.H., Ong, C.H., Fan, Q., Seah, D.J.L., Henderson, S.L., </a:t>
                      </a:r>
                      <a:r>
                        <a:rPr lang="en-GB" sz="500" kern="1200" dirty="0" err="1">
                          <a:solidFill>
                            <a:schemeClr val="dk1"/>
                          </a:solidFill>
                          <a:effectLst/>
                          <a:latin typeface="Arial" panose="020B0604020202020204" pitchFamily="34" charset="0"/>
                          <a:ea typeface="+mn-ea"/>
                          <a:cs typeface="Arial" panose="020B0604020202020204" pitchFamily="34" charset="0"/>
                        </a:rPr>
                        <a:t>Jeevanandam</a:t>
                      </a:r>
                      <a:r>
                        <a:rPr lang="en-GB" sz="500" kern="1200" dirty="0">
                          <a:solidFill>
                            <a:schemeClr val="dk1"/>
                          </a:solidFill>
                          <a:effectLst/>
                          <a:latin typeface="Arial" panose="020B0604020202020204" pitchFamily="34" charset="0"/>
                          <a:ea typeface="+mn-ea"/>
                          <a:cs typeface="Arial" panose="020B0604020202020204" pitchFamily="34" charset="0"/>
                        </a:rPr>
                        <a:t>, L. and Doshi, K., 2021. Exploring the use of virtual reality for the delivery and practice of stress-management exercises. Frontiers in Psychology, 12, p.640341.</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UK Parliament (2024), </a:t>
                      </a:r>
                      <a:r>
                        <a:rPr lang="en-GB" sz="500" u="sng" kern="1200" dirty="0">
                          <a:solidFill>
                            <a:schemeClr val="dk1"/>
                          </a:solidFill>
                          <a:effectLst/>
                          <a:latin typeface="Arial" panose="020B0604020202020204" pitchFamily="34" charset="0"/>
                          <a:ea typeface="+mn-ea"/>
                          <a:cs typeface="Arial" panose="020B0604020202020204" pitchFamily="34" charset="0"/>
                          <a:hlinkClick r:id="rId3"/>
                        </a:rPr>
                        <a:t>https://commonslibrary.parliament.uk/research-briefings/sn06988/</a:t>
                      </a:r>
                      <a:endParaRPr lang="en-GB" sz="5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Xu, J., </a:t>
                      </a:r>
                      <a:r>
                        <a:rPr lang="en-GB" sz="500" kern="1200" dirty="0" err="1">
                          <a:solidFill>
                            <a:schemeClr val="dk1"/>
                          </a:solidFill>
                          <a:effectLst/>
                          <a:latin typeface="Arial" panose="020B0604020202020204" pitchFamily="34" charset="0"/>
                          <a:ea typeface="+mn-ea"/>
                          <a:cs typeface="Arial" panose="020B0604020202020204" pitchFamily="34" charset="0"/>
                        </a:rPr>
                        <a:t>Khanotia</a:t>
                      </a:r>
                      <a:r>
                        <a:rPr lang="en-GB" sz="500" kern="1200" dirty="0">
                          <a:solidFill>
                            <a:schemeClr val="dk1"/>
                          </a:solidFill>
                          <a:effectLst/>
                          <a:latin typeface="Arial" panose="020B0604020202020204" pitchFamily="34" charset="0"/>
                          <a:ea typeface="+mn-ea"/>
                          <a:cs typeface="Arial" panose="020B0604020202020204" pitchFamily="34" charset="0"/>
                        </a:rPr>
                        <a:t>, A., Juni, S., Ku, J., Sami, H., Lin, V., Walterson, R., Payne, E., Jo, H. and </a:t>
                      </a:r>
                      <a:r>
                        <a:rPr lang="en-GB" sz="500" kern="1200" dirty="0" err="1">
                          <a:solidFill>
                            <a:schemeClr val="dk1"/>
                          </a:solidFill>
                          <a:effectLst/>
                          <a:latin typeface="Arial" panose="020B0604020202020204" pitchFamily="34" charset="0"/>
                          <a:ea typeface="+mn-ea"/>
                          <a:cs typeface="Arial" panose="020B0604020202020204" pitchFamily="34" charset="0"/>
                        </a:rPr>
                        <a:t>Rahimpoor-Marnani</a:t>
                      </a:r>
                      <a:r>
                        <a:rPr lang="en-GB" sz="500" kern="1200" dirty="0">
                          <a:solidFill>
                            <a:schemeClr val="dk1"/>
                          </a:solidFill>
                          <a:effectLst/>
                          <a:latin typeface="Arial" panose="020B0604020202020204" pitchFamily="34" charset="0"/>
                          <a:ea typeface="+mn-ea"/>
                          <a:cs typeface="Arial" panose="020B0604020202020204" pitchFamily="34" charset="0"/>
                        </a:rPr>
                        <a:t>, P., 2024. Effectiveness of virtual reality–based well-being interventions for stress reduction in young adults: Systematic review. </a:t>
                      </a:r>
                      <a:r>
                        <a:rPr lang="en-GB" sz="500" i="1" kern="1200" dirty="0">
                          <a:solidFill>
                            <a:schemeClr val="dk1"/>
                          </a:solidFill>
                          <a:effectLst/>
                          <a:latin typeface="Arial" panose="020B0604020202020204" pitchFamily="34" charset="0"/>
                          <a:ea typeface="+mn-ea"/>
                          <a:cs typeface="Arial" panose="020B0604020202020204" pitchFamily="34" charset="0"/>
                        </a:rPr>
                        <a:t>JMIR mental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11</a:t>
                      </a:r>
                      <a:r>
                        <a:rPr lang="en-GB" sz="500" kern="1200" dirty="0">
                          <a:solidFill>
                            <a:schemeClr val="dk1"/>
                          </a:solidFill>
                          <a:effectLst/>
                          <a:latin typeface="Arial" panose="020B0604020202020204" pitchFamily="34" charset="0"/>
                          <a:ea typeface="+mn-ea"/>
                          <a:cs typeface="Arial" panose="020B0604020202020204" pitchFamily="34" charset="0"/>
                        </a:rPr>
                        <a:t>(1), p.e52186.</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pic>
        <p:nvPicPr>
          <p:cNvPr id="1028" name="Picture 4" descr="Health belief model - Wikipedia">
            <a:extLst>
              <a:ext uri="{FF2B5EF4-FFF2-40B4-BE49-F238E27FC236}">
                <a16:creationId xmlns:a16="http://schemas.microsoft.com/office/drawing/2014/main" id="{3C732691-634F-B3CA-3FD9-277470904E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8401" y="3607621"/>
            <a:ext cx="3238246" cy="1195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hronic Stress, Psychological Help | Psychological Healthcare">
            <a:extLst>
              <a:ext uri="{FF2B5EF4-FFF2-40B4-BE49-F238E27FC236}">
                <a16:creationId xmlns:a16="http://schemas.microsoft.com/office/drawing/2014/main" id="{8CDA1EDC-FC84-6184-1B16-124327008C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17158" y="7048238"/>
            <a:ext cx="1905955" cy="87591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ogo for a virtual reality company&#10;&#10;AI-generated content may be incorrect.">
            <a:extLst>
              <a:ext uri="{FF2B5EF4-FFF2-40B4-BE49-F238E27FC236}">
                <a16:creationId xmlns:a16="http://schemas.microsoft.com/office/drawing/2014/main" id="{AD155766-1CE1-F433-8811-C71263549330}"/>
              </a:ext>
            </a:extLst>
          </p:cNvPr>
          <p:cNvPicPr>
            <a:picLocks noChangeAspect="1"/>
          </p:cNvPicPr>
          <p:nvPr/>
        </p:nvPicPr>
        <p:blipFill>
          <a:blip r:embed="rId6"/>
          <a:stretch>
            <a:fillRect/>
          </a:stretch>
        </p:blipFill>
        <p:spPr>
          <a:xfrm>
            <a:off x="41354" y="7087360"/>
            <a:ext cx="1493156" cy="854820"/>
          </a:xfrm>
          <a:prstGeom prst="rect">
            <a:avLst/>
          </a:prstGeom>
        </p:spPr>
      </p:pic>
      <p:pic>
        <p:nvPicPr>
          <p:cNvPr id="1032" name="Picture 8" descr="Virtual Reality Logo by Ben Naveed ...">
            <a:extLst>
              <a:ext uri="{FF2B5EF4-FFF2-40B4-BE49-F238E27FC236}">
                <a16:creationId xmlns:a16="http://schemas.microsoft.com/office/drawing/2014/main" id="{1F322EE3-CBEA-64EC-A2F6-6CA70112150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5404" t="23578" r="18311" b="21745"/>
          <a:stretch>
            <a:fillRect/>
          </a:stretch>
        </p:blipFill>
        <p:spPr bwMode="auto">
          <a:xfrm>
            <a:off x="3108878" y="3330222"/>
            <a:ext cx="632985" cy="3649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180</TotalTime>
  <Words>2389</Words>
  <Application>Microsoft Office PowerPoint</Application>
  <PresentationFormat>A4 Paper (210x297 mm)</PresentationFormat>
  <Paragraphs>58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Arial</vt:lpstr>
      <vt:lpstr>Tw Cen MT</vt:lpstr>
      <vt:lpstr>Wingdings</vt:lpstr>
      <vt:lpstr>Droplet</vt:lpstr>
      <vt:lpstr>MindBalanceVR: A Next-Generation VR Solution for Stress Reduction and Mental Wellbeing Student Name: Mansiben patel  Student ID: 2432131    Module: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Vishal Kishor Hirani (2431583)</cp:lastModifiedBy>
  <cp:revision>13</cp:revision>
  <dcterms:created xsi:type="dcterms:W3CDTF">2024-07-08T18:23:20Z</dcterms:created>
  <dcterms:modified xsi:type="dcterms:W3CDTF">2025-11-27T09:04:33Z</dcterms:modified>
</cp:coreProperties>
</file>