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handoutMasterIdLst>
    <p:handoutMasterId r:id="rId11"/>
  </p:handoutMasterIdLst>
  <p:sldIdLst>
    <p:sldId id="256" r:id="rId2"/>
    <p:sldId id="257" r:id="rId3"/>
    <p:sldId id="259" r:id="rId4"/>
    <p:sldId id="258" r:id="rId5"/>
    <p:sldId id="260" r:id="rId6"/>
    <p:sldId id="261" r:id="rId7"/>
    <p:sldId id="262" r:id="rId8"/>
    <p:sldId id="263" r:id="rId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72" d="100"/>
          <a:sy n="72" d="100"/>
        </p:scale>
        <p:origin x="534" y="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a Maria" userId="b17b304d9d2e1f5d" providerId="LiveId" clId="{FEA61958-F72B-42FC-B862-DB9230A685EC}"/>
    <pc:docChg chg="modSld">
      <pc:chgData name="Syeda Maria" userId="b17b304d9d2e1f5d" providerId="LiveId" clId="{FEA61958-F72B-42FC-B862-DB9230A685EC}" dt="2022-10-23T14:52:52.806" v="2" actId="20577"/>
      <pc:docMkLst>
        <pc:docMk/>
      </pc:docMkLst>
      <pc:sldChg chg="modSp mod">
        <pc:chgData name="Syeda Maria" userId="b17b304d9d2e1f5d" providerId="LiveId" clId="{FEA61958-F72B-42FC-B862-DB9230A685EC}" dt="2022-10-23T14:52:52.806" v="2" actId="20577"/>
        <pc:sldMkLst>
          <pc:docMk/>
          <pc:sldMk cId="3601082625" sldId="256"/>
        </pc:sldMkLst>
        <pc:spChg chg="mod">
          <ac:chgData name="Syeda Maria" userId="b17b304d9d2e1f5d" providerId="LiveId" clId="{FEA61958-F72B-42FC-B862-DB9230A685EC}" dt="2022-10-23T14:52:52.806" v="2" actId="20577"/>
          <ac:spMkLst>
            <pc:docMk/>
            <pc:sldMk cId="3601082625" sldId="256"/>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7AF7A56-0E50-47A6-A328-8C580A1EDBF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C68EDA2-72E2-4574-96D0-12A27C2922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7566F5-374D-49A7-99F5-1063ECBDD81B}" type="datetime1">
              <a:rPr lang="en-GB" smtClean="0"/>
              <a:t>23/10/2022</a:t>
            </a:fld>
            <a:endParaRPr lang="en-GB" dirty="0"/>
          </a:p>
        </p:txBody>
      </p:sp>
      <p:sp>
        <p:nvSpPr>
          <p:cNvPr id="4" name="Footer Placeholder 3">
            <a:extLst>
              <a:ext uri="{FF2B5EF4-FFF2-40B4-BE49-F238E27FC236}">
                <a16:creationId xmlns:a16="http://schemas.microsoft.com/office/drawing/2014/main" id="{48A5B68D-D5C6-4567-954C-23ADF456E9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E572477-4579-4CF8-A964-C749A53F901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8038CEB-EDD1-480C-ACF9-58A0CE538604}" type="slidenum">
              <a:rPr lang="en-GB" smtClean="0"/>
              <a:t>‹#›</a:t>
            </a:fld>
            <a:endParaRPr lang="en-GB"/>
          </a:p>
        </p:txBody>
      </p:sp>
    </p:spTree>
    <p:extLst>
      <p:ext uri="{BB962C8B-B14F-4D97-AF65-F5344CB8AC3E}">
        <p14:creationId xmlns:p14="http://schemas.microsoft.com/office/powerpoint/2010/main" val="77132369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83149-8796-4615-B2BE-34BF74D18C9D}" type="datetime1">
              <a:rPr lang="en-GB" smtClean="0"/>
              <a:pPr/>
              <a:t>23/10/2022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939E46-51A4-488F-821E-39D21C326696}" type="slidenum">
              <a:rPr lang="en-GB" noProof="0" smtClean="0"/>
              <a:t>‹#›</a:t>
            </a:fld>
            <a:endParaRPr lang="en-GB" noProof="0"/>
          </a:p>
        </p:txBody>
      </p:sp>
    </p:spTree>
    <p:extLst>
      <p:ext uri="{BB962C8B-B14F-4D97-AF65-F5344CB8AC3E}">
        <p14:creationId xmlns:p14="http://schemas.microsoft.com/office/powerpoint/2010/main" val="427237847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939E46-51A4-488F-821E-39D21C326696}" type="slidenum">
              <a:rPr lang="en-GB" smtClean="0"/>
              <a:t>1</a:t>
            </a:fld>
            <a:endParaRPr lang="en-GB"/>
          </a:p>
        </p:txBody>
      </p:sp>
    </p:spTree>
    <p:extLst>
      <p:ext uri="{BB962C8B-B14F-4D97-AF65-F5344CB8AC3E}">
        <p14:creationId xmlns:p14="http://schemas.microsoft.com/office/powerpoint/2010/main" val="2051337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rtlCol="0" anchor="b">
            <a:noAutofit/>
          </a:bodyPr>
          <a:lstStyle>
            <a:lvl1pPr algn="ctr">
              <a:defRPr sz="7200" cap="all" baseline="0">
                <a:solidFill>
                  <a:schemeClr val="tx2"/>
                </a:solidFill>
              </a:defRPr>
            </a:lvl1pPr>
          </a:lstStyle>
          <a:p>
            <a:pPr rtl="0"/>
            <a:r>
              <a:rPr lang="en-GB" noProof="0"/>
              <a:t>Click to edit Master title style</a:t>
            </a:r>
          </a:p>
        </p:txBody>
      </p:sp>
      <p:sp>
        <p:nvSpPr>
          <p:cNvPr id="3" name="Subtitle 2"/>
          <p:cNvSpPr>
            <a:spLocks noGrp="1"/>
          </p:cNvSpPr>
          <p:nvPr>
            <p:ph type="subTitle" idx="1"/>
          </p:nvPr>
        </p:nvSpPr>
        <p:spPr>
          <a:xfrm>
            <a:off x="2679906" y="3956279"/>
            <a:ext cx="6831673" cy="1086237"/>
          </a:xfrm>
        </p:spPr>
        <p:txBody>
          <a:bodyPr rtlCol="0">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52858" y="6453386"/>
            <a:ext cx="1607944" cy="404614"/>
          </a:xfrm>
        </p:spPr>
        <p:txBody>
          <a:bodyPr rtlCol="0"/>
          <a:lstStyle>
            <a:lvl1pPr>
              <a:defRPr baseline="0">
                <a:solidFill>
                  <a:schemeClr val="tx2"/>
                </a:solidFill>
              </a:defRPr>
            </a:lvl1pPr>
          </a:lstStyle>
          <a:p>
            <a:pPr rtl="0"/>
            <a:fld id="{03E1876A-C34A-4C87-92BE-D07C074DF6C1}" type="datetime1">
              <a:rPr lang="en-GB" noProof="0" smtClean="0"/>
              <a:t>23/10/2022</a:t>
            </a:fld>
            <a:endParaRPr lang="en-GB" noProof="0"/>
          </a:p>
        </p:txBody>
      </p:sp>
      <p:sp>
        <p:nvSpPr>
          <p:cNvPr id="5" name="Footer Placeholder 4"/>
          <p:cNvSpPr>
            <a:spLocks noGrp="1"/>
          </p:cNvSpPr>
          <p:nvPr>
            <p:ph type="ftr" sz="quarter" idx="11"/>
          </p:nvPr>
        </p:nvSpPr>
        <p:spPr>
          <a:xfrm>
            <a:off x="2584054" y="6453386"/>
            <a:ext cx="7023377" cy="404614"/>
          </a:xfrm>
        </p:spPr>
        <p:txBody>
          <a:bodyPr rtlCol="0"/>
          <a:lstStyle>
            <a:lvl1pPr algn="ctr">
              <a:defRPr baseline="0">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baseline="0">
                <a:solidFill>
                  <a:schemeClr val="tx2"/>
                </a:solidFill>
              </a:defRPr>
            </a:lvl1pPr>
          </a:lstStyle>
          <a:p>
            <a:pPr rtl="0"/>
            <a:fld id="{69E57DC2-970A-4B3E-BB1C-7A09969E49DF}" type="slidenum">
              <a:rPr lang="en-GB" noProof="0" smtClean="0"/>
              <a:pPr/>
              <a:t>‹#›</a:t>
            </a:fld>
            <a:endParaRPr lang="en-GB" noProof="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53EA5FA-A288-4274-A4C4-836962168AFC}" type="datetime1">
              <a:rPr lang="en-GB" noProof="0" smtClean="0"/>
              <a:t>23/10/2022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rtlCol="0" anchor="b">
            <a:normAutofit/>
          </a:bodyPr>
          <a:lstStyle>
            <a:lvl1pPr algn="r">
              <a:defRPr sz="7200" cap="all" baseline="0">
                <a:solidFill>
                  <a:schemeClr val="tx2"/>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765025" y="4216328"/>
            <a:ext cx="9612971" cy="1143324"/>
          </a:xfrm>
        </p:spPr>
        <p:txBody>
          <a:bodyPr rtlCol="0"/>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a:xfrm>
            <a:off x="738908" y="6453386"/>
            <a:ext cx="1622409" cy="404614"/>
          </a:xfrm>
        </p:spPr>
        <p:txBody>
          <a:bodyPr rtlCol="0"/>
          <a:lstStyle>
            <a:lvl1pPr>
              <a:defRPr>
                <a:solidFill>
                  <a:schemeClr val="tx2"/>
                </a:solidFill>
              </a:defRPr>
            </a:lvl1pPr>
          </a:lstStyle>
          <a:p>
            <a:pPr rtl="0"/>
            <a:fld id="{4AB7A3E6-C561-42EF-BD24-5100F72104DF}" type="datetime1">
              <a:rPr lang="en-GB" noProof="0" smtClean="0"/>
              <a:t>23/10/2022</a:t>
            </a:fld>
            <a:endParaRPr lang="en-GB" noProof="0"/>
          </a:p>
        </p:txBody>
      </p:sp>
      <p:sp>
        <p:nvSpPr>
          <p:cNvPr id="5" name="Footer Placeholder 4"/>
          <p:cNvSpPr>
            <a:spLocks noGrp="1"/>
          </p:cNvSpPr>
          <p:nvPr>
            <p:ph type="ftr" sz="quarter" idx="11"/>
          </p:nvPr>
        </p:nvSpPr>
        <p:spPr>
          <a:xfrm>
            <a:off x="2584312" y="6453386"/>
            <a:ext cx="7023377" cy="404614"/>
          </a:xfrm>
        </p:spPr>
        <p:txBody>
          <a:bodyPr rtlCol="0"/>
          <a:lstStyle>
            <a:lvl1pPr algn="ct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solidFill>
                  <a:schemeClr val="tx2"/>
                </a:solidFill>
              </a:defRPr>
            </a:lvl1pPr>
          </a:lstStyle>
          <a:p>
            <a:pPr rtl="0"/>
            <a:r>
              <a:rPr lang="en-GB" noProof="0"/>
              <a:t>Click to edit Master title style</a:t>
            </a:r>
          </a:p>
        </p:txBody>
      </p:sp>
      <p:sp>
        <p:nvSpPr>
          <p:cNvPr id="3" name="Content Placeholder 2"/>
          <p:cNvSpPr>
            <a:spLocks noGrp="1"/>
          </p:cNvSpPr>
          <p:nvPr>
            <p:ph sz="half" idx="1" hasCustomPrompt="1"/>
          </p:nvPr>
        </p:nvSpPr>
        <p:spPr>
          <a:xfrm>
            <a:off x="1371600" y="2285999"/>
            <a:ext cx="4447786" cy="3581401"/>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525403" y="2285999"/>
            <a:ext cx="4447786" cy="3581401"/>
          </a:xfrm>
        </p:spPr>
        <p:txBody>
          <a:bodyPr rtlCol="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B581F60A-7A6C-47A5-A240-EF594737F0A6}" type="datetime1">
              <a:rPr lang="en-GB" noProof="0" smtClean="0"/>
              <a:t>23/10/2022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rtlCol="0"/>
          <a:lstStyle>
            <a:lvl1pPr>
              <a:defRPr>
                <a:solidFill>
                  <a:schemeClr val="tx2"/>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1371600"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371600"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525014"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525014"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71FDC2AC-E685-4712-9293-CA8070ED9286}" type="datetime1">
              <a:rPr lang="en-GB" noProof="0" smtClean="0"/>
              <a:t>23/10/2022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1F6C4C4E-80F9-463A-915B-DB91C591AC0C}" type="datetime1">
              <a:rPr lang="en-GB" noProof="0" smtClean="0"/>
              <a:t>23/10/2022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A8579684-94BB-4B0C-AF4A-CB9E7E5BFAA8}" type="datetime1">
              <a:rPr lang="en-GB" noProof="0" smtClean="0"/>
              <a:t>23/10/2022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Autofit/>
          </a:bodyPr>
          <a:lstStyle>
            <a:lvl1pPr>
              <a:lnSpc>
                <a:spcPct val="84000"/>
              </a:lnSpc>
              <a:defRPr sz="4800" baseline="0">
                <a:solidFill>
                  <a:schemeClr val="tx2"/>
                </a:solidFill>
              </a:defRPr>
            </a:lvl1pPr>
          </a:lstStyle>
          <a:p>
            <a:pPr rtl="0"/>
            <a:r>
              <a:rPr lang="en-GB" noProof="0"/>
              <a:t>Click to edit Master title style</a:t>
            </a:r>
          </a:p>
        </p:txBody>
      </p:sp>
      <p:sp>
        <p:nvSpPr>
          <p:cNvPr id="3" name="Content Placeholder 2"/>
          <p:cNvSpPr>
            <a:spLocks noGrp="1"/>
          </p:cNvSpPr>
          <p:nvPr>
            <p:ph idx="1" hasCustomPrompt="1"/>
          </p:nvPr>
        </p:nvSpPr>
        <p:spPr>
          <a:xfrm>
            <a:off x="6256020" y="685801"/>
            <a:ext cx="5212080" cy="5175250"/>
          </a:xfrm>
        </p:spPr>
        <p:txBody>
          <a:bodyPr rtlCol="0"/>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723900" y="2856344"/>
            <a:ext cx="3855720" cy="3011056"/>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F7EE774B-D0B7-47A9-A0CF-6C99222D750A}" type="datetime1">
              <a:rPr lang="en-GB" noProof="0" smtClean="0"/>
              <a:t>23/10/2022</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rmAutofit/>
          </a:bodyPr>
          <a:lstStyle>
            <a:lvl1pPr>
              <a:lnSpc>
                <a:spcPct val="84000"/>
              </a:lnSpc>
              <a:defRPr sz="4800" baseline="0"/>
            </a:lvl1pPr>
          </a:lstStyle>
          <a:p>
            <a:pPr rtl="0"/>
            <a:r>
              <a:rPr lang="en-GB" noProof="0"/>
              <a:t>Click to edit Master title style</a:t>
            </a:r>
          </a:p>
        </p:txBody>
      </p:sp>
      <p:sp>
        <p:nvSpPr>
          <p:cNvPr id="3" name="Picture Placeholder 2"/>
          <p:cNvSpPr>
            <a:spLocks noGrp="1" noChangeAspect="1"/>
          </p:cNvSpPr>
          <p:nvPr>
            <p:ph type="pic" idx="1"/>
          </p:nvPr>
        </p:nvSpPr>
        <p:spPr>
          <a:xfrm>
            <a:off x="5532120" y="0"/>
            <a:ext cx="6659880" cy="6857999"/>
          </a:xfrm>
        </p:spPr>
        <p:txBody>
          <a:bodyPr rtlCol="0"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723900" y="2855968"/>
            <a:ext cx="3855720" cy="3011432"/>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0EE89071-3C6F-48C6-8277-BF2D583A33FB}" type="datetime1">
              <a:rPr lang="en-GB" noProof="0" smtClean="0"/>
              <a:t>23/10/2022</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371600" y="2295525"/>
            <a:ext cx="9601200" cy="3571875"/>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A34B235-AB0A-4BDA-9C30-6C7DC52F1685}" type="datetime1">
              <a:rPr lang="en-GB" noProof="0" smtClean="0"/>
              <a:t>23/10/2022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371600" y="624156"/>
            <a:ext cx="8179641" cy="5243244"/>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5166E80-9F66-4B23-9F13-DB8B5CCC3213}" type="datetime1">
              <a:rPr lang="en-GB" noProof="0" smtClean="0"/>
              <a:t>23/10/2022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pPr rtl="0"/>
            <a:fld id="{D2BFD511-F9D9-4C65-A972-7F7DD0F95A00}" type="datetime1">
              <a:rPr lang="en-GB" noProof="0" smtClean="0"/>
              <a:t>23/10/2022</a:t>
            </a:fld>
            <a:endParaRPr lang="en-GB" noProof="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pPr rtl="0"/>
            <a:endParaRPr lang="en-GB" noProof="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pPr rtl="0"/>
            <a:fld id="{69E57DC2-970A-4B3E-BB1C-7A09969E49DF}" type="slidenum">
              <a:rPr lang="en-GB" noProof="0" smtClean="0"/>
              <a:pPr/>
              <a:t>‹#›</a:t>
            </a:fld>
            <a:endParaRPr lang="en-GB" noProof="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p:cNvSpPr>
            <a:spLocks noGrp="1"/>
          </p:cNvSpPr>
          <p:nvPr>
            <p:ph type="ctrTitle"/>
          </p:nvPr>
        </p:nvSpPr>
        <p:spPr>
          <a:xfrm>
            <a:off x="1478521" y="1480930"/>
            <a:ext cx="5751537" cy="3848521"/>
          </a:xfrm>
        </p:spPr>
        <p:txBody>
          <a:bodyPr rtlCol="0" anchor="ctr">
            <a:normAutofit/>
          </a:bodyPr>
          <a:lstStyle/>
          <a:p>
            <a:r>
              <a:rPr lang="en-GB" sz="4400" b="1" dirty="0"/>
              <a:t>Marketing Plan – component 1 </a:t>
            </a:r>
          </a:p>
        </p:txBody>
      </p:sp>
      <p:sp>
        <p:nvSpPr>
          <p:cNvPr id="3" name="Subtitle 2"/>
          <p:cNvSpPr>
            <a:spLocks noGrp="1"/>
          </p:cNvSpPr>
          <p:nvPr>
            <p:ph type="subTitle" idx="1"/>
          </p:nvPr>
        </p:nvSpPr>
        <p:spPr>
          <a:xfrm>
            <a:off x="7955721" y="1392145"/>
            <a:ext cx="2897807" cy="3848522"/>
          </a:xfrm>
        </p:spPr>
        <p:txBody>
          <a:bodyPr rtlCol="0" anchor="ctr">
            <a:normAutofit/>
          </a:bodyPr>
          <a:lstStyle/>
          <a:p>
            <a:pPr algn="l"/>
            <a:r>
              <a:rPr lang="en-GB" dirty="0"/>
              <a:t>Syed Islam</a:t>
            </a:r>
            <a:endParaRPr lang="en-US" dirty="0"/>
          </a:p>
          <a:p>
            <a:pPr algn="l"/>
            <a:r>
              <a:rPr lang="en-GB" dirty="0"/>
              <a:t>Student ID - 2130975</a:t>
            </a:r>
          </a:p>
          <a:p>
            <a:pPr algn="l"/>
            <a:r>
              <a:rPr lang="en-GB" dirty="0"/>
              <a:t>Business Essentials – BMIH4005</a:t>
            </a:r>
          </a:p>
          <a:p>
            <a:pPr algn="l"/>
            <a:r>
              <a:rPr lang="en-GB" dirty="0"/>
              <a:t>Lecturer name – Christopher Wilkin</a:t>
            </a:r>
          </a:p>
        </p:txBody>
      </p:sp>
      <p:cxnSp>
        <p:nvCxnSpPr>
          <p:cNvPr id="14" name="Straight Connector 13">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108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FF88F-8516-2EF7-40C5-E36A2E25CAE7}"/>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F3F7C973-631D-6652-7554-2E6CA5817196}"/>
              </a:ext>
            </a:extLst>
          </p:cNvPr>
          <p:cNvSpPr>
            <a:spLocks noGrp="1"/>
          </p:cNvSpPr>
          <p:nvPr>
            <p:ph idx="1"/>
          </p:nvPr>
        </p:nvSpPr>
        <p:spPr>
          <a:xfrm>
            <a:off x="1219200" y="1845128"/>
            <a:ext cx="10580914" cy="3880757"/>
          </a:xfrm>
        </p:spPr>
        <p:txBody>
          <a:bodyPr>
            <a:noAutofit/>
          </a:bodyPr>
          <a:lstStyle/>
          <a:p>
            <a:pPr algn="just"/>
            <a:r>
              <a:rPr lang="en-GB" sz="2400" dirty="0"/>
              <a:t>The hospitality industry was affected a lot during the Covid-19 pandemic and lockdown, especially hotel businesses due to the high risk of contamination. </a:t>
            </a:r>
          </a:p>
          <a:p>
            <a:pPr algn="just"/>
            <a:r>
              <a:rPr lang="en-GB" sz="2400" dirty="0"/>
              <a:t>Research states that 41.3% of businesses were temporarily closed and 1.8% of businesses were permanently closed. </a:t>
            </a:r>
          </a:p>
          <a:p>
            <a:pPr algn="just"/>
            <a:r>
              <a:rPr lang="en-GB" sz="2400" dirty="0"/>
              <a:t>This is why market planning is important in order to improve current businesses and attract new customers after slowly coming out of lockdown and the pandemic. </a:t>
            </a:r>
          </a:p>
          <a:p>
            <a:pPr algn="just"/>
            <a:r>
              <a:rPr lang="en-GB" sz="2400" dirty="0"/>
              <a:t>For Hotel businesses customers are still not sure about whether it is safe to travel and book hotels because of the high health risk. </a:t>
            </a:r>
          </a:p>
        </p:txBody>
      </p:sp>
    </p:spTree>
    <p:extLst>
      <p:ext uri="{BB962C8B-B14F-4D97-AF65-F5344CB8AC3E}">
        <p14:creationId xmlns:p14="http://schemas.microsoft.com/office/powerpoint/2010/main" val="3244228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A8DE5-69B7-B292-CB24-EFCDAFAC977D}"/>
              </a:ext>
            </a:extLst>
          </p:cNvPr>
          <p:cNvSpPr>
            <a:spLocks noGrp="1"/>
          </p:cNvSpPr>
          <p:nvPr>
            <p:ph type="title"/>
          </p:nvPr>
        </p:nvSpPr>
        <p:spPr>
          <a:xfrm>
            <a:off x="1295400" y="334735"/>
            <a:ext cx="9601200" cy="1485900"/>
          </a:xfrm>
        </p:spPr>
        <p:txBody>
          <a:bodyPr/>
          <a:lstStyle/>
          <a:p>
            <a:r>
              <a:rPr lang="en-GB" dirty="0"/>
              <a:t>Marketing Mix </a:t>
            </a:r>
          </a:p>
        </p:txBody>
      </p:sp>
      <p:sp>
        <p:nvSpPr>
          <p:cNvPr id="3" name="Content Placeholder 2">
            <a:extLst>
              <a:ext uri="{FF2B5EF4-FFF2-40B4-BE49-F238E27FC236}">
                <a16:creationId xmlns:a16="http://schemas.microsoft.com/office/drawing/2014/main" id="{030DB2A1-98CB-B52A-5F92-B35D542622C8}"/>
              </a:ext>
            </a:extLst>
          </p:cNvPr>
          <p:cNvSpPr>
            <a:spLocks noGrp="1"/>
          </p:cNvSpPr>
          <p:nvPr>
            <p:ph idx="1"/>
          </p:nvPr>
        </p:nvSpPr>
        <p:spPr>
          <a:xfrm>
            <a:off x="865415" y="1400171"/>
            <a:ext cx="11092543" cy="4362451"/>
          </a:xfrm>
        </p:spPr>
        <p:txBody>
          <a:bodyPr>
            <a:noAutofit/>
          </a:bodyPr>
          <a:lstStyle/>
          <a:p>
            <a:pPr marL="0" indent="0" algn="just">
              <a:buNone/>
            </a:pPr>
            <a:r>
              <a:rPr lang="en-GB" sz="2200" dirty="0"/>
              <a:t>When improving the hotel business after the pandemic and lockdown it is important to consider the 4 p’s. This will make sure that new ideas are thought about which will increase customer attraction and make the business a success --</a:t>
            </a:r>
          </a:p>
          <a:p>
            <a:pPr marL="0" indent="0" algn="just">
              <a:buNone/>
            </a:pPr>
            <a:r>
              <a:rPr lang="en-GB" sz="2200" b="1" dirty="0"/>
              <a:t>Product</a:t>
            </a:r>
            <a:r>
              <a:rPr lang="en-GB" sz="2200" dirty="0"/>
              <a:t> – Great service and facilities is important because without it hotel businesses will have nothing to give to customers and after the pandemic hygiene is key which needs to be considered.</a:t>
            </a:r>
          </a:p>
          <a:p>
            <a:pPr marL="0" indent="0" algn="just">
              <a:buNone/>
            </a:pPr>
            <a:r>
              <a:rPr lang="en-GB" sz="2200" b="1" dirty="0"/>
              <a:t>Price</a:t>
            </a:r>
            <a:r>
              <a:rPr lang="en-GB" sz="2200" dirty="0"/>
              <a:t> – Bringing customers back with discounts and special offers within all hotel services and facilities it will increase customer attraction </a:t>
            </a:r>
          </a:p>
          <a:p>
            <a:pPr marL="0" indent="0" algn="just">
              <a:buNone/>
            </a:pPr>
            <a:r>
              <a:rPr lang="en-GB" sz="2200" b="1" dirty="0"/>
              <a:t>Place</a:t>
            </a:r>
            <a:r>
              <a:rPr lang="en-GB" sz="2200" dirty="0"/>
              <a:t> – Customers like their hotel location to be close and convenient. They choose hotels that suit their needs their best even if they have to pay that extra bit more. </a:t>
            </a:r>
          </a:p>
          <a:p>
            <a:pPr marL="0" indent="0" algn="just">
              <a:buNone/>
            </a:pPr>
            <a:r>
              <a:rPr lang="en-GB" sz="2200" b="1" dirty="0"/>
              <a:t>Promotion</a:t>
            </a:r>
            <a:r>
              <a:rPr lang="en-GB" sz="2200" dirty="0"/>
              <a:t> – Since the pandemic, social media and TV’s have been used a lot, therefore to target customers, the best way to promote a new idea is by adverts and word of mouth. </a:t>
            </a:r>
          </a:p>
        </p:txBody>
      </p:sp>
    </p:spTree>
    <p:extLst>
      <p:ext uri="{BB962C8B-B14F-4D97-AF65-F5344CB8AC3E}">
        <p14:creationId xmlns:p14="http://schemas.microsoft.com/office/powerpoint/2010/main" val="3534882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3BE77-5ED6-AA9D-219E-234DAC76B333}"/>
              </a:ext>
            </a:extLst>
          </p:cNvPr>
          <p:cNvSpPr>
            <a:spLocks noGrp="1"/>
          </p:cNvSpPr>
          <p:nvPr>
            <p:ph type="title"/>
          </p:nvPr>
        </p:nvSpPr>
        <p:spPr>
          <a:xfrm>
            <a:off x="1295400" y="163286"/>
            <a:ext cx="9601200" cy="1485900"/>
          </a:xfrm>
        </p:spPr>
        <p:txBody>
          <a:bodyPr/>
          <a:lstStyle/>
          <a:p>
            <a:r>
              <a:rPr lang="en-GB" dirty="0"/>
              <a:t>The Marketing Environment (Micro) </a:t>
            </a:r>
          </a:p>
        </p:txBody>
      </p:sp>
      <p:graphicFrame>
        <p:nvGraphicFramePr>
          <p:cNvPr id="7" name="Table 7">
            <a:extLst>
              <a:ext uri="{FF2B5EF4-FFF2-40B4-BE49-F238E27FC236}">
                <a16:creationId xmlns:a16="http://schemas.microsoft.com/office/drawing/2014/main" id="{A8490F3D-23D8-4AEA-9778-1877EAAE2C08}"/>
              </a:ext>
            </a:extLst>
          </p:cNvPr>
          <p:cNvGraphicFramePr>
            <a:graphicFrameLocks noGrp="1"/>
          </p:cNvGraphicFramePr>
          <p:nvPr>
            <p:extLst>
              <p:ext uri="{D42A27DB-BD31-4B8C-83A1-F6EECF244321}">
                <p14:modId xmlns:p14="http://schemas.microsoft.com/office/powerpoint/2010/main" val="4203722632"/>
              </p:ext>
            </p:extLst>
          </p:nvPr>
        </p:nvGraphicFramePr>
        <p:xfrm>
          <a:off x="1578429" y="1284514"/>
          <a:ext cx="9318171" cy="4872446"/>
        </p:xfrm>
        <a:graphic>
          <a:graphicData uri="http://schemas.openxmlformats.org/drawingml/2006/table">
            <a:tbl>
              <a:tblPr firstRow="1" bandRow="1">
                <a:tableStyleId>{5940675A-B579-460E-94D1-54222C63F5DA}</a:tableStyleId>
              </a:tblPr>
              <a:tblGrid>
                <a:gridCol w="4642890">
                  <a:extLst>
                    <a:ext uri="{9D8B030D-6E8A-4147-A177-3AD203B41FA5}">
                      <a16:colId xmlns:a16="http://schemas.microsoft.com/office/drawing/2014/main" val="3799940384"/>
                    </a:ext>
                  </a:extLst>
                </a:gridCol>
                <a:gridCol w="4675281">
                  <a:extLst>
                    <a:ext uri="{9D8B030D-6E8A-4147-A177-3AD203B41FA5}">
                      <a16:colId xmlns:a16="http://schemas.microsoft.com/office/drawing/2014/main" val="3935269783"/>
                    </a:ext>
                  </a:extLst>
                </a:gridCol>
              </a:tblGrid>
              <a:tr h="2208784">
                <a:tc>
                  <a:txBody>
                    <a:bodyPr/>
                    <a:lstStyle/>
                    <a:p>
                      <a:pPr algn="ctr"/>
                      <a:r>
                        <a:rPr lang="en-GB" sz="2400" b="1" dirty="0"/>
                        <a:t>Strengths</a:t>
                      </a:r>
                    </a:p>
                    <a:p>
                      <a:pPr algn="just"/>
                      <a:r>
                        <a:rPr lang="en-GB" b="0" dirty="0"/>
                        <a:t>With great time management skills, guests will feel happy in the place that they are staying. It is important to makes sure that everything gets done in the best way possible just the way customers would like it. </a:t>
                      </a:r>
                    </a:p>
                  </a:txBody>
                  <a:tcPr/>
                </a:tc>
                <a:tc>
                  <a:txBody>
                    <a:bodyPr/>
                    <a:lstStyle/>
                    <a:p>
                      <a:pPr algn="ctr"/>
                      <a:r>
                        <a:rPr lang="en-GB" sz="2400" b="1" dirty="0"/>
                        <a:t>Weaknesses</a:t>
                      </a:r>
                      <a:r>
                        <a:rPr lang="en-GB" dirty="0"/>
                        <a:t> </a:t>
                      </a:r>
                    </a:p>
                    <a:p>
                      <a:pPr marL="0" indent="0" algn="just">
                        <a:buFont typeface="Arial" panose="020B0604020202020204" pitchFamily="34" charset="0"/>
                        <a:buNone/>
                      </a:pPr>
                      <a:r>
                        <a:rPr lang="en-GB" dirty="0"/>
                        <a:t>Hotels have struggled to recruit staff after the pandemic. Which is why it is important to consider this and bring them back because well-trained staff makes the business a success and helps customers have full trust. </a:t>
                      </a:r>
                    </a:p>
                  </a:txBody>
                  <a:tcPr/>
                </a:tc>
                <a:extLst>
                  <a:ext uri="{0D108BD9-81ED-4DB2-BD59-A6C34878D82A}">
                    <a16:rowId xmlns:a16="http://schemas.microsoft.com/office/drawing/2014/main" val="1531972467"/>
                  </a:ext>
                </a:extLst>
              </a:tr>
              <a:tr h="2663662">
                <a:tc>
                  <a:txBody>
                    <a:bodyPr/>
                    <a:lstStyle/>
                    <a:p>
                      <a:pPr algn="ctr"/>
                      <a:r>
                        <a:rPr lang="en-GB" sz="2400" b="1" dirty="0"/>
                        <a:t>Opportunities</a:t>
                      </a:r>
                    </a:p>
                    <a:p>
                      <a:pPr marL="0" indent="0" algn="just">
                        <a:buFont typeface="Arial" panose="020B0604020202020204" pitchFamily="34" charset="0"/>
                        <a:buNone/>
                      </a:pPr>
                      <a:r>
                        <a:rPr lang="en-GB" b="0" dirty="0"/>
                        <a:t>Innovation. Since the pandemic it has given hotel businesses the opportunity to be innovative to create outdoor areas like restaurants for customers. This will reduce the risk of health because of ventilation and will also give customers a nice view eating and resting outside.  </a:t>
                      </a:r>
                    </a:p>
                    <a:p>
                      <a:pPr marL="285750" indent="-285750" algn="l">
                        <a:buFont typeface="Arial" panose="020B0604020202020204" pitchFamily="34" charset="0"/>
                        <a:buChar char="•"/>
                      </a:pPr>
                      <a:endParaRPr lang="en-GB" b="1" dirty="0"/>
                    </a:p>
                  </a:txBody>
                  <a:tcPr/>
                </a:tc>
                <a:tc>
                  <a:txBody>
                    <a:bodyPr/>
                    <a:lstStyle/>
                    <a:p>
                      <a:pPr algn="ctr"/>
                      <a:r>
                        <a:rPr lang="en-GB" sz="2400" b="1" dirty="0"/>
                        <a:t>Threats</a:t>
                      </a:r>
                      <a:r>
                        <a:rPr lang="en-GB" dirty="0"/>
                        <a:t> </a:t>
                      </a:r>
                    </a:p>
                    <a:p>
                      <a:pPr marL="0" indent="0" algn="just">
                        <a:buFont typeface="Arial" panose="020B0604020202020204" pitchFamily="34" charset="0"/>
                        <a:buNone/>
                      </a:pPr>
                      <a:r>
                        <a:rPr lang="en-GB" dirty="0"/>
                        <a:t>With the illness still being in the air, tourists are still worried about going on trips and abroad, therefore as a business it is important to make sure that staff give customers the best care so that they feel safe and comfortable in the best way. </a:t>
                      </a:r>
                    </a:p>
                  </a:txBody>
                  <a:tcPr/>
                </a:tc>
                <a:extLst>
                  <a:ext uri="{0D108BD9-81ED-4DB2-BD59-A6C34878D82A}">
                    <a16:rowId xmlns:a16="http://schemas.microsoft.com/office/drawing/2014/main" val="2342616468"/>
                  </a:ext>
                </a:extLst>
              </a:tr>
            </a:tbl>
          </a:graphicData>
        </a:graphic>
      </p:graphicFrame>
    </p:spTree>
    <p:extLst>
      <p:ext uri="{BB962C8B-B14F-4D97-AF65-F5344CB8AC3E}">
        <p14:creationId xmlns:p14="http://schemas.microsoft.com/office/powerpoint/2010/main" val="465750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9C2A-5485-6F46-6B26-503020276B83}"/>
              </a:ext>
            </a:extLst>
          </p:cNvPr>
          <p:cNvSpPr>
            <a:spLocks noGrp="1"/>
          </p:cNvSpPr>
          <p:nvPr>
            <p:ph type="title"/>
          </p:nvPr>
        </p:nvSpPr>
        <p:spPr>
          <a:xfrm>
            <a:off x="1295400" y="435430"/>
            <a:ext cx="9601200" cy="1485900"/>
          </a:xfrm>
        </p:spPr>
        <p:txBody>
          <a:bodyPr/>
          <a:lstStyle/>
          <a:p>
            <a:r>
              <a:rPr lang="en-GB" dirty="0"/>
              <a:t>The Marketing Environment (Macro)</a:t>
            </a:r>
          </a:p>
        </p:txBody>
      </p:sp>
      <p:sp>
        <p:nvSpPr>
          <p:cNvPr id="3" name="Content Placeholder 2">
            <a:extLst>
              <a:ext uri="{FF2B5EF4-FFF2-40B4-BE49-F238E27FC236}">
                <a16:creationId xmlns:a16="http://schemas.microsoft.com/office/drawing/2014/main" id="{0C10F8BB-25D5-A7BD-3E09-8299E3F2A9DD}"/>
              </a:ext>
            </a:extLst>
          </p:cNvPr>
          <p:cNvSpPr>
            <a:spLocks noGrp="1"/>
          </p:cNvSpPr>
          <p:nvPr>
            <p:ph idx="1"/>
          </p:nvPr>
        </p:nvSpPr>
        <p:spPr>
          <a:xfrm>
            <a:off x="1295400" y="1638299"/>
            <a:ext cx="9601200" cy="4784271"/>
          </a:xfrm>
        </p:spPr>
        <p:txBody>
          <a:bodyPr>
            <a:noAutofit/>
          </a:bodyPr>
          <a:lstStyle/>
          <a:p>
            <a:r>
              <a:rPr lang="en-GB" sz="2200" dirty="0"/>
              <a:t>The hotel industry is influenced by a number of macro-environment factors, including political, economic, social, technological, environmental and legal factors, in both positive and negative ways. </a:t>
            </a:r>
          </a:p>
          <a:p>
            <a:r>
              <a:rPr lang="en-GB" sz="2200" dirty="0"/>
              <a:t>Macro-environment factors makes sure that hotel businesses can change the different parts that would have an impact on their environment rather than just one particular market segment.</a:t>
            </a:r>
          </a:p>
          <a:p>
            <a:r>
              <a:rPr lang="en-GB" sz="2200" dirty="0"/>
              <a:t>It is important to mention the safety with guests so that they know what to expect. After the pandemic, the biggest marketing message that hotels need to get across is that safety and hygiene measures are in place. This will support the positive impacts.</a:t>
            </a:r>
          </a:p>
          <a:p>
            <a:r>
              <a:rPr lang="en-GB" sz="2200" dirty="0"/>
              <a:t>The hotel can address its negative impacts by making the hotels sustainable. By cutting water usage, lowering waste, saving  energy and using renewable energy sources will help the environment in a  better way. </a:t>
            </a:r>
          </a:p>
        </p:txBody>
      </p:sp>
    </p:spTree>
    <p:extLst>
      <p:ext uri="{BB962C8B-B14F-4D97-AF65-F5344CB8AC3E}">
        <p14:creationId xmlns:p14="http://schemas.microsoft.com/office/powerpoint/2010/main" val="3729447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3025D-38C0-F86B-7678-7C8842282CEA}"/>
              </a:ext>
            </a:extLst>
          </p:cNvPr>
          <p:cNvSpPr>
            <a:spLocks noGrp="1"/>
          </p:cNvSpPr>
          <p:nvPr>
            <p:ph type="title"/>
          </p:nvPr>
        </p:nvSpPr>
        <p:spPr/>
        <p:txBody>
          <a:bodyPr>
            <a:normAutofit/>
          </a:bodyPr>
          <a:lstStyle/>
          <a:p>
            <a:r>
              <a:rPr lang="en-GB" sz="4000" dirty="0"/>
              <a:t>Creating Customer Value &amp; Engagement</a:t>
            </a:r>
          </a:p>
        </p:txBody>
      </p:sp>
      <p:sp>
        <p:nvSpPr>
          <p:cNvPr id="3" name="Content Placeholder 2">
            <a:extLst>
              <a:ext uri="{FF2B5EF4-FFF2-40B4-BE49-F238E27FC236}">
                <a16:creationId xmlns:a16="http://schemas.microsoft.com/office/drawing/2014/main" id="{BAF3E808-CB14-3459-BE4C-F23C44424C0F}"/>
              </a:ext>
            </a:extLst>
          </p:cNvPr>
          <p:cNvSpPr>
            <a:spLocks noGrp="1"/>
          </p:cNvSpPr>
          <p:nvPr>
            <p:ph idx="1"/>
          </p:nvPr>
        </p:nvSpPr>
        <p:spPr>
          <a:xfrm>
            <a:off x="1219200" y="1741714"/>
            <a:ext cx="9993086" cy="4278086"/>
          </a:xfrm>
        </p:spPr>
        <p:txBody>
          <a:bodyPr>
            <a:noAutofit/>
          </a:bodyPr>
          <a:lstStyle/>
          <a:p>
            <a:pPr algn="just"/>
            <a:r>
              <a:rPr lang="en-GB" sz="2400" dirty="0"/>
              <a:t>The best way to keep customers and guests happy is by fulfilling their needs. This can be done in ways like primary and secondary market research where information is found by oneself and from elsewhere. Through this, hotel businesses will have an idea on how to improve their service to make their company better so that customers come back – customer retention/repeat customers and more visit through word of mouth. </a:t>
            </a:r>
          </a:p>
          <a:p>
            <a:pPr algn="just"/>
            <a:r>
              <a:rPr lang="en-GB" sz="2400" dirty="0"/>
              <a:t>A hotel should still feel like home - a place where people feel safe and secure. Nothing worse than being paranoid about staying somewhere especially an area they are not familiar with. Therefore, it is important to be loyal towards customers and offer them intensive care. </a:t>
            </a:r>
          </a:p>
        </p:txBody>
      </p:sp>
    </p:spTree>
    <p:extLst>
      <p:ext uri="{BB962C8B-B14F-4D97-AF65-F5344CB8AC3E}">
        <p14:creationId xmlns:p14="http://schemas.microsoft.com/office/powerpoint/2010/main" val="363723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CBCB1-DCC6-2261-88B1-81A611D6DF5F}"/>
              </a:ext>
            </a:extLst>
          </p:cNvPr>
          <p:cNvSpPr>
            <a:spLocks noGrp="1"/>
          </p:cNvSpPr>
          <p:nvPr>
            <p:ph type="title"/>
          </p:nvPr>
        </p:nvSpPr>
        <p:spPr/>
        <p:txBody>
          <a:bodyPr/>
          <a:lstStyle/>
          <a:p>
            <a:r>
              <a:rPr lang="en-GB" dirty="0"/>
              <a:t>Effective use of digital Marketing </a:t>
            </a:r>
          </a:p>
        </p:txBody>
      </p:sp>
      <p:sp>
        <p:nvSpPr>
          <p:cNvPr id="3" name="Content Placeholder 2">
            <a:extLst>
              <a:ext uri="{FF2B5EF4-FFF2-40B4-BE49-F238E27FC236}">
                <a16:creationId xmlns:a16="http://schemas.microsoft.com/office/drawing/2014/main" id="{4AA3AE8A-FEF0-0D9D-A66D-04A48D360830}"/>
              </a:ext>
            </a:extLst>
          </p:cNvPr>
          <p:cNvSpPr>
            <a:spLocks noGrp="1"/>
          </p:cNvSpPr>
          <p:nvPr>
            <p:ph idx="1"/>
          </p:nvPr>
        </p:nvSpPr>
        <p:spPr>
          <a:xfrm>
            <a:off x="1371600" y="1801585"/>
            <a:ext cx="9753600" cy="4174671"/>
          </a:xfrm>
        </p:spPr>
        <p:txBody>
          <a:bodyPr>
            <a:normAutofit/>
          </a:bodyPr>
          <a:lstStyle/>
          <a:p>
            <a:pPr algn="just"/>
            <a:r>
              <a:rPr lang="en-GB" sz="2400" dirty="0"/>
              <a:t>The use of digital marketing makes sure that customers are aware of the new ideas that are being made and it supports businesses to attract the correct audience. This can be done by using social media platforms or advertisement. </a:t>
            </a:r>
          </a:p>
          <a:p>
            <a:pPr algn="just"/>
            <a:r>
              <a:rPr lang="en-GB" sz="2400" dirty="0"/>
              <a:t>Effective use of digital marketing can support hotel businesses to make sure that the manager and staff know their customers and guests. Treating them in the best way possible and giving them what they want will help businesses to increase and be successful. Especially after a pandemic, customers want the best care that will keep them away from the high health risk. They want to be safe and not unsafe. </a:t>
            </a:r>
          </a:p>
          <a:p>
            <a:endParaRPr lang="en-GB" dirty="0"/>
          </a:p>
        </p:txBody>
      </p:sp>
    </p:spTree>
    <p:extLst>
      <p:ext uri="{BB962C8B-B14F-4D97-AF65-F5344CB8AC3E}">
        <p14:creationId xmlns:p14="http://schemas.microsoft.com/office/powerpoint/2010/main" val="1337630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66871-253C-7AFF-789B-789C3CD3742A}"/>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240E2B27-F5DD-3BBD-C355-9866FA1F5126}"/>
              </a:ext>
            </a:extLst>
          </p:cNvPr>
          <p:cNvSpPr>
            <a:spLocks noGrp="1"/>
          </p:cNvSpPr>
          <p:nvPr>
            <p:ph idx="1"/>
          </p:nvPr>
        </p:nvSpPr>
        <p:spPr>
          <a:xfrm>
            <a:off x="1371600" y="1894114"/>
            <a:ext cx="9601200" cy="4049486"/>
          </a:xfrm>
        </p:spPr>
        <p:txBody>
          <a:bodyPr>
            <a:noAutofit/>
          </a:bodyPr>
          <a:lstStyle/>
          <a:p>
            <a:pPr algn="just"/>
            <a:r>
              <a:rPr lang="en-GB" sz="2400" dirty="0"/>
              <a:t>Overall, market planning is so important because it allows businesses to take time away and to think about what strategies they can use to increase their business. Especially after a lockdown and pandemic, which has taken away a lot of opportunities for some businesses. </a:t>
            </a:r>
          </a:p>
          <a:p>
            <a:pPr algn="just"/>
            <a:r>
              <a:rPr lang="en-GB" sz="2400" dirty="0"/>
              <a:t>To reduce the risk of hotel businesses falling apart, it is important to be creative and to think of new ideas on how to gain customers again and how they can gain trust to feel safe and not at risk. </a:t>
            </a:r>
          </a:p>
          <a:p>
            <a:pPr algn="just"/>
            <a:r>
              <a:rPr lang="en-GB" sz="2400" dirty="0"/>
              <a:t>The voice of a customer is so important because it allows businesses to fulfil customer’s needs by allowing them to speak about the changes they would want to see. </a:t>
            </a:r>
          </a:p>
        </p:txBody>
      </p:sp>
    </p:spTree>
    <p:extLst>
      <p:ext uri="{BB962C8B-B14F-4D97-AF65-F5344CB8AC3E}">
        <p14:creationId xmlns:p14="http://schemas.microsoft.com/office/powerpoint/2010/main" val="2684405581"/>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TF00001241</Template>
  <TotalTime>1862</TotalTime>
  <Words>995</Words>
  <Application>Microsoft Office PowerPoint</Application>
  <PresentationFormat>Widescreen</PresentationFormat>
  <Paragraphs>41</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Franklin Gothic Book</vt:lpstr>
      <vt:lpstr>Crop</vt:lpstr>
      <vt:lpstr>Marketing Plan – component 1 </vt:lpstr>
      <vt:lpstr>Introduction</vt:lpstr>
      <vt:lpstr>Marketing Mix </vt:lpstr>
      <vt:lpstr>The Marketing Environment (Micro) </vt:lpstr>
      <vt:lpstr>The Marketing Environment (Macro)</vt:lpstr>
      <vt:lpstr>Creating Customer Value &amp; Engagement</vt:lpstr>
      <vt:lpstr>Effective use of digital Marketing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Syeda Maria</dc:creator>
  <cp:lastModifiedBy>Syeda Maria</cp:lastModifiedBy>
  <cp:revision>79</cp:revision>
  <dcterms:created xsi:type="dcterms:W3CDTF">2022-06-13T23:41:11Z</dcterms:created>
  <dcterms:modified xsi:type="dcterms:W3CDTF">2022-10-23T14:52:55Z</dcterms:modified>
</cp:coreProperties>
</file>