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2"/>
  </p:notesMasterIdLst>
  <p:handoutMasterIdLst>
    <p:handoutMasterId r:id="rId13"/>
  </p:handoutMasterIdLst>
  <p:sldIdLst>
    <p:sldId id="256" r:id="rId2"/>
    <p:sldId id="265" r:id="rId3"/>
    <p:sldId id="264" r:id="rId4"/>
    <p:sldId id="257" r:id="rId5"/>
    <p:sldId id="258" r:id="rId6"/>
    <p:sldId id="259" r:id="rId7"/>
    <p:sldId id="260" r:id="rId8"/>
    <p:sldId id="261" r:id="rId9"/>
    <p:sldId id="262" r:id="rId10"/>
    <p:sldId id="263" r:id="rId11"/>
  </p:sldIdLst>
  <p:sldSz cx="14630400" cy="8229600"/>
  <p:notesSz cx="8229600" cy="14630400"/>
  <p:embeddedFontLst>
    <p:embeddedFont>
      <p:font typeface="Calibri" panose="020F0502020204030204" pitchFamily="34" charset="0"/>
      <p:regular r:id="rId14"/>
      <p:bold r:id="rId15"/>
      <p:italic r:id="rId16"/>
      <p:boldItalic r:id="rId17"/>
    </p:embeddedFont>
    <p:embeddedFont>
      <p:font typeface="Nunito Semi Bold" panose="020B0604020202020204" charset="0"/>
      <p:regular r:id="rId18"/>
    </p:embeddedFont>
    <p:embeddedFont>
      <p:font typeface="PT Sans" panose="020B0503020203020204" pitchFamily="34" charset="0"/>
      <p:regular r:id="rId19"/>
      <p:bold r:id="rId20"/>
      <p:italic r:id="rId21"/>
      <p:boldItalic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2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786" autoAdjust="0"/>
    <p:restoredTop sz="95033" autoAdjust="0"/>
  </p:normalViewPr>
  <p:slideViewPr>
    <p:cSldViewPr snapToGrid="0" snapToObjects="1">
      <p:cViewPr varScale="1">
        <p:scale>
          <a:sx n="56" d="100"/>
          <a:sy n="56" d="100"/>
        </p:scale>
        <p:origin x="652" y="44"/>
      </p:cViewPr>
      <p:guideLst/>
    </p:cSldViewPr>
  </p:slideViewPr>
  <p:notesTextViewPr>
    <p:cViewPr>
      <p:scale>
        <a:sx n="1" d="1"/>
        <a:sy n="1" d="1"/>
      </p:scale>
      <p:origin x="0" y="0"/>
    </p:cViewPr>
  </p:notesTextViewPr>
  <p:notesViewPr>
    <p:cSldViewPr snapToGrid="0" snapToObjects="1">
      <p:cViewPr varScale="1">
        <p:scale>
          <a:sx n="39" d="100"/>
          <a:sy n="39" d="100"/>
        </p:scale>
        <p:origin x="3566" y="8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openxmlformats.org/officeDocument/2006/relationships/font" Target="fonts/font5.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4.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font" Target="fonts/font9.fntdata"/></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C35A082-B5E4-9B2A-197E-42D80E6BC51D}"/>
              </a:ext>
            </a:extLst>
          </p:cNvPr>
          <p:cNvSpPr>
            <a:spLocks noGrp="1"/>
          </p:cNvSpPr>
          <p:nvPr>
            <p:ph type="hdr" sz="quarter"/>
          </p:nvPr>
        </p:nvSpPr>
        <p:spPr>
          <a:xfrm>
            <a:off x="0" y="0"/>
            <a:ext cx="3565525" cy="733425"/>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55406DA-BC03-0FF8-00C0-0F722020B84A}"/>
              </a:ext>
            </a:extLst>
          </p:cNvPr>
          <p:cNvSpPr>
            <a:spLocks noGrp="1"/>
          </p:cNvSpPr>
          <p:nvPr>
            <p:ph type="dt" sz="quarter" idx="1"/>
          </p:nvPr>
        </p:nvSpPr>
        <p:spPr>
          <a:xfrm>
            <a:off x="4660900" y="0"/>
            <a:ext cx="3567113" cy="733425"/>
          </a:xfrm>
          <a:prstGeom prst="rect">
            <a:avLst/>
          </a:prstGeom>
        </p:spPr>
        <p:txBody>
          <a:bodyPr vert="horz" lIns="91440" tIns="45720" rIns="91440" bIns="45720" rtlCol="0"/>
          <a:lstStyle>
            <a:lvl1pPr algn="r">
              <a:defRPr sz="1200"/>
            </a:lvl1pPr>
          </a:lstStyle>
          <a:p>
            <a:fld id="{C18AB26C-A71C-426D-8027-3DE2F9D40183}" type="datetimeFigureOut">
              <a:rPr lang="en-US" smtClean="0"/>
              <a:t>3/21/2025</a:t>
            </a:fld>
            <a:endParaRPr lang="en-US"/>
          </a:p>
        </p:txBody>
      </p:sp>
      <p:sp>
        <p:nvSpPr>
          <p:cNvPr id="4" name="Footer Placeholder 3">
            <a:extLst>
              <a:ext uri="{FF2B5EF4-FFF2-40B4-BE49-F238E27FC236}">
                <a16:creationId xmlns:a16="http://schemas.microsoft.com/office/drawing/2014/main" id="{DA9368D2-09AB-B1AA-417F-1F9FEA58AF73}"/>
              </a:ext>
            </a:extLst>
          </p:cNvPr>
          <p:cNvSpPr>
            <a:spLocks noGrp="1"/>
          </p:cNvSpPr>
          <p:nvPr>
            <p:ph type="ftr" sz="quarter" idx="2"/>
          </p:nvPr>
        </p:nvSpPr>
        <p:spPr>
          <a:xfrm>
            <a:off x="0" y="13896975"/>
            <a:ext cx="3565525" cy="73342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160B57F-ED46-1F76-1A84-CCADD7BDE1F0}"/>
              </a:ext>
            </a:extLst>
          </p:cNvPr>
          <p:cNvSpPr>
            <a:spLocks noGrp="1"/>
          </p:cNvSpPr>
          <p:nvPr>
            <p:ph type="sldNum" sz="quarter" idx="3"/>
          </p:nvPr>
        </p:nvSpPr>
        <p:spPr>
          <a:xfrm>
            <a:off x="4660900" y="13896975"/>
            <a:ext cx="3567113" cy="733425"/>
          </a:xfrm>
          <a:prstGeom prst="rect">
            <a:avLst/>
          </a:prstGeom>
        </p:spPr>
        <p:txBody>
          <a:bodyPr vert="horz" lIns="91440" tIns="45720" rIns="91440" bIns="45720" rtlCol="0" anchor="b"/>
          <a:lstStyle>
            <a:lvl1pPr algn="r">
              <a:defRPr sz="1200"/>
            </a:lvl1pPr>
          </a:lstStyle>
          <a:p>
            <a:fld id="{4011753E-E201-40A2-A204-84529F8D0B4E}" type="slidenum">
              <a:rPr lang="en-US" smtClean="0"/>
              <a:t>‹#›</a:t>
            </a:fld>
            <a:endParaRPr lang="en-US"/>
          </a:p>
        </p:txBody>
      </p:sp>
    </p:spTree>
    <p:extLst>
      <p:ext uri="{BB962C8B-B14F-4D97-AF65-F5344CB8AC3E}">
        <p14:creationId xmlns:p14="http://schemas.microsoft.com/office/powerpoint/2010/main" val="22980496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401412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4A2754-8E35-9086-D4D8-93AFC7132B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8E4E008-39C7-0A5E-80AB-A30511F6BA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9F2BDD-AA1F-BB11-0CDB-0542572AE96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7046081-333D-79D1-51BA-DB5BEC6BBC3A}"/>
              </a:ext>
            </a:extLst>
          </p:cNvPr>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38160333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8289EB-8FA2-1438-8537-ADAE7664D01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D95DBF-F815-B846-FA87-477055D92FB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0B87F1E-9D3E-E194-5197-0EB6352EA1C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In this presentation, managing conflict in teams is addressed. Conflict will be defined, the major conflict management models will be explored, (Thomas Kilmann’s Five Conflict Styles, Tuckman’s Stages of Team Development, Belbin’s Team Roles), real-life examples of how conflict is resolved in team settings and workplaces, will also be given by us. We will share key takeaways on how to implement these strategies to improve team collaboration and effectiveness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p>
          <a:p>
            <a:endParaRPr lang="en-US" dirty="0"/>
          </a:p>
        </p:txBody>
      </p:sp>
      <p:sp>
        <p:nvSpPr>
          <p:cNvPr id="4" name="Slide Number Placeholder 3">
            <a:extLst>
              <a:ext uri="{FF2B5EF4-FFF2-40B4-BE49-F238E27FC236}">
                <a16:creationId xmlns:a16="http://schemas.microsoft.com/office/drawing/2014/main" id="{9E9C002F-F0D6-3590-59A2-A1FDB0462E7A}"/>
              </a:ext>
            </a:extLst>
          </p:cNvPr>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32260678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effectLst/>
                <a:latin typeface="Times New Roman" panose="02020603050405020304" pitchFamily="18" charset="0"/>
                <a:ea typeface="Calibri" panose="020F0502020204030204" pitchFamily="34" charset="0"/>
              </a:rPr>
              <a:t>Values, communication style, and role are some of the differences that can result in conflict in teams. As Mullins explains, conflict can provide constructive (i.e. innovation) or destructive (tension and productivity decrease) outcomes. Its main reasons are poor communication, </a:t>
            </a:r>
            <a:r>
              <a:rPr lang="en-GB" sz="1800" kern="0" dirty="0" err="1">
                <a:effectLst/>
                <a:latin typeface="Times New Roman" panose="02020603050405020304" pitchFamily="18" charset="0"/>
                <a:ea typeface="Calibri" panose="020F0502020204030204" pitchFamily="34" charset="0"/>
              </a:rPr>
              <a:t>nonexistent</a:t>
            </a:r>
            <a:r>
              <a:rPr lang="en-GB" sz="1800" kern="0" dirty="0">
                <a:effectLst/>
                <a:latin typeface="Times New Roman" panose="02020603050405020304" pitchFamily="18" charset="0"/>
                <a:ea typeface="Calibri" panose="020F0502020204030204" pitchFamily="34" charset="0"/>
              </a:rPr>
              <a:t> responsibilities, poor personality clash and conflicting interests. If managed effectively, conflict keeps teams performing and living a team life. This helps in selecting the appropriate resolution strategy if you understand conflict types (Deepak Kumar </a:t>
            </a:r>
            <a:r>
              <a:rPr lang="en-GB" sz="1800" kern="0" dirty="0" err="1">
                <a:effectLst/>
                <a:latin typeface="Times New Roman" panose="02020603050405020304" pitchFamily="18" charset="0"/>
                <a:ea typeface="Calibri" panose="020F0502020204030204" pitchFamily="34" charset="0"/>
              </a:rPr>
              <a:t>Nunkoo</a:t>
            </a:r>
            <a:r>
              <a:rPr lang="en-GB" sz="1800" kern="0" dirty="0">
                <a:effectLst/>
                <a:latin typeface="Times New Roman" panose="02020603050405020304" pitchFamily="18" charset="0"/>
                <a:ea typeface="Calibri" panose="020F0502020204030204" pitchFamily="34" charset="0"/>
              </a:rPr>
              <a:t> and Roopesh Kevin </a:t>
            </a:r>
            <a:r>
              <a:rPr lang="en-GB" sz="1800" kern="0" dirty="0" err="1">
                <a:effectLst/>
                <a:latin typeface="Times New Roman" panose="02020603050405020304" pitchFamily="18" charset="0"/>
                <a:ea typeface="Calibri" panose="020F0502020204030204" pitchFamily="34" charset="0"/>
              </a:rPr>
              <a:t>Sungkur</a:t>
            </a:r>
            <a:r>
              <a:rPr lang="en-GB" sz="1800" kern="0" dirty="0">
                <a:effectLst/>
                <a:latin typeface="Times New Roman" panose="02020603050405020304" pitchFamily="18" charset="0"/>
                <a:ea typeface="Calibri" panose="020F0502020204030204" pitchFamily="34" charset="0"/>
              </a:rPr>
              <a:t>, 2021)</a:t>
            </a:r>
            <a:r>
              <a:rPr lang="en-US" sz="1800" kern="0" dirty="0">
                <a:effectLst/>
                <a:latin typeface="Times New Roman" panose="02020603050405020304" pitchFamily="18" charset="0"/>
                <a:ea typeface="Calibri" panose="020F0502020204030204" pitchFamily="34" charset="0"/>
              </a:rPr>
              <a: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kern="0" dirty="0">
                <a:effectLst/>
                <a:latin typeface="Times New Roman" panose="02020603050405020304" pitchFamily="18" charset="0"/>
                <a:ea typeface="Calibri" panose="020F0502020204030204" pitchFamily="34" charset="0"/>
              </a:rPr>
              <a:t>The </a:t>
            </a:r>
            <a:r>
              <a:rPr lang="en-GB" sz="1800" kern="0" dirty="0">
                <a:effectLst/>
                <a:latin typeface="Times New Roman" panose="02020603050405020304" pitchFamily="18" charset="0"/>
                <a:ea typeface="Calibri" panose="020F0502020204030204" pitchFamily="34" charset="0"/>
              </a:rPr>
              <a:t>Thomas-Kilmann Conflict Model identifies 5 conflict resolution styles. Being assertive tends to be a competition, but the competition generates tension. Teamwork itself is best done by collaborating as it will commonly find win-win solutions. Both sides may be in a compromised balance but will leave some in dissatisfaction. This prioritises relationships at the expense of personal needs to prevent delays in resolution while avoiding delays. In teams, the most effective approach, usually, is to collaborate and communicate openly, solve problems together (</a:t>
            </a:r>
            <a:r>
              <a:rPr lang="en-GB" sz="1800" kern="0" dirty="0" err="1">
                <a:effectLst/>
                <a:latin typeface="Times New Roman" panose="02020603050405020304" pitchFamily="18" charset="0"/>
                <a:ea typeface="Calibri" panose="020F0502020204030204" pitchFamily="34" charset="0"/>
              </a:rPr>
              <a:t>Nazmus</a:t>
            </a:r>
            <a:r>
              <a:rPr lang="en-GB" sz="1800" kern="0" dirty="0">
                <a:effectLst/>
                <a:latin typeface="Times New Roman" panose="02020603050405020304" pitchFamily="18" charset="0"/>
                <a:ea typeface="Calibri" panose="020F0502020204030204" pitchFamily="34" charset="0"/>
              </a:rPr>
              <a:t> </a:t>
            </a:r>
            <a:r>
              <a:rPr lang="en-GB" sz="1800" kern="0" dirty="0" err="1">
                <a:effectLst/>
                <a:latin typeface="Times New Roman" panose="02020603050405020304" pitchFamily="18" charset="0"/>
                <a:ea typeface="Calibri" panose="020F0502020204030204" pitchFamily="34" charset="0"/>
              </a:rPr>
              <a:t>Sayadat</a:t>
            </a:r>
            <a:r>
              <a:rPr lang="en-GB" sz="1800" kern="0" dirty="0">
                <a:effectLst/>
                <a:latin typeface="Times New Roman" panose="02020603050405020304" pitchFamily="18" charset="0"/>
                <a:ea typeface="Calibri" panose="020F0502020204030204" pitchFamily="34" charset="0"/>
              </a:rPr>
              <a:t>, 2024)</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Calibri" panose="020F0502020204030204" pitchFamily="34" charset="0"/>
              </a:rPr>
              <a:t>Tuckman’s model describes how teams grow and conflict. Here members are polite, but uncertain, forming. Storming is the period of disagreements when roles are set. The product of norming has better collaboration, which is performed by a team working productively. Since teams can anticipate and handle conflict more effectively, recognizing the stages helps. But, in the storming phase, many teams fail, so much proactive conflict management is essential for team success (Mit.edu, 2025)</a:t>
            </a:r>
            <a:r>
              <a:rPr lang="en-US" sz="1800" kern="0" dirty="0">
                <a:effectLst/>
                <a:latin typeface="Times New Roman" panose="02020603050405020304" pitchFamily="18" charset="0"/>
                <a:ea typeface="Calibri" panose="020F0502020204030204" pitchFamily="34" charset="0"/>
              </a:rPr>
              <a: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According to Belbin’s model, there are various roles in the team, and they are people-oriented, action-oriented and thinking-oriented. Harmony and harmony are promoted through Coordinators and Team workers to reduce conflict. Due to its goal-driven nature, Shapers and Implementers may cause tension between them. Logical analysis is provided by Monitor/Evaluators and Specialists to resolve disputes. Strategically assigning roles eliminates misunderstanding and makes decision making balanced. If a team knows Belbin’s roles, they would be able to avoid and manage conflicts easily (admin, 2021)</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 task distribution conflict occurred that put tension in our group. We applied Tuckman’s model to asses that we were in the storming phase. We discussed and settled the role debate. Amongst conflicts, some exist within the workplace: between the management and employees (Muscato et al., 2023). Companies arbitrate disputes in many ways, but it has consistently used Thomas-Kilmann’s compromising strategy, balancing interests. These include the key lessons such as open communication, role assignment according to Belbin and dealing with conflict as described by Thomas Kilmann and Tuckman.</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effectLst/>
                <a:latin typeface="Times New Roman" panose="02020603050405020304" pitchFamily="18" charset="0"/>
                <a:ea typeface="Calibri" panose="020F0502020204030204" pitchFamily="34" charset="0"/>
              </a:rPr>
              <a:t>Conflicts should be managed well to boost team performance. Early intervention helps understand the conflict causes. Thomas-Kilmann’s model offers a sophisticated strategy whereas Tuckman’s stages guide teams through conflicts. Belbin’s roles provide strategic role assignments which prevent conflict. The best approach is collaboration, good communication and proactive conflict resolution. Teaming that relies on these methods results in better relationships and productivity. Success in building a long-term team requires us to be able to manage conflict.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lnSpc>
                <a:spcPct val="15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Mit.edu. (2025).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Using the Stages of Team Development | MIT Human Resources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Available at: https://hr.mit.edu/learning-topics/teams/articles/stages-development [Accessed 10 Mar. 2025].</a:t>
            </a:r>
          </a:p>
          <a:p>
            <a:pPr marL="0" marR="0" algn="l">
              <a:lnSpc>
                <a:spcPct val="150000"/>
              </a:lnSpc>
              <a:spcAft>
                <a:spcPts val="800"/>
              </a:spcAft>
            </a:pP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50000"/>
              </a:lnSpc>
              <a:spcAft>
                <a:spcPts val="8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Nazmus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Sayadat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(2024). Review The Thomas Kilmann Conflict Resolution Model: What Lesson for Organizational Conflict Management...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ResearchGate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doi:https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://doi.org/10.13140/RG.2.2.17893.41445.</a:t>
            </a:r>
          </a:p>
          <a:p>
            <a:pPr marL="0" marR="0" algn="l">
              <a:lnSpc>
                <a:spcPct val="150000"/>
              </a:lnSpc>
              <a:spcAft>
                <a:spcPts val="800"/>
              </a:spcAft>
            </a:pP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5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‌Deepak Kumar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Nunkoo</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and Roopesh Kevin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Sungkur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(2021). Team conflict dynamics &amp; conflict management: derivation of a model for software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to enhance team performance and software quality.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Global Transitions Proceedings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2(2), pp.545–552.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doi:https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://doi.org/10.1016/j.gltp.2021.08.007.</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Belbin, R. M., (2010) Team roles at work, (2nd edition). London: Routledge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Obineli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Amaka Susanna (2020).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TRANSACTIONAL ANALYSIS (OF ERIC BERNE)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ResearchGate. Available at: https://www.researchgate.net/publication/339626988_TRANSACTIONAL_ANALYSIS_OF_ERIC_BERNE [Accessed 10 Mar. 2025].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‌JONES, A. (2019). THE TUCKMAN’S MODEL IMPLEMENTATION, EFFECT, AND ANALYSIS &amp; THE NEW DEVELOPMENT OF JONES LSI MODEL ON A SMALL GROUP.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JOURNAL OF MANAGEMENT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6(4).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doi:https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://doi.org/10.34218/jom.6.4.2019.005.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0002E">
              <a:alpha val="75000"/>
            </a:srgbClr>
          </a:solidFill>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0002E">
              <a:alpha val="75000"/>
            </a:srgbClr>
          </a:solid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0002E">
              <a:alpha val="75000"/>
            </a:srgbClr>
          </a:solid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0002E">
              <a:alpha val="75000"/>
            </a:srgbClr>
          </a:solidFill>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0002E">
              <a:alpha val="75000"/>
            </a:srgbClr>
          </a:solid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0002E">
              <a:alpha val="75000"/>
            </a:srgbClr>
          </a:solid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0002E">
              <a:alpha val="75000"/>
            </a:srgbClr>
          </a:solidFill>
          <a:ln/>
        </p:spPr>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0002E">
              <a:alpha val="75000"/>
            </a:srgbClr>
          </a:solidFill>
          <a:ln/>
        </p:spPr>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3" name="Text 0"/>
          <p:cNvSpPr/>
          <p:nvPr/>
        </p:nvSpPr>
        <p:spPr>
          <a:xfrm>
            <a:off x="1419225" y="388620"/>
            <a:ext cx="11791950" cy="5600700"/>
          </a:xfrm>
          <a:prstGeom prst="rect">
            <a:avLst/>
          </a:prstGeom>
          <a:noFill/>
          <a:ln/>
        </p:spPr>
        <p:txBody>
          <a:bodyPr wrap="none" lIns="0" tIns="0" rIns="0" bIns="0" rtlCol="0" anchor="t"/>
          <a:lstStyle/>
          <a:p>
            <a:pPr marL="0" indent="0" algn="ctr">
              <a:lnSpc>
                <a:spcPct val="150000"/>
              </a:lnSpc>
              <a:buNone/>
            </a:pPr>
            <a:r>
              <a:rPr lang="en-GB" sz="2400" b="1" dirty="0">
                <a:solidFill>
                  <a:srgbClr val="FFFFFF"/>
                </a:solidFill>
                <a:latin typeface="Arial" panose="020B0604020202020204" pitchFamily="34" charset="0"/>
                <a:cs typeface="Arial" panose="020B0604020202020204" pitchFamily="34" charset="0"/>
              </a:rPr>
              <a:t>University of Wales TSD</a:t>
            </a:r>
          </a:p>
          <a:p>
            <a:pPr marL="0" indent="0" algn="ctr">
              <a:lnSpc>
                <a:spcPct val="150000"/>
              </a:lnSpc>
              <a:buNone/>
            </a:pPr>
            <a:r>
              <a:rPr lang="en-GB" sz="2400" b="1" dirty="0">
                <a:solidFill>
                  <a:srgbClr val="FFFFFF"/>
                </a:solidFill>
                <a:latin typeface="Arial" panose="020B0604020202020204" pitchFamily="34" charset="0"/>
                <a:cs typeface="Arial" panose="020B0604020202020204" pitchFamily="34" charset="0"/>
              </a:rPr>
              <a:t>Effective Teamworking and </a:t>
            </a:r>
          </a:p>
          <a:p>
            <a:pPr marL="0" indent="0" algn="ctr">
              <a:lnSpc>
                <a:spcPct val="150000"/>
              </a:lnSpc>
              <a:buNone/>
            </a:pPr>
            <a:r>
              <a:rPr lang="en-GB" sz="2400" b="1" dirty="0">
                <a:solidFill>
                  <a:srgbClr val="FFFFFF"/>
                </a:solidFill>
                <a:latin typeface="Arial" panose="020B0604020202020204" pitchFamily="34" charset="0"/>
                <a:cs typeface="Arial" panose="020B0604020202020204" pitchFamily="34" charset="0"/>
              </a:rPr>
              <a:t>Communication (BMSW4009_CARD)</a:t>
            </a:r>
          </a:p>
          <a:p>
            <a:pPr marL="0" indent="0" algn="ctr">
              <a:lnSpc>
                <a:spcPct val="150000"/>
              </a:lnSpc>
              <a:buNone/>
            </a:pPr>
            <a:endParaRPr lang="en-GB" sz="3200" b="1" dirty="0">
              <a:solidFill>
                <a:srgbClr val="FFFFFF"/>
              </a:solidFill>
              <a:latin typeface="Arial" panose="020B0604020202020204" pitchFamily="34" charset="0"/>
              <a:cs typeface="Arial" panose="020B0604020202020204" pitchFamily="34" charset="0"/>
            </a:endParaRPr>
          </a:p>
          <a:p>
            <a:pPr marL="0" indent="0" algn="ctr">
              <a:lnSpc>
                <a:spcPct val="150000"/>
              </a:lnSpc>
              <a:buNone/>
            </a:pPr>
            <a:r>
              <a:rPr lang="en-GB" sz="3200" b="1" dirty="0">
                <a:solidFill>
                  <a:srgbClr val="FFFFFF"/>
                </a:solidFill>
                <a:latin typeface="Arial" panose="020B0604020202020204" pitchFamily="34" charset="0"/>
                <a:cs typeface="Arial" panose="020B0604020202020204" pitchFamily="34" charset="0"/>
              </a:rPr>
              <a:t>How to manage conflict in teams</a:t>
            </a:r>
          </a:p>
          <a:p>
            <a:pPr marL="0" indent="0" algn="ctr">
              <a:lnSpc>
                <a:spcPct val="150000"/>
              </a:lnSpc>
              <a:buNone/>
            </a:pPr>
            <a:endParaRPr lang="en-GB" sz="3200" b="1" dirty="0">
              <a:solidFill>
                <a:srgbClr val="FFFFFF"/>
              </a:solidFill>
              <a:latin typeface="Arial" panose="020B0604020202020204" pitchFamily="34" charset="0"/>
              <a:cs typeface="Arial" panose="020B0604020202020204" pitchFamily="34" charset="0"/>
            </a:endParaRPr>
          </a:p>
          <a:p>
            <a:pPr marL="0" indent="0" algn="ctr">
              <a:lnSpc>
                <a:spcPct val="150000"/>
              </a:lnSpc>
              <a:buNone/>
            </a:pPr>
            <a:endParaRPr lang="en-US" sz="3200" b="1" dirty="0">
              <a:latin typeface="Arial" panose="020B0604020202020204" pitchFamily="34" charset="0"/>
              <a:cs typeface="Arial" panose="020B0604020202020204" pitchFamily="34" charset="0"/>
            </a:endParaRPr>
          </a:p>
        </p:txBody>
      </p:sp>
      <p:sp>
        <p:nvSpPr>
          <p:cNvPr id="4" name="Text 1"/>
          <p:cNvSpPr/>
          <p:nvPr/>
        </p:nvSpPr>
        <p:spPr>
          <a:xfrm>
            <a:off x="4726305" y="5234940"/>
            <a:ext cx="5177790" cy="2241353"/>
          </a:xfrm>
          <a:prstGeom prst="rect">
            <a:avLst/>
          </a:prstGeom>
          <a:noFill/>
          <a:ln/>
        </p:spPr>
        <p:txBody>
          <a:bodyPr wrap="square" lIns="0" tIns="0" rIns="0" bIns="0" rtlCol="0" anchor="t"/>
          <a:lstStyle/>
          <a:p>
            <a:pPr marL="0" indent="0">
              <a:lnSpc>
                <a:spcPts val="3000"/>
              </a:lnSpc>
              <a:buNone/>
            </a:pPr>
            <a:r>
              <a:rPr lang="en-US" sz="2400" b="1" dirty="0">
                <a:solidFill>
                  <a:srgbClr val="FFFFFF"/>
                </a:solidFill>
                <a:latin typeface="Arial" panose="020B0604020202020204" pitchFamily="34" charset="0"/>
                <a:ea typeface="PT Sans" pitchFamily="34" charset="-122"/>
                <a:cs typeface="Arial" panose="020B0604020202020204" pitchFamily="34" charset="0"/>
              </a:rPr>
              <a:t>Lecturer: Melanie Squire</a:t>
            </a:r>
          </a:p>
          <a:p>
            <a:pPr marL="0" indent="0">
              <a:lnSpc>
                <a:spcPts val="3000"/>
              </a:lnSpc>
              <a:buNone/>
            </a:pPr>
            <a:endParaRPr lang="en-US" sz="2400" b="1" dirty="0">
              <a:solidFill>
                <a:srgbClr val="FFFFFF"/>
              </a:solidFill>
              <a:latin typeface="Arial" panose="020B0604020202020204" pitchFamily="34" charset="0"/>
              <a:ea typeface="PT Sans" pitchFamily="34" charset="-122"/>
              <a:cs typeface="Arial" panose="020B0604020202020204" pitchFamily="34" charset="0"/>
            </a:endParaRPr>
          </a:p>
          <a:p>
            <a:pPr marL="0" indent="0">
              <a:lnSpc>
                <a:spcPts val="3000"/>
              </a:lnSpc>
              <a:buNone/>
            </a:pPr>
            <a:r>
              <a:rPr lang="en-US" sz="2400" b="1" dirty="0">
                <a:solidFill>
                  <a:srgbClr val="FFFFFF"/>
                </a:solidFill>
                <a:latin typeface="Arial" panose="020B0604020202020204" pitchFamily="34" charset="0"/>
                <a:ea typeface="PT Sans" pitchFamily="34" charset="-122"/>
                <a:cs typeface="Arial" panose="020B0604020202020204" pitchFamily="34" charset="0"/>
              </a:rPr>
              <a:t>Student Name: Ionel Silviu Regheni</a:t>
            </a:r>
          </a:p>
          <a:p>
            <a:pPr marL="0" indent="0">
              <a:lnSpc>
                <a:spcPts val="3000"/>
              </a:lnSpc>
              <a:buNone/>
            </a:pPr>
            <a:endParaRPr lang="en-US" sz="2400" b="1" dirty="0">
              <a:solidFill>
                <a:srgbClr val="FFFFFF"/>
              </a:solidFill>
              <a:latin typeface="Arial" panose="020B0604020202020204" pitchFamily="34" charset="0"/>
              <a:cs typeface="Arial" panose="020B0604020202020204" pitchFamily="34" charset="0"/>
            </a:endParaRPr>
          </a:p>
          <a:p>
            <a:pPr marL="0" indent="0">
              <a:lnSpc>
                <a:spcPts val="3000"/>
              </a:lnSpc>
              <a:buNone/>
            </a:pPr>
            <a:r>
              <a:rPr lang="en-US" sz="2400" b="1" dirty="0">
                <a:solidFill>
                  <a:srgbClr val="FFFFFF"/>
                </a:solidFill>
                <a:latin typeface="Arial" panose="020B0604020202020204" pitchFamily="34" charset="0"/>
                <a:cs typeface="Arial" panose="020B0604020202020204" pitchFamily="34" charset="0"/>
              </a:rPr>
              <a:t>Student Id: 2412463</a:t>
            </a:r>
          </a:p>
          <a:p>
            <a:pPr marL="0" indent="0">
              <a:lnSpc>
                <a:spcPts val="3000"/>
              </a:lnSpc>
              <a:buNone/>
            </a:pPr>
            <a:endParaRPr lang="en-US" sz="2000" b="1" dirty="0">
              <a:latin typeface="Nunito Semi Bold" panose="020B0604020202020204" charset="0"/>
            </a:endParaRPr>
          </a:p>
        </p:txBody>
      </p:sp>
      <p:pic>
        <p:nvPicPr>
          <p:cNvPr id="5" name="Picture 4">
            <a:extLst>
              <a:ext uri="{FF2B5EF4-FFF2-40B4-BE49-F238E27FC236}">
                <a16:creationId xmlns:a16="http://schemas.microsoft.com/office/drawing/2014/main" id="{DC13749C-1402-4507-AFF1-55CC5489F4AD}"/>
              </a:ext>
            </a:extLst>
          </p:cNvPr>
          <p:cNvPicPr>
            <a:picLocks noChangeAspect="1"/>
          </p:cNvPicPr>
          <p:nvPr/>
        </p:nvPicPr>
        <p:blipFill>
          <a:blip r:embed="rId3"/>
          <a:stretch>
            <a:fillRect/>
          </a:stretch>
        </p:blipFill>
        <p:spPr>
          <a:xfrm>
            <a:off x="10732726" y="1"/>
            <a:ext cx="3897673" cy="1737360"/>
          </a:xfrm>
          <a:prstGeom prst="rect">
            <a:avLst/>
          </a:prstGeom>
          <a:noFill/>
          <a:ln w="9525" cap="flat" cmpd="sng" algn="ctr">
            <a:solidFill>
              <a:schemeClr val="dk1"/>
            </a:solidFill>
            <a:prstDash val="solid"/>
            <a:round/>
            <a:headEnd type="none" w="med" len="med"/>
            <a:tailEnd type="none" w="med" len="med"/>
          </a:ln>
          <a:effectLst>
            <a:softEdge rad="127000"/>
          </a:effectLst>
        </p:spPr>
        <p:style>
          <a:lnRef idx="0">
            <a:scrgbClr r="0" g="0" b="0"/>
          </a:lnRef>
          <a:fillRef idx="0">
            <a:scrgbClr r="0" g="0" b="0"/>
          </a:fillRef>
          <a:effectRef idx="0">
            <a:scrgbClr r="0" g="0" b="0"/>
          </a:effectRef>
          <a:fontRef idx="minor">
            <a:schemeClr val="dk1"/>
          </a:fontRef>
        </p:style>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031BA2-8A46-BE0E-2FE2-0AFA345CC5C7}"/>
            </a:ext>
          </a:extLst>
        </p:cNvPr>
        <p:cNvGrpSpPr/>
        <p:nvPr/>
      </p:nvGrpSpPr>
      <p:grpSpPr>
        <a:xfrm>
          <a:off x="0" y="0"/>
          <a:ext cx="0" cy="0"/>
          <a:chOff x="0" y="0"/>
          <a:chExt cx="0" cy="0"/>
        </a:xfrm>
      </p:grpSpPr>
      <p:sp>
        <p:nvSpPr>
          <p:cNvPr id="3" name="Text 0">
            <a:extLst>
              <a:ext uri="{FF2B5EF4-FFF2-40B4-BE49-F238E27FC236}">
                <a16:creationId xmlns:a16="http://schemas.microsoft.com/office/drawing/2014/main" id="{D7D8FAB9-762C-F47B-06F8-FBA9945893C9}"/>
              </a:ext>
            </a:extLst>
          </p:cNvPr>
          <p:cNvSpPr/>
          <p:nvPr/>
        </p:nvSpPr>
        <p:spPr>
          <a:xfrm>
            <a:off x="1802726" y="1266004"/>
            <a:ext cx="7367349" cy="704017"/>
          </a:xfrm>
          <a:prstGeom prst="rect">
            <a:avLst/>
          </a:prstGeom>
          <a:noFill/>
          <a:ln/>
        </p:spPr>
        <p:txBody>
          <a:bodyPr wrap="none" lIns="0" tIns="0" rIns="0" bIns="0" rtlCol="0" anchor="t"/>
          <a:lstStyle/>
          <a:p>
            <a:pPr marL="0" indent="0">
              <a:lnSpc>
                <a:spcPts val="5500"/>
              </a:lnSpc>
              <a:buNone/>
            </a:pPr>
            <a:r>
              <a:rPr lang="en-US" sz="4400" b="1" dirty="0">
                <a:solidFill>
                  <a:srgbClr val="FFFFFF"/>
                </a:solidFill>
                <a:latin typeface="Nunito Semi Bold" pitchFamily="34" charset="0"/>
                <a:ea typeface="Nunito Semi Bold" pitchFamily="34" charset="-122"/>
                <a:cs typeface="Nunito Semi Bold" pitchFamily="34" charset="-120"/>
              </a:rPr>
              <a:t>Table of Content</a:t>
            </a:r>
            <a:endParaRPr lang="en-US" sz="4400" b="1" dirty="0"/>
          </a:p>
        </p:txBody>
      </p:sp>
      <p:sp>
        <p:nvSpPr>
          <p:cNvPr id="4" name="Text 1">
            <a:extLst>
              <a:ext uri="{FF2B5EF4-FFF2-40B4-BE49-F238E27FC236}">
                <a16:creationId xmlns:a16="http://schemas.microsoft.com/office/drawing/2014/main" id="{8F41BC93-B062-FABA-CE7B-3DD1CA10AFEB}"/>
              </a:ext>
            </a:extLst>
          </p:cNvPr>
          <p:cNvSpPr/>
          <p:nvPr/>
        </p:nvSpPr>
        <p:spPr>
          <a:xfrm>
            <a:off x="837724" y="3727728"/>
            <a:ext cx="7468553" cy="1149072"/>
          </a:xfrm>
          <a:prstGeom prst="rect">
            <a:avLst/>
          </a:prstGeom>
          <a:noFill/>
          <a:ln/>
        </p:spPr>
        <p:txBody>
          <a:bodyPr wrap="square" lIns="0" tIns="0" rIns="0" bIns="0" rtlCol="0" anchor="t"/>
          <a:lstStyle/>
          <a:p>
            <a:pPr marL="0" indent="0">
              <a:lnSpc>
                <a:spcPts val="3000"/>
              </a:lnSpc>
              <a:buNone/>
            </a:pPr>
            <a:endParaRPr lang="en-US" sz="1850" dirty="0"/>
          </a:p>
        </p:txBody>
      </p:sp>
      <p:sp>
        <p:nvSpPr>
          <p:cNvPr id="5" name="TextBox 4">
            <a:extLst>
              <a:ext uri="{FF2B5EF4-FFF2-40B4-BE49-F238E27FC236}">
                <a16:creationId xmlns:a16="http://schemas.microsoft.com/office/drawing/2014/main" id="{F0D345AE-1778-1278-9EEE-DCBB8B8F7364}"/>
              </a:ext>
            </a:extLst>
          </p:cNvPr>
          <p:cNvSpPr txBox="1"/>
          <p:nvPr/>
        </p:nvSpPr>
        <p:spPr>
          <a:xfrm>
            <a:off x="2096430" y="2787805"/>
            <a:ext cx="6501161" cy="5078313"/>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dirty="0">
                <a:solidFill>
                  <a:schemeClr val="bg1"/>
                </a:solidFill>
                <a:latin typeface="Nunito Semi Bold" panose="020B0604020202020204" charset="0"/>
              </a:rPr>
              <a:t>Managing Conflicts in Teams</a:t>
            </a:r>
          </a:p>
          <a:p>
            <a:pPr marL="285750" indent="-285750">
              <a:lnSpc>
                <a:spcPct val="150000"/>
              </a:lnSpc>
              <a:buFont typeface="Arial" panose="020B0604020202020204" pitchFamily="34" charset="0"/>
              <a:buChar char="•"/>
            </a:pPr>
            <a:r>
              <a:rPr lang="en-US" dirty="0">
                <a:solidFill>
                  <a:schemeClr val="bg1"/>
                </a:solidFill>
                <a:latin typeface="Nunito Semi Bold" panose="020B0604020202020204" charset="0"/>
              </a:rPr>
              <a:t>Defining Conflicts in Teams</a:t>
            </a:r>
          </a:p>
          <a:p>
            <a:pPr marL="285750" indent="-285750">
              <a:lnSpc>
                <a:spcPct val="150000"/>
              </a:lnSpc>
              <a:buFont typeface="Arial" panose="020B0604020202020204" pitchFamily="34" charset="0"/>
              <a:buChar char="•"/>
            </a:pPr>
            <a:r>
              <a:rPr lang="en-US" sz="1800" dirty="0">
                <a:solidFill>
                  <a:srgbClr val="FFFFFF"/>
                </a:solidFill>
                <a:latin typeface="Nunito Semi Bold" pitchFamily="34" charset="0"/>
                <a:ea typeface="Nunito Semi Bold" pitchFamily="34" charset="-122"/>
                <a:cs typeface="Nunito Semi Bold" pitchFamily="34" charset="-120"/>
              </a:rPr>
              <a:t>Thomas-Kilmann Conflict Model</a:t>
            </a:r>
          </a:p>
          <a:p>
            <a:pPr marL="285750" indent="-285750">
              <a:lnSpc>
                <a:spcPct val="150000"/>
              </a:lnSpc>
              <a:buFont typeface="Arial" panose="020B0604020202020204" pitchFamily="34" charset="0"/>
              <a:buChar char="•"/>
            </a:pPr>
            <a:r>
              <a:rPr lang="en-US" sz="1800" dirty="0">
                <a:solidFill>
                  <a:srgbClr val="FFFFFF"/>
                </a:solidFill>
                <a:latin typeface="Nunito Semi Bold" pitchFamily="34" charset="0"/>
                <a:ea typeface="Nunito Semi Bold" pitchFamily="34" charset="-122"/>
                <a:cs typeface="Nunito Semi Bold" pitchFamily="34" charset="-120"/>
              </a:rPr>
              <a:t>Tuckman’s Stages of Team Development</a:t>
            </a:r>
            <a:endParaRPr lang="en-US" sz="1800" dirty="0"/>
          </a:p>
          <a:p>
            <a:pPr marL="285750" indent="-285750">
              <a:lnSpc>
                <a:spcPct val="150000"/>
              </a:lnSpc>
              <a:buFont typeface="Arial" panose="020B0604020202020204" pitchFamily="34" charset="0"/>
              <a:buChar char="•"/>
            </a:pPr>
            <a:r>
              <a:rPr lang="en-US" sz="1800" dirty="0">
                <a:solidFill>
                  <a:srgbClr val="FFFFFF"/>
                </a:solidFill>
                <a:latin typeface="Nunito Semi Bold" pitchFamily="34" charset="0"/>
                <a:ea typeface="Nunito Semi Bold" pitchFamily="34" charset="-122"/>
                <a:cs typeface="Nunito Semi Bold" pitchFamily="34" charset="-120"/>
              </a:rPr>
              <a:t>Belbin’s Team Roles</a:t>
            </a:r>
          </a:p>
          <a:p>
            <a:pPr marL="285750" indent="-285750">
              <a:lnSpc>
                <a:spcPct val="150000"/>
              </a:lnSpc>
              <a:buFont typeface="Arial" panose="020B0604020202020204" pitchFamily="34" charset="0"/>
              <a:buChar char="•"/>
            </a:pPr>
            <a:r>
              <a:rPr lang="en-US" sz="1800" dirty="0">
                <a:solidFill>
                  <a:srgbClr val="FFFFFF"/>
                </a:solidFill>
                <a:latin typeface="Nunito Semi Bold" pitchFamily="34" charset="0"/>
                <a:ea typeface="Nunito Semi Bold" pitchFamily="34" charset="-122"/>
                <a:cs typeface="Nunito Semi Bold" pitchFamily="34" charset="-120"/>
              </a:rPr>
              <a:t>Conflict Examples &amp; Resolution</a:t>
            </a:r>
          </a:p>
          <a:p>
            <a:pPr marL="285750" indent="-285750">
              <a:lnSpc>
                <a:spcPct val="150000"/>
              </a:lnSpc>
              <a:buFont typeface="Arial" panose="020B0604020202020204" pitchFamily="34" charset="0"/>
              <a:buChar char="•"/>
            </a:pPr>
            <a:r>
              <a:rPr lang="en-US" sz="1800" dirty="0">
                <a:solidFill>
                  <a:srgbClr val="FFFFFF"/>
                </a:solidFill>
                <a:latin typeface="Nunito Semi Bold" pitchFamily="34" charset="0"/>
                <a:ea typeface="Nunito Semi Bold" pitchFamily="34" charset="-122"/>
                <a:cs typeface="Nunito Semi Bold" pitchFamily="34" charset="-120"/>
              </a:rPr>
              <a:t>Key Takeaways</a:t>
            </a:r>
          </a:p>
          <a:p>
            <a:pPr marL="285750" indent="-285750">
              <a:lnSpc>
                <a:spcPct val="150000"/>
              </a:lnSpc>
              <a:buFont typeface="Arial" panose="020B0604020202020204" pitchFamily="34" charset="0"/>
              <a:buChar char="•"/>
            </a:pPr>
            <a:r>
              <a:rPr lang="en-US" sz="1800" dirty="0">
                <a:solidFill>
                  <a:srgbClr val="FFFFFF"/>
                </a:solidFill>
                <a:latin typeface="Nunito Semi Bold" pitchFamily="34" charset="0"/>
                <a:ea typeface="Nunito Semi Bold" pitchFamily="34" charset="-122"/>
                <a:cs typeface="Nunito Semi Bold" pitchFamily="34" charset="-120"/>
              </a:rPr>
              <a:t>References</a:t>
            </a:r>
            <a:endParaRPr lang="en-US" sz="1800" dirty="0"/>
          </a:p>
          <a:p>
            <a:endParaRPr lang="en-US" sz="1800" dirty="0"/>
          </a:p>
          <a:p>
            <a:endParaRPr lang="en-US" sz="1800" dirty="0"/>
          </a:p>
          <a:p>
            <a:endParaRPr lang="en-US" sz="1800" dirty="0"/>
          </a:p>
          <a:p>
            <a:endParaRPr lang="en-US" sz="1800" dirty="0"/>
          </a:p>
          <a:p>
            <a:endParaRPr lang="en-US" dirty="0">
              <a:solidFill>
                <a:schemeClr val="bg1"/>
              </a:solidFill>
              <a:latin typeface="Nunito Semi Bold" panose="020B0604020202020204" charset="0"/>
            </a:endParaRPr>
          </a:p>
          <a:p>
            <a:endParaRPr lang="en-US" dirty="0">
              <a:solidFill>
                <a:schemeClr val="bg1"/>
              </a:solidFill>
              <a:latin typeface="Nunito Semi Bold" panose="020B0604020202020204" charset="0"/>
            </a:endParaRPr>
          </a:p>
        </p:txBody>
      </p:sp>
    </p:spTree>
    <p:extLst>
      <p:ext uri="{BB962C8B-B14F-4D97-AF65-F5344CB8AC3E}">
        <p14:creationId xmlns:p14="http://schemas.microsoft.com/office/powerpoint/2010/main" val="9134590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498DBC-F33C-087D-EAF3-C91C5E6AB340}"/>
            </a:ext>
          </a:extLst>
        </p:cNvPr>
        <p:cNvGrpSpPr/>
        <p:nvPr/>
      </p:nvGrpSpPr>
      <p:grpSpPr>
        <a:xfrm>
          <a:off x="0" y="0"/>
          <a:ext cx="0" cy="0"/>
          <a:chOff x="0" y="0"/>
          <a:chExt cx="0" cy="0"/>
        </a:xfrm>
      </p:grpSpPr>
      <p:pic>
        <p:nvPicPr>
          <p:cNvPr id="2" name="Image 0" descr="preencoded.png">
            <a:extLst>
              <a:ext uri="{FF2B5EF4-FFF2-40B4-BE49-F238E27FC236}">
                <a16:creationId xmlns:a16="http://schemas.microsoft.com/office/drawing/2014/main" id="{AF13BD35-A220-1E7F-0C1D-0A5C235B84D7}"/>
              </a:ext>
            </a:extLst>
          </p:cNvPr>
          <p:cNvPicPr>
            <a:picLocks noChangeAspect="1"/>
          </p:cNvPicPr>
          <p:nvPr/>
        </p:nvPicPr>
        <p:blipFill>
          <a:blip r:embed="rId3"/>
          <a:stretch>
            <a:fillRect/>
          </a:stretch>
        </p:blipFill>
        <p:spPr>
          <a:xfrm>
            <a:off x="9144000" y="0"/>
            <a:ext cx="5486400" cy="8229600"/>
          </a:xfrm>
          <a:prstGeom prst="rect">
            <a:avLst/>
          </a:prstGeom>
        </p:spPr>
      </p:pic>
      <p:sp>
        <p:nvSpPr>
          <p:cNvPr id="3" name="Text 0">
            <a:extLst>
              <a:ext uri="{FF2B5EF4-FFF2-40B4-BE49-F238E27FC236}">
                <a16:creationId xmlns:a16="http://schemas.microsoft.com/office/drawing/2014/main" id="{4D8917D9-C5FE-400A-16E3-F5592BC619BD}"/>
              </a:ext>
            </a:extLst>
          </p:cNvPr>
          <p:cNvSpPr/>
          <p:nvPr/>
        </p:nvSpPr>
        <p:spPr>
          <a:xfrm>
            <a:off x="1510189" y="569238"/>
            <a:ext cx="7367349" cy="704017"/>
          </a:xfrm>
          <a:prstGeom prst="rect">
            <a:avLst/>
          </a:prstGeom>
          <a:noFill/>
          <a:ln/>
        </p:spPr>
        <p:txBody>
          <a:bodyPr wrap="none" lIns="0" tIns="0" rIns="0" bIns="0" rtlCol="0" anchor="t"/>
          <a:lstStyle/>
          <a:p>
            <a:pPr marL="0" indent="0">
              <a:lnSpc>
                <a:spcPts val="5500"/>
              </a:lnSpc>
              <a:buNone/>
            </a:pPr>
            <a:r>
              <a:rPr lang="en-US" sz="4400" b="1" dirty="0">
                <a:solidFill>
                  <a:srgbClr val="FFFFFF"/>
                </a:solidFill>
                <a:latin typeface="Nunito Semi Bold" pitchFamily="34" charset="0"/>
                <a:ea typeface="Nunito Semi Bold" pitchFamily="34" charset="-122"/>
                <a:cs typeface="Nunito Semi Bold" pitchFamily="34" charset="-120"/>
              </a:rPr>
              <a:t>Presentation Overview</a:t>
            </a:r>
            <a:endParaRPr lang="en-US" sz="4400" b="1" dirty="0"/>
          </a:p>
        </p:txBody>
      </p:sp>
      <p:sp>
        <p:nvSpPr>
          <p:cNvPr id="4" name="Text 1">
            <a:extLst>
              <a:ext uri="{FF2B5EF4-FFF2-40B4-BE49-F238E27FC236}">
                <a16:creationId xmlns:a16="http://schemas.microsoft.com/office/drawing/2014/main" id="{80CC560B-7438-C329-FE51-E9B08289FF1A}"/>
              </a:ext>
            </a:extLst>
          </p:cNvPr>
          <p:cNvSpPr/>
          <p:nvPr/>
        </p:nvSpPr>
        <p:spPr>
          <a:xfrm>
            <a:off x="837724" y="2098720"/>
            <a:ext cx="7468553" cy="6511879"/>
          </a:xfrm>
          <a:prstGeom prst="rect">
            <a:avLst/>
          </a:prstGeom>
          <a:noFill/>
          <a:ln/>
        </p:spPr>
        <p:txBody>
          <a:bodyPr wrap="square" lIns="0" tIns="0" rIns="0" bIns="0" rtlCol="0" anchor="t"/>
          <a:lstStyle/>
          <a:p>
            <a:pPr marL="0" indent="0" algn="just">
              <a:lnSpc>
                <a:spcPct val="150000"/>
              </a:lnSpc>
              <a:buNone/>
            </a:pPr>
            <a:r>
              <a:rPr lang="en-US" sz="2000" dirty="0">
                <a:solidFill>
                  <a:srgbClr val="FFFFFF"/>
                </a:solidFill>
                <a:latin typeface="PT Sans" pitchFamily="34" charset="0"/>
                <a:ea typeface="PT Sans" pitchFamily="34" charset="-122"/>
                <a:cs typeface="PT Sans" pitchFamily="34" charset="-120"/>
              </a:rPr>
              <a:t>•	This presentation depicts how conflicts could be managed in the teams with the help of enabling three key models: Thomas-Kilmann Conflict Model, Tuckman’s Stages of Team Development and Belbin’s Team Roles (Belbin, R. M. 2010).</a:t>
            </a:r>
          </a:p>
          <a:p>
            <a:pPr marL="0" indent="0" algn="just">
              <a:lnSpc>
                <a:spcPct val="150000"/>
              </a:lnSpc>
              <a:buNone/>
            </a:pPr>
            <a:r>
              <a:rPr lang="en-US" sz="2000" dirty="0">
                <a:solidFill>
                  <a:srgbClr val="FFFFFF"/>
                </a:solidFill>
                <a:latin typeface="PT Sans" pitchFamily="34" charset="0"/>
                <a:ea typeface="PT Sans" pitchFamily="34" charset="-122"/>
                <a:cs typeface="PT Sans" pitchFamily="34" charset="-120"/>
              </a:rPr>
              <a:t>•	In teamwork, understanding conflict is key as that conflict may be a catalyst to improve productivity through innovation or a hindrance to collaboration.</a:t>
            </a:r>
          </a:p>
          <a:p>
            <a:pPr marL="0" indent="0" algn="just">
              <a:lnSpc>
                <a:spcPct val="150000"/>
              </a:lnSpc>
              <a:buNone/>
            </a:pPr>
            <a:r>
              <a:rPr lang="en-US" sz="2000" dirty="0">
                <a:solidFill>
                  <a:srgbClr val="FFFFFF"/>
                </a:solidFill>
                <a:latin typeface="PT Sans" pitchFamily="34" charset="0"/>
                <a:ea typeface="PT Sans" pitchFamily="34" charset="-122"/>
                <a:cs typeface="PT Sans" pitchFamily="34" charset="-120"/>
              </a:rPr>
              <a:t>•	The presentation will define conflict and present causes and conflict resolution strategies based on theoretical frameworks.</a:t>
            </a:r>
          </a:p>
          <a:p>
            <a:pPr marL="0" indent="0" algn="just">
              <a:lnSpc>
                <a:spcPct val="150000"/>
              </a:lnSpc>
              <a:buNone/>
            </a:pPr>
            <a:r>
              <a:rPr lang="en-US" sz="2000" dirty="0">
                <a:solidFill>
                  <a:srgbClr val="FFFFFF"/>
                </a:solidFill>
                <a:latin typeface="PT Sans" pitchFamily="34" charset="0"/>
                <a:ea typeface="PT Sans" pitchFamily="34" charset="-122"/>
                <a:cs typeface="PT Sans" pitchFamily="34" charset="-120"/>
              </a:rPr>
              <a:t>•	Key takeaways of teamwork and communication through examples in real life conflicts will be discussed (</a:t>
            </a:r>
            <a:r>
              <a:rPr lang="en-US" sz="2000" dirty="0" err="1">
                <a:solidFill>
                  <a:srgbClr val="FFFFFF"/>
                </a:solidFill>
                <a:latin typeface="PT Sans" panose="020B0503020203020204" pitchFamily="34" charset="0"/>
                <a:ea typeface="PT Sans" pitchFamily="34" charset="-122"/>
                <a:cs typeface="PT Sans" pitchFamily="34" charset="-120"/>
              </a:rPr>
              <a:t>Obineli</a:t>
            </a:r>
            <a:r>
              <a:rPr lang="en-US" sz="2000" dirty="0">
                <a:solidFill>
                  <a:srgbClr val="FFFFFF"/>
                </a:solidFill>
                <a:latin typeface="PT Sans" pitchFamily="34" charset="0"/>
                <a:ea typeface="PT Sans" pitchFamily="34" charset="-122"/>
                <a:cs typeface="PT Sans" pitchFamily="34" charset="-120"/>
              </a:rPr>
              <a:t> Amaka Susanna, 2020).</a:t>
            </a:r>
          </a:p>
        </p:txBody>
      </p:sp>
    </p:spTree>
    <p:extLst>
      <p:ext uri="{BB962C8B-B14F-4D97-AF65-F5344CB8AC3E}">
        <p14:creationId xmlns:p14="http://schemas.microsoft.com/office/powerpoint/2010/main" val="28321311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3402091" y="524589"/>
            <a:ext cx="6727627" cy="704017"/>
          </a:xfrm>
          <a:prstGeom prst="rect">
            <a:avLst/>
          </a:prstGeom>
          <a:noFill/>
          <a:ln/>
        </p:spPr>
        <p:txBody>
          <a:bodyPr wrap="none" lIns="0" tIns="0" rIns="0" bIns="0" rtlCol="0" anchor="t"/>
          <a:lstStyle/>
          <a:p>
            <a:pPr marL="0" indent="0">
              <a:lnSpc>
                <a:spcPts val="5500"/>
              </a:lnSpc>
              <a:buNone/>
            </a:pPr>
            <a:r>
              <a:rPr lang="en-US" sz="4400" b="1" dirty="0">
                <a:solidFill>
                  <a:srgbClr val="FFFFFF"/>
                </a:solidFill>
                <a:latin typeface="Nunito Semi Bold" pitchFamily="34" charset="0"/>
                <a:ea typeface="Nunito Semi Bold" pitchFamily="34" charset="-122"/>
                <a:cs typeface="Nunito Semi Bold" pitchFamily="34" charset="-120"/>
              </a:rPr>
              <a:t>Defining Conflict in Teams</a:t>
            </a:r>
            <a:endParaRPr lang="en-US" sz="4400" b="1" dirty="0"/>
          </a:p>
        </p:txBody>
      </p:sp>
      <p:sp>
        <p:nvSpPr>
          <p:cNvPr id="3" name="Text 1"/>
          <p:cNvSpPr/>
          <p:nvPr/>
        </p:nvSpPr>
        <p:spPr>
          <a:xfrm>
            <a:off x="837724" y="2252126"/>
            <a:ext cx="2816185" cy="351949"/>
          </a:xfrm>
          <a:prstGeom prst="rect">
            <a:avLst/>
          </a:prstGeom>
          <a:noFill/>
          <a:ln/>
        </p:spPr>
        <p:txBody>
          <a:bodyPr wrap="none" lIns="0" tIns="0" rIns="0" bIns="0" rtlCol="0" anchor="t"/>
          <a:lstStyle/>
          <a:p>
            <a:pPr marL="457200" indent="-457200">
              <a:lnSpc>
                <a:spcPts val="2750"/>
              </a:lnSpc>
              <a:buFont typeface="+mj-lt"/>
              <a:buAutoNum type="alphaUcPeriod"/>
            </a:pPr>
            <a:r>
              <a:rPr lang="en-US" sz="2200" b="1" dirty="0">
                <a:solidFill>
                  <a:srgbClr val="FFFFFF"/>
                </a:solidFill>
                <a:latin typeface="Nunito Semi Bold" pitchFamily="34" charset="0"/>
                <a:ea typeface="Nunito Semi Bold" pitchFamily="34" charset="-122"/>
                <a:cs typeface="Nunito Semi Bold" pitchFamily="34" charset="-120"/>
              </a:rPr>
              <a:t>Natural Occurrence</a:t>
            </a:r>
            <a:endParaRPr lang="en-US" sz="2200" b="1" dirty="0"/>
          </a:p>
        </p:txBody>
      </p:sp>
      <p:sp>
        <p:nvSpPr>
          <p:cNvPr id="5" name="Text 3"/>
          <p:cNvSpPr/>
          <p:nvPr/>
        </p:nvSpPr>
        <p:spPr>
          <a:xfrm>
            <a:off x="5205413" y="2252125"/>
            <a:ext cx="2816185" cy="351949"/>
          </a:xfrm>
          <a:prstGeom prst="rect">
            <a:avLst/>
          </a:prstGeom>
          <a:noFill/>
          <a:ln/>
        </p:spPr>
        <p:txBody>
          <a:bodyPr wrap="none" lIns="0" tIns="0" rIns="0" bIns="0" rtlCol="0" anchor="t"/>
          <a:lstStyle/>
          <a:p>
            <a:pPr>
              <a:lnSpc>
                <a:spcPts val="2750"/>
              </a:lnSpc>
            </a:pPr>
            <a:r>
              <a:rPr lang="en-US" sz="2200" b="1" dirty="0">
                <a:solidFill>
                  <a:srgbClr val="FFFFFF"/>
                </a:solidFill>
                <a:latin typeface="Nunito Semi Bold" pitchFamily="34" charset="0"/>
                <a:ea typeface="Nunito Semi Bold" pitchFamily="34" charset="-122"/>
                <a:cs typeface="Nunito Semi Bold" pitchFamily="34" charset="-120"/>
              </a:rPr>
              <a:t>B. Poor Communication</a:t>
            </a:r>
            <a:endParaRPr lang="en-US" sz="2200" b="1" dirty="0"/>
          </a:p>
        </p:txBody>
      </p:sp>
      <p:sp>
        <p:nvSpPr>
          <p:cNvPr id="7" name="Text 5"/>
          <p:cNvSpPr/>
          <p:nvPr/>
        </p:nvSpPr>
        <p:spPr>
          <a:xfrm>
            <a:off x="9756695" y="2252124"/>
            <a:ext cx="2816185" cy="351949"/>
          </a:xfrm>
          <a:prstGeom prst="rect">
            <a:avLst/>
          </a:prstGeom>
          <a:noFill/>
          <a:ln/>
        </p:spPr>
        <p:txBody>
          <a:bodyPr wrap="none" lIns="0" tIns="0" rIns="0" bIns="0" rtlCol="0" anchor="t"/>
          <a:lstStyle/>
          <a:p>
            <a:pPr>
              <a:lnSpc>
                <a:spcPts val="2750"/>
              </a:lnSpc>
            </a:pPr>
            <a:r>
              <a:rPr lang="en-US" sz="2200" b="1" dirty="0">
                <a:solidFill>
                  <a:srgbClr val="FFFFFF"/>
                </a:solidFill>
                <a:latin typeface="Nunito Semi Bold" pitchFamily="34" charset="0"/>
                <a:ea typeface="Nunito Semi Bold" pitchFamily="34" charset="-122"/>
                <a:cs typeface="Nunito Semi Bold" pitchFamily="34" charset="-120"/>
              </a:rPr>
              <a:t>C. Unclear Roles</a:t>
            </a:r>
            <a:endParaRPr lang="en-US" sz="2200" b="1" dirty="0"/>
          </a:p>
        </p:txBody>
      </p:sp>
      <p:sp>
        <p:nvSpPr>
          <p:cNvPr id="9" name="TextBox 8">
            <a:extLst>
              <a:ext uri="{FF2B5EF4-FFF2-40B4-BE49-F238E27FC236}">
                <a16:creationId xmlns:a16="http://schemas.microsoft.com/office/drawing/2014/main" id="{134D7C20-9954-97C0-956B-C5C37D799D91}"/>
              </a:ext>
            </a:extLst>
          </p:cNvPr>
          <p:cNvSpPr txBox="1"/>
          <p:nvPr/>
        </p:nvSpPr>
        <p:spPr>
          <a:xfrm>
            <a:off x="690563" y="3074672"/>
            <a:ext cx="12420600" cy="4108817"/>
          </a:xfrm>
          <a:prstGeom prst="rect">
            <a:avLst/>
          </a:prstGeom>
          <a:noFill/>
        </p:spPr>
        <p:txBody>
          <a:bodyPr wrap="square" rtlCol="0">
            <a:spAutoFit/>
          </a:bodyPr>
          <a:lstStyle/>
          <a:p>
            <a:pPr marL="342900" indent="-342900" algn="just">
              <a:lnSpc>
                <a:spcPct val="150000"/>
              </a:lnSpc>
              <a:buFont typeface="Arial" panose="020B0604020202020204" pitchFamily="34" charset="0"/>
              <a:buChar char="•"/>
            </a:pPr>
            <a:r>
              <a:rPr lang="en-US" dirty="0">
                <a:solidFill>
                  <a:schemeClr val="bg1"/>
                </a:solidFill>
                <a:latin typeface="PT Sans" panose="020B0503020203020204" pitchFamily="34" charset="0"/>
              </a:rPr>
              <a:t>As a natural occurrence in teams, with values, work styles, and communication approach, it’s bound to create conflict. It could either lead towards innovation or uprooting.</a:t>
            </a:r>
          </a:p>
          <a:p>
            <a:pPr marL="342900" indent="-342900" algn="just">
              <a:lnSpc>
                <a:spcPct val="150000"/>
              </a:lnSpc>
              <a:buFont typeface="Arial" panose="020B0604020202020204" pitchFamily="34" charset="0"/>
              <a:buChar char="•"/>
            </a:pPr>
            <a:r>
              <a:rPr lang="en-US" dirty="0">
                <a:solidFill>
                  <a:schemeClr val="bg1"/>
                </a:solidFill>
                <a:latin typeface="PT Sans" panose="020B0503020203020204" pitchFamily="34" charset="0"/>
              </a:rPr>
              <a:t>Tension in teams often arises from poor communication, poor communication creates misunderstandings, misinterpretations and unclear expectations.</a:t>
            </a:r>
          </a:p>
          <a:p>
            <a:pPr marL="342900" indent="-342900" algn="just">
              <a:lnSpc>
                <a:spcPct val="150000"/>
              </a:lnSpc>
              <a:buFont typeface="Arial" panose="020B0604020202020204" pitchFamily="34" charset="0"/>
              <a:buChar char="•"/>
            </a:pPr>
            <a:r>
              <a:rPr lang="en-US" dirty="0">
                <a:solidFill>
                  <a:schemeClr val="bg1"/>
                </a:solidFill>
                <a:latin typeface="PT Sans" panose="020B0503020203020204" pitchFamily="34" charset="0"/>
              </a:rPr>
              <a:t>Unclear responsibilities and expectations are when the definition of role ambiguity, which tends to cause disputes over the distribution of workload, and who is accountable (JONES, A. 2019).</a:t>
            </a:r>
          </a:p>
          <a:p>
            <a:pPr marL="342900" indent="-342900" algn="just">
              <a:lnSpc>
                <a:spcPct val="150000"/>
              </a:lnSpc>
              <a:buFont typeface="Arial" panose="020B0604020202020204" pitchFamily="34" charset="0"/>
              <a:buChar char="•"/>
            </a:pPr>
            <a:r>
              <a:rPr lang="en-US" dirty="0">
                <a:solidFill>
                  <a:schemeClr val="bg1"/>
                </a:solidFill>
                <a:latin typeface="PT Sans" panose="020B0503020203020204" pitchFamily="34" charset="0"/>
              </a:rPr>
              <a:t>The team members have different personalities, so they may clash due to their personality dispositions, which include a way of processing information, the way of making decisions and dealing with pressure (Deepak Kumar Nunkoo and Roopesh Kevin Sungkur, 2021).</a:t>
            </a:r>
          </a:p>
          <a:p>
            <a:pPr marL="342900" indent="-342900">
              <a:buFont typeface="+mj-lt"/>
              <a:buAutoNum type="arabicPeriod"/>
            </a:pPr>
            <a:endParaRPr lang="en-US" dirty="0">
              <a:solidFill>
                <a:schemeClr val="bg1"/>
              </a:solidFill>
              <a:latin typeface="PT Sans" panose="020B0503020203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3" name="Text 0"/>
          <p:cNvSpPr/>
          <p:nvPr/>
        </p:nvSpPr>
        <p:spPr>
          <a:xfrm>
            <a:off x="3401229" y="255373"/>
            <a:ext cx="7582614" cy="1312069"/>
          </a:xfrm>
          <a:prstGeom prst="rect">
            <a:avLst/>
          </a:prstGeom>
          <a:noFill/>
          <a:ln/>
        </p:spPr>
        <p:txBody>
          <a:bodyPr wrap="square" lIns="0" tIns="0" rIns="0" bIns="0" rtlCol="0" anchor="t"/>
          <a:lstStyle/>
          <a:p>
            <a:pPr marL="0" indent="0">
              <a:lnSpc>
                <a:spcPts val="5150"/>
              </a:lnSpc>
              <a:buNone/>
            </a:pPr>
            <a:r>
              <a:rPr lang="en-US" sz="4100" b="1" dirty="0">
                <a:solidFill>
                  <a:srgbClr val="FFFFFF"/>
                </a:solidFill>
                <a:latin typeface="Nunito Semi Bold" pitchFamily="34" charset="0"/>
                <a:ea typeface="Nunito Semi Bold" pitchFamily="34" charset="-122"/>
                <a:cs typeface="Nunito Semi Bold" pitchFamily="34" charset="-120"/>
              </a:rPr>
              <a:t>Thomas-Kilmann Conflict Model</a:t>
            </a:r>
            <a:endParaRPr lang="en-US" sz="4100" b="1" dirty="0"/>
          </a:p>
        </p:txBody>
      </p:sp>
      <p:pic>
        <p:nvPicPr>
          <p:cNvPr id="4" name="Image 1" descr="preencoded.png"/>
          <p:cNvPicPr>
            <a:picLocks noChangeAspect="1"/>
          </p:cNvPicPr>
          <p:nvPr/>
        </p:nvPicPr>
        <p:blipFill>
          <a:blip r:embed="rId3"/>
          <a:stretch>
            <a:fillRect/>
          </a:stretch>
        </p:blipFill>
        <p:spPr>
          <a:xfrm>
            <a:off x="6267093" y="2261354"/>
            <a:ext cx="1115258" cy="1338382"/>
          </a:xfrm>
          <a:prstGeom prst="rect">
            <a:avLst/>
          </a:prstGeom>
        </p:spPr>
      </p:pic>
      <p:sp>
        <p:nvSpPr>
          <p:cNvPr id="5" name="Text 1"/>
          <p:cNvSpPr/>
          <p:nvPr/>
        </p:nvSpPr>
        <p:spPr>
          <a:xfrm>
            <a:off x="7716917" y="2484358"/>
            <a:ext cx="2624257" cy="328017"/>
          </a:xfrm>
          <a:prstGeom prst="rect">
            <a:avLst/>
          </a:prstGeom>
          <a:noFill/>
          <a:ln/>
        </p:spPr>
        <p:txBody>
          <a:bodyPr wrap="none" lIns="0" tIns="0" rIns="0" bIns="0" rtlCol="0" anchor="t"/>
          <a:lstStyle/>
          <a:p>
            <a:pPr marL="0" indent="0" algn="l">
              <a:lnSpc>
                <a:spcPts val="2550"/>
              </a:lnSpc>
              <a:buNone/>
            </a:pPr>
            <a:r>
              <a:rPr lang="en-US" sz="2050" dirty="0">
                <a:solidFill>
                  <a:srgbClr val="FFFFFF"/>
                </a:solidFill>
                <a:latin typeface="Nunito Semi Bold" pitchFamily="34" charset="0"/>
                <a:ea typeface="Nunito Semi Bold" pitchFamily="34" charset="-122"/>
                <a:cs typeface="Nunito Semi Bold" pitchFamily="34" charset="-120"/>
              </a:rPr>
              <a:t>Competing</a:t>
            </a:r>
            <a:endParaRPr lang="en-US" sz="2050" dirty="0"/>
          </a:p>
        </p:txBody>
      </p:sp>
      <p:sp>
        <p:nvSpPr>
          <p:cNvPr id="6" name="Text 2"/>
          <p:cNvSpPr/>
          <p:nvPr/>
        </p:nvSpPr>
        <p:spPr>
          <a:xfrm>
            <a:off x="7716917" y="2946202"/>
            <a:ext cx="6132790" cy="356949"/>
          </a:xfrm>
          <a:prstGeom prst="rect">
            <a:avLst/>
          </a:prstGeom>
          <a:noFill/>
          <a:ln/>
        </p:spPr>
        <p:txBody>
          <a:bodyPr wrap="none" lIns="0" tIns="0" rIns="0" bIns="0" rtlCol="0" anchor="t"/>
          <a:lstStyle/>
          <a:p>
            <a:pPr marL="0" indent="0" algn="l">
              <a:lnSpc>
                <a:spcPts val="2800"/>
              </a:lnSpc>
              <a:buNone/>
            </a:pPr>
            <a:r>
              <a:rPr lang="en-US" sz="1750" dirty="0">
                <a:solidFill>
                  <a:srgbClr val="FFFFFF"/>
                </a:solidFill>
                <a:latin typeface="PT Sans" pitchFamily="34" charset="0"/>
                <a:ea typeface="PT Sans" pitchFamily="34" charset="-122"/>
                <a:cs typeface="PT Sans" pitchFamily="34" charset="-120"/>
              </a:rPr>
              <a:t>Assertive, uncooperative, can cause tension.</a:t>
            </a:r>
            <a:endParaRPr lang="en-US" sz="1750" dirty="0"/>
          </a:p>
        </p:txBody>
      </p:sp>
      <p:pic>
        <p:nvPicPr>
          <p:cNvPr id="7" name="Image 2" descr="preencoded.png"/>
          <p:cNvPicPr>
            <a:picLocks noChangeAspect="1"/>
          </p:cNvPicPr>
          <p:nvPr/>
        </p:nvPicPr>
        <p:blipFill>
          <a:blip r:embed="rId4"/>
          <a:stretch>
            <a:fillRect/>
          </a:stretch>
        </p:blipFill>
        <p:spPr>
          <a:xfrm>
            <a:off x="6267093" y="3599736"/>
            <a:ext cx="1115258" cy="1338382"/>
          </a:xfrm>
          <a:prstGeom prst="rect">
            <a:avLst/>
          </a:prstGeom>
        </p:spPr>
      </p:pic>
      <p:sp>
        <p:nvSpPr>
          <p:cNvPr id="8" name="Text 3"/>
          <p:cNvSpPr/>
          <p:nvPr/>
        </p:nvSpPr>
        <p:spPr>
          <a:xfrm>
            <a:off x="7716917" y="3822740"/>
            <a:ext cx="2624257" cy="328017"/>
          </a:xfrm>
          <a:prstGeom prst="rect">
            <a:avLst/>
          </a:prstGeom>
          <a:noFill/>
          <a:ln/>
        </p:spPr>
        <p:txBody>
          <a:bodyPr wrap="none" lIns="0" tIns="0" rIns="0" bIns="0" rtlCol="0" anchor="t"/>
          <a:lstStyle/>
          <a:p>
            <a:pPr marL="0" indent="0" algn="l">
              <a:lnSpc>
                <a:spcPts val="2550"/>
              </a:lnSpc>
              <a:buNone/>
            </a:pPr>
            <a:r>
              <a:rPr lang="en-US" sz="2050" dirty="0">
                <a:solidFill>
                  <a:srgbClr val="FFFFFF"/>
                </a:solidFill>
                <a:latin typeface="Nunito Semi Bold" pitchFamily="34" charset="0"/>
                <a:ea typeface="Nunito Semi Bold" pitchFamily="34" charset="-122"/>
                <a:cs typeface="Nunito Semi Bold" pitchFamily="34" charset="-120"/>
              </a:rPr>
              <a:t>Collaborating</a:t>
            </a:r>
            <a:endParaRPr lang="en-US" sz="2050" dirty="0"/>
          </a:p>
        </p:txBody>
      </p:sp>
      <p:sp>
        <p:nvSpPr>
          <p:cNvPr id="9" name="Text 4"/>
          <p:cNvSpPr/>
          <p:nvPr/>
        </p:nvSpPr>
        <p:spPr>
          <a:xfrm>
            <a:off x="7716917" y="4284583"/>
            <a:ext cx="6132790" cy="356949"/>
          </a:xfrm>
          <a:prstGeom prst="rect">
            <a:avLst/>
          </a:prstGeom>
          <a:noFill/>
          <a:ln/>
        </p:spPr>
        <p:txBody>
          <a:bodyPr wrap="none" lIns="0" tIns="0" rIns="0" bIns="0" rtlCol="0" anchor="t"/>
          <a:lstStyle/>
          <a:p>
            <a:pPr marL="0" indent="0" algn="l">
              <a:lnSpc>
                <a:spcPts val="2800"/>
              </a:lnSpc>
              <a:buNone/>
            </a:pPr>
            <a:r>
              <a:rPr lang="en-US" sz="1750" dirty="0">
                <a:solidFill>
                  <a:srgbClr val="FFFFFF"/>
                </a:solidFill>
                <a:latin typeface="PT Sans" pitchFamily="34" charset="0"/>
                <a:ea typeface="PT Sans" pitchFamily="34" charset="-122"/>
                <a:cs typeface="PT Sans" pitchFamily="34" charset="-120"/>
              </a:rPr>
              <a:t>Assertive, cooperative, mutual benefit.</a:t>
            </a:r>
            <a:endParaRPr lang="en-US" sz="1750" dirty="0"/>
          </a:p>
        </p:txBody>
      </p:sp>
      <p:pic>
        <p:nvPicPr>
          <p:cNvPr id="10" name="Image 3" descr="preencoded.png"/>
          <p:cNvPicPr>
            <a:picLocks noChangeAspect="1"/>
          </p:cNvPicPr>
          <p:nvPr/>
        </p:nvPicPr>
        <p:blipFill>
          <a:blip r:embed="rId5"/>
          <a:stretch>
            <a:fillRect/>
          </a:stretch>
        </p:blipFill>
        <p:spPr>
          <a:xfrm>
            <a:off x="6267093" y="4938117"/>
            <a:ext cx="1115258" cy="1338382"/>
          </a:xfrm>
          <a:prstGeom prst="rect">
            <a:avLst/>
          </a:prstGeom>
        </p:spPr>
      </p:pic>
      <p:sp>
        <p:nvSpPr>
          <p:cNvPr id="11" name="Text 5"/>
          <p:cNvSpPr/>
          <p:nvPr/>
        </p:nvSpPr>
        <p:spPr>
          <a:xfrm>
            <a:off x="7716917" y="5161121"/>
            <a:ext cx="2624257" cy="328017"/>
          </a:xfrm>
          <a:prstGeom prst="rect">
            <a:avLst/>
          </a:prstGeom>
          <a:noFill/>
          <a:ln/>
        </p:spPr>
        <p:txBody>
          <a:bodyPr wrap="none" lIns="0" tIns="0" rIns="0" bIns="0" rtlCol="0" anchor="t"/>
          <a:lstStyle/>
          <a:p>
            <a:pPr marL="0" indent="0" algn="l">
              <a:lnSpc>
                <a:spcPts val="2550"/>
              </a:lnSpc>
              <a:buNone/>
            </a:pPr>
            <a:r>
              <a:rPr lang="en-US" sz="2050" dirty="0">
                <a:solidFill>
                  <a:srgbClr val="FFFFFF"/>
                </a:solidFill>
                <a:latin typeface="Nunito Semi Bold" pitchFamily="34" charset="0"/>
                <a:ea typeface="Nunito Semi Bold" pitchFamily="34" charset="-122"/>
                <a:cs typeface="Nunito Semi Bold" pitchFamily="34" charset="-120"/>
              </a:rPr>
              <a:t>Compromising</a:t>
            </a:r>
            <a:endParaRPr lang="en-US" sz="2050" dirty="0"/>
          </a:p>
        </p:txBody>
      </p:sp>
      <p:sp>
        <p:nvSpPr>
          <p:cNvPr id="12" name="Text 6"/>
          <p:cNvSpPr/>
          <p:nvPr/>
        </p:nvSpPr>
        <p:spPr>
          <a:xfrm>
            <a:off x="7716917" y="5622965"/>
            <a:ext cx="6132790" cy="356949"/>
          </a:xfrm>
          <a:prstGeom prst="rect">
            <a:avLst/>
          </a:prstGeom>
          <a:noFill/>
          <a:ln/>
        </p:spPr>
        <p:txBody>
          <a:bodyPr wrap="none" lIns="0" tIns="0" rIns="0" bIns="0" rtlCol="0" anchor="t"/>
          <a:lstStyle/>
          <a:p>
            <a:pPr marL="0" indent="0" algn="l">
              <a:lnSpc>
                <a:spcPts val="2800"/>
              </a:lnSpc>
              <a:buNone/>
            </a:pPr>
            <a:r>
              <a:rPr lang="en-US" sz="1750" dirty="0">
                <a:solidFill>
                  <a:srgbClr val="FFFFFF"/>
                </a:solidFill>
                <a:latin typeface="PT Sans" pitchFamily="34" charset="0"/>
                <a:ea typeface="PT Sans" pitchFamily="34" charset="-122"/>
                <a:cs typeface="PT Sans" pitchFamily="34" charset="-120"/>
              </a:rPr>
              <a:t>Balance, but leaves some dissatisfied.</a:t>
            </a:r>
            <a:endParaRPr lang="en-US" sz="1750" dirty="0"/>
          </a:p>
        </p:txBody>
      </p:sp>
      <p:pic>
        <p:nvPicPr>
          <p:cNvPr id="13" name="Image 4" descr="preencoded.png"/>
          <p:cNvPicPr>
            <a:picLocks noChangeAspect="1"/>
          </p:cNvPicPr>
          <p:nvPr/>
        </p:nvPicPr>
        <p:blipFill>
          <a:blip r:embed="rId6"/>
          <a:stretch>
            <a:fillRect/>
          </a:stretch>
        </p:blipFill>
        <p:spPr>
          <a:xfrm>
            <a:off x="6267093" y="6276499"/>
            <a:ext cx="1115258" cy="1338382"/>
          </a:xfrm>
          <a:prstGeom prst="rect">
            <a:avLst/>
          </a:prstGeom>
        </p:spPr>
      </p:pic>
      <p:sp>
        <p:nvSpPr>
          <p:cNvPr id="14" name="Text 7"/>
          <p:cNvSpPr/>
          <p:nvPr/>
        </p:nvSpPr>
        <p:spPr>
          <a:xfrm>
            <a:off x="7716917" y="6499503"/>
            <a:ext cx="2624257" cy="328017"/>
          </a:xfrm>
          <a:prstGeom prst="rect">
            <a:avLst/>
          </a:prstGeom>
          <a:noFill/>
          <a:ln/>
        </p:spPr>
        <p:txBody>
          <a:bodyPr wrap="none" lIns="0" tIns="0" rIns="0" bIns="0" rtlCol="0" anchor="t"/>
          <a:lstStyle/>
          <a:p>
            <a:pPr marL="0" indent="0" algn="l">
              <a:lnSpc>
                <a:spcPts val="2550"/>
              </a:lnSpc>
              <a:buNone/>
            </a:pPr>
            <a:r>
              <a:rPr lang="en-US" sz="2050" dirty="0">
                <a:solidFill>
                  <a:srgbClr val="FFFFFF"/>
                </a:solidFill>
                <a:latin typeface="Nunito Semi Bold" pitchFamily="34" charset="0"/>
                <a:ea typeface="Nunito Semi Bold" pitchFamily="34" charset="-122"/>
                <a:cs typeface="Nunito Semi Bold" pitchFamily="34" charset="-120"/>
              </a:rPr>
              <a:t>Avoiding</a:t>
            </a:r>
            <a:endParaRPr lang="en-US" sz="2050" dirty="0"/>
          </a:p>
        </p:txBody>
      </p:sp>
      <p:sp>
        <p:nvSpPr>
          <p:cNvPr id="15" name="Text 8"/>
          <p:cNvSpPr/>
          <p:nvPr/>
        </p:nvSpPr>
        <p:spPr>
          <a:xfrm>
            <a:off x="7716917" y="6961346"/>
            <a:ext cx="6132790" cy="356949"/>
          </a:xfrm>
          <a:prstGeom prst="rect">
            <a:avLst/>
          </a:prstGeom>
          <a:noFill/>
          <a:ln/>
        </p:spPr>
        <p:txBody>
          <a:bodyPr wrap="none" lIns="0" tIns="0" rIns="0" bIns="0" rtlCol="0" anchor="t"/>
          <a:lstStyle/>
          <a:p>
            <a:pPr marL="0" indent="0" algn="l">
              <a:lnSpc>
                <a:spcPts val="2800"/>
              </a:lnSpc>
              <a:buNone/>
            </a:pPr>
            <a:r>
              <a:rPr lang="en-US" sz="1750" dirty="0">
                <a:solidFill>
                  <a:srgbClr val="FFFFFF"/>
                </a:solidFill>
                <a:latin typeface="PT Sans" pitchFamily="34" charset="0"/>
                <a:ea typeface="PT Sans" pitchFamily="34" charset="-122"/>
                <a:cs typeface="PT Sans" pitchFamily="34" charset="-120"/>
              </a:rPr>
              <a:t>Low assertiveness, unresolved conflicts.</a:t>
            </a:r>
            <a:endParaRPr lang="en-US" sz="1750" dirty="0"/>
          </a:p>
        </p:txBody>
      </p:sp>
      <p:pic>
        <p:nvPicPr>
          <p:cNvPr id="17" name="Picture 16">
            <a:extLst>
              <a:ext uri="{FF2B5EF4-FFF2-40B4-BE49-F238E27FC236}">
                <a16:creationId xmlns:a16="http://schemas.microsoft.com/office/drawing/2014/main" id="{8BF70B74-4E9B-6C03-A560-59EBF27D74A3}"/>
              </a:ext>
            </a:extLst>
          </p:cNvPr>
          <p:cNvPicPr>
            <a:picLocks noChangeAspect="1"/>
          </p:cNvPicPr>
          <p:nvPr/>
        </p:nvPicPr>
        <p:blipFill>
          <a:blip r:embed="rId7"/>
          <a:stretch>
            <a:fillRect/>
          </a:stretch>
        </p:blipFill>
        <p:spPr>
          <a:xfrm>
            <a:off x="72834" y="2421137"/>
            <a:ext cx="6034760" cy="5033959"/>
          </a:xfrm>
          <a:prstGeom prst="rect">
            <a:avLst/>
          </a:prstGeom>
        </p:spPr>
      </p:pic>
      <p:sp>
        <p:nvSpPr>
          <p:cNvPr id="2" name="TextBox 1">
            <a:extLst>
              <a:ext uri="{FF2B5EF4-FFF2-40B4-BE49-F238E27FC236}">
                <a16:creationId xmlns:a16="http://schemas.microsoft.com/office/drawing/2014/main" id="{4A1E97D7-801B-D597-20AF-43B733D5CF02}"/>
              </a:ext>
            </a:extLst>
          </p:cNvPr>
          <p:cNvSpPr txBox="1"/>
          <p:nvPr/>
        </p:nvSpPr>
        <p:spPr>
          <a:xfrm>
            <a:off x="1053790" y="1145206"/>
            <a:ext cx="12522820" cy="1295868"/>
          </a:xfrm>
          <a:prstGeom prst="rect">
            <a:avLst/>
          </a:prstGeom>
          <a:noFill/>
        </p:spPr>
        <p:txBody>
          <a:bodyPr wrap="square" rtlCol="0">
            <a:spAutoFit/>
          </a:bodyPr>
          <a:lstStyle/>
          <a:p>
            <a:pPr algn="just">
              <a:lnSpc>
                <a:spcPct val="150000"/>
              </a:lnSpc>
            </a:pPr>
            <a:r>
              <a:rPr lang="en-GB" sz="1800" dirty="0">
                <a:solidFill>
                  <a:schemeClr val="bg1"/>
                </a:solidFill>
                <a:effectLst/>
                <a:latin typeface="PT Sans" panose="020B0503020203020204" pitchFamily="34" charset="0"/>
                <a:ea typeface="Calibri" panose="020F0502020204030204" pitchFamily="34" charset="0"/>
                <a:cs typeface="Times New Roman" panose="02020603050405020304" pitchFamily="18" charset="0"/>
              </a:rPr>
              <a:t>There are five conflict inclining styles in the Thomas-Kilmann Conflict Model: competing, collaborating, compromising, avoiding and accommodating. Each style is, to different extents, assertive and/or cooperative (</a:t>
            </a:r>
            <a:r>
              <a:rPr lang="en-GB" sz="1800" dirty="0" err="1">
                <a:solidFill>
                  <a:schemeClr val="bg1"/>
                </a:solidFill>
                <a:effectLst/>
                <a:latin typeface="PT Sans" panose="020B0503020203020204" pitchFamily="34" charset="0"/>
                <a:ea typeface="Calibri" panose="020F0502020204030204" pitchFamily="34" charset="0"/>
                <a:cs typeface="Times New Roman" panose="02020603050405020304" pitchFamily="18" charset="0"/>
              </a:rPr>
              <a:t>Nazmus</a:t>
            </a:r>
            <a:r>
              <a:rPr lang="en-GB" sz="1800" dirty="0">
                <a:solidFill>
                  <a:schemeClr val="bg1"/>
                </a:solidFill>
                <a:effectLst/>
                <a:latin typeface="PT Sans" panose="020B0503020203020204" pitchFamily="34" charset="0"/>
                <a:ea typeface="Calibri" panose="020F0502020204030204" pitchFamily="34" charset="0"/>
                <a:cs typeface="Times New Roman" panose="02020603050405020304" pitchFamily="18" charset="0"/>
              </a:rPr>
              <a:t> </a:t>
            </a:r>
            <a:r>
              <a:rPr lang="en-GB" sz="1800" dirty="0" err="1">
                <a:solidFill>
                  <a:schemeClr val="bg1"/>
                </a:solidFill>
                <a:effectLst/>
                <a:latin typeface="PT Sans" panose="020B0503020203020204" pitchFamily="34" charset="0"/>
                <a:ea typeface="Calibri" panose="020F0502020204030204" pitchFamily="34" charset="0"/>
                <a:cs typeface="Times New Roman" panose="02020603050405020304" pitchFamily="18" charset="0"/>
              </a:rPr>
              <a:t>Sayadat</a:t>
            </a:r>
            <a:r>
              <a:rPr lang="en-GB" sz="1800" dirty="0">
                <a:solidFill>
                  <a:schemeClr val="bg1"/>
                </a:solidFill>
                <a:effectLst/>
                <a:latin typeface="PT Sans" panose="020B0503020203020204" pitchFamily="34" charset="0"/>
                <a:ea typeface="Calibri" panose="020F0502020204030204" pitchFamily="34" charset="0"/>
                <a:cs typeface="Times New Roman" panose="02020603050405020304" pitchFamily="18" charset="0"/>
              </a:rPr>
              <a:t> 2024)</a:t>
            </a:r>
            <a:r>
              <a:rPr lang="en-US" sz="1800" dirty="0">
                <a:solidFill>
                  <a:schemeClr val="bg1"/>
                </a:solidFill>
                <a:effectLst/>
                <a:latin typeface="PT Sans" panose="020B0503020203020204" pitchFamily="34" charset="0"/>
                <a:ea typeface="Calibri" panose="020F0502020204030204" pitchFamily="34" charset="0"/>
                <a:cs typeface="Times New Roman" panose="02020603050405020304" pitchFamily="18" charset="0"/>
              </a:rPr>
              <a:t>.</a:t>
            </a:r>
          </a:p>
          <a:p>
            <a:pPr algn="just">
              <a:lnSpc>
                <a:spcPct val="150000"/>
              </a:lnSpc>
            </a:pPr>
            <a:endParaRPr lang="en-US" dirty="0">
              <a:solidFill>
                <a:schemeClr val="bg1"/>
              </a:solidFill>
              <a:latin typeface="PT Sans" panose="020B0503020203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3" name="Text 0"/>
          <p:cNvSpPr/>
          <p:nvPr/>
        </p:nvSpPr>
        <p:spPr>
          <a:xfrm>
            <a:off x="2531075" y="501268"/>
            <a:ext cx="10753002" cy="1255395"/>
          </a:xfrm>
          <a:prstGeom prst="rect">
            <a:avLst/>
          </a:prstGeom>
          <a:noFill/>
          <a:ln/>
        </p:spPr>
        <p:txBody>
          <a:bodyPr wrap="square" lIns="0" tIns="0" rIns="0" bIns="0" rtlCol="0" anchor="t"/>
          <a:lstStyle/>
          <a:p>
            <a:pPr marL="0" indent="0">
              <a:lnSpc>
                <a:spcPts val="4900"/>
              </a:lnSpc>
              <a:buNone/>
            </a:pPr>
            <a:r>
              <a:rPr lang="en-US" sz="3950" b="1" dirty="0">
                <a:solidFill>
                  <a:srgbClr val="FFFFFF"/>
                </a:solidFill>
                <a:latin typeface="Nunito Semi Bold" pitchFamily="34" charset="0"/>
                <a:ea typeface="Nunito Semi Bold" pitchFamily="34" charset="-122"/>
                <a:cs typeface="Nunito Semi Bold" pitchFamily="34" charset="-120"/>
              </a:rPr>
              <a:t>Tuckman’s Stages of Team Development</a:t>
            </a:r>
            <a:endParaRPr lang="en-US" sz="3950" b="1" dirty="0"/>
          </a:p>
        </p:txBody>
      </p:sp>
      <p:pic>
        <p:nvPicPr>
          <p:cNvPr id="26" name="Picture 25">
            <a:extLst>
              <a:ext uri="{FF2B5EF4-FFF2-40B4-BE49-F238E27FC236}">
                <a16:creationId xmlns:a16="http://schemas.microsoft.com/office/drawing/2014/main" id="{1A17975A-0AD0-EC04-84EF-ED50148ECCF2}"/>
              </a:ext>
            </a:extLst>
          </p:cNvPr>
          <p:cNvPicPr>
            <a:picLocks noChangeAspect="1"/>
          </p:cNvPicPr>
          <p:nvPr/>
        </p:nvPicPr>
        <p:blipFill>
          <a:blip r:embed="rId3"/>
          <a:stretch>
            <a:fillRect/>
          </a:stretch>
        </p:blipFill>
        <p:spPr>
          <a:xfrm>
            <a:off x="875371" y="4756275"/>
            <a:ext cx="12980020" cy="3473325"/>
          </a:xfrm>
          <a:prstGeom prst="rect">
            <a:avLst/>
          </a:prstGeom>
        </p:spPr>
      </p:pic>
      <p:sp>
        <p:nvSpPr>
          <p:cNvPr id="25" name="TextBox 24">
            <a:extLst>
              <a:ext uri="{FF2B5EF4-FFF2-40B4-BE49-F238E27FC236}">
                <a16:creationId xmlns:a16="http://schemas.microsoft.com/office/drawing/2014/main" id="{53565C28-EEE7-9EAF-88FF-8880C6A51115}"/>
              </a:ext>
            </a:extLst>
          </p:cNvPr>
          <p:cNvSpPr txBox="1"/>
          <p:nvPr/>
        </p:nvSpPr>
        <p:spPr>
          <a:xfrm>
            <a:off x="144513" y="1756663"/>
            <a:ext cx="14341373" cy="3272691"/>
          </a:xfrm>
          <a:prstGeom prst="rect">
            <a:avLst/>
          </a:prstGeom>
          <a:noFill/>
        </p:spPr>
        <p:txBody>
          <a:bodyPr wrap="square" rtlCol="0">
            <a:spAutoFit/>
          </a:bodyPr>
          <a:lstStyle/>
          <a:p>
            <a:pPr marL="342900" marR="0" lvl="0" indent="-342900" algn="just">
              <a:lnSpc>
                <a:spcPct val="150000"/>
              </a:lnSpc>
              <a:spcAft>
                <a:spcPts val="800"/>
              </a:spcAft>
              <a:buFont typeface="Symbol" panose="05050102010706020507" pitchFamily="18" charset="2"/>
              <a:buChar char=""/>
              <a:tabLst>
                <a:tab pos="457200" algn="l"/>
              </a:tabLst>
            </a:pPr>
            <a:r>
              <a:rPr lang="en-GB" sz="1800" dirty="0">
                <a:solidFill>
                  <a:schemeClr val="bg1"/>
                </a:solidFill>
                <a:effectLst/>
                <a:latin typeface="PT Sans" panose="020B0503020203020204" pitchFamily="34" charset="0"/>
                <a:ea typeface="Calibri" panose="020F0502020204030204" pitchFamily="34" charset="0"/>
                <a:cs typeface="Times New Roman" panose="02020603050405020304" pitchFamily="18" charset="0"/>
              </a:rPr>
              <a:t>The five stages of the Tuckman model are forming, storming, norming, performing, adjourning, which together describe team progress</a:t>
            </a:r>
            <a:r>
              <a:rPr lang="en-US" sz="1800" dirty="0">
                <a:solidFill>
                  <a:schemeClr val="bg1"/>
                </a:solidFill>
                <a:effectLst/>
                <a:latin typeface="PT Sans" panose="020B0503020203020204" pitchFamily="34" charset="0"/>
                <a:ea typeface="Calibri" panose="020F0502020204030204" pitchFamily="34" charset="0"/>
                <a:cs typeface="Times New Roman" panose="02020603050405020304" pitchFamily="18" charset="0"/>
              </a:rPr>
              <a:t>.</a:t>
            </a:r>
          </a:p>
          <a:p>
            <a:pPr marL="342900" marR="0" lvl="0" indent="-342900" algn="just">
              <a:lnSpc>
                <a:spcPct val="150000"/>
              </a:lnSpc>
              <a:spcAft>
                <a:spcPts val="800"/>
              </a:spcAft>
              <a:buFont typeface="Symbol" panose="05050102010706020507" pitchFamily="18" charset="2"/>
              <a:buChar char=""/>
              <a:tabLst>
                <a:tab pos="457200" algn="l"/>
              </a:tabLst>
            </a:pPr>
            <a:r>
              <a:rPr lang="en-GB" sz="1800" dirty="0">
                <a:solidFill>
                  <a:schemeClr val="bg1"/>
                </a:solidFill>
                <a:effectLst/>
                <a:latin typeface="PT Sans" panose="020B0503020203020204" pitchFamily="34" charset="0"/>
                <a:ea typeface="Calibri" panose="020F0502020204030204" pitchFamily="34" charset="0"/>
                <a:cs typeface="Times New Roman" panose="02020603050405020304" pitchFamily="18" charset="0"/>
              </a:rPr>
              <a:t>In the storming phase, conflicts tend to occur the most when the roles are ambiguous, the opinions do not match, and who will be in the control position</a:t>
            </a:r>
            <a:r>
              <a:rPr lang="en-US" sz="1800" dirty="0">
                <a:solidFill>
                  <a:schemeClr val="bg1"/>
                </a:solidFill>
                <a:effectLst/>
                <a:latin typeface="PT Sans" panose="020B0503020203020204" pitchFamily="34" charset="0"/>
                <a:ea typeface="Calibri" panose="020F0502020204030204" pitchFamily="34" charset="0"/>
                <a:cs typeface="Times New Roman" panose="02020603050405020304" pitchFamily="18" charset="0"/>
              </a:rPr>
              <a:t>.</a:t>
            </a:r>
          </a:p>
          <a:p>
            <a:pPr marL="342900" marR="0" lvl="0" indent="-342900" algn="just">
              <a:lnSpc>
                <a:spcPct val="150000"/>
              </a:lnSpc>
              <a:spcAft>
                <a:spcPts val="800"/>
              </a:spcAft>
              <a:buFont typeface="Symbol" panose="05050102010706020507" pitchFamily="18" charset="2"/>
              <a:buChar char=""/>
              <a:tabLst>
                <a:tab pos="457200" algn="l"/>
              </a:tabLst>
            </a:pPr>
            <a:r>
              <a:rPr lang="en-GB" sz="1800" dirty="0">
                <a:solidFill>
                  <a:schemeClr val="bg1"/>
                </a:solidFill>
                <a:effectLst/>
                <a:latin typeface="PT Sans" panose="020B0503020203020204" pitchFamily="34" charset="0"/>
                <a:ea typeface="Calibri" panose="020F0502020204030204" pitchFamily="34" charset="0"/>
                <a:cs typeface="Times New Roman" panose="02020603050405020304" pitchFamily="18" charset="0"/>
              </a:rPr>
              <a:t>Once teams are in the norming stage, conflicts are resolved, collaboration improves, communication gets better, and goals are shared</a:t>
            </a:r>
            <a:r>
              <a:rPr lang="en-US" sz="1800" dirty="0">
                <a:solidFill>
                  <a:schemeClr val="bg1"/>
                </a:solidFill>
                <a:effectLst/>
                <a:latin typeface="PT Sans" panose="020B0503020203020204" pitchFamily="34" charset="0"/>
                <a:ea typeface="Calibri" panose="020F0502020204030204" pitchFamily="34" charset="0"/>
                <a:cs typeface="Times New Roman" panose="02020603050405020304" pitchFamily="18" charset="0"/>
              </a:rPr>
              <a:t>.</a:t>
            </a:r>
          </a:p>
          <a:p>
            <a:pPr marL="342900" marR="0" lvl="0" indent="-342900" algn="just">
              <a:lnSpc>
                <a:spcPct val="150000"/>
              </a:lnSpc>
              <a:spcAft>
                <a:spcPts val="800"/>
              </a:spcAft>
              <a:buFont typeface="Symbol" panose="05050102010706020507" pitchFamily="18" charset="2"/>
              <a:buChar char=""/>
              <a:tabLst>
                <a:tab pos="457200" algn="l"/>
              </a:tabLst>
            </a:pPr>
            <a:r>
              <a:rPr lang="en-GB" sz="1800" dirty="0">
                <a:solidFill>
                  <a:schemeClr val="bg1"/>
                </a:solidFill>
                <a:effectLst/>
                <a:latin typeface="PT Sans" panose="020B0503020203020204" pitchFamily="34" charset="0"/>
                <a:ea typeface="Calibri" panose="020F0502020204030204" pitchFamily="34" charset="0"/>
                <a:cs typeface="Times New Roman" panose="02020603050405020304" pitchFamily="18" charset="0"/>
              </a:rPr>
              <a:t>The teams operate efficiently with little conflict, they have strong cohesion and problem-solving skills on the performing stage  ‌(JONES, A. 2019)</a:t>
            </a:r>
            <a:r>
              <a:rPr lang="en-US" sz="1800" dirty="0">
                <a:solidFill>
                  <a:schemeClr val="bg1"/>
                </a:solidFill>
                <a:effectLst/>
                <a:latin typeface="PT Sans" panose="020B0503020203020204" pitchFamily="34" charset="0"/>
                <a:ea typeface="Calibri" panose="020F0502020204030204" pitchFamily="34" charset="0"/>
                <a:cs typeface="Times New Roman" panose="02020603050405020304" pitchFamily="18" charset="0"/>
              </a:rPr>
              <a:t>.</a:t>
            </a:r>
          </a:p>
          <a:p>
            <a:endParaRPr lang="en-US" dirty="0">
              <a:solidFill>
                <a:schemeClr val="bg1"/>
              </a:solidFill>
              <a:latin typeface="PT Sans" panose="020B0503020203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3" name="Text 0"/>
          <p:cNvSpPr/>
          <p:nvPr/>
        </p:nvSpPr>
        <p:spPr>
          <a:xfrm>
            <a:off x="3764419" y="489179"/>
            <a:ext cx="7832849" cy="704017"/>
          </a:xfrm>
          <a:prstGeom prst="rect">
            <a:avLst/>
          </a:prstGeom>
          <a:noFill/>
          <a:ln/>
        </p:spPr>
        <p:txBody>
          <a:bodyPr wrap="none" lIns="0" tIns="0" rIns="0" bIns="0" rtlCol="0" anchor="t"/>
          <a:lstStyle/>
          <a:p>
            <a:pPr marL="0" indent="0" algn="ctr">
              <a:lnSpc>
                <a:spcPts val="5500"/>
              </a:lnSpc>
              <a:buNone/>
            </a:pPr>
            <a:r>
              <a:rPr lang="en-US" sz="4400" b="1" dirty="0">
                <a:solidFill>
                  <a:srgbClr val="FFFFFF"/>
                </a:solidFill>
                <a:latin typeface="Nunito Semi Bold" pitchFamily="34" charset="0"/>
                <a:ea typeface="Nunito Semi Bold" pitchFamily="34" charset="-122"/>
                <a:cs typeface="Nunito Semi Bold" pitchFamily="34" charset="-120"/>
              </a:rPr>
              <a:t>Belbin’s Team Roles in Conflict Resolution</a:t>
            </a:r>
            <a:endParaRPr lang="en-US" sz="4400" b="1" dirty="0"/>
          </a:p>
        </p:txBody>
      </p:sp>
      <p:pic>
        <p:nvPicPr>
          <p:cNvPr id="4" name="Image 1" descr="preencoded.png"/>
          <p:cNvPicPr>
            <a:picLocks noChangeAspect="1"/>
          </p:cNvPicPr>
          <p:nvPr/>
        </p:nvPicPr>
        <p:blipFill>
          <a:blip r:embed="rId3"/>
          <a:stretch>
            <a:fillRect/>
          </a:stretch>
        </p:blipFill>
        <p:spPr>
          <a:xfrm>
            <a:off x="501760" y="2014261"/>
            <a:ext cx="598408" cy="598408"/>
          </a:xfrm>
          <a:prstGeom prst="rect">
            <a:avLst/>
          </a:prstGeom>
        </p:spPr>
      </p:pic>
      <p:sp>
        <p:nvSpPr>
          <p:cNvPr id="5" name="Text 1"/>
          <p:cNvSpPr/>
          <p:nvPr/>
        </p:nvSpPr>
        <p:spPr>
          <a:xfrm>
            <a:off x="1374860" y="2062540"/>
            <a:ext cx="2816185" cy="501851"/>
          </a:xfrm>
          <a:prstGeom prst="rect">
            <a:avLst/>
          </a:prstGeom>
          <a:noFill/>
          <a:ln/>
        </p:spPr>
        <p:txBody>
          <a:bodyPr wrap="none" lIns="0" tIns="0" rIns="0" bIns="0" rtlCol="0" anchor="t"/>
          <a:lstStyle/>
          <a:p>
            <a:pPr marL="0" indent="0" algn="l">
              <a:lnSpc>
                <a:spcPct val="150000"/>
              </a:lnSpc>
              <a:buNone/>
            </a:pPr>
            <a:r>
              <a:rPr lang="en-US" sz="2200" dirty="0">
                <a:solidFill>
                  <a:srgbClr val="FFFFFF"/>
                </a:solidFill>
                <a:latin typeface="Nunito Semi Bold" pitchFamily="34" charset="0"/>
                <a:ea typeface="Nunito Semi Bold" pitchFamily="34" charset="-122"/>
                <a:cs typeface="Nunito Semi Bold" pitchFamily="34" charset="-120"/>
              </a:rPr>
              <a:t>Action</a:t>
            </a:r>
            <a:endParaRPr lang="en-US" sz="2200" dirty="0"/>
          </a:p>
        </p:txBody>
      </p:sp>
      <p:sp>
        <p:nvSpPr>
          <p:cNvPr id="6" name="Text 2"/>
          <p:cNvSpPr/>
          <p:nvPr/>
        </p:nvSpPr>
        <p:spPr>
          <a:xfrm>
            <a:off x="3389933" y="1751104"/>
            <a:ext cx="6616405" cy="1393946"/>
          </a:xfrm>
          <a:prstGeom prst="rect">
            <a:avLst/>
          </a:prstGeom>
          <a:noFill/>
          <a:ln/>
        </p:spPr>
        <p:txBody>
          <a:bodyPr wrap="square" lIns="0" tIns="0" rIns="0" bIns="0" rtlCol="0" anchor="t"/>
          <a:lstStyle/>
          <a:p>
            <a:pPr marL="0" indent="0" algn="just">
              <a:lnSpc>
                <a:spcPct val="150000"/>
              </a:lnSpc>
              <a:buNone/>
            </a:pPr>
            <a:r>
              <a:rPr lang="en-US" sz="1850" dirty="0">
                <a:solidFill>
                  <a:srgbClr val="FFFFFF"/>
                </a:solidFill>
                <a:latin typeface="PT Sans" pitchFamily="34" charset="0"/>
                <a:ea typeface="PT Sans" pitchFamily="34" charset="-122"/>
                <a:cs typeface="PT Sans" pitchFamily="34" charset="-120"/>
              </a:rPr>
              <a:t>Action-oriented roles like shaper, implementer, and completer finisher are intended to assist teams, but can cause conflict because of assertiveness.</a:t>
            </a:r>
            <a:endParaRPr lang="en-US" sz="1850" dirty="0"/>
          </a:p>
        </p:txBody>
      </p:sp>
      <p:pic>
        <p:nvPicPr>
          <p:cNvPr id="7" name="Image 2" descr="preencoded.png"/>
          <p:cNvPicPr>
            <a:picLocks noChangeAspect="1"/>
          </p:cNvPicPr>
          <p:nvPr/>
        </p:nvPicPr>
        <p:blipFill>
          <a:blip r:embed="rId4"/>
          <a:stretch>
            <a:fillRect/>
          </a:stretch>
        </p:blipFill>
        <p:spPr>
          <a:xfrm>
            <a:off x="419177" y="3855724"/>
            <a:ext cx="598408" cy="598408"/>
          </a:xfrm>
          <a:prstGeom prst="rect">
            <a:avLst/>
          </a:prstGeom>
        </p:spPr>
      </p:pic>
      <p:sp>
        <p:nvSpPr>
          <p:cNvPr id="8" name="Text 3"/>
          <p:cNvSpPr/>
          <p:nvPr/>
        </p:nvSpPr>
        <p:spPr>
          <a:xfrm>
            <a:off x="1374860" y="3900409"/>
            <a:ext cx="2816185" cy="487096"/>
          </a:xfrm>
          <a:prstGeom prst="rect">
            <a:avLst/>
          </a:prstGeom>
          <a:noFill/>
          <a:ln/>
        </p:spPr>
        <p:txBody>
          <a:bodyPr wrap="none" lIns="0" tIns="0" rIns="0" bIns="0" rtlCol="0" anchor="t"/>
          <a:lstStyle/>
          <a:p>
            <a:pPr marL="0" indent="0" algn="l">
              <a:lnSpc>
                <a:spcPct val="150000"/>
              </a:lnSpc>
              <a:buNone/>
            </a:pPr>
            <a:r>
              <a:rPr lang="en-US" sz="2200" dirty="0">
                <a:solidFill>
                  <a:srgbClr val="FFFFFF"/>
                </a:solidFill>
                <a:latin typeface="Nunito Semi Bold" pitchFamily="34" charset="0"/>
              </a:rPr>
              <a:t>Social</a:t>
            </a:r>
            <a:endParaRPr lang="en-US" sz="2200" dirty="0"/>
          </a:p>
        </p:txBody>
      </p:sp>
      <p:sp>
        <p:nvSpPr>
          <p:cNvPr id="9" name="Text 4"/>
          <p:cNvSpPr/>
          <p:nvPr/>
        </p:nvSpPr>
        <p:spPr>
          <a:xfrm>
            <a:off x="3389932" y="3579278"/>
            <a:ext cx="6616405" cy="1616454"/>
          </a:xfrm>
          <a:prstGeom prst="rect">
            <a:avLst/>
          </a:prstGeom>
          <a:noFill/>
          <a:ln/>
        </p:spPr>
        <p:txBody>
          <a:bodyPr wrap="square" lIns="0" tIns="0" rIns="0" bIns="0" rtlCol="0" anchor="t"/>
          <a:lstStyle/>
          <a:p>
            <a:pPr marL="0" indent="0" algn="just">
              <a:lnSpc>
                <a:spcPct val="150000"/>
              </a:lnSpc>
              <a:buNone/>
            </a:pPr>
            <a:r>
              <a:rPr lang="en-US" sz="1850" dirty="0">
                <a:solidFill>
                  <a:srgbClr val="FFFFFF"/>
                </a:solidFill>
                <a:latin typeface="PT Sans" pitchFamily="34" charset="0"/>
                <a:ea typeface="PT Sans" pitchFamily="34" charset="-122"/>
                <a:cs typeface="PT Sans" pitchFamily="34" charset="-120"/>
              </a:rPr>
              <a:t>People-oriented positions such as coordinator, </a:t>
            </a:r>
            <a:r>
              <a:rPr lang="en-US" sz="1850" dirty="0" err="1">
                <a:solidFill>
                  <a:srgbClr val="FFFFFF"/>
                </a:solidFill>
                <a:latin typeface="PT Sans" pitchFamily="34" charset="0"/>
                <a:ea typeface="PT Sans" pitchFamily="34" charset="-122"/>
                <a:cs typeface="PT Sans" pitchFamily="34" charset="-120"/>
              </a:rPr>
              <a:t>teamworker</a:t>
            </a:r>
            <a:r>
              <a:rPr lang="en-US" sz="1850" dirty="0">
                <a:solidFill>
                  <a:srgbClr val="FFFFFF"/>
                </a:solidFill>
                <a:latin typeface="PT Sans" pitchFamily="34" charset="0"/>
                <a:ea typeface="PT Sans" pitchFamily="34" charset="-122"/>
                <a:cs typeface="PT Sans" pitchFamily="34" charset="-120"/>
              </a:rPr>
              <a:t>, and resource investigator have additional focus on teamwork, and the maintenance of team harmony and reducing the conflicts (admin, 2021).</a:t>
            </a:r>
            <a:endParaRPr lang="en-US" sz="1850" dirty="0"/>
          </a:p>
        </p:txBody>
      </p:sp>
      <p:pic>
        <p:nvPicPr>
          <p:cNvPr id="10" name="Image 3" descr="preencoded.png"/>
          <p:cNvPicPr>
            <a:picLocks noChangeAspect="1"/>
          </p:cNvPicPr>
          <p:nvPr/>
        </p:nvPicPr>
        <p:blipFill>
          <a:blip r:embed="rId5"/>
          <a:stretch>
            <a:fillRect/>
          </a:stretch>
        </p:blipFill>
        <p:spPr>
          <a:xfrm>
            <a:off x="397310" y="5724698"/>
            <a:ext cx="598408" cy="598408"/>
          </a:xfrm>
          <a:prstGeom prst="rect">
            <a:avLst/>
          </a:prstGeom>
        </p:spPr>
      </p:pic>
      <p:sp>
        <p:nvSpPr>
          <p:cNvPr id="11" name="Text 5"/>
          <p:cNvSpPr/>
          <p:nvPr/>
        </p:nvSpPr>
        <p:spPr>
          <a:xfrm>
            <a:off x="1374859" y="5724698"/>
            <a:ext cx="2816185" cy="487096"/>
          </a:xfrm>
          <a:prstGeom prst="rect">
            <a:avLst/>
          </a:prstGeom>
          <a:noFill/>
          <a:ln/>
        </p:spPr>
        <p:txBody>
          <a:bodyPr wrap="none" lIns="0" tIns="0" rIns="0" bIns="0" rtlCol="0" anchor="t"/>
          <a:lstStyle/>
          <a:p>
            <a:pPr marL="0" indent="0" algn="l">
              <a:lnSpc>
                <a:spcPct val="150000"/>
              </a:lnSpc>
              <a:buNone/>
            </a:pPr>
            <a:r>
              <a:rPr lang="en-US" sz="2200" dirty="0">
                <a:solidFill>
                  <a:srgbClr val="FFFFFF"/>
                </a:solidFill>
                <a:latin typeface="Nunito Semi Bold" pitchFamily="34" charset="0"/>
                <a:ea typeface="Nunito Semi Bold" pitchFamily="34" charset="-122"/>
                <a:cs typeface="Nunito Semi Bold" pitchFamily="34" charset="-120"/>
              </a:rPr>
              <a:t>Thinking</a:t>
            </a:r>
            <a:endParaRPr lang="en-US" sz="2200" dirty="0"/>
          </a:p>
        </p:txBody>
      </p:sp>
      <p:pic>
        <p:nvPicPr>
          <p:cNvPr id="14" name="Picture 13">
            <a:extLst>
              <a:ext uri="{FF2B5EF4-FFF2-40B4-BE49-F238E27FC236}">
                <a16:creationId xmlns:a16="http://schemas.microsoft.com/office/drawing/2014/main" id="{7DAE3D0B-8D2F-039A-181D-FE0475AA08E6}"/>
              </a:ext>
            </a:extLst>
          </p:cNvPr>
          <p:cNvPicPr>
            <a:picLocks noChangeAspect="1"/>
          </p:cNvPicPr>
          <p:nvPr/>
        </p:nvPicPr>
        <p:blipFill>
          <a:blip r:embed="rId6"/>
          <a:stretch>
            <a:fillRect/>
          </a:stretch>
        </p:blipFill>
        <p:spPr>
          <a:xfrm>
            <a:off x="10101158" y="2612669"/>
            <a:ext cx="4389888" cy="3641050"/>
          </a:xfrm>
          <a:prstGeom prst="rect">
            <a:avLst/>
          </a:prstGeom>
        </p:spPr>
      </p:pic>
      <p:sp>
        <p:nvSpPr>
          <p:cNvPr id="2" name="TextBox 1">
            <a:extLst>
              <a:ext uri="{FF2B5EF4-FFF2-40B4-BE49-F238E27FC236}">
                <a16:creationId xmlns:a16="http://schemas.microsoft.com/office/drawing/2014/main" id="{48891D22-9515-1287-26C9-C3EB22E65897}"/>
              </a:ext>
            </a:extLst>
          </p:cNvPr>
          <p:cNvSpPr txBox="1"/>
          <p:nvPr/>
        </p:nvSpPr>
        <p:spPr>
          <a:xfrm>
            <a:off x="3300725" y="5422176"/>
            <a:ext cx="6705613" cy="1294072"/>
          </a:xfrm>
          <a:prstGeom prst="rect">
            <a:avLst/>
          </a:prstGeom>
          <a:noFill/>
        </p:spPr>
        <p:txBody>
          <a:bodyPr wrap="square" rtlCol="0">
            <a:spAutoFit/>
          </a:bodyPr>
          <a:lstStyle/>
          <a:p>
            <a:pPr algn="just">
              <a:lnSpc>
                <a:spcPct val="150000"/>
              </a:lnSpc>
            </a:pPr>
            <a:r>
              <a:rPr lang="en-GB" sz="1800" kern="0" dirty="0">
                <a:solidFill>
                  <a:schemeClr val="bg1"/>
                </a:solidFill>
                <a:effectLst/>
                <a:latin typeface="PT Sans" panose="020B0503020203020204" pitchFamily="34" charset="0"/>
                <a:ea typeface="Calibri" panose="020F0502020204030204" pitchFamily="34" charset="0"/>
              </a:rPr>
              <a:t>Thinking-oriented roles like plant, monitor, evaluator and specialist are ideal contributors of innovative ideas, although they may disagree with their product if there is no communication</a:t>
            </a:r>
            <a:endParaRPr lang="en-US" dirty="0">
              <a:solidFill>
                <a:schemeClr val="bg1"/>
              </a:solidFill>
              <a:latin typeface="PT Sans" panose="020B0503020203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762273" y="1290518"/>
            <a:ext cx="7468553" cy="1408033"/>
          </a:xfrm>
          <a:prstGeom prst="rect">
            <a:avLst/>
          </a:prstGeom>
          <a:noFill/>
          <a:ln/>
        </p:spPr>
        <p:txBody>
          <a:bodyPr wrap="square" lIns="0" tIns="0" rIns="0" bIns="0" rtlCol="0" anchor="t"/>
          <a:lstStyle/>
          <a:p>
            <a:pPr marL="0" indent="0">
              <a:lnSpc>
                <a:spcPts val="5500"/>
              </a:lnSpc>
              <a:buNone/>
            </a:pPr>
            <a:r>
              <a:rPr lang="en-US" sz="4400" b="1" dirty="0">
                <a:solidFill>
                  <a:srgbClr val="FFFFFF"/>
                </a:solidFill>
                <a:latin typeface="Nunito Semi Bold" pitchFamily="34" charset="0"/>
                <a:ea typeface="Nunito Semi Bold" pitchFamily="34" charset="-122"/>
                <a:cs typeface="Nunito Semi Bold" pitchFamily="34" charset="-120"/>
              </a:rPr>
              <a:t>Conflict Examples &amp; Resolution Strategies</a:t>
            </a:r>
            <a:endParaRPr lang="en-US" sz="4400" b="1" dirty="0"/>
          </a:p>
        </p:txBody>
      </p:sp>
      <p:sp>
        <p:nvSpPr>
          <p:cNvPr id="4" name="Shape 1"/>
          <p:cNvSpPr/>
          <p:nvPr/>
        </p:nvSpPr>
        <p:spPr>
          <a:xfrm>
            <a:off x="6324124" y="3632597"/>
            <a:ext cx="538520" cy="538520"/>
          </a:xfrm>
          <a:prstGeom prst="roundRect">
            <a:avLst>
              <a:gd name="adj" fmla="val 66677"/>
            </a:avLst>
          </a:prstGeom>
          <a:solidFill>
            <a:srgbClr val="00002E"/>
          </a:solidFill>
          <a:ln w="22860">
            <a:solidFill>
              <a:srgbClr val="F2B42D"/>
            </a:solidFill>
            <a:prstDash val="solid"/>
          </a:ln>
        </p:spPr>
      </p:sp>
      <p:sp>
        <p:nvSpPr>
          <p:cNvPr id="5" name="Text 2"/>
          <p:cNvSpPr/>
          <p:nvPr/>
        </p:nvSpPr>
        <p:spPr>
          <a:xfrm>
            <a:off x="6424374" y="3690580"/>
            <a:ext cx="337899" cy="422434"/>
          </a:xfrm>
          <a:prstGeom prst="rect">
            <a:avLst/>
          </a:prstGeom>
          <a:noFill/>
          <a:ln/>
        </p:spPr>
        <p:txBody>
          <a:bodyPr wrap="none" lIns="0" tIns="0" rIns="0" bIns="0" rtlCol="0" anchor="t"/>
          <a:lstStyle/>
          <a:p>
            <a:pPr marL="0" indent="0" algn="ctr">
              <a:lnSpc>
                <a:spcPts val="2650"/>
              </a:lnSpc>
              <a:buNone/>
            </a:pPr>
            <a:r>
              <a:rPr lang="en-US" sz="2650" dirty="0">
                <a:solidFill>
                  <a:srgbClr val="FFFFFF"/>
                </a:solidFill>
                <a:latin typeface="Nunito Semi Bold" pitchFamily="34" charset="0"/>
                <a:ea typeface="Nunito Semi Bold" pitchFamily="34" charset="-122"/>
                <a:cs typeface="Nunito Semi Bold" pitchFamily="34" charset="-120"/>
              </a:rPr>
              <a:t>1</a:t>
            </a:r>
            <a:endParaRPr lang="en-US" sz="2650" dirty="0"/>
          </a:p>
        </p:txBody>
      </p:sp>
      <p:sp>
        <p:nvSpPr>
          <p:cNvPr id="6" name="Text 3"/>
          <p:cNvSpPr/>
          <p:nvPr/>
        </p:nvSpPr>
        <p:spPr>
          <a:xfrm>
            <a:off x="7101959" y="3632597"/>
            <a:ext cx="2816185" cy="351949"/>
          </a:xfrm>
          <a:prstGeom prst="rect">
            <a:avLst/>
          </a:prstGeom>
          <a:noFill/>
          <a:ln/>
        </p:spPr>
        <p:txBody>
          <a:bodyPr wrap="none" lIns="0" tIns="0" rIns="0" bIns="0" rtlCol="0" anchor="t"/>
          <a:lstStyle/>
          <a:p>
            <a:pPr marL="0" indent="0">
              <a:lnSpc>
                <a:spcPts val="2750"/>
              </a:lnSpc>
              <a:buNone/>
            </a:pPr>
            <a:r>
              <a:rPr lang="en-US" sz="2200" dirty="0">
                <a:solidFill>
                  <a:srgbClr val="FFFFFF"/>
                </a:solidFill>
                <a:latin typeface="Nunito Semi Bold" pitchFamily="34" charset="0"/>
                <a:ea typeface="Nunito Semi Bold" pitchFamily="34" charset="-122"/>
                <a:cs typeface="Nunito Semi Bold" pitchFamily="34" charset="-120"/>
              </a:rPr>
              <a:t>Unequal Workload</a:t>
            </a:r>
            <a:endParaRPr lang="en-US" sz="2200" dirty="0"/>
          </a:p>
        </p:txBody>
      </p:sp>
      <p:sp>
        <p:nvSpPr>
          <p:cNvPr id="7" name="Text 4"/>
          <p:cNvSpPr/>
          <p:nvPr/>
        </p:nvSpPr>
        <p:spPr>
          <a:xfrm>
            <a:off x="7101959" y="4128135"/>
            <a:ext cx="2836783" cy="766048"/>
          </a:xfrm>
          <a:prstGeom prst="rect">
            <a:avLst/>
          </a:prstGeom>
          <a:noFill/>
          <a:ln/>
        </p:spPr>
        <p:txBody>
          <a:bodyPr wrap="square" lIns="0" tIns="0" rIns="0" bIns="0" rtlCol="0" anchor="t"/>
          <a:lstStyle/>
          <a:p>
            <a:pPr marL="0" indent="0">
              <a:lnSpc>
                <a:spcPts val="3000"/>
              </a:lnSpc>
              <a:buNone/>
            </a:pPr>
            <a:r>
              <a:rPr lang="en-US" sz="1850" dirty="0">
                <a:solidFill>
                  <a:srgbClr val="FFFFFF"/>
                </a:solidFill>
                <a:latin typeface="PT Sans" pitchFamily="34" charset="0"/>
                <a:ea typeface="PT Sans" pitchFamily="34" charset="-122"/>
                <a:cs typeface="PT Sans" pitchFamily="34" charset="-120"/>
              </a:rPr>
              <a:t>Compromising strategy used.</a:t>
            </a:r>
            <a:endParaRPr lang="en-US" sz="1850" dirty="0"/>
          </a:p>
        </p:txBody>
      </p:sp>
      <p:sp>
        <p:nvSpPr>
          <p:cNvPr id="8" name="Shape 5"/>
          <p:cNvSpPr/>
          <p:nvPr/>
        </p:nvSpPr>
        <p:spPr>
          <a:xfrm>
            <a:off x="10178058" y="3632597"/>
            <a:ext cx="538520" cy="538520"/>
          </a:xfrm>
          <a:prstGeom prst="roundRect">
            <a:avLst>
              <a:gd name="adj" fmla="val 66677"/>
            </a:avLst>
          </a:prstGeom>
          <a:solidFill>
            <a:srgbClr val="00002E"/>
          </a:solidFill>
          <a:ln w="22860">
            <a:solidFill>
              <a:srgbClr val="D7425E"/>
            </a:solidFill>
            <a:prstDash val="solid"/>
          </a:ln>
        </p:spPr>
      </p:sp>
      <p:sp>
        <p:nvSpPr>
          <p:cNvPr id="9" name="Text 6"/>
          <p:cNvSpPr/>
          <p:nvPr/>
        </p:nvSpPr>
        <p:spPr>
          <a:xfrm>
            <a:off x="10278308" y="3690580"/>
            <a:ext cx="337899" cy="422434"/>
          </a:xfrm>
          <a:prstGeom prst="rect">
            <a:avLst/>
          </a:prstGeom>
          <a:noFill/>
          <a:ln/>
        </p:spPr>
        <p:txBody>
          <a:bodyPr wrap="none" lIns="0" tIns="0" rIns="0" bIns="0" rtlCol="0" anchor="t"/>
          <a:lstStyle/>
          <a:p>
            <a:pPr marL="0" indent="0" algn="ctr">
              <a:lnSpc>
                <a:spcPts val="2650"/>
              </a:lnSpc>
              <a:buNone/>
            </a:pPr>
            <a:r>
              <a:rPr lang="en-US" sz="2650" dirty="0">
                <a:solidFill>
                  <a:srgbClr val="FFFFFF"/>
                </a:solidFill>
                <a:latin typeface="Nunito Semi Bold" pitchFamily="34" charset="0"/>
                <a:ea typeface="Nunito Semi Bold" pitchFamily="34" charset="-122"/>
                <a:cs typeface="Nunito Semi Bold" pitchFamily="34" charset="-120"/>
              </a:rPr>
              <a:t>2</a:t>
            </a:r>
            <a:endParaRPr lang="en-US" sz="2650" dirty="0"/>
          </a:p>
        </p:txBody>
      </p:sp>
      <p:sp>
        <p:nvSpPr>
          <p:cNvPr id="10" name="Text 7"/>
          <p:cNvSpPr/>
          <p:nvPr/>
        </p:nvSpPr>
        <p:spPr>
          <a:xfrm>
            <a:off x="10955893" y="3632597"/>
            <a:ext cx="2836783" cy="703898"/>
          </a:xfrm>
          <a:prstGeom prst="rect">
            <a:avLst/>
          </a:prstGeom>
          <a:noFill/>
          <a:ln/>
        </p:spPr>
        <p:txBody>
          <a:bodyPr wrap="square" lIns="0" tIns="0" rIns="0" bIns="0" rtlCol="0" anchor="t"/>
          <a:lstStyle/>
          <a:p>
            <a:pPr marL="0" indent="0">
              <a:lnSpc>
                <a:spcPts val="2750"/>
              </a:lnSpc>
              <a:buNone/>
            </a:pPr>
            <a:r>
              <a:rPr lang="en-US" sz="2200" dirty="0">
                <a:solidFill>
                  <a:srgbClr val="FFFFFF"/>
                </a:solidFill>
                <a:latin typeface="Nunito Semi Bold" pitchFamily="34" charset="0"/>
                <a:ea typeface="Nunito Semi Bold" pitchFamily="34" charset="-122"/>
                <a:cs typeface="Nunito Semi Bold" pitchFamily="34" charset="-120"/>
              </a:rPr>
              <a:t>Unreasonable Deadlines</a:t>
            </a:r>
            <a:endParaRPr lang="en-US" sz="2200" dirty="0"/>
          </a:p>
        </p:txBody>
      </p:sp>
      <p:sp>
        <p:nvSpPr>
          <p:cNvPr id="11" name="Text 8"/>
          <p:cNvSpPr/>
          <p:nvPr/>
        </p:nvSpPr>
        <p:spPr>
          <a:xfrm>
            <a:off x="10955893" y="4480084"/>
            <a:ext cx="2836783" cy="766048"/>
          </a:xfrm>
          <a:prstGeom prst="rect">
            <a:avLst/>
          </a:prstGeom>
          <a:noFill/>
          <a:ln/>
        </p:spPr>
        <p:txBody>
          <a:bodyPr wrap="square" lIns="0" tIns="0" rIns="0" bIns="0" rtlCol="0" anchor="t"/>
          <a:lstStyle/>
          <a:p>
            <a:pPr marL="0" indent="0">
              <a:lnSpc>
                <a:spcPts val="3000"/>
              </a:lnSpc>
              <a:buNone/>
            </a:pPr>
            <a:r>
              <a:rPr lang="en-US" sz="1850" dirty="0">
                <a:solidFill>
                  <a:srgbClr val="FFFFFF"/>
                </a:solidFill>
                <a:latin typeface="PT Sans" pitchFamily="34" charset="0"/>
                <a:ea typeface="PT Sans" pitchFamily="34" charset="-122"/>
                <a:cs typeface="PT Sans" pitchFamily="34" charset="-120"/>
              </a:rPr>
              <a:t>Structured meetings resolved disputes.</a:t>
            </a:r>
            <a:endParaRPr lang="en-US" sz="1850" dirty="0"/>
          </a:p>
        </p:txBody>
      </p:sp>
      <p:sp>
        <p:nvSpPr>
          <p:cNvPr id="12" name="Shape 9"/>
          <p:cNvSpPr/>
          <p:nvPr/>
        </p:nvSpPr>
        <p:spPr>
          <a:xfrm>
            <a:off x="6324124" y="5754648"/>
            <a:ext cx="538520" cy="538520"/>
          </a:xfrm>
          <a:prstGeom prst="roundRect">
            <a:avLst>
              <a:gd name="adj" fmla="val 66677"/>
            </a:avLst>
          </a:prstGeom>
          <a:solidFill>
            <a:srgbClr val="00002E"/>
          </a:solidFill>
          <a:ln w="22860">
            <a:solidFill>
              <a:srgbClr val="DD785E"/>
            </a:solidFill>
            <a:prstDash val="solid"/>
          </a:ln>
        </p:spPr>
      </p:sp>
      <p:sp>
        <p:nvSpPr>
          <p:cNvPr id="13" name="Text 10"/>
          <p:cNvSpPr/>
          <p:nvPr/>
        </p:nvSpPr>
        <p:spPr>
          <a:xfrm>
            <a:off x="6424374" y="5812631"/>
            <a:ext cx="337899" cy="422434"/>
          </a:xfrm>
          <a:prstGeom prst="rect">
            <a:avLst/>
          </a:prstGeom>
          <a:noFill/>
          <a:ln/>
        </p:spPr>
        <p:txBody>
          <a:bodyPr wrap="none" lIns="0" tIns="0" rIns="0" bIns="0" rtlCol="0" anchor="t"/>
          <a:lstStyle/>
          <a:p>
            <a:pPr marL="0" indent="0" algn="ctr">
              <a:lnSpc>
                <a:spcPts val="2650"/>
              </a:lnSpc>
              <a:buNone/>
            </a:pPr>
            <a:r>
              <a:rPr lang="en-US" sz="2650" dirty="0">
                <a:solidFill>
                  <a:srgbClr val="FFFFFF"/>
                </a:solidFill>
                <a:latin typeface="Nunito Semi Bold" pitchFamily="34" charset="0"/>
                <a:ea typeface="Nunito Semi Bold" pitchFamily="34" charset="-122"/>
                <a:cs typeface="Nunito Semi Bold" pitchFamily="34" charset="-120"/>
              </a:rPr>
              <a:t>3</a:t>
            </a:r>
            <a:endParaRPr lang="en-US" sz="2650" dirty="0"/>
          </a:p>
        </p:txBody>
      </p:sp>
      <p:sp>
        <p:nvSpPr>
          <p:cNvPr id="14" name="Text 11"/>
          <p:cNvSpPr/>
          <p:nvPr/>
        </p:nvSpPr>
        <p:spPr>
          <a:xfrm>
            <a:off x="7101959" y="5754648"/>
            <a:ext cx="2816185" cy="351949"/>
          </a:xfrm>
          <a:prstGeom prst="rect">
            <a:avLst/>
          </a:prstGeom>
          <a:noFill/>
          <a:ln/>
        </p:spPr>
        <p:txBody>
          <a:bodyPr wrap="none" lIns="0" tIns="0" rIns="0" bIns="0" rtlCol="0" anchor="t"/>
          <a:lstStyle/>
          <a:p>
            <a:pPr marL="0" indent="0">
              <a:lnSpc>
                <a:spcPts val="2750"/>
              </a:lnSpc>
              <a:buNone/>
            </a:pPr>
            <a:r>
              <a:rPr lang="en-US" sz="2200" dirty="0">
                <a:solidFill>
                  <a:srgbClr val="FFFFFF"/>
                </a:solidFill>
                <a:latin typeface="Nunito Semi Bold" pitchFamily="34" charset="0"/>
                <a:ea typeface="Nunito Semi Bold" pitchFamily="34" charset="-122"/>
                <a:cs typeface="Nunito Semi Bold" pitchFamily="34" charset="-120"/>
              </a:rPr>
              <a:t>Creative Differences</a:t>
            </a:r>
            <a:endParaRPr lang="en-US" sz="2200" dirty="0"/>
          </a:p>
        </p:txBody>
      </p:sp>
      <p:sp>
        <p:nvSpPr>
          <p:cNvPr id="15" name="Text 12"/>
          <p:cNvSpPr/>
          <p:nvPr/>
        </p:nvSpPr>
        <p:spPr>
          <a:xfrm>
            <a:off x="7101959" y="6250186"/>
            <a:ext cx="6690717" cy="383024"/>
          </a:xfrm>
          <a:prstGeom prst="rect">
            <a:avLst/>
          </a:prstGeom>
          <a:noFill/>
          <a:ln/>
        </p:spPr>
        <p:txBody>
          <a:bodyPr wrap="none" lIns="0" tIns="0" rIns="0" bIns="0" rtlCol="0" anchor="t"/>
          <a:lstStyle/>
          <a:p>
            <a:pPr marL="0" indent="0">
              <a:lnSpc>
                <a:spcPts val="3000"/>
              </a:lnSpc>
              <a:buNone/>
            </a:pPr>
            <a:r>
              <a:rPr lang="en-US" sz="1850" dirty="0">
                <a:solidFill>
                  <a:srgbClr val="FFFFFF"/>
                </a:solidFill>
                <a:latin typeface="PT Sans" pitchFamily="34" charset="0"/>
                <a:ea typeface="PT Sans" pitchFamily="34" charset="-122"/>
                <a:cs typeface="PT Sans" pitchFamily="34" charset="-120"/>
              </a:rPr>
              <a:t>Roles assigned to suit strengths.</a:t>
            </a:r>
            <a:endParaRPr lang="en-US" sz="18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2231627" y="932460"/>
            <a:ext cx="5632490" cy="704017"/>
          </a:xfrm>
          <a:prstGeom prst="rect">
            <a:avLst/>
          </a:prstGeom>
          <a:noFill/>
          <a:ln/>
        </p:spPr>
        <p:txBody>
          <a:bodyPr wrap="none" lIns="0" tIns="0" rIns="0" bIns="0" rtlCol="0" anchor="t"/>
          <a:lstStyle/>
          <a:p>
            <a:pPr marL="0" indent="0">
              <a:lnSpc>
                <a:spcPts val="5500"/>
              </a:lnSpc>
              <a:buNone/>
            </a:pPr>
            <a:r>
              <a:rPr lang="en-US" sz="4400" b="1" dirty="0">
                <a:solidFill>
                  <a:srgbClr val="FFFFFF"/>
                </a:solidFill>
                <a:latin typeface="Nunito Semi Bold" pitchFamily="34" charset="0"/>
                <a:ea typeface="Nunito Semi Bold" pitchFamily="34" charset="-122"/>
                <a:cs typeface="Nunito Semi Bold" pitchFamily="34" charset="-120"/>
              </a:rPr>
              <a:t>Key Takeaways</a:t>
            </a:r>
            <a:endParaRPr lang="en-US" sz="4400" b="1" dirty="0"/>
          </a:p>
        </p:txBody>
      </p:sp>
      <p:sp>
        <p:nvSpPr>
          <p:cNvPr id="4" name="Shape 1"/>
          <p:cNvSpPr/>
          <p:nvPr/>
        </p:nvSpPr>
        <p:spPr>
          <a:xfrm>
            <a:off x="837724" y="2932152"/>
            <a:ext cx="3614618" cy="1785938"/>
          </a:xfrm>
          <a:prstGeom prst="roundRect">
            <a:avLst>
              <a:gd name="adj" fmla="val 20105"/>
            </a:avLst>
          </a:prstGeom>
          <a:solidFill>
            <a:srgbClr val="00002E"/>
          </a:solidFill>
          <a:ln w="22860">
            <a:solidFill>
              <a:srgbClr val="F2B42D"/>
            </a:solidFill>
            <a:prstDash val="solid"/>
          </a:ln>
        </p:spPr>
      </p:sp>
      <p:sp>
        <p:nvSpPr>
          <p:cNvPr id="5" name="Text 2"/>
          <p:cNvSpPr/>
          <p:nvPr/>
        </p:nvSpPr>
        <p:spPr>
          <a:xfrm>
            <a:off x="1099899" y="3194328"/>
            <a:ext cx="2816185" cy="351949"/>
          </a:xfrm>
          <a:prstGeom prst="rect">
            <a:avLst/>
          </a:prstGeom>
          <a:noFill/>
          <a:ln/>
        </p:spPr>
        <p:txBody>
          <a:bodyPr wrap="none" lIns="0" tIns="0" rIns="0" bIns="0" rtlCol="0" anchor="t"/>
          <a:lstStyle/>
          <a:p>
            <a:pPr marL="0" indent="0">
              <a:lnSpc>
                <a:spcPts val="2750"/>
              </a:lnSpc>
              <a:buNone/>
            </a:pPr>
            <a:r>
              <a:rPr lang="en-US" sz="2200" dirty="0">
                <a:solidFill>
                  <a:srgbClr val="FFFFFF"/>
                </a:solidFill>
                <a:latin typeface="Nunito Semi Bold" pitchFamily="34" charset="0"/>
                <a:ea typeface="Nunito Semi Bold" pitchFamily="34" charset="-122"/>
                <a:cs typeface="Nunito Semi Bold" pitchFamily="34" charset="-120"/>
              </a:rPr>
              <a:t>Teamwork &amp; Conflict</a:t>
            </a:r>
            <a:endParaRPr lang="en-US" sz="2200" dirty="0"/>
          </a:p>
        </p:txBody>
      </p:sp>
      <p:sp>
        <p:nvSpPr>
          <p:cNvPr id="6" name="Text 3"/>
          <p:cNvSpPr/>
          <p:nvPr/>
        </p:nvSpPr>
        <p:spPr>
          <a:xfrm>
            <a:off x="1099899" y="3689866"/>
            <a:ext cx="3090267" cy="766048"/>
          </a:xfrm>
          <a:prstGeom prst="rect">
            <a:avLst/>
          </a:prstGeom>
          <a:noFill/>
          <a:ln/>
        </p:spPr>
        <p:txBody>
          <a:bodyPr wrap="square" lIns="0" tIns="0" rIns="0" bIns="0" rtlCol="0" anchor="t"/>
          <a:lstStyle/>
          <a:p>
            <a:pPr marL="0" indent="0">
              <a:lnSpc>
                <a:spcPts val="3000"/>
              </a:lnSpc>
              <a:buNone/>
            </a:pPr>
            <a:r>
              <a:rPr lang="en-US" sz="1850" dirty="0">
                <a:solidFill>
                  <a:srgbClr val="FFFFFF"/>
                </a:solidFill>
                <a:latin typeface="PT Sans" pitchFamily="34" charset="0"/>
                <a:ea typeface="PT Sans" pitchFamily="34" charset="-122"/>
                <a:cs typeface="PT Sans" pitchFamily="34" charset="-120"/>
              </a:rPr>
              <a:t>Managed conflict leads to creativity.</a:t>
            </a:r>
            <a:endParaRPr lang="en-US" sz="1850" dirty="0"/>
          </a:p>
        </p:txBody>
      </p:sp>
      <p:sp>
        <p:nvSpPr>
          <p:cNvPr id="7" name="Shape 4"/>
          <p:cNvSpPr/>
          <p:nvPr/>
        </p:nvSpPr>
        <p:spPr>
          <a:xfrm>
            <a:off x="4691658" y="2932152"/>
            <a:ext cx="3614618" cy="1785938"/>
          </a:xfrm>
          <a:prstGeom prst="roundRect">
            <a:avLst>
              <a:gd name="adj" fmla="val 20105"/>
            </a:avLst>
          </a:prstGeom>
          <a:solidFill>
            <a:srgbClr val="00002E"/>
          </a:solidFill>
          <a:ln w="22860">
            <a:solidFill>
              <a:srgbClr val="D7425E"/>
            </a:solidFill>
            <a:prstDash val="solid"/>
          </a:ln>
        </p:spPr>
      </p:sp>
      <p:sp>
        <p:nvSpPr>
          <p:cNvPr id="8" name="Text 5"/>
          <p:cNvSpPr/>
          <p:nvPr/>
        </p:nvSpPr>
        <p:spPr>
          <a:xfrm>
            <a:off x="4953833" y="3194328"/>
            <a:ext cx="2816185" cy="351949"/>
          </a:xfrm>
          <a:prstGeom prst="rect">
            <a:avLst/>
          </a:prstGeom>
          <a:noFill/>
          <a:ln/>
        </p:spPr>
        <p:txBody>
          <a:bodyPr wrap="none" lIns="0" tIns="0" rIns="0" bIns="0" rtlCol="0" anchor="t"/>
          <a:lstStyle/>
          <a:p>
            <a:pPr marL="0" indent="0">
              <a:lnSpc>
                <a:spcPts val="2750"/>
              </a:lnSpc>
              <a:buNone/>
            </a:pPr>
            <a:r>
              <a:rPr lang="en-US" sz="2200" dirty="0">
                <a:solidFill>
                  <a:srgbClr val="FFFFFF"/>
                </a:solidFill>
                <a:latin typeface="Nunito Semi Bold" pitchFamily="34" charset="0"/>
                <a:ea typeface="Nunito Semi Bold" pitchFamily="34" charset="-122"/>
                <a:cs typeface="Nunito Semi Bold" pitchFamily="34" charset="-120"/>
              </a:rPr>
              <a:t>Thomas-Kilmann</a:t>
            </a:r>
            <a:endParaRPr lang="en-US" sz="2200" dirty="0"/>
          </a:p>
        </p:txBody>
      </p:sp>
      <p:sp>
        <p:nvSpPr>
          <p:cNvPr id="9" name="Text 6"/>
          <p:cNvSpPr/>
          <p:nvPr/>
        </p:nvSpPr>
        <p:spPr>
          <a:xfrm>
            <a:off x="4953833" y="3689866"/>
            <a:ext cx="3090267" cy="766048"/>
          </a:xfrm>
          <a:prstGeom prst="rect">
            <a:avLst/>
          </a:prstGeom>
          <a:noFill/>
          <a:ln/>
        </p:spPr>
        <p:txBody>
          <a:bodyPr wrap="square" lIns="0" tIns="0" rIns="0" bIns="0" rtlCol="0" anchor="t"/>
          <a:lstStyle/>
          <a:p>
            <a:pPr marL="0" indent="0">
              <a:lnSpc>
                <a:spcPts val="3000"/>
              </a:lnSpc>
              <a:buNone/>
            </a:pPr>
            <a:r>
              <a:rPr lang="en-US" sz="1850" dirty="0">
                <a:solidFill>
                  <a:srgbClr val="FFFFFF"/>
                </a:solidFill>
                <a:latin typeface="PT Sans" pitchFamily="34" charset="0"/>
                <a:ea typeface="PT Sans" pitchFamily="34" charset="-122"/>
                <a:cs typeface="PT Sans" pitchFamily="34" charset="-120"/>
              </a:rPr>
              <a:t>Understand conflict management styles.</a:t>
            </a:r>
            <a:endParaRPr lang="en-US" sz="1850" dirty="0"/>
          </a:p>
        </p:txBody>
      </p:sp>
      <p:sp>
        <p:nvSpPr>
          <p:cNvPr id="10" name="Shape 7"/>
          <p:cNvSpPr/>
          <p:nvPr/>
        </p:nvSpPr>
        <p:spPr>
          <a:xfrm>
            <a:off x="837724" y="4957405"/>
            <a:ext cx="7468553" cy="1402913"/>
          </a:xfrm>
          <a:prstGeom prst="roundRect">
            <a:avLst>
              <a:gd name="adj" fmla="val 25595"/>
            </a:avLst>
          </a:prstGeom>
          <a:solidFill>
            <a:srgbClr val="00002E"/>
          </a:solidFill>
          <a:ln w="22860">
            <a:solidFill>
              <a:srgbClr val="DD785E"/>
            </a:solidFill>
            <a:prstDash val="solid"/>
          </a:ln>
        </p:spPr>
      </p:sp>
      <p:sp>
        <p:nvSpPr>
          <p:cNvPr id="11" name="Text 8"/>
          <p:cNvSpPr/>
          <p:nvPr/>
        </p:nvSpPr>
        <p:spPr>
          <a:xfrm>
            <a:off x="1099899" y="5219581"/>
            <a:ext cx="2816185" cy="351949"/>
          </a:xfrm>
          <a:prstGeom prst="rect">
            <a:avLst/>
          </a:prstGeom>
          <a:noFill/>
          <a:ln/>
        </p:spPr>
        <p:txBody>
          <a:bodyPr wrap="none" lIns="0" tIns="0" rIns="0" bIns="0" rtlCol="0" anchor="t"/>
          <a:lstStyle/>
          <a:p>
            <a:pPr marL="0" indent="0">
              <a:lnSpc>
                <a:spcPts val="2750"/>
              </a:lnSpc>
              <a:buNone/>
            </a:pPr>
            <a:r>
              <a:rPr lang="en-US" sz="2200" dirty="0">
                <a:solidFill>
                  <a:srgbClr val="FFFFFF"/>
                </a:solidFill>
                <a:latin typeface="Nunito Semi Bold" pitchFamily="34" charset="0"/>
                <a:ea typeface="Nunito Semi Bold" pitchFamily="34" charset="-122"/>
                <a:cs typeface="Nunito Semi Bold" pitchFamily="34" charset="-120"/>
              </a:rPr>
              <a:t>Tuckman Model</a:t>
            </a:r>
            <a:endParaRPr lang="en-US" sz="2200" dirty="0"/>
          </a:p>
        </p:txBody>
      </p:sp>
      <p:sp>
        <p:nvSpPr>
          <p:cNvPr id="12" name="Text 9"/>
          <p:cNvSpPr/>
          <p:nvPr/>
        </p:nvSpPr>
        <p:spPr>
          <a:xfrm>
            <a:off x="1099899" y="5715119"/>
            <a:ext cx="6944201" cy="383024"/>
          </a:xfrm>
          <a:prstGeom prst="rect">
            <a:avLst/>
          </a:prstGeom>
          <a:noFill/>
          <a:ln/>
        </p:spPr>
        <p:txBody>
          <a:bodyPr wrap="none" lIns="0" tIns="0" rIns="0" bIns="0" rtlCol="0" anchor="t"/>
          <a:lstStyle/>
          <a:p>
            <a:pPr marL="0" indent="0">
              <a:lnSpc>
                <a:spcPts val="3000"/>
              </a:lnSpc>
              <a:buNone/>
            </a:pPr>
            <a:r>
              <a:rPr lang="en-US" sz="1850" dirty="0">
                <a:solidFill>
                  <a:srgbClr val="FFFFFF"/>
                </a:solidFill>
                <a:latin typeface="PT Sans" pitchFamily="34" charset="0"/>
                <a:ea typeface="PT Sans" pitchFamily="34" charset="-122"/>
                <a:cs typeface="PT Sans" pitchFamily="34" charset="-120"/>
              </a:rPr>
              <a:t>Deal with conflicts effectively.</a:t>
            </a:r>
            <a:endParaRPr lang="en-US" sz="18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2992160"/>
          </a:xfrm>
          <a:prstGeom prst="rect">
            <a:avLst/>
          </a:prstGeom>
        </p:spPr>
      </p:pic>
      <p:sp>
        <p:nvSpPr>
          <p:cNvPr id="3" name="Text 0"/>
          <p:cNvSpPr/>
          <p:nvPr/>
        </p:nvSpPr>
        <p:spPr>
          <a:xfrm>
            <a:off x="5188558" y="3449661"/>
            <a:ext cx="5632490" cy="704017"/>
          </a:xfrm>
          <a:prstGeom prst="rect">
            <a:avLst/>
          </a:prstGeom>
          <a:noFill/>
          <a:ln/>
        </p:spPr>
        <p:txBody>
          <a:bodyPr wrap="none" lIns="0" tIns="0" rIns="0" bIns="0" rtlCol="0" anchor="t"/>
          <a:lstStyle/>
          <a:p>
            <a:pPr marL="0" indent="0">
              <a:lnSpc>
                <a:spcPts val="5500"/>
              </a:lnSpc>
              <a:buNone/>
            </a:pPr>
            <a:r>
              <a:rPr lang="en-US" sz="4400" b="1" dirty="0">
                <a:solidFill>
                  <a:srgbClr val="FFFFFF"/>
                </a:solidFill>
                <a:latin typeface="Nunito Semi Bold" pitchFamily="34" charset="0"/>
                <a:ea typeface="Nunito Semi Bold" pitchFamily="34" charset="-122"/>
                <a:cs typeface="Nunito Semi Bold" pitchFamily="34" charset="-120"/>
              </a:rPr>
              <a:t>References</a:t>
            </a:r>
            <a:endParaRPr lang="en-US" sz="4400" b="1" dirty="0"/>
          </a:p>
        </p:txBody>
      </p:sp>
      <p:sp>
        <p:nvSpPr>
          <p:cNvPr id="5" name="TextBox 4">
            <a:extLst>
              <a:ext uri="{FF2B5EF4-FFF2-40B4-BE49-F238E27FC236}">
                <a16:creationId xmlns:a16="http://schemas.microsoft.com/office/drawing/2014/main" id="{21ECA4CD-6AD9-F088-C3BF-4FE5EB93367A}"/>
              </a:ext>
            </a:extLst>
          </p:cNvPr>
          <p:cNvSpPr txBox="1"/>
          <p:nvPr/>
        </p:nvSpPr>
        <p:spPr>
          <a:xfrm>
            <a:off x="420130" y="4611180"/>
            <a:ext cx="13950778" cy="2823850"/>
          </a:xfrm>
          <a:prstGeom prst="rect">
            <a:avLst/>
          </a:prstGeom>
          <a:noFill/>
        </p:spPr>
        <p:txBody>
          <a:bodyPr wrap="square" rtlCol="0">
            <a:spAutoFit/>
          </a:bodyPr>
          <a:lstStyle/>
          <a:p>
            <a:pPr>
              <a:lnSpc>
                <a:spcPct val="150000"/>
              </a:lnSpc>
            </a:pPr>
            <a:r>
              <a:rPr lang="en-US" sz="2000" dirty="0">
                <a:solidFill>
                  <a:schemeClr val="bg1"/>
                </a:solidFill>
                <a:latin typeface="Nunito Semi Bold" panose="020B0604020202020204" charset="0"/>
              </a:rPr>
              <a:t>Muscato, A., Bush, S., </a:t>
            </a:r>
            <a:r>
              <a:rPr lang="en-US" sz="2000" dirty="0" err="1">
                <a:solidFill>
                  <a:schemeClr val="bg1"/>
                </a:solidFill>
                <a:latin typeface="Nunito Semi Bold" panose="020B0604020202020204" charset="0"/>
              </a:rPr>
              <a:t>Greenhaw</a:t>
            </a:r>
            <a:r>
              <a:rPr lang="en-US" sz="2000" dirty="0">
                <a:solidFill>
                  <a:schemeClr val="bg1"/>
                </a:solidFill>
                <a:latin typeface="Nunito Semi Bold" panose="020B0604020202020204" charset="0"/>
              </a:rPr>
              <a:t>, L. and Baker, C. (2023). Leading Teams #2: Stages of Group Development. [online] Available at: https://www.researchgate.net/profile/Sarah-Bush-9/publication/373727215_Leading_Teams_2_Stages_of_Group_Development/links/65a4257eaf617b0d8744e085/Leading-Teams-2-Stages-of-Group-Development.pdf.</a:t>
            </a:r>
          </a:p>
          <a:p>
            <a:pPr>
              <a:lnSpc>
                <a:spcPct val="150000"/>
              </a:lnSpc>
            </a:pPr>
            <a:r>
              <a:rPr lang="en-US" sz="2000" dirty="0">
                <a:solidFill>
                  <a:schemeClr val="bg1"/>
                </a:solidFill>
                <a:latin typeface="Nunito Semi Bold" panose="020B0604020202020204" charset="0"/>
              </a:rPr>
              <a:t>admin (2021). Belbin’s Team Role Theory. [online] Harappa. Available at: https://harappa.education/harappa-diaries/belbins-team-roles-theory/ [Accessed 10 Mar. 2025].</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132</TotalTime>
  <Words>1698</Words>
  <Application>Microsoft Office PowerPoint</Application>
  <PresentationFormat>Custom</PresentationFormat>
  <Paragraphs>105</Paragraphs>
  <Slides>10</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Nunito Semi Bold</vt:lpstr>
      <vt:lpstr>Arial</vt:lpstr>
      <vt:lpstr>PT Sans</vt:lpstr>
      <vt:lpstr>Symbol</vt:lpstr>
      <vt:lpstr>Times New Roman</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Ionel Silviu Regheni</cp:lastModifiedBy>
  <cp:revision>7</cp:revision>
  <dcterms:created xsi:type="dcterms:W3CDTF">2025-03-10T10:21:17Z</dcterms:created>
  <dcterms:modified xsi:type="dcterms:W3CDTF">2025-03-21T12:07:57Z</dcterms:modified>
</cp:coreProperties>
</file>