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4" r:id="rId2"/>
    <p:sldId id="315" r:id="rId3"/>
    <p:sldId id="292" r:id="rId4"/>
    <p:sldId id="319" r:id="rId5"/>
    <p:sldId id="316" r:id="rId6"/>
    <p:sldId id="317" r:id="rId7"/>
    <p:sldId id="318" r:id="rId8"/>
    <p:sldId id="308" r:id="rId9"/>
    <p:sldId id="324" r:id="rId10"/>
    <p:sldId id="320" r:id="rId11"/>
    <p:sldId id="321" r:id="rId12"/>
    <p:sldId id="322" r:id="rId13"/>
    <p:sldId id="330" r:id="rId14"/>
    <p:sldId id="325" r:id="rId15"/>
    <p:sldId id="326" r:id="rId16"/>
    <p:sldId id="331" r:id="rId17"/>
    <p:sldId id="332" r:id="rId18"/>
    <p:sldId id="31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00" autoAdjust="0"/>
    <p:restoredTop sz="94302" autoAdjust="0"/>
  </p:normalViewPr>
  <p:slideViewPr>
    <p:cSldViewPr>
      <p:cViewPr varScale="1">
        <p:scale>
          <a:sx n="109" d="100"/>
          <a:sy n="109" d="100"/>
        </p:scale>
        <p:origin x="166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2925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410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550908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178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5216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9315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4850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7183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387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639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121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510277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323528" y="2892265"/>
            <a:ext cx="8496944" cy="1944216"/>
          </a:xfrm>
          <a:prstGeom prst="rect">
            <a:avLst/>
          </a:prstGeom>
        </p:spPr>
        <p:txBody>
          <a:bodyPr vert="horz">
            <a:normAutofit fontScale="62500" lnSpcReduction="20000"/>
          </a:bodyPr>
          <a:lstStyle/>
          <a:p>
            <a:pPr algn="ctr">
              <a:spcBef>
                <a:spcPct val="20000"/>
              </a:spcBef>
              <a:buClr>
                <a:prstClr val="white">
                  <a:shade val="95000"/>
                </a:prstClr>
              </a:buClr>
              <a:buSzPct val="65000"/>
              <a:defRPr/>
            </a:pPr>
            <a:r>
              <a:rPr lang="en-GB" sz="4600" dirty="0" smtClean="0">
                <a:solidFill>
                  <a:prstClr val="black"/>
                </a:solidFill>
              </a:rPr>
              <a:t>Session one – part 1 </a:t>
            </a:r>
          </a:p>
          <a:p>
            <a:pPr algn="ctr">
              <a:spcBef>
                <a:spcPct val="20000"/>
              </a:spcBef>
              <a:buClr>
                <a:prstClr val="white">
                  <a:shade val="95000"/>
                </a:prstClr>
              </a:buClr>
              <a:buSzPct val="65000"/>
              <a:defRPr/>
            </a:pPr>
            <a:r>
              <a:rPr lang="en-GB" sz="4600" dirty="0" smtClean="0">
                <a:solidFill>
                  <a:prstClr val="black"/>
                </a:solidFill>
              </a:rPr>
              <a:t>Introduction </a:t>
            </a:r>
          </a:p>
          <a:p>
            <a:pPr algn="ctr">
              <a:spcBef>
                <a:spcPct val="20000"/>
              </a:spcBef>
              <a:buClr>
                <a:prstClr val="white">
                  <a:shade val="95000"/>
                </a:prstClr>
              </a:buClr>
              <a:buSzPct val="65000"/>
              <a:defRPr/>
            </a:pP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6" name="Picture 5"/>
          <p:cNvPicPr>
            <a:picLocks noChangeAspect="1"/>
          </p:cNvPicPr>
          <p:nvPr/>
        </p:nvPicPr>
        <p:blipFill rotWithShape="1">
          <a:blip r:embed="rId2"/>
          <a:srcRect t="3935"/>
          <a:stretch/>
        </p:blipFill>
        <p:spPr>
          <a:xfrm>
            <a:off x="3131840" y="3789040"/>
            <a:ext cx="2895477" cy="2086162"/>
          </a:xfrm>
          <a:prstGeom prst="rect">
            <a:avLst/>
          </a:prstGeom>
        </p:spPr>
      </p:pic>
    </p:spTree>
    <p:extLst>
      <p:ext uri="{BB962C8B-B14F-4D97-AF65-F5344CB8AC3E}">
        <p14:creationId xmlns:p14="http://schemas.microsoft.com/office/powerpoint/2010/main" val="31309794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Aims of the Module</a:t>
            </a:r>
            <a:endParaRPr lang="en-GB" dirty="0">
              <a:solidFill>
                <a:schemeClr val="bg1"/>
              </a:solidFill>
            </a:endParaRPr>
          </a:p>
        </p:txBody>
      </p:sp>
      <p:sp>
        <p:nvSpPr>
          <p:cNvPr id="3" name="Content Placeholder 2"/>
          <p:cNvSpPr>
            <a:spLocks noGrp="1"/>
          </p:cNvSpPr>
          <p:nvPr>
            <p:ph idx="1"/>
          </p:nvPr>
        </p:nvSpPr>
        <p:spPr>
          <a:xfrm>
            <a:off x="35496" y="1600200"/>
            <a:ext cx="9001000" cy="2692896"/>
          </a:xfrm>
        </p:spPr>
        <p:txBody>
          <a:bodyPr>
            <a:normAutofit fontScale="92500" lnSpcReduction="10000"/>
          </a:bodyPr>
          <a:lstStyle/>
          <a:p>
            <a:r>
              <a:rPr lang="en-GB" dirty="0" smtClean="0">
                <a:solidFill>
                  <a:schemeClr val="bg1"/>
                </a:solidFill>
              </a:rPr>
              <a:t>To provide you with a reasonably competent sense of the development of Roman politics and society from its foundation to the end of Antiquity. </a:t>
            </a:r>
          </a:p>
          <a:p>
            <a:pPr lvl="1"/>
            <a:r>
              <a:rPr lang="en-GB" dirty="0" smtClean="0">
                <a:solidFill>
                  <a:schemeClr val="bg1"/>
                </a:solidFill>
              </a:rPr>
              <a:t>Major focus on political-military </a:t>
            </a:r>
            <a:r>
              <a:rPr lang="en-GB" dirty="0">
                <a:solidFill>
                  <a:schemeClr val="bg1"/>
                </a:solidFill>
              </a:rPr>
              <a:t>history (a study of major political events and individuals who shaped </a:t>
            </a:r>
            <a:r>
              <a:rPr lang="en-GB" dirty="0" smtClean="0">
                <a:solidFill>
                  <a:schemeClr val="bg1"/>
                </a:solidFill>
              </a:rPr>
              <a:t>them).</a:t>
            </a:r>
          </a:p>
          <a:p>
            <a:pPr lvl="2"/>
            <a:r>
              <a:rPr lang="en-GB" dirty="0" smtClean="0">
                <a:solidFill>
                  <a:schemeClr val="bg1"/>
                </a:solidFill>
              </a:rPr>
              <a:t>But with added elements of social-cultural history.</a:t>
            </a:r>
          </a:p>
          <a:p>
            <a:pPr lvl="1"/>
            <a:r>
              <a:rPr lang="en-GB" dirty="0" smtClean="0">
                <a:solidFill>
                  <a:schemeClr val="bg1"/>
                </a:solidFill>
              </a:rPr>
              <a:t>Major focus on Roman literature. </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155093" y="4138509"/>
            <a:ext cx="1888764" cy="2546648"/>
          </a:xfrm>
          <a:prstGeom prst="rect">
            <a:avLst/>
          </a:prstGeom>
        </p:spPr>
      </p:pic>
      <p:pic>
        <p:nvPicPr>
          <p:cNvPr id="5" name="Picture 4"/>
          <p:cNvPicPr>
            <a:picLocks noChangeAspect="1"/>
          </p:cNvPicPr>
          <p:nvPr/>
        </p:nvPicPr>
        <p:blipFill>
          <a:blip r:embed="rId3"/>
          <a:stretch>
            <a:fillRect/>
          </a:stretch>
        </p:blipFill>
        <p:spPr>
          <a:xfrm>
            <a:off x="2191609" y="4138509"/>
            <a:ext cx="1944216" cy="2568855"/>
          </a:xfrm>
          <a:prstGeom prst="rect">
            <a:avLst/>
          </a:prstGeom>
        </p:spPr>
      </p:pic>
      <p:pic>
        <p:nvPicPr>
          <p:cNvPr id="6" name="Picture 5"/>
          <p:cNvPicPr>
            <a:picLocks noChangeAspect="1"/>
          </p:cNvPicPr>
          <p:nvPr/>
        </p:nvPicPr>
        <p:blipFill>
          <a:blip r:embed="rId4"/>
          <a:stretch>
            <a:fillRect/>
          </a:stretch>
        </p:blipFill>
        <p:spPr>
          <a:xfrm>
            <a:off x="4299047" y="4171343"/>
            <a:ext cx="2432936" cy="2511700"/>
          </a:xfrm>
          <a:prstGeom prst="rect">
            <a:avLst/>
          </a:prstGeom>
        </p:spPr>
      </p:pic>
      <p:pic>
        <p:nvPicPr>
          <p:cNvPr id="7" name="Picture 6"/>
          <p:cNvPicPr>
            <a:picLocks noChangeAspect="1"/>
          </p:cNvPicPr>
          <p:nvPr/>
        </p:nvPicPr>
        <p:blipFill>
          <a:blip r:embed="rId5"/>
          <a:stretch>
            <a:fillRect/>
          </a:stretch>
        </p:blipFill>
        <p:spPr>
          <a:xfrm>
            <a:off x="6895205" y="3802091"/>
            <a:ext cx="2141292" cy="2893638"/>
          </a:xfrm>
          <a:prstGeom prst="rect">
            <a:avLst/>
          </a:prstGeom>
        </p:spPr>
      </p:pic>
    </p:spTree>
    <p:extLst>
      <p:ext uri="{BB962C8B-B14F-4D97-AF65-F5344CB8AC3E}">
        <p14:creationId xmlns:p14="http://schemas.microsoft.com/office/powerpoint/2010/main" val="678852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Chronology</a:t>
            </a:r>
            <a:endParaRPr lang="en-GB" dirty="0">
              <a:solidFill>
                <a:schemeClr val="bg1"/>
              </a:solidFill>
            </a:endParaRPr>
          </a:p>
        </p:txBody>
      </p:sp>
      <p:sp>
        <p:nvSpPr>
          <p:cNvPr id="6" name="Content Placeholder 5"/>
          <p:cNvSpPr>
            <a:spLocks noGrp="1"/>
          </p:cNvSpPr>
          <p:nvPr>
            <p:ph sz="quarter" idx="4"/>
          </p:nvPr>
        </p:nvSpPr>
        <p:spPr>
          <a:xfrm>
            <a:off x="45840" y="1535112"/>
            <a:ext cx="4247455" cy="5322887"/>
          </a:xfrm>
        </p:spPr>
        <p:txBody>
          <a:bodyPr>
            <a:normAutofit fontScale="92500" lnSpcReduction="10000"/>
          </a:bodyPr>
          <a:lstStyle/>
          <a:p>
            <a:r>
              <a:rPr lang="en-GB" dirty="0">
                <a:solidFill>
                  <a:srgbClr val="000000"/>
                </a:solidFill>
              </a:rPr>
              <a:t>Foundation and Rome under the Kings – 753-509 BC. </a:t>
            </a:r>
          </a:p>
          <a:p>
            <a:r>
              <a:rPr lang="en-GB" dirty="0" smtClean="0">
                <a:solidFill>
                  <a:srgbClr val="000000"/>
                </a:solidFill>
              </a:rPr>
              <a:t>Early-Republic </a:t>
            </a:r>
            <a:r>
              <a:rPr lang="en-GB" dirty="0">
                <a:solidFill>
                  <a:srgbClr val="000000"/>
                </a:solidFill>
              </a:rPr>
              <a:t>– c.500-c.mid-third century BC. </a:t>
            </a:r>
          </a:p>
          <a:p>
            <a:r>
              <a:rPr lang="en-GB" dirty="0" smtClean="0">
                <a:solidFill>
                  <a:srgbClr val="000000"/>
                </a:solidFill>
              </a:rPr>
              <a:t>Mid-Republic </a:t>
            </a:r>
            <a:r>
              <a:rPr lang="en-GB" dirty="0">
                <a:solidFill>
                  <a:srgbClr val="000000"/>
                </a:solidFill>
              </a:rPr>
              <a:t>– 264-146 BC (Punic Wars, 264-41, 218-201, 149-46 </a:t>
            </a:r>
            <a:r>
              <a:rPr lang="en-GB">
                <a:solidFill>
                  <a:srgbClr val="000000"/>
                </a:solidFill>
              </a:rPr>
              <a:t>BC</a:t>
            </a:r>
            <a:r>
              <a:rPr lang="en-GB" smtClean="0">
                <a:solidFill>
                  <a:srgbClr val="000000"/>
                </a:solidFill>
              </a:rPr>
              <a:t>). </a:t>
            </a:r>
            <a:endParaRPr lang="en-GB" dirty="0">
              <a:solidFill>
                <a:srgbClr val="000000"/>
              </a:solidFill>
            </a:endParaRPr>
          </a:p>
          <a:p>
            <a:r>
              <a:rPr lang="en-GB" dirty="0" smtClean="0">
                <a:solidFill>
                  <a:srgbClr val="000000"/>
                </a:solidFill>
              </a:rPr>
              <a:t>Late </a:t>
            </a:r>
            <a:r>
              <a:rPr lang="en-GB" dirty="0">
                <a:solidFill>
                  <a:srgbClr val="000000"/>
                </a:solidFill>
              </a:rPr>
              <a:t>Republic – c.130‘s BC to 31/30 BC (Actium). </a:t>
            </a:r>
          </a:p>
          <a:p>
            <a:r>
              <a:rPr lang="en-GB" dirty="0" smtClean="0">
                <a:solidFill>
                  <a:srgbClr val="000000"/>
                </a:solidFill>
              </a:rPr>
              <a:t>Imperial </a:t>
            </a:r>
            <a:r>
              <a:rPr lang="en-GB" dirty="0">
                <a:solidFill>
                  <a:srgbClr val="000000"/>
                </a:solidFill>
              </a:rPr>
              <a:t>Period – Augustus to Alexander Severus. </a:t>
            </a:r>
          </a:p>
          <a:p>
            <a:r>
              <a:rPr lang="en-GB" dirty="0" smtClean="0">
                <a:solidFill>
                  <a:srgbClr val="000000"/>
                </a:solidFill>
              </a:rPr>
              <a:t>“Third </a:t>
            </a:r>
            <a:r>
              <a:rPr lang="en-GB" dirty="0">
                <a:solidFill>
                  <a:srgbClr val="000000"/>
                </a:solidFill>
              </a:rPr>
              <a:t>Century </a:t>
            </a:r>
            <a:r>
              <a:rPr lang="en-GB" dirty="0" smtClean="0">
                <a:solidFill>
                  <a:srgbClr val="000000"/>
                </a:solidFill>
              </a:rPr>
              <a:t>Crisis”. </a:t>
            </a:r>
          </a:p>
          <a:p>
            <a:r>
              <a:rPr lang="en-GB" dirty="0" smtClean="0">
                <a:solidFill>
                  <a:srgbClr val="000000"/>
                </a:solidFill>
              </a:rPr>
              <a:t>Late Antiquity (c. late third to seventh century AD).</a:t>
            </a:r>
            <a:endParaRPr lang="en-GB" dirty="0">
              <a:solidFill>
                <a:srgbClr val="000000"/>
              </a:solidFill>
            </a:endParaRPr>
          </a:p>
          <a:p>
            <a:endParaRPr lang="en-GB" dirty="0"/>
          </a:p>
        </p:txBody>
      </p:sp>
      <p:pic>
        <p:nvPicPr>
          <p:cNvPr id="9" name="Picture 8"/>
          <p:cNvPicPr>
            <a:picLocks noChangeAspect="1"/>
          </p:cNvPicPr>
          <p:nvPr/>
        </p:nvPicPr>
        <p:blipFill>
          <a:blip r:embed="rId2"/>
          <a:stretch>
            <a:fillRect/>
          </a:stretch>
        </p:blipFill>
        <p:spPr>
          <a:xfrm>
            <a:off x="4274562" y="1933932"/>
            <a:ext cx="4754347" cy="1876716"/>
          </a:xfrm>
          <a:prstGeom prst="rect">
            <a:avLst/>
          </a:prstGeom>
        </p:spPr>
      </p:pic>
      <p:pic>
        <p:nvPicPr>
          <p:cNvPr id="10" name="Picture 9"/>
          <p:cNvPicPr>
            <a:picLocks noChangeAspect="1"/>
          </p:cNvPicPr>
          <p:nvPr/>
        </p:nvPicPr>
        <p:blipFill>
          <a:blip r:embed="rId3"/>
          <a:stretch>
            <a:fillRect/>
          </a:stretch>
        </p:blipFill>
        <p:spPr>
          <a:xfrm>
            <a:off x="4269361" y="4209467"/>
            <a:ext cx="4759548" cy="1876499"/>
          </a:xfrm>
          <a:prstGeom prst="rect">
            <a:avLst/>
          </a:prstGeom>
        </p:spPr>
      </p:pic>
    </p:spTree>
    <p:extLst>
      <p:ext uri="{BB962C8B-B14F-4D97-AF65-F5344CB8AC3E}">
        <p14:creationId xmlns:p14="http://schemas.microsoft.com/office/powerpoint/2010/main" val="33978184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856984" cy="2088232"/>
          </a:xfrm>
        </p:spPr>
        <p:txBody>
          <a:bodyPr>
            <a:normAutofit/>
          </a:bodyPr>
          <a:lstStyle/>
          <a:p>
            <a:r>
              <a:rPr lang="en-GB" dirty="0" smtClean="0">
                <a:solidFill>
                  <a:schemeClr val="bg1"/>
                </a:solidFill>
              </a:rPr>
              <a:t>History as discoveries, debates, reconsiderations and contentious reconstructions</a:t>
            </a:r>
            <a:endParaRPr lang="en-GB" dirty="0">
              <a:solidFill>
                <a:schemeClr val="bg1"/>
              </a:solidFill>
            </a:endParaRPr>
          </a:p>
        </p:txBody>
      </p:sp>
      <p:sp>
        <p:nvSpPr>
          <p:cNvPr id="3" name="Content Placeholder 2"/>
          <p:cNvSpPr>
            <a:spLocks noGrp="1"/>
          </p:cNvSpPr>
          <p:nvPr>
            <p:ph idx="1"/>
          </p:nvPr>
        </p:nvSpPr>
        <p:spPr>
          <a:xfrm>
            <a:off x="107504" y="2348880"/>
            <a:ext cx="8856984" cy="4509120"/>
          </a:xfrm>
        </p:spPr>
        <p:txBody>
          <a:bodyPr>
            <a:normAutofit fontScale="92500" lnSpcReduction="20000"/>
          </a:bodyPr>
          <a:lstStyle/>
          <a:p>
            <a:r>
              <a:rPr lang="en-GB" dirty="0" smtClean="0">
                <a:solidFill>
                  <a:schemeClr val="bg1"/>
                </a:solidFill>
              </a:rPr>
              <a:t>History does not consist of a series of “undisputed facts” – though certain points are generally accepted. </a:t>
            </a:r>
          </a:p>
          <a:p>
            <a:pPr lvl="1"/>
            <a:r>
              <a:rPr lang="en-GB" dirty="0" smtClean="0">
                <a:solidFill>
                  <a:schemeClr val="bg1"/>
                </a:solidFill>
              </a:rPr>
              <a:t>e.g. very few scholars would question the claim in our literary sources that Julius Caesar died on the Ides (15</a:t>
            </a:r>
            <a:r>
              <a:rPr lang="en-GB" baseline="30000" dirty="0" smtClean="0">
                <a:solidFill>
                  <a:schemeClr val="bg1"/>
                </a:solidFill>
              </a:rPr>
              <a:t>th</a:t>
            </a:r>
            <a:r>
              <a:rPr lang="en-GB" dirty="0" smtClean="0">
                <a:solidFill>
                  <a:schemeClr val="bg1"/>
                </a:solidFill>
              </a:rPr>
              <a:t>) of March 44 BC. </a:t>
            </a:r>
          </a:p>
          <a:p>
            <a:pPr lvl="1"/>
            <a:r>
              <a:rPr lang="en-GB" dirty="0" smtClean="0">
                <a:solidFill>
                  <a:schemeClr val="bg1"/>
                </a:solidFill>
              </a:rPr>
              <a:t>By contrast, a number of our sources given varying insinuations and accusations of Nero’s responsibility for the Great Fire of Rome (AD 64); most modern scholars are more circumspect. </a:t>
            </a:r>
          </a:p>
          <a:p>
            <a:pPr lvl="1"/>
            <a:endParaRPr lang="en-GB" sz="600" dirty="0">
              <a:solidFill>
                <a:schemeClr val="bg1"/>
              </a:solidFill>
            </a:endParaRPr>
          </a:p>
          <a:p>
            <a:r>
              <a:rPr lang="en-GB" dirty="0" smtClean="0">
                <a:solidFill>
                  <a:schemeClr val="bg1"/>
                </a:solidFill>
              </a:rPr>
              <a:t>A range of evidence (written and material) may be used to try and reconstruct events or practices, etc. </a:t>
            </a:r>
          </a:p>
          <a:p>
            <a:pPr lvl="1"/>
            <a:r>
              <a:rPr lang="en-GB" dirty="0">
                <a:solidFill>
                  <a:schemeClr val="bg1"/>
                </a:solidFill>
              </a:rPr>
              <a:t>e</a:t>
            </a:r>
            <a:r>
              <a:rPr lang="en-GB" dirty="0" smtClean="0">
                <a:solidFill>
                  <a:schemeClr val="bg1"/>
                </a:solidFill>
              </a:rPr>
              <a:t>.g. fighting styles of gladiators in the arena.</a:t>
            </a:r>
          </a:p>
          <a:p>
            <a:pPr lvl="1"/>
            <a:endParaRPr lang="en-GB" sz="600" dirty="0">
              <a:solidFill>
                <a:schemeClr val="bg1"/>
              </a:solidFill>
            </a:endParaRPr>
          </a:p>
          <a:p>
            <a:r>
              <a:rPr lang="en-GB" dirty="0" smtClean="0">
                <a:solidFill>
                  <a:schemeClr val="bg1"/>
                </a:solidFill>
              </a:rPr>
              <a:t>Scholars can, and frequently do, disagree. </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854270" y="4393497"/>
            <a:ext cx="3407959" cy="2328874"/>
          </a:xfrm>
          <a:prstGeom prst="rect">
            <a:avLst/>
          </a:prstGeom>
        </p:spPr>
      </p:pic>
      <p:pic>
        <p:nvPicPr>
          <p:cNvPr id="6" name="Picture 5"/>
          <p:cNvPicPr>
            <a:picLocks noChangeAspect="1"/>
          </p:cNvPicPr>
          <p:nvPr/>
        </p:nvPicPr>
        <p:blipFill>
          <a:blip r:embed="rId3"/>
          <a:stretch>
            <a:fillRect/>
          </a:stretch>
        </p:blipFill>
        <p:spPr>
          <a:xfrm>
            <a:off x="866060" y="3626055"/>
            <a:ext cx="3384378" cy="2179209"/>
          </a:xfrm>
          <a:prstGeom prst="rect">
            <a:avLst/>
          </a:prstGeom>
        </p:spPr>
      </p:pic>
      <p:pic>
        <p:nvPicPr>
          <p:cNvPr id="7" name="Picture 6"/>
          <p:cNvPicPr>
            <a:picLocks noChangeAspect="1"/>
          </p:cNvPicPr>
          <p:nvPr/>
        </p:nvPicPr>
        <p:blipFill>
          <a:blip r:embed="rId4"/>
          <a:stretch>
            <a:fillRect/>
          </a:stretch>
        </p:blipFill>
        <p:spPr>
          <a:xfrm>
            <a:off x="4427984" y="2204864"/>
            <a:ext cx="3893378" cy="4517507"/>
          </a:xfrm>
          <a:prstGeom prst="rect">
            <a:avLst/>
          </a:prstGeom>
        </p:spPr>
      </p:pic>
      <p:pic>
        <p:nvPicPr>
          <p:cNvPr id="8" name="Picture 7"/>
          <p:cNvPicPr>
            <a:picLocks noChangeAspect="1"/>
          </p:cNvPicPr>
          <p:nvPr/>
        </p:nvPicPr>
        <p:blipFill>
          <a:blip r:embed="rId5"/>
          <a:stretch>
            <a:fillRect/>
          </a:stretch>
        </p:blipFill>
        <p:spPr>
          <a:xfrm>
            <a:off x="251520" y="125047"/>
            <a:ext cx="5210629" cy="3456384"/>
          </a:xfrm>
          <a:prstGeom prst="rect">
            <a:avLst/>
          </a:prstGeom>
        </p:spPr>
      </p:pic>
      <p:sp>
        <p:nvSpPr>
          <p:cNvPr id="9" name="Content Placeholder 2"/>
          <p:cNvSpPr txBox="1">
            <a:spLocks/>
          </p:cNvSpPr>
          <p:nvPr/>
        </p:nvSpPr>
        <p:spPr>
          <a:xfrm>
            <a:off x="5318133" y="125047"/>
            <a:ext cx="3766155" cy="6688330"/>
          </a:xfrm>
          <a:prstGeom prst="rect">
            <a:avLst/>
          </a:prstGeom>
          <a:solidFill>
            <a:srgbClr val="FFC000"/>
          </a:solidFill>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History as a patchwork of evidence with many gaps – or a jigsaw with many pieces missing? </a:t>
            </a:r>
          </a:p>
          <a:p>
            <a:pPr lvl="1"/>
            <a:r>
              <a:rPr lang="en-GB" dirty="0" smtClean="0">
                <a:solidFill>
                  <a:schemeClr val="bg1"/>
                </a:solidFill>
              </a:rPr>
              <a:t>The nature and interpretation of the evidence may be heavily contested – reconstructions may heavily vary.  </a:t>
            </a:r>
          </a:p>
          <a:p>
            <a:endParaRPr lang="en-GB" sz="300" dirty="0" smtClean="0">
              <a:solidFill>
                <a:schemeClr val="bg1"/>
              </a:solidFill>
            </a:endParaRPr>
          </a:p>
          <a:p>
            <a:r>
              <a:rPr lang="en-GB" dirty="0" smtClean="0">
                <a:solidFill>
                  <a:schemeClr val="bg1"/>
                </a:solidFill>
              </a:rPr>
              <a:t>Different types of evidence pose their own limitations and challenges. </a:t>
            </a:r>
          </a:p>
          <a:p>
            <a:endParaRPr lang="en-GB" sz="300" dirty="0" smtClean="0">
              <a:solidFill>
                <a:schemeClr val="bg1"/>
              </a:solidFill>
            </a:endParaRPr>
          </a:p>
          <a:p>
            <a:r>
              <a:rPr lang="en-GB" dirty="0" smtClean="0">
                <a:solidFill>
                  <a:schemeClr val="bg1"/>
                </a:solidFill>
              </a:rPr>
              <a:t>They may overlap, concur or seem to conflict – need to justify interpretations. </a:t>
            </a:r>
            <a:endParaRPr lang="en-GB" dirty="0">
              <a:solidFill>
                <a:schemeClr val="bg1"/>
              </a:solidFill>
            </a:endParaRPr>
          </a:p>
        </p:txBody>
      </p:sp>
    </p:spTree>
    <p:extLst>
      <p:ext uri="{BB962C8B-B14F-4D97-AF65-F5344CB8AC3E}">
        <p14:creationId xmlns:p14="http://schemas.microsoft.com/office/powerpoint/2010/main" val="42392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down)">
                                      <p:cBhvr>
                                        <p:cTn id="10" dur="500"/>
                                        <p:tgtEl>
                                          <p:spTgt spid="5"/>
                                        </p:tgtEl>
                                      </p:cBhvr>
                                    </p:animEffect>
                                  </p:childTnLst>
                                </p:cTn>
                              </p:par>
                              <p:par>
                                <p:cTn id="11" presetID="22" presetClass="entr" presetSubtype="4"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heel(1)">
                                      <p:cBhvr>
                                        <p:cTn id="18" dur="2000"/>
                                        <p:tgtEl>
                                          <p:spTgt spid="9"/>
                                        </p:tgtEl>
                                      </p:cBhvr>
                                    </p:animEffect>
                                  </p:childTnLst>
                                </p:cTn>
                              </p:par>
                              <p:par>
                                <p:cTn id="19" presetID="21" presetClass="entr" presetSubtype="1"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heel(1)">
                                      <p:cBhvr>
                                        <p:cTn id="2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28800"/>
          </a:xfrm>
        </p:spPr>
        <p:txBody>
          <a:bodyPr>
            <a:normAutofit/>
          </a:bodyPr>
          <a:lstStyle/>
          <a:p>
            <a:r>
              <a:rPr lang="en-GB" dirty="0" smtClean="0">
                <a:solidFill>
                  <a:schemeClr val="bg1"/>
                </a:solidFill>
              </a:rPr>
              <a:t>Comprehending Roman History: Literary Sources</a:t>
            </a:r>
            <a:endParaRPr lang="en-GB" dirty="0">
              <a:solidFill>
                <a:schemeClr val="bg1"/>
              </a:solidFill>
            </a:endParaRPr>
          </a:p>
        </p:txBody>
      </p:sp>
      <p:sp>
        <p:nvSpPr>
          <p:cNvPr id="4" name="Content Placeholder 3"/>
          <p:cNvSpPr>
            <a:spLocks noGrp="1"/>
          </p:cNvSpPr>
          <p:nvPr>
            <p:ph sz="half" idx="1"/>
          </p:nvPr>
        </p:nvSpPr>
        <p:spPr>
          <a:xfrm>
            <a:off x="0" y="1628800"/>
            <a:ext cx="9036496" cy="5229200"/>
          </a:xfrm>
        </p:spPr>
        <p:txBody>
          <a:bodyPr>
            <a:normAutofit lnSpcReduction="10000"/>
          </a:bodyPr>
          <a:lstStyle/>
          <a:p>
            <a:r>
              <a:rPr lang="en-GB" dirty="0" smtClean="0">
                <a:solidFill>
                  <a:schemeClr val="bg1"/>
                </a:solidFill>
              </a:rPr>
              <a:t>Range of different genres and types:</a:t>
            </a:r>
          </a:p>
          <a:p>
            <a:pPr lvl="1"/>
            <a:r>
              <a:rPr lang="en-GB" dirty="0" smtClean="0">
                <a:solidFill>
                  <a:schemeClr val="bg1"/>
                </a:solidFill>
              </a:rPr>
              <a:t>Histories:</a:t>
            </a:r>
          </a:p>
          <a:p>
            <a:pPr lvl="2"/>
            <a:r>
              <a:rPr lang="en-GB" dirty="0" smtClean="0">
                <a:solidFill>
                  <a:schemeClr val="bg1"/>
                </a:solidFill>
              </a:rPr>
              <a:t>Often focus on political-military events and “big men”.</a:t>
            </a:r>
          </a:p>
          <a:p>
            <a:pPr lvl="1"/>
            <a:r>
              <a:rPr lang="en-GB" dirty="0" smtClean="0">
                <a:solidFill>
                  <a:schemeClr val="bg1"/>
                </a:solidFill>
              </a:rPr>
              <a:t>Biographies:</a:t>
            </a:r>
          </a:p>
          <a:p>
            <a:pPr lvl="2"/>
            <a:r>
              <a:rPr lang="en-GB" dirty="0" smtClean="0">
                <a:solidFill>
                  <a:schemeClr val="bg1"/>
                </a:solidFill>
              </a:rPr>
              <a:t>Mixture of the personal (often moralistic) and the political-military (again “big men” orientated). </a:t>
            </a:r>
          </a:p>
          <a:p>
            <a:pPr lvl="1"/>
            <a:r>
              <a:rPr lang="en-GB" dirty="0" smtClean="0">
                <a:solidFill>
                  <a:schemeClr val="bg1"/>
                </a:solidFill>
              </a:rPr>
              <a:t>Geography – can be technical (e.g. cartographic, like Ptolemy’s) but also deal with a mixture of the topographic, ethnographic, zoological and biological. </a:t>
            </a:r>
          </a:p>
          <a:p>
            <a:pPr lvl="2"/>
            <a:r>
              <a:rPr lang="en-GB" dirty="0" smtClean="0">
                <a:solidFill>
                  <a:schemeClr val="bg1"/>
                </a:solidFill>
              </a:rPr>
              <a:t>See also encyclopaedic works.</a:t>
            </a:r>
          </a:p>
          <a:p>
            <a:pPr lvl="1"/>
            <a:r>
              <a:rPr lang="en-GB" dirty="0" smtClean="0">
                <a:solidFill>
                  <a:schemeClr val="bg1"/>
                </a:solidFill>
              </a:rPr>
              <a:t>Legal texts and speeches (e.g. works of Cicero). </a:t>
            </a:r>
          </a:p>
          <a:p>
            <a:pPr lvl="1"/>
            <a:r>
              <a:rPr lang="en-GB" dirty="0" smtClean="0">
                <a:solidFill>
                  <a:schemeClr val="bg1"/>
                </a:solidFill>
              </a:rPr>
              <a:t>Poetic works from epics and drama (comedy, tragedy) to love poems and satirical literature.</a:t>
            </a:r>
          </a:p>
          <a:p>
            <a:pPr lvl="2"/>
            <a:r>
              <a:rPr lang="en-GB" dirty="0" smtClean="0">
                <a:solidFill>
                  <a:schemeClr val="bg1"/>
                </a:solidFill>
              </a:rPr>
              <a:t>A mixture of mythological, cultural, social and political information. </a:t>
            </a:r>
            <a:endParaRPr lang="en-GB" dirty="0">
              <a:solidFill>
                <a:schemeClr val="bg1"/>
              </a:solidFill>
            </a:endParaRPr>
          </a:p>
        </p:txBody>
      </p:sp>
      <p:sp>
        <p:nvSpPr>
          <p:cNvPr id="6" name="TextBox 5"/>
          <p:cNvSpPr txBox="1"/>
          <p:nvPr/>
        </p:nvSpPr>
        <p:spPr>
          <a:xfrm>
            <a:off x="274051" y="814400"/>
            <a:ext cx="3888432" cy="2862322"/>
          </a:xfrm>
          <a:prstGeom prst="rect">
            <a:avLst/>
          </a:prstGeom>
          <a:solidFill>
            <a:srgbClr val="00B050"/>
          </a:solidFill>
        </p:spPr>
        <p:txBody>
          <a:bodyPr wrap="square" rtlCol="0">
            <a:spAutoFit/>
          </a:bodyPr>
          <a:lstStyle/>
          <a:p>
            <a:r>
              <a:rPr lang="en-GB" dirty="0" smtClean="0">
                <a:solidFill>
                  <a:schemeClr val="bg1"/>
                </a:solidFill>
              </a:rPr>
              <a:t>Potential pitfalls: </a:t>
            </a:r>
          </a:p>
          <a:p>
            <a:pPr marL="285750" indent="-285750">
              <a:buFont typeface="Arial" panose="020B0604020202020204" pitchFamily="34" charset="0"/>
              <a:buChar char="•"/>
            </a:pPr>
            <a:r>
              <a:rPr lang="en-GB" dirty="0" smtClean="0">
                <a:solidFill>
                  <a:schemeClr val="bg1"/>
                </a:solidFill>
              </a:rPr>
              <a:t>Consider when ancient authors are writing and what information they may be drawing upon.</a:t>
            </a:r>
          </a:p>
          <a:p>
            <a:pPr marL="742950" lvl="1" indent="-285750">
              <a:buFont typeface="Arial" panose="020B0604020202020204" pitchFamily="34" charset="0"/>
              <a:buChar char="•"/>
            </a:pPr>
            <a:r>
              <a:rPr lang="en-GB" dirty="0" smtClean="0">
                <a:solidFill>
                  <a:schemeClr val="bg1"/>
                </a:solidFill>
              </a:rPr>
              <a:t>E.g. early Roman history shrouded in details that appear semi-mythical.</a:t>
            </a:r>
          </a:p>
          <a:p>
            <a:pPr marL="1200150" lvl="2" indent="-285750">
              <a:buFont typeface="Arial" panose="020B0604020202020204" pitchFamily="34" charset="0"/>
              <a:buChar char="•"/>
            </a:pPr>
            <a:r>
              <a:rPr lang="en-GB" dirty="0" smtClean="0">
                <a:solidFill>
                  <a:schemeClr val="bg1"/>
                </a:solidFill>
              </a:rPr>
              <a:t>Sacred geese and the </a:t>
            </a:r>
            <a:r>
              <a:rPr lang="en-GB" dirty="0" err="1" smtClean="0">
                <a:solidFill>
                  <a:schemeClr val="bg1"/>
                </a:solidFill>
              </a:rPr>
              <a:t>Gaulish</a:t>
            </a:r>
            <a:r>
              <a:rPr lang="en-GB" dirty="0" smtClean="0">
                <a:solidFill>
                  <a:schemeClr val="bg1"/>
                </a:solidFill>
              </a:rPr>
              <a:t> sack of the city of Rome (390 BC).</a:t>
            </a:r>
          </a:p>
        </p:txBody>
      </p:sp>
      <p:pic>
        <p:nvPicPr>
          <p:cNvPr id="7" name="Picture 6"/>
          <p:cNvPicPr>
            <a:picLocks noChangeAspect="1"/>
          </p:cNvPicPr>
          <p:nvPr/>
        </p:nvPicPr>
        <p:blipFill>
          <a:blip r:embed="rId2"/>
          <a:stretch>
            <a:fillRect/>
          </a:stretch>
        </p:blipFill>
        <p:spPr>
          <a:xfrm>
            <a:off x="4281697" y="738996"/>
            <a:ext cx="4635584" cy="3013129"/>
          </a:xfrm>
          <a:prstGeom prst="rect">
            <a:avLst/>
          </a:prstGeom>
        </p:spPr>
      </p:pic>
      <p:sp>
        <p:nvSpPr>
          <p:cNvPr id="8" name="Rectangle 7"/>
          <p:cNvSpPr/>
          <p:nvPr/>
        </p:nvSpPr>
        <p:spPr>
          <a:xfrm>
            <a:off x="260648" y="4050102"/>
            <a:ext cx="8622704" cy="2585323"/>
          </a:xfrm>
          <a:prstGeom prst="rect">
            <a:avLst/>
          </a:prstGeom>
          <a:solidFill>
            <a:srgbClr val="FFFF00"/>
          </a:solidFill>
        </p:spPr>
        <p:txBody>
          <a:bodyPr wrap="square">
            <a:spAutoFit/>
          </a:bodyPr>
          <a:lstStyle/>
          <a:p>
            <a:r>
              <a:rPr lang="en-GB" dirty="0" smtClean="0">
                <a:solidFill>
                  <a:schemeClr val="bg1"/>
                </a:solidFill>
              </a:rPr>
              <a:t>“In </a:t>
            </a:r>
            <a:r>
              <a:rPr lang="en-GB" dirty="0">
                <a:solidFill>
                  <a:schemeClr val="bg1"/>
                </a:solidFill>
              </a:rPr>
              <a:t>the past all matters were brought before the Senate and the people, even if they took place at a distance from Rome: in consequence everybody learned of them and many people recorded </a:t>
            </a:r>
            <a:r>
              <a:rPr lang="en-GB" dirty="0" smtClean="0">
                <a:solidFill>
                  <a:schemeClr val="bg1"/>
                </a:solidFill>
              </a:rPr>
              <a:t>them… </a:t>
            </a:r>
            <a:r>
              <a:rPr lang="en-GB" dirty="0">
                <a:solidFill>
                  <a:schemeClr val="bg1"/>
                </a:solidFill>
              </a:rPr>
              <a:t>But in later times most events began to be kept secret and were denied to common </a:t>
            </a:r>
            <a:r>
              <a:rPr lang="en-GB" dirty="0" smtClean="0">
                <a:solidFill>
                  <a:schemeClr val="bg1"/>
                </a:solidFill>
              </a:rPr>
              <a:t>knowledge… </a:t>
            </a:r>
            <a:r>
              <a:rPr lang="en-GB" dirty="0">
                <a:solidFill>
                  <a:schemeClr val="bg1"/>
                </a:solidFill>
              </a:rPr>
              <a:t>and the suspicion grows that everything is said and done according to the wishes of the men in power at the time and their associates. In consequence much that never materializes becomes common talk, while much that has undoubtedly come to pass remains unknown, and in pretty well every instance the report which is spread abroad does not correspond to what actually happened.” – </a:t>
            </a:r>
            <a:r>
              <a:rPr lang="en-GB" b="1" dirty="0" err="1">
                <a:solidFill>
                  <a:schemeClr val="bg1"/>
                </a:solidFill>
              </a:rPr>
              <a:t>Dio</a:t>
            </a:r>
            <a:r>
              <a:rPr lang="en-GB" b="1" dirty="0">
                <a:solidFill>
                  <a:schemeClr val="bg1"/>
                </a:solidFill>
              </a:rPr>
              <a:t> Cassius 53.19</a:t>
            </a:r>
            <a:r>
              <a:rPr lang="en-GB" dirty="0">
                <a:solidFill>
                  <a:schemeClr val="bg1"/>
                </a:solidFill>
              </a:rPr>
              <a:t>.</a:t>
            </a:r>
          </a:p>
        </p:txBody>
      </p:sp>
    </p:spTree>
    <p:extLst>
      <p:ext uri="{BB962C8B-B14F-4D97-AF65-F5344CB8AC3E}">
        <p14:creationId xmlns:p14="http://schemas.microsoft.com/office/powerpoint/2010/main" val="311607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Comprehending Roman History: </a:t>
            </a:r>
            <a:r>
              <a:rPr lang="en-GB" dirty="0" smtClean="0">
                <a:solidFill>
                  <a:schemeClr val="bg1"/>
                </a:solidFill>
              </a:rPr>
              <a:t>Archaeology</a:t>
            </a:r>
            <a:endParaRPr lang="en-GB" dirty="0"/>
          </a:p>
        </p:txBody>
      </p:sp>
      <p:sp>
        <p:nvSpPr>
          <p:cNvPr id="3" name="Content Placeholder 2"/>
          <p:cNvSpPr>
            <a:spLocks noGrp="1"/>
          </p:cNvSpPr>
          <p:nvPr>
            <p:ph idx="1"/>
          </p:nvPr>
        </p:nvSpPr>
        <p:spPr>
          <a:xfrm>
            <a:off x="0" y="1700808"/>
            <a:ext cx="6804248" cy="3331840"/>
          </a:xfrm>
        </p:spPr>
        <p:txBody>
          <a:bodyPr>
            <a:normAutofit fontScale="92500" lnSpcReduction="10000"/>
          </a:bodyPr>
          <a:lstStyle/>
          <a:p>
            <a:r>
              <a:rPr lang="en-GB" dirty="0" smtClean="0">
                <a:solidFill>
                  <a:schemeClr val="bg1"/>
                </a:solidFill>
              </a:rPr>
              <a:t>Material </a:t>
            </a:r>
            <a:r>
              <a:rPr lang="en-GB" dirty="0">
                <a:solidFill>
                  <a:schemeClr val="bg1"/>
                </a:solidFill>
              </a:rPr>
              <a:t>unearthed in excavations, including non-perishable and perishable materials (</a:t>
            </a:r>
            <a:r>
              <a:rPr lang="en-GB" dirty="0" smtClean="0">
                <a:solidFill>
                  <a:schemeClr val="bg1"/>
                </a:solidFill>
              </a:rPr>
              <a:t>latter more </a:t>
            </a:r>
            <a:r>
              <a:rPr lang="en-GB" dirty="0">
                <a:solidFill>
                  <a:schemeClr val="bg1"/>
                </a:solidFill>
              </a:rPr>
              <a:t>rare</a:t>
            </a:r>
            <a:r>
              <a:rPr lang="en-GB" dirty="0" smtClean="0">
                <a:solidFill>
                  <a:schemeClr val="bg1"/>
                </a:solidFill>
              </a:rPr>
              <a:t>).</a:t>
            </a:r>
          </a:p>
          <a:p>
            <a:pPr lvl="1"/>
            <a:r>
              <a:rPr lang="en-GB" dirty="0" smtClean="0">
                <a:solidFill>
                  <a:schemeClr val="bg1"/>
                </a:solidFill>
              </a:rPr>
              <a:t>May provide the research with a range of information, such as eating habits, architectural styles and construction techniques, patterns of habituation, patterns of trade, “consumer goods” available, potential evidence for destruction at sites, etc.</a:t>
            </a:r>
            <a:endParaRPr lang="en-GB" dirty="0">
              <a:solidFill>
                <a:schemeClr val="bg1"/>
              </a:solidFill>
            </a:endParaRPr>
          </a:p>
        </p:txBody>
      </p:sp>
      <p:sp>
        <p:nvSpPr>
          <p:cNvPr id="5" name="Content Placeholder 2"/>
          <p:cNvSpPr txBox="1">
            <a:spLocks/>
          </p:cNvSpPr>
          <p:nvPr/>
        </p:nvSpPr>
        <p:spPr>
          <a:xfrm>
            <a:off x="0" y="4797152"/>
            <a:ext cx="6444208" cy="2060848"/>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Excavations potentially limited by financial, political, and practical factors. </a:t>
            </a:r>
          </a:p>
          <a:p>
            <a:pPr lvl="1"/>
            <a:r>
              <a:rPr lang="en-GB" dirty="0" smtClean="0">
                <a:solidFill>
                  <a:schemeClr val="bg1"/>
                </a:solidFill>
              </a:rPr>
              <a:t>Considered still occupied settlements (like Rome) vs. abandoned sites, e.g. Dura </a:t>
            </a:r>
            <a:r>
              <a:rPr lang="en-GB" dirty="0" err="1" smtClean="0">
                <a:solidFill>
                  <a:schemeClr val="bg1"/>
                </a:solidFill>
              </a:rPr>
              <a:t>Europos</a:t>
            </a:r>
            <a:r>
              <a:rPr lang="en-GB" dirty="0" smtClean="0">
                <a:solidFill>
                  <a:schemeClr val="bg1"/>
                </a:solidFill>
              </a:rPr>
              <a:t>.</a:t>
            </a:r>
          </a:p>
          <a:p>
            <a:pPr lvl="1"/>
            <a:r>
              <a:rPr lang="en-GB" dirty="0" smtClean="0">
                <a:solidFill>
                  <a:schemeClr val="bg1"/>
                </a:solidFill>
              </a:rPr>
              <a:t>It may be easier to organise excavations in say Britain, than it currently is in Syria.  </a:t>
            </a:r>
            <a:endParaRPr lang="en-GB" dirty="0">
              <a:solidFill>
                <a:schemeClr val="bg1"/>
              </a:solidFill>
            </a:endParaRPr>
          </a:p>
        </p:txBody>
      </p:sp>
      <p:pic>
        <p:nvPicPr>
          <p:cNvPr id="6" name="Picture 5"/>
          <p:cNvPicPr>
            <a:picLocks noChangeAspect="1"/>
          </p:cNvPicPr>
          <p:nvPr/>
        </p:nvPicPr>
        <p:blipFill>
          <a:blip r:embed="rId2"/>
          <a:stretch>
            <a:fillRect/>
          </a:stretch>
        </p:blipFill>
        <p:spPr>
          <a:xfrm>
            <a:off x="6732240" y="5066928"/>
            <a:ext cx="2278293" cy="1708720"/>
          </a:xfrm>
          <a:prstGeom prst="rect">
            <a:avLst/>
          </a:prstGeom>
        </p:spPr>
      </p:pic>
      <p:pic>
        <p:nvPicPr>
          <p:cNvPr id="7" name="Picture 6"/>
          <p:cNvPicPr>
            <a:picLocks noChangeAspect="1"/>
          </p:cNvPicPr>
          <p:nvPr/>
        </p:nvPicPr>
        <p:blipFill>
          <a:blip r:embed="rId3"/>
          <a:stretch>
            <a:fillRect/>
          </a:stretch>
        </p:blipFill>
        <p:spPr>
          <a:xfrm>
            <a:off x="6732240" y="1759382"/>
            <a:ext cx="2281428" cy="3183783"/>
          </a:xfrm>
          <a:prstGeom prst="rect">
            <a:avLst/>
          </a:prstGeom>
        </p:spPr>
      </p:pic>
    </p:spTree>
    <p:extLst>
      <p:ext uri="{BB962C8B-B14F-4D97-AF65-F5344CB8AC3E}">
        <p14:creationId xmlns:p14="http://schemas.microsoft.com/office/powerpoint/2010/main" val="15629261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13" y="116632"/>
            <a:ext cx="9001000" cy="2074242"/>
          </a:xfrm>
        </p:spPr>
        <p:txBody>
          <a:bodyPr>
            <a:normAutofit fontScale="90000"/>
          </a:bodyPr>
          <a:lstStyle/>
          <a:p>
            <a:r>
              <a:rPr lang="en-GB" dirty="0">
                <a:solidFill>
                  <a:schemeClr val="bg1"/>
                </a:solidFill>
              </a:rPr>
              <a:t>Comprehending Roman History: </a:t>
            </a:r>
            <a:r>
              <a:rPr lang="en-GB" dirty="0" smtClean="0">
                <a:solidFill>
                  <a:schemeClr val="bg1"/>
                </a:solidFill>
              </a:rPr>
              <a:t>Epigraphy, Papyrology, Numismatics and </a:t>
            </a:r>
            <a:r>
              <a:rPr lang="en-GB" dirty="0">
                <a:solidFill>
                  <a:schemeClr val="bg1"/>
                </a:solidFill>
              </a:rPr>
              <a:t>Iconographic evidence</a:t>
            </a:r>
            <a:endParaRPr lang="en-GB" dirty="0"/>
          </a:p>
        </p:txBody>
      </p:sp>
      <p:sp>
        <p:nvSpPr>
          <p:cNvPr id="5" name="Content Placeholder 2"/>
          <p:cNvSpPr>
            <a:spLocks noGrp="1"/>
          </p:cNvSpPr>
          <p:nvPr>
            <p:ph idx="1"/>
          </p:nvPr>
        </p:nvSpPr>
        <p:spPr>
          <a:xfrm>
            <a:off x="35496" y="2190874"/>
            <a:ext cx="9001000" cy="4893207"/>
          </a:xfrm>
        </p:spPr>
        <p:txBody>
          <a:bodyPr>
            <a:normAutofit lnSpcReduction="10000"/>
          </a:bodyPr>
          <a:lstStyle/>
          <a:p>
            <a:r>
              <a:rPr lang="en-GB" b="1" dirty="0">
                <a:solidFill>
                  <a:schemeClr val="bg1"/>
                </a:solidFill>
              </a:rPr>
              <a:t>Epigraphy and Papyrology</a:t>
            </a:r>
            <a:r>
              <a:rPr lang="en-GB" dirty="0">
                <a:solidFill>
                  <a:schemeClr val="bg1"/>
                </a:solidFill>
              </a:rPr>
              <a:t>: </a:t>
            </a:r>
          </a:p>
          <a:p>
            <a:pPr lvl="1"/>
            <a:r>
              <a:rPr lang="en-GB" dirty="0">
                <a:solidFill>
                  <a:schemeClr val="bg1"/>
                </a:solidFill>
              </a:rPr>
              <a:t>inscriptions on marble, stone, bronze, graffiti, and brick-stamps, ostraka, clay tablets, etc. </a:t>
            </a:r>
          </a:p>
          <a:p>
            <a:pPr lvl="1"/>
            <a:r>
              <a:rPr lang="en-GB" dirty="0">
                <a:solidFill>
                  <a:schemeClr val="bg1"/>
                </a:solidFill>
              </a:rPr>
              <a:t>study of writing on perishable materials such as parchment, wooden tablets, papyrus, etc.</a:t>
            </a:r>
          </a:p>
          <a:p>
            <a:endParaRPr lang="en-GB" sz="500" dirty="0">
              <a:solidFill>
                <a:schemeClr val="bg1"/>
              </a:solidFill>
            </a:endParaRPr>
          </a:p>
          <a:p>
            <a:r>
              <a:rPr lang="en-GB" b="1" dirty="0">
                <a:solidFill>
                  <a:schemeClr val="bg1"/>
                </a:solidFill>
              </a:rPr>
              <a:t>Iconographic </a:t>
            </a:r>
            <a:r>
              <a:rPr lang="en-GB" b="1" dirty="0" smtClean="0">
                <a:solidFill>
                  <a:schemeClr val="bg1"/>
                </a:solidFill>
              </a:rPr>
              <a:t>/ artistic evidence</a:t>
            </a:r>
            <a:r>
              <a:rPr lang="en-GB" dirty="0">
                <a:solidFill>
                  <a:schemeClr val="bg1"/>
                </a:solidFill>
              </a:rPr>
              <a:t>: statues, images on pottery, wall-paintings, mosaics, reliefs, figurines, etc. </a:t>
            </a:r>
          </a:p>
          <a:p>
            <a:endParaRPr lang="en-GB" sz="500" dirty="0">
              <a:solidFill>
                <a:schemeClr val="bg1"/>
              </a:solidFill>
            </a:endParaRPr>
          </a:p>
          <a:p>
            <a:r>
              <a:rPr lang="en-GB" b="1" dirty="0">
                <a:solidFill>
                  <a:schemeClr val="bg1"/>
                </a:solidFill>
              </a:rPr>
              <a:t>Numismatic</a:t>
            </a:r>
            <a:r>
              <a:rPr lang="en-GB" dirty="0">
                <a:solidFill>
                  <a:schemeClr val="bg1"/>
                </a:solidFill>
              </a:rPr>
              <a:t>: the study of coins and all aspects relating to them (this also includes the iconography on the coins). </a:t>
            </a:r>
          </a:p>
          <a:p>
            <a:endParaRPr lang="en-GB" dirty="0"/>
          </a:p>
        </p:txBody>
      </p:sp>
    </p:spTree>
    <p:extLst>
      <p:ext uri="{BB962C8B-B14F-4D97-AF65-F5344CB8AC3E}">
        <p14:creationId xmlns:p14="http://schemas.microsoft.com/office/powerpoint/2010/main" val="10000054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12776"/>
            <a:ext cx="8424936" cy="4896584"/>
          </a:xfrm>
        </p:spPr>
        <p:txBody>
          <a:bodyPr/>
          <a:lstStyle/>
          <a:p>
            <a:pPr>
              <a:buNone/>
            </a:pPr>
            <a:endParaRPr lang="en-GB" dirty="0" smtClean="0"/>
          </a:p>
          <a:p>
            <a:pPr>
              <a:buNone/>
            </a:pPr>
            <a:endParaRPr lang="en-GB" dirty="0" smtClean="0"/>
          </a:p>
          <a:p>
            <a:pPr algn="ctr">
              <a:buNone/>
            </a:pPr>
            <a:r>
              <a:rPr lang="en-GB" sz="6000" b="1" dirty="0" smtClean="0">
                <a:solidFill>
                  <a:schemeClr val="bg1"/>
                </a:solidFill>
              </a:rPr>
              <a:t>Module Format</a:t>
            </a:r>
          </a:p>
          <a:p>
            <a:pPr algn="ctr">
              <a:buNone/>
            </a:pPr>
            <a:endParaRPr lang="en-GB" sz="6000" b="1" dirty="0">
              <a:solidFill>
                <a:schemeClr val="bg1"/>
              </a:solidFill>
            </a:endParaRPr>
          </a:p>
        </p:txBody>
      </p:sp>
    </p:spTree>
    <p:extLst>
      <p:ext uri="{BB962C8B-B14F-4D97-AF65-F5344CB8AC3E}">
        <p14:creationId xmlns:p14="http://schemas.microsoft.com/office/powerpoint/2010/main" val="423798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Lecture-Workshop Format</a:t>
            </a:r>
            <a:endParaRPr lang="en-GB" dirty="0">
              <a:solidFill>
                <a:schemeClr val="bg1"/>
              </a:solidFill>
            </a:endParaRPr>
          </a:p>
        </p:txBody>
      </p:sp>
      <p:sp>
        <p:nvSpPr>
          <p:cNvPr id="3" name="Content Placeholder 2"/>
          <p:cNvSpPr>
            <a:spLocks noGrp="1"/>
          </p:cNvSpPr>
          <p:nvPr>
            <p:ph idx="1"/>
          </p:nvPr>
        </p:nvSpPr>
        <p:spPr>
          <a:xfrm>
            <a:off x="0" y="1556792"/>
            <a:ext cx="4211960" cy="5301208"/>
          </a:xfrm>
        </p:spPr>
        <p:txBody>
          <a:bodyPr>
            <a:normAutofit fontScale="92500" lnSpcReduction="20000"/>
          </a:bodyPr>
          <a:lstStyle/>
          <a:p>
            <a:r>
              <a:rPr lang="en-GB" dirty="0" smtClean="0">
                <a:solidFill>
                  <a:schemeClr val="bg1"/>
                </a:solidFill>
              </a:rPr>
              <a:t>Mixture of 30-45 min lectures with workshop activities. </a:t>
            </a:r>
          </a:p>
          <a:p>
            <a:pPr lvl="1"/>
            <a:r>
              <a:rPr lang="en-GB" sz="2700" dirty="0" smtClean="0">
                <a:solidFill>
                  <a:schemeClr val="bg1"/>
                </a:solidFill>
              </a:rPr>
              <a:t>Suggestions for preparatory reading are on Moodle.</a:t>
            </a:r>
          </a:p>
          <a:p>
            <a:pPr lvl="1"/>
            <a:r>
              <a:rPr lang="en-GB" sz="2700" dirty="0" smtClean="0">
                <a:solidFill>
                  <a:schemeClr val="bg1"/>
                </a:solidFill>
              </a:rPr>
              <a:t>Additionally bibliography relating to the themes covered will be included at the end of the lecture slides.</a:t>
            </a:r>
          </a:p>
          <a:p>
            <a:pPr lvl="1"/>
            <a:r>
              <a:rPr lang="en-GB" sz="2700" dirty="0" smtClean="0">
                <a:solidFill>
                  <a:schemeClr val="bg1"/>
                </a:solidFill>
              </a:rPr>
              <a:t>A number of different participatory activities will be included in the module.</a:t>
            </a:r>
          </a:p>
          <a:p>
            <a:pPr lvl="1"/>
            <a:endParaRPr lang="en-GB" sz="1100" dirty="0">
              <a:solidFill>
                <a:schemeClr val="bg1"/>
              </a:solidFill>
            </a:endParaRPr>
          </a:p>
        </p:txBody>
      </p:sp>
      <p:graphicFrame>
        <p:nvGraphicFramePr>
          <p:cNvPr id="4" name="Content Placeholder 3"/>
          <p:cNvGraphicFramePr>
            <a:graphicFrameLocks/>
          </p:cNvGraphicFramePr>
          <p:nvPr>
            <p:extLst>
              <p:ext uri="{D42A27DB-BD31-4B8C-83A1-F6EECF244321}">
                <p14:modId xmlns:p14="http://schemas.microsoft.com/office/powerpoint/2010/main" val="3203159763"/>
              </p:ext>
            </p:extLst>
          </p:nvPr>
        </p:nvGraphicFramePr>
        <p:xfrm>
          <a:off x="4139952" y="1700808"/>
          <a:ext cx="4896544" cy="1743406"/>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1152128">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594066">
                <a:tc>
                  <a:txBody>
                    <a:bodyPr/>
                    <a:lstStyle/>
                    <a:p>
                      <a:pPr>
                        <a:lnSpc>
                          <a:spcPct val="115000"/>
                        </a:lnSpc>
                        <a:spcAft>
                          <a:spcPts val="0"/>
                        </a:spcAft>
                      </a:pPr>
                      <a:r>
                        <a:rPr lang="en-GB" sz="1800" dirty="0">
                          <a:effectLst/>
                        </a:rPr>
                        <a:t>Activity type</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a:effectLst/>
                        </a:rPr>
                        <a:t>Hours</a:t>
                      </a:r>
                      <a:endParaRPr lang="en-GB" sz="160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a:effectLst/>
                        </a:rPr>
                        <a:t>Percentage</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395083">
                <a:tc>
                  <a:txBody>
                    <a:bodyPr/>
                    <a:lstStyle/>
                    <a:p>
                      <a:pPr>
                        <a:lnSpc>
                          <a:spcPct val="115000"/>
                        </a:lnSpc>
                        <a:spcAft>
                          <a:spcPts val="0"/>
                        </a:spcAft>
                      </a:pPr>
                      <a:r>
                        <a:rPr lang="en-GB" sz="1800" dirty="0">
                          <a:effectLst/>
                        </a:rPr>
                        <a:t>Scheduled learning</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b="1" dirty="0">
                          <a:effectLst/>
                        </a:rPr>
                        <a:t>48 </a:t>
                      </a:r>
                      <a:endParaRPr lang="en-GB" sz="1600" b="1"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24%</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414141">
                <a:tc>
                  <a:txBody>
                    <a:bodyPr/>
                    <a:lstStyle/>
                    <a:p>
                      <a:pPr>
                        <a:lnSpc>
                          <a:spcPct val="115000"/>
                        </a:lnSpc>
                        <a:spcAft>
                          <a:spcPts val="0"/>
                        </a:spcAft>
                      </a:pPr>
                      <a:r>
                        <a:rPr lang="en-GB" sz="1800" dirty="0">
                          <a:effectLst/>
                        </a:rPr>
                        <a:t>Independent learning</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b="1" dirty="0">
                          <a:effectLst/>
                        </a:rPr>
                        <a:t>152 </a:t>
                      </a:r>
                      <a:endParaRPr lang="en-GB" sz="1600" b="1"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76%</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340116">
                <a:tc>
                  <a:txBody>
                    <a:bodyPr/>
                    <a:lstStyle/>
                    <a:p>
                      <a:pPr>
                        <a:lnSpc>
                          <a:spcPct val="115000"/>
                        </a:lnSpc>
                        <a:spcAft>
                          <a:spcPts val="0"/>
                        </a:spcAft>
                      </a:pPr>
                      <a:r>
                        <a:rPr lang="en-GB" sz="1800" dirty="0">
                          <a:effectLst/>
                        </a:rPr>
                        <a:t>TOTAL</a:t>
                      </a:r>
                      <a:endParaRPr lang="en-GB" sz="16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b="1" dirty="0">
                          <a:effectLst/>
                        </a:rPr>
                        <a:t>200 </a:t>
                      </a:r>
                      <a:endParaRPr lang="en-GB" sz="1600" b="1"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1800" dirty="0">
                          <a:effectLst/>
                        </a:rPr>
                        <a:t>100%</a:t>
                      </a:r>
                      <a:endParaRPr lang="en-GB" sz="1600"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bl>
          </a:graphicData>
        </a:graphic>
      </p:graphicFrame>
      <p:pic>
        <p:nvPicPr>
          <p:cNvPr id="5" name="Picture 4"/>
          <p:cNvPicPr>
            <a:picLocks noChangeAspect="1"/>
          </p:cNvPicPr>
          <p:nvPr/>
        </p:nvPicPr>
        <p:blipFill>
          <a:blip r:embed="rId2"/>
          <a:stretch>
            <a:fillRect/>
          </a:stretch>
        </p:blipFill>
        <p:spPr>
          <a:xfrm>
            <a:off x="4280822" y="3629415"/>
            <a:ext cx="2343406" cy="3043384"/>
          </a:xfrm>
          <a:prstGeom prst="rect">
            <a:avLst/>
          </a:prstGeom>
        </p:spPr>
      </p:pic>
      <p:pic>
        <p:nvPicPr>
          <p:cNvPr id="6" name="Picture 5"/>
          <p:cNvPicPr>
            <a:picLocks noChangeAspect="1"/>
          </p:cNvPicPr>
          <p:nvPr/>
        </p:nvPicPr>
        <p:blipFill>
          <a:blip r:embed="rId3"/>
          <a:stretch>
            <a:fillRect/>
          </a:stretch>
        </p:blipFill>
        <p:spPr>
          <a:xfrm>
            <a:off x="6876256" y="3640213"/>
            <a:ext cx="2006560" cy="3043384"/>
          </a:xfrm>
          <a:prstGeom prst="rect">
            <a:avLst/>
          </a:prstGeom>
        </p:spPr>
      </p:pic>
    </p:spTree>
    <p:extLst>
      <p:ext uri="{BB962C8B-B14F-4D97-AF65-F5344CB8AC3E}">
        <p14:creationId xmlns:p14="http://schemas.microsoft.com/office/powerpoint/2010/main" val="5117419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Week One</a:t>
            </a:r>
            <a:endParaRPr lang="en-GB" dirty="0">
              <a:solidFill>
                <a:schemeClr val="bg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86496865"/>
              </p:ext>
            </p:extLst>
          </p:nvPr>
        </p:nvGraphicFramePr>
        <p:xfrm>
          <a:off x="215516" y="1268760"/>
          <a:ext cx="8820981" cy="5382126"/>
        </p:xfrm>
        <a:graphic>
          <a:graphicData uri="http://schemas.openxmlformats.org/drawingml/2006/table">
            <a:tbl>
              <a:tblPr firstRow="1" firstCol="1" bandRow="1">
                <a:tableStyleId>{5C22544A-7EE6-4342-B048-85BDC9FD1C3A}</a:tableStyleId>
              </a:tblPr>
              <a:tblGrid>
                <a:gridCol w="1640727">
                  <a:extLst>
                    <a:ext uri="{9D8B030D-6E8A-4147-A177-3AD203B41FA5}">
                      <a16:colId xmlns:a16="http://schemas.microsoft.com/office/drawing/2014/main" val="3871521471"/>
                    </a:ext>
                  </a:extLst>
                </a:gridCol>
                <a:gridCol w="1838356">
                  <a:extLst>
                    <a:ext uri="{9D8B030D-6E8A-4147-A177-3AD203B41FA5}">
                      <a16:colId xmlns:a16="http://schemas.microsoft.com/office/drawing/2014/main" val="3593879316"/>
                    </a:ext>
                  </a:extLst>
                </a:gridCol>
                <a:gridCol w="1647575">
                  <a:extLst>
                    <a:ext uri="{9D8B030D-6E8A-4147-A177-3AD203B41FA5}">
                      <a16:colId xmlns:a16="http://schemas.microsoft.com/office/drawing/2014/main" val="3998372693"/>
                    </a:ext>
                  </a:extLst>
                </a:gridCol>
                <a:gridCol w="1803134">
                  <a:extLst>
                    <a:ext uri="{9D8B030D-6E8A-4147-A177-3AD203B41FA5}">
                      <a16:colId xmlns:a16="http://schemas.microsoft.com/office/drawing/2014/main" val="1387727152"/>
                    </a:ext>
                  </a:extLst>
                </a:gridCol>
                <a:gridCol w="1891189">
                  <a:extLst>
                    <a:ext uri="{9D8B030D-6E8A-4147-A177-3AD203B41FA5}">
                      <a16:colId xmlns:a16="http://schemas.microsoft.com/office/drawing/2014/main" val="2305986740"/>
                    </a:ext>
                  </a:extLst>
                </a:gridCol>
              </a:tblGrid>
              <a:tr h="433905">
                <a:tc>
                  <a:txBody>
                    <a:bodyPr/>
                    <a:lstStyle/>
                    <a:p>
                      <a:pPr>
                        <a:lnSpc>
                          <a:spcPct val="107000"/>
                        </a:lnSpc>
                        <a:spcAft>
                          <a:spcPts val="800"/>
                        </a:spcAft>
                      </a:pPr>
                      <a:r>
                        <a:rPr lang="en-GB" sz="14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Session 1</a:t>
                      </a:r>
                      <a:endParaRPr lang="en-GB" sz="1100">
                        <a:effectLst/>
                      </a:endParaRPr>
                    </a:p>
                    <a:p>
                      <a:pPr>
                        <a:lnSpc>
                          <a:spcPct val="107000"/>
                        </a:lnSpc>
                        <a:spcAft>
                          <a:spcPts val="800"/>
                        </a:spcAft>
                      </a:pPr>
                      <a:r>
                        <a:rPr lang="en-GB" sz="1400">
                          <a:effectLst/>
                        </a:rPr>
                        <a:t>Monday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Session 2</a:t>
                      </a:r>
                      <a:endParaRPr lang="en-GB" sz="1100">
                        <a:effectLst/>
                      </a:endParaRPr>
                    </a:p>
                    <a:p>
                      <a:pPr>
                        <a:lnSpc>
                          <a:spcPct val="107000"/>
                        </a:lnSpc>
                        <a:spcAft>
                          <a:spcPts val="800"/>
                        </a:spcAft>
                      </a:pPr>
                      <a:r>
                        <a:rPr lang="en-GB" sz="1400">
                          <a:effectLst/>
                        </a:rPr>
                        <a:t>Tuesday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Session 3</a:t>
                      </a:r>
                      <a:endParaRPr lang="en-GB" sz="1100">
                        <a:effectLst/>
                      </a:endParaRPr>
                    </a:p>
                    <a:p>
                      <a:pPr>
                        <a:lnSpc>
                          <a:spcPct val="107000"/>
                        </a:lnSpc>
                        <a:spcAft>
                          <a:spcPts val="800"/>
                        </a:spcAft>
                      </a:pPr>
                      <a:r>
                        <a:rPr lang="en-GB" sz="1400">
                          <a:effectLst/>
                        </a:rPr>
                        <a:t>Thursday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200">
                          <a:effectLst/>
                        </a:rPr>
                        <a:t>Session 4</a:t>
                      </a:r>
                      <a:endParaRPr lang="en-GB" sz="1100">
                        <a:effectLst/>
                      </a:endParaRPr>
                    </a:p>
                    <a:p>
                      <a:pPr>
                        <a:lnSpc>
                          <a:spcPct val="107000"/>
                        </a:lnSpc>
                        <a:spcAft>
                          <a:spcPts val="800"/>
                        </a:spcAft>
                      </a:pPr>
                      <a:r>
                        <a:rPr lang="en-GB" sz="1200">
                          <a:effectLst/>
                        </a:rPr>
                        <a:t>Friday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extLst>
                  <a:ext uri="{0D108BD9-81ED-4DB2-BD59-A6C34878D82A}">
                    <a16:rowId xmlns:a16="http://schemas.microsoft.com/office/drawing/2014/main" val="2079350962"/>
                  </a:ext>
                </a:extLst>
              </a:tr>
              <a:tr h="870770">
                <a:tc>
                  <a:txBody>
                    <a:bodyPr/>
                    <a:lstStyle/>
                    <a:p>
                      <a:pPr>
                        <a:lnSpc>
                          <a:spcPct val="107000"/>
                        </a:lnSpc>
                        <a:spcAft>
                          <a:spcPts val="800"/>
                        </a:spcAft>
                      </a:pPr>
                      <a:r>
                        <a:rPr lang="en-GB" sz="1400">
                          <a:effectLst/>
                        </a:rPr>
                        <a:t>THEME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b="1" dirty="0">
                          <a:effectLst/>
                        </a:rPr>
                        <a:t>Introduction and Early Rome</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b="1" dirty="0">
                          <a:effectLst/>
                        </a:rPr>
                        <a:t>The mid-late Republic</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b="1" dirty="0">
                          <a:effectLst/>
                        </a:rPr>
                        <a:t>The “Augustan Revolution” </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b="1" dirty="0">
                          <a:effectLst/>
                        </a:rPr>
                        <a:t>Trip to </a:t>
                      </a:r>
                      <a:r>
                        <a:rPr lang="en-GB" sz="1400" b="1" dirty="0" err="1">
                          <a:effectLst/>
                        </a:rPr>
                        <a:t>Caerleon</a:t>
                      </a:r>
                      <a:r>
                        <a:rPr lang="en-GB" sz="1400" b="1" dirty="0">
                          <a:effectLst/>
                        </a:rPr>
                        <a:t> </a:t>
                      </a:r>
                      <a:endParaRPr lang="en-GB" sz="1400" b="1" dirty="0" smtClean="0">
                        <a:effectLst/>
                      </a:endParaRPr>
                    </a:p>
                    <a:p>
                      <a:pPr>
                        <a:lnSpc>
                          <a:spcPct val="107000"/>
                        </a:lnSpc>
                        <a:spcAft>
                          <a:spcPts val="800"/>
                        </a:spcAft>
                      </a:pPr>
                      <a:r>
                        <a:rPr lang="en-GB" sz="1400" b="1" dirty="0" smtClean="0">
                          <a:effectLst/>
                        </a:rPr>
                        <a:t>Assessment </a:t>
                      </a:r>
                      <a:r>
                        <a:rPr lang="en-GB" sz="1400" b="1" dirty="0">
                          <a:effectLst/>
                        </a:rPr>
                        <a:t>1: </a:t>
                      </a:r>
                      <a:r>
                        <a:rPr lang="en-GB" sz="1400" b="1" dirty="0" smtClean="0">
                          <a:effectLst/>
                        </a:rPr>
                        <a:t>group </a:t>
                      </a:r>
                      <a:r>
                        <a:rPr lang="en-GB" sz="1400" b="1" dirty="0">
                          <a:effectLst/>
                        </a:rPr>
                        <a:t>presentations</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extLst>
                  <a:ext uri="{0D108BD9-81ED-4DB2-BD59-A6C34878D82A}">
                    <a16:rowId xmlns:a16="http://schemas.microsoft.com/office/drawing/2014/main" val="1436266279"/>
                  </a:ext>
                </a:extLst>
              </a:tr>
              <a:tr h="1670365">
                <a:tc>
                  <a:txBody>
                    <a:bodyPr/>
                    <a:lstStyle/>
                    <a:p>
                      <a:pPr>
                        <a:lnSpc>
                          <a:spcPct val="107000"/>
                        </a:lnSpc>
                        <a:spcAft>
                          <a:spcPts val="800"/>
                        </a:spcAft>
                      </a:pPr>
                      <a:r>
                        <a:rPr lang="en-GB" sz="1400">
                          <a:effectLst/>
                        </a:rPr>
                        <a:t>Hour one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Introductory lecturer: history, culture and literature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Lecture-workshop: The conquest of Italy –</a:t>
                      </a:r>
                      <a:endParaRPr lang="en-GB" sz="1100">
                        <a:effectLst/>
                      </a:endParaRPr>
                    </a:p>
                    <a:p>
                      <a:pPr>
                        <a:lnSpc>
                          <a:spcPct val="107000"/>
                        </a:lnSpc>
                        <a:spcAft>
                          <a:spcPts val="800"/>
                        </a:spcAft>
                      </a:pPr>
                      <a:r>
                        <a:rPr lang="en-GB" sz="1400">
                          <a:effectLst/>
                        </a:rPr>
                        <a:t>A discussion of what factors made Rome so successful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Lecture: From Republic to Empire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rowSpan="3">
                  <a:txBody>
                    <a:bodyPr/>
                    <a:lstStyle/>
                    <a:p>
                      <a:pPr>
                        <a:lnSpc>
                          <a:spcPct val="107000"/>
                        </a:lnSpc>
                        <a:spcAft>
                          <a:spcPts val="0"/>
                        </a:spcAft>
                      </a:pPr>
                      <a:r>
                        <a:rPr lang="en-GB" sz="1400" dirty="0" smtClean="0">
                          <a:effectLst/>
                        </a:rPr>
                        <a:t>8:50 </a:t>
                      </a:r>
                      <a:r>
                        <a:rPr lang="en-GB" sz="1400" dirty="0">
                          <a:effectLst/>
                        </a:rPr>
                        <a:t>– meet outside the front of the Arts Building to get the coach </a:t>
                      </a:r>
                      <a:endParaRPr lang="en-GB" sz="1400" dirty="0" smtClean="0">
                        <a:effectLst/>
                      </a:endParaRPr>
                    </a:p>
                    <a:p>
                      <a:pPr>
                        <a:lnSpc>
                          <a:spcPct val="107000"/>
                        </a:lnSpc>
                        <a:spcAft>
                          <a:spcPts val="0"/>
                        </a:spcAft>
                      </a:pPr>
                      <a:endParaRPr lang="en-GB" sz="400" dirty="0" smtClean="0">
                        <a:effectLst/>
                      </a:endParaRPr>
                    </a:p>
                    <a:p>
                      <a:pPr>
                        <a:lnSpc>
                          <a:spcPct val="107000"/>
                        </a:lnSpc>
                        <a:spcAft>
                          <a:spcPts val="0"/>
                        </a:spcAft>
                      </a:pPr>
                      <a:endParaRPr lang="en-GB" sz="400" dirty="0">
                        <a:effectLst/>
                      </a:endParaRPr>
                    </a:p>
                    <a:p>
                      <a:pPr>
                        <a:lnSpc>
                          <a:spcPct val="107000"/>
                        </a:lnSpc>
                        <a:spcAft>
                          <a:spcPts val="0"/>
                        </a:spcAft>
                      </a:pPr>
                      <a:r>
                        <a:rPr lang="en-GB" sz="1400" dirty="0" smtClean="0">
                          <a:effectLst/>
                        </a:rPr>
                        <a:t>15:30 </a:t>
                      </a:r>
                      <a:r>
                        <a:rPr lang="en-GB" sz="1400" dirty="0">
                          <a:effectLst/>
                        </a:rPr>
                        <a:t>– get coach back to </a:t>
                      </a:r>
                      <a:r>
                        <a:rPr lang="en-GB" sz="1400" dirty="0" err="1">
                          <a:effectLst/>
                        </a:rPr>
                        <a:t>Lampeter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extLst>
                  <a:ext uri="{0D108BD9-81ED-4DB2-BD59-A6C34878D82A}">
                    <a16:rowId xmlns:a16="http://schemas.microsoft.com/office/drawing/2014/main" val="2816615832"/>
                  </a:ext>
                </a:extLst>
              </a:tr>
              <a:tr h="1119434">
                <a:tc>
                  <a:txBody>
                    <a:bodyPr/>
                    <a:lstStyle/>
                    <a:p>
                      <a:pPr>
                        <a:lnSpc>
                          <a:spcPct val="107000"/>
                        </a:lnSpc>
                        <a:spcAft>
                          <a:spcPts val="800"/>
                        </a:spcAft>
                      </a:pPr>
                      <a:r>
                        <a:rPr lang="en-GB" sz="1400">
                          <a:effectLst/>
                        </a:rPr>
                        <a:t>Hour two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Workshop: “Timeline” – testing your knowledge of Roman history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Lecture - Workshop: slaves, women and children in ancient Rome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Workshop: Roman portraiture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vMerge="1">
                  <a:txBody>
                    <a:bodyPr/>
                    <a:lstStyle/>
                    <a:p>
                      <a:endParaRPr lang="en-GB"/>
                    </a:p>
                  </a:txBody>
                  <a:tcPr/>
                </a:tc>
                <a:extLst>
                  <a:ext uri="{0D108BD9-81ED-4DB2-BD59-A6C34878D82A}">
                    <a16:rowId xmlns:a16="http://schemas.microsoft.com/office/drawing/2014/main" val="2978827161"/>
                  </a:ext>
                </a:extLst>
              </a:tr>
              <a:tr h="1119434">
                <a:tc>
                  <a:txBody>
                    <a:bodyPr/>
                    <a:lstStyle/>
                    <a:p>
                      <a:pPr>
                        <a:lnSpc>
                          <a:spcPct val="107000"/>
                        </a:lnSpc>
                        <a:spcAft>
                          <a:spcPts val="800"/>
                        </a:spcAft>
                      </a:pPr>
                      <a:r>
                        <a:rPr lang="en-GB" sz="1400">
                          <a:effectLst/>
                        </a:rPr>
                        <a:t>Hour three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Lecture-workshop: Early Rome – myth, history and the creation of the Republic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a:effectLst/>
                        </a:rPr>
                        <a:t>Lecture: beyond Italy – Rome as a pan-Mediterranean power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a:txBody>
                    <a:bodyPr/>
                    <a:lstStyle/>
                    <a:p>
                      <a:pPr>
                        <a:lnSpc>
                          <a:spcPct val="107000"/>
                        </a:lnSpc>
                        <a:spcAft>
                          <a:spcPts val="800"/>
                        </a:spcAft>
                      </a:pPr>
                      <a:r>
                        <a:rPr lang="en-GB" sz="1400" dirty="0">
                          <a:effectLst/>
                        </a:rPr>
                        <a:t>Lecture: The Roman world of the early centuries AD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746" marR="43746" marT="0" marB="0"/>
                </a:tc>
                <a:tc vMerge="1">
                  <a:txBody>
                    <a:bodyPr/>
                    <a:lstStyle/>
                    <a:p>
                      <a:endParaRPr lang="en-GB"/>
                    </a:p>
                  </a:txBody>
                  <a:tcPr/>
                </a:tc>
                <a:extLst>
                  <a:ext uri="{0D108BD9-81ED-4DB2-BD59-A6C34878D82A}">
                    <a16:rowId xmlns:a16="http://schemas.microsoft.com/office/drawing/2014/main" val="1683667151"/>
                  </a:ext>
                </a:extLst>
              </a:tr>
            </a:tbl>
          </a:graphicData>
        </a:graphic>
      </p:graphicFrame>
    </p:spTree>
    <p:extLst>
      <p:ext uri="{BB962C8B-B14F-4D97-AF65-F5344CB8AC3E}">
        <p14:creationId xmlns:p14="http://schemas.microsoft.com/office/powerpoint/2010/main" val="25563762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normAutofit fontScale="90000"/>
          </a:bodyPr>
          <a:lstStyle/>
          <a:p>
            <a:r>
              <a:rPr lang="en-GB" dirty="0" smtClean="0">
                <a:solidFill>
                  <a:schemeClr val="bg1"/>
                </a:solidFill>
              </a:rPr>
              <a:t>Health and Safety forms for Friday’s Trip</a:t>
            </a:r>
            <a:endParaRPr lang="en-GB" dirty="0">
              <a:solidFill>
                <a:schemeClr val="bg1"/>
              </a:solidFill>
            </a:endParaRPr>
          </a:p>
        </p:txBody>
      </p:sp>
      <p:sp>
        <p:nvSpPr>
          <p:cNvPr id="3" name="Content Placeholder 2"/>
          <p:cNvSpPr>
            <a:spLocks noGrp="1"/>
          </p:cNvSpPr>
          <p:nvPr>
            <p:ph idx="1"/>
          </p:nvPr>
        </p:nvSpPr>
        <p:spPr>
          <a:xfrm>
            <a:off x="0" y="1916832"/>
            <a:ext cx="9036496" cy="4941168"/>
          </a:xfrm>
        </p:spPr>
        <p:txBody>
          <a:bodyPr>
            <a:normAutofit/>
          </a:bodyPr>
          <a:lstStyle/>
          <a:p>
            <a:r>
              <a:rPr lang="en-GB" dirty="0" smtClean="0">
                <a:solidFill>
                  <a:schemeClr val="bg1"/>
                </a:solidFill>
              </a:rPr>
              <a:t>Assessment 1 connects to the trip </a:t>
            </a:r>
            <a:r>
              <a:rPr lang="en-GB" dirty="0">
                <a:solidFill>
                  <a:schemeClr val="bg1"/>
                </a:solidFill>
              </a:rPr>
              <a:t>to </a:t>
            </a:r>
            <a:r>
              <a:rPr lang="en-GB" dirty="0" err="1" smtClean="0">
                <a:solidFill>
                  <a:schemeClr val="bg1"/>
                </a:solidFill>
              </a:rPr>
              <a:t>Caerleon</a:t>
            </a:r>
            <a:r>
              <a:rPr lang="en-GB" dirty="0" smtClean="0">
                <a:solidFill>
                  <a:schemeClr val="bg1"/>
                </a:solidFill>
              </a:rPr>
              <a:t>. </a:t>
            </a:r>
          </a:p>
          <a:p>
            <a:pPr lvl="1"/>
            <a:r>
              <a:rPr lang="en-GB" dirty="0" smtClean="0">
                <a:solidFill>
                  <a:schemeClr val="bg1"/>
                </a:solidFill>
              </a:rPr>
              <a:t>If you </a:t>
            </a:r>
            <a:r>
              <a:rPr lang="en-GB" u="sng" dirty="0" smtClean="0">
                <a:solidFill>
                  <a:schemeClr val="bg1"/>
                </a:solidFill>
              </a:rPr>
              <a:t>legitimately</a:t>
            </a:r>
            <a:r>
              <a:rPr lang="en-GB" dirty="0" smtClean="0">
                <a:solidFill>
                  <a:schemeClr val="bg1"/>
                </a:solidFill>
              </a:rPr>
              <a:t> cannot come on the Friday you must let me know by tomorrow 2pm. </a:t>
            </a:r>
          </a:p>
          <a:p>
            <a:pPr lvl="2"/>
            <a:r>
              <a:rPr lang="en-GB" dirty="0" smtClean="0">
                <a:solidFill>
                  <a:schemeClr val="bg1"/>
                </a:solidFill>
              </a:rPr>
              <a:t>An alternative assessment will be given (likely an essay, this will be marked as normal). </a:t>
            </a:r>
          </a:p>
          <a:p>
            <a:pPr lvl="1"/>
            <a:endParaRPr lang="en-GB" sz="500" dirty="0" smtClean="0">
              <a:solidFill>
                <a:schemeClr val="bg1"/>
              </a:solidFill>
            </a:endParaRPr>
          </a:p>
          <a:p>
            <a:pPr lvl="2"/>
            <a:endParaRPr lang="en-GB" sz="500" dirty="0">
              <a:solidFill>
                <a:schemeClr val="bg1"/>
              </a:solidFill>
            </a:endParaRPr>
          </a:p>
          <a:p>
            <a:r>
              <a:rPr lang="en-GB" dirty="0" smtClean="0">
                <a:solidFill>
                  <a:schemeClr val="bg1"/>
                </a:solidFill>
              </a:rPr>
              <a:t>Health and Safety forms to be distributed this session. </a:t>
            </a:r>
          </a:p>
          <a:p>
            <a:endParaRPr lang="en-GB" sz="500" dirty="0">
              <a:solidFill>
                <a:schemeClr val="bg1"/>
              </a:solidFill>
            </a:endParaRPr>
          </a:p>
          <a:p>
            <a:r>
              <a:rPr lang="en-GB" dirty="0" smtClean="0">
                <a:solidFill>
                  <a:schemeClr val="bg1"/>
                </a:solidFill>
              </a:rPr>
              <a:t>The trip is free (just bring your own money for food or bring along prepared food and drink). </a:t>
            </a:r>
          </a:p>
          <a:p>
            <a:endParaRPr lang="en-GB" sz="500" dirty="0">
              <a:solidFill>
                <a:schemeClr val="bg1"/>
              </a:solidFill>
            </a:endParaRPr>
          </a:p>
          <a:p>
            <a:r>
              <a:rPr lang="en-GB" dirty="0" smtClean="0">
                <a:solidFill>
                  <a:schemeClr val="bg1"/>
                </a:solidFill>
              </a:rPr>
              <a:t>Dress weather appropriate. </a:t>
            </a:r>
            <a:endParaRPr lang="en-GB" dirty="0">
              <a:solidFill>
                <a:schemeClr val="bg1"/>
              </a:solidFill>
            </a:endParaRPr>
          </a:p>
        </p:txBody>
      </p:sp>
    </p:spTree>
    <p:extLst>
      <p:ext uri="{BB962C8B-B14F-4D97-AF65-F5344CB8AC3E}">
        <p14:creationId xmlns:p14="http://schemas.microsoft.com/office/powerpoint/2010/main" val="17946719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Week Two</a:t>
            </a:r>
            <a:endParaRPr lang="en-GB" dirty="0">
              <a:solidFill>
                <a:schemeClr val="bg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90417917"/>
              </p:ext>
            </p:extLst>
          </p:nvPr>
        </p:nvGraphicFramePr>
        <p:xfrm>
          <a:off x="107504" y="1340768"/>
          <a:ext cx="8928992" cy="5421295"/>
        </p:xfrm>
        <a:graphic>
          <a:graphicData uri="http://schemas.openxmlformats.org/drawingml/2006/table">
            <a:tbl>
              <a:tblPr firstRow="1" firstCol="1" bandRow="1">
                <a:tableStyleId>{5C22544A-7EE6-4342-B048-85BDC9FD1C3A}</a:tableStyleId>
              </a:tblPr>
              <a:tblGrid>
                <a:gridCol w="1582604">
                  <a:extLst>
                    <a:ext uri="{9D8B030D-6E8A-4147-A177-3AD203B41FA5}">
                      <a16:colId xmlns:a16="http://schemas.microsoft.com/office/drawing/2014/main" val="2309984771"/>
                    </a:ext>
                  </a:extLst>
                </a:gridCol>
                <a:gridCol w="1777449">
                  <a:extLst>
                    <a:ext uri="{9D8B030D-6E8A-4147-A177-3AD203B41FA5}">
                      <a16:colId xmlns:a16="http://schemas.microsoft.com/office/drawing/2014/main" val="1935879685"/>
                    </a:ext>
                  </a:extLst>
                </a:gridCol>
                <a:gridCol w="1826159">
                  <a:extLst>
                    <a:ext uri="{9D8B030D-6E8A-4147-A177-3AD203B41FA5}">
                      <a16:colId xmlns:a16="http://schemas.microsoft.com/office/drawing/2014/main" val="1249737493"/>
                    </a:ext>
                  </a:extLst>
                </a:gridCol>
                <a:gridCol w="1851011">
                  <a:extLst>
                    <a:ext uri="{9D8B030D-6E8A-4147-A177-3AD203B41FA5}">
                      <a16:colId xmlns:a16="http://schemas.microsoft.com/office/drawing/2014/main" val="352494838"/>
                    </a:ext>
                  </a:extLst>
                </a:gridCol>
                <a:gridCol w="1891769">
                  <a:extLst>
                    <a:ext uri="{9D8B030D-6E8A-4147-A177-3AD203B41FA5}">
                      <a16:colId xmlns:a16="http://schemas.microsoft.com/office/drawing/2014/main" val="1876343041"/>
                    </a:ext>
                  </a:extLst>
                </a:gridCol>
              </a:tblGrid>
              <a:tr h="558200">
                <a:tc>
                  <a:txBody>
                    <a:bodyPr/>
                    <a:lstStyle/>
                    <a:p>
                      <a:pPr>
                        <a:lnSpc>
                          <a:spcPct val="107000"/>
                        </a:lnSpc>
                        <a:spcAft>
                          <a:spcPts val="800"/>
                        </a:spcAft>
                      </a:pPr>
                      <a:r>
                        <a:rPr lang="en-GB" sz="16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a:effectLst/>
                        </a:rPr>
                        <a:t>Session 5</a:t>
                      </a:r>
                      <a:endParaRPr lang="en-GB" sz="1050">
                        <a:effectLst/>
                      </a:endParaRPr>
                    </a:p>
                    <a:p>
                      <a:pPr>
                        <a:lnSpc>
                          <a:spcPct val="107000"/>
                        </a:lnSpc>
                        <a:spcAft>
                          <a:spcPts val="800"/>
                        </a:spcAft>
                      </a:pPr>
                      <a:r>
                        <a:rPr lang="en-GB" sz="1600">
                          <a:effectLst/>
                        </a:rPr>
                        <a:t>Monday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a:effectLst/>
                        </a:rPr>
                        <a:t>Session 6</a:t>
                      </a:r>
                      <a:endParaRPr lang="en-GB" sz="1050">
                        <a:effectLst/>
                      </a:endParaRPr>
                    </a:p>
                    <a:p>
                      <a:pPr>
                        <a:lnSpc>
                          <a:spcPct val="107000"/>
                        </a:lnSpc>
                        <a:spcAft>
                          <a:spcPts val="800"/>
                        </a:spcAft>
                      </a:pPr>
                      <a:r>
                        <a:rPr lang="en-GB" sz="1600">
                          <a:effectLst/>
                        </a:rPr>
                        <a:t>Tuesday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a:effectLst/>
                        </a:rPr>
                        <a:t>Session 7</a:t>
                      </a:r>
                      <a:endParaRPr lang="en-GB" sz="1050">
                        <a:effectLst/>
                      </a:endParaRPr>
                    </a:p>
                    <a:p>
                      <a:pPr>
                        <a:lnSpc>
                          <a:spcPct val="107000"/>
                        </a:lnSpc>
                        <a:spcAft>
                          <a:spcPts val="800"/>
                        </a:spcAft>
                      </a:pPr>
                      <a:r>
                        <a:rPr lang="en-GB" sz="1600">
                          <a:effectLst/>
                        </a:rPr>
                        <a:t>Thursday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a:effectLst/>
                        </a:rPr>
                        <a:t>Session 8</a:t>
                      </a:r>
                      <a:endParaRPr lang="en-GB" sz="1050">
                        <a:effectLst/>
                      </a:endParaRPr>
                    </a:p>
                    <a:p>
                      <a:pPr>
                        <a:lnSpc>
                          <a:spcPct val="107000"/>
                        </a:lnSpc>
                        <a:spcAft>
                          <a:spcPts val="800"/>
                        </a:spcAft>
                      </a:pPr>
                      <a:r>
                        <a:rPr lang="en-GB" sz="1600">
                          <a:effectLst/>
                        </a:rPr>
                        <a:t>Friday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extLst>
                  <a:ext uri="{0D108BD9-81ED-4DB2-BD59-A6C34878D82A}">
                    <a16:rowId xmlns:a16="http://schemas.microsoft.com/office/drawing/2014/main" val="701916100"/>
                  </a:ext>
                </a:extLst>
              </a:tr>
              <a:tr h="1090421">
                <a:tc>
                  <a:txBody>
                    <a:bodyPr/>
                    <a:lstStyle/>
                    <a:p>
                      <a:pPr>
                        <a:lnSpc>
                          <a:spcPct val="107000"/>
                        </a:lnSpc>
                        <a:spcAft>
                          <a:spcPts val="800"/>
                        </a:spcAft>
                      </a:pPr>
                      <a:r>
                        <a:rPr lang="en-GB" sz="1600" dirty="0">
                          <a:effectLst/>
                        </a:rPr>
                        <a:t>THEME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b="1" dirty="0">
                          <a:effectLst/>
                        </a:rPr>
                        <a:t>Life in the Imperial Period</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b="1" dirty="0">
                          <a:effectLst/>
                        </a:rPr>
                        <a:t>Troubles in the Roman World </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b="1" dirty="0">
                          <a:effectLst/>
                        </a:rPr>
                        <a:t>Late Antiquity </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b="1" dirty="0" smtClean="0">
                          <a:effectLst/>
                        </a:rPr>
                        <a:t>Assessment 2: group posters - </a:t>
                      </a:r>
                      <a:r>
                        <a:rPr lang="en-GB" sz="1600" b="1" dirty="0">
                          <a:effectLst/>
                        </a:rPr>
                        <a:t>Roman History timeline</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extLst>
                  <a:ext uri="{0D108BD9-81ED-4DB2-BD59-A6C34878D82A}">
                    <a16:rowId xmlns:a16="http://schemas.microsoft.com/office/drawing/2014/main" val="1214742940"/>
                  </a:ext>
                </a:extLst>
              </a:tr>
              <a:tr h="1308505">
                <a:tc>
                  <a:txBody>
                    <a:bodyPr/>
                    <a:lstStyle/>
                    <a:p>
                      <a:pPr>
                        <a:lnSpc>
                          <a:spcPct val="107000"/>
                        </a:lnSpc>
                        <a:spcAft>
                          <a:spcPts val="800"/>
                        </a:spcAft>
                      </a:pPr>
                      <a:r>
                        <a:rPr lang="en-GB" sz="1600">
                          <a:effectLst/>
                        </a:rPr>
                        <a:t>Hour one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dirty="0">
                          <a:effectLst/>
                        </a:rPr>
                        <a:t>Lecture-workshop: learning about Roman life from Epigraphy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rowSpan="2">
                  <a:txBody>
                    <a:bodyPr/>
                    <a:lstStyle/>
                    <a:p>
                      <a:pPr>
                        <a:lnSpc>
                          <a:spcPct val="107000"/>
                        </a:lnSpc>
                        <a:spcAft>
                          <a:spcPts val="800"/>
                        </a:spcAft>
                      </a:pPr>
                      <a:r>
                        <a:rPr lang="en-GB" sz="1600" dirty="0">
                          <a:effectLst/>
                        </a:rPr>
                        <a:t>Lecture-workshop: Sexuality in Ancient Rome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dirty="0">
                          <a:effectLst/>
                        </a:rPr>
                        <a:t>Lecture: The Roman world of the late-third to fourth century CE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rowSpan="3">
                  <a:txBody>
                    <a:bodyPr/>
                    <a:lstStyle/>
                    <a:p>
                      <a:pPr>
                        <a:lnSpc>
                          <a:spcPct val="107000"/>
                        </a:lnSpc>
                        <a:spcAft>
                          <a:spcPts val="800"/>
                        </a:spcAft>
                      </a:pPr>
                      <a:r>
                        <a:rPr lang="en-GB" sz="1600" dirty="0" smtClean="0">
                          <a:effectLst/>
                          <a:latin typeface="+mn-lt"/>
                          <a:ea typeface="+mn-ea"/>
                          <a:cs typeface="+mn-cs"/>
                        </a:rPr>
                        <a:t>Day</a:t>
                      </a:r>
                      <a:r>
                        <a:rPr lang="en-GB" sz="1600" baseline="0" dirty="0" smtClean="0">
                          <a:effectLst/>
                          <a:latin typeface="+mn-lt"/>
                          <a:ea typeface="+mn-ea"/>
                          <a:cs typeface="+mn-cs"/>
                        </a:rPr>
                        <a:t> to finalise posters, these must be submitted by 23:59 (PDF) format on the day. The presentations to go with the posters will take place on the Monday 2</a:t>
                      </a:r>
                      <a:r>
                        <a:rPr lang="en-GB" sz="1600" baseline="30000" dirty="0" smtClean="0">
                          <a:effectLst/>
                          <a:latin typeface="+mn-lt"/>
                          <a:ea typeface="+mn-ea"/>
                          <a:cs typeface="+mn-cs"/>
                        </a:rPr>
                        <a:t>nd</a:t>
                      </a:r>
                      <a:r>
                        <a:rPr lang="en-GB" sz="1600" baseline="0" dirty="0" smtClean="0">
                          <a:effectLst/>
                          <a:latin typeface="+mn-lt"/>
                          <a:ea typeface="+mn-ea"/>
                          <a:cs typeface="+mn-cs"/>
                        </a:rPr>
                        <a:t> of March.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extLst>
                  <a:ext uri="{0D108BD9-81ED-4DB2-BD59-A6C34878D82A}">
                    <a16:rowId xmlns:a16="http://schemas.microsoft.com/office/drawing/2014/main" val="2947640804"/>
                  </a:ext>
                </a:extLst>
              </a:tr>
              <a:tr h="1090421">
                <a:tc>
                  <a:txBody>
                    <a:bodyPr/>
                    <a:lstStyle/>
                    <a:p>
                      <a:pPr>
                        <a:lnSpc>
                          <a:spcPct val="107000"/>
                        </a:lnSpc>
                        <a:spcAft>
                          <a:spcPts val="800"/>
                        </a:spcAft>
                      </a:pPr>
                      <a:r>
                        <a:rPr lang="en-GB" sz="1600">
                          <a:effectLst/>
                        </a:rPr>
                        <a:t>Hour two</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dirty="0">
                          <a:effectLst/>
                        </a:rPr>
                        <a:t>Workshop: making your timeline poster</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vMerge="1">
                  <a:txBody>
                    <a:bodyPr/>
                    <a:lstStyle/>
                    <a:p>
                      <a:endParaRPr lang="en-GB"/>
                    </a:p>
                  </a:txBody>
                  <a:tcPr/>
                </a:tc>
                <a:tc>
                  <a:txBody>
                    <a:bodyPr/>
                    <a:lstStyle/>
                    <a:p>
                      <a:pPr>
                        <a:lnSpc>
                          <a:spcPct val="107000"/>
                        </a:lnSpc>
                        <a:spcAft>
                          <a:spcPts val="800"/>
                        </a:spcAft>
                      </a:pPr>
                      <a:r>
                        <a:rPr lang="en-GB" sz="1600" dirty="0">
                          <a:effectLst/>
                        </a:rPr>
                        <a:t>Workshop: legal advocates in the Roman world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vMerge="1">
                  <a:txBody>
                    <a:bodyPr/>
                    <a:lstStyle/>
                    <a:p>
                      <a:endParaRPr lang="en-GB"/>
                    </a:p>
                  </a:txBody>
                  <a:tcPr/>
                </a:tc>
                <a:extLst>
                  <a:ext uri="{0D108BD9-81ED-4DB2-BD59-A6C34878D82A}">
                    <a16:rowId xmlns:a16="http://schemas.microsoft.com/office/drawing/2014/main" val="578065393"/>
                  </a:ext>
                </a:extLst>
              </a:tr>
              <a:tr h="1308505">
                <a:tc>
                  <a:txBody>
                    <a:bodyPr/>
                    <a:lstStyle/>
                    <a:p>
                      <a:pPr>
                        <a:lnSpc>
                          <a:spcPct val="107000"/>
                        </a:lnSpc>
                        <a:spcAft>
                          <a:spcPts val="800"/>
                        </a:spcAft>
                      </a:pPr>
                      <a:r>
                        <a:rPr lang="en-GB" sz="1600">
                          <a:effectLst/>
                        </a:rPr>
                        <a:t>Hour three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a:effectLst/>
                        </a:rPr>
                        <a:t>Lecture-workshop: Bathing, infection and disease in the Roman World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dirty="0">
                          <a:effectLst/>
                        </a:rPr>
                        <a:t>Lecture: The Third Century Crisis</a:t>
                      </a:r>
                      <a:endParaRPr lang="en-GB" sz="1050" dirty="0">
                        <a:effectLst/>
                      </a:endParaRPr>
                    </a:p>
                    <a:p>
                      <a:pPr>
                        <a:lnSpc>
                          <a:spcPct val="107000"/>
                        </a:lnSpc>
                        <a:spcAft>
                          <a:spcPts val="800"/>
                        </a:spcAft>
                      </a:pPr>
                      <a:r>
                        <a:rPr lang="en-GB" sz="16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a:txBody>
                    <a:bodyPr/>
                    <a:lstStyle/>
                    <a:p>
                      <a:pPr>
                        <a:lnSpc>
                          <a:spcPct val="107000"/>
                        </a:lnSpc>
                        <a:spcAft>
                          <a:spcPts val="800"/>
                        </a:spcAft>
                      </a:pPr>
                      <a:r>
                        <a:rPr lang="en-GB" sz="1600" dirty="0">
                          <a:effectLst/>
                        </a:rPr>
                        <a:t>Lecture: End of the Roman Empire?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57865" marR="57865" marT="0" marB="0"/>
                </a:tc>
                <a:tc vMerge="1">
                  <a:txBody>
                    <a:bodyPr/>
                    <a:lstStyle/>
                    <a:p>
                      <a:endParaRPr lang="en-GB"/>
                    </a:p>
                  </a:txBody>
                  <a:tcPr/>
                </a:tc>
                <a:extLst>
                  <a:ext uri="{0D108BD9-81ED-4DB2-BD59-A6C34878D82A}">
                    <a16:rowId xmlns:a16="http://schemas.microsoft.com/office/drawing/2014/main" val="2711345452"/>
                  </a:ext>
                </a:extLst>
              </a:tr>
            </a:tbl>
          </a:graphicData>
        </a:graphic>
      </p:graphicFrame>
    </p:spTree>
    <p:extLst>
      <p:ext uri="{BB962C8B-B14F-4D97-AF65-F5344CB8AC3E}">
        <p14:creationId xmlns:p14="http://schemas.microsoft.com/office/powerpoint/2010/main" val="16711872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Weeks three and four – Dr Ruth Parkes</a:t>
            </a:r>
            <a:endParaRPr lang="en-GB" dirty="0"/>
          </a:p>
        </p:txBody>
      </p:sp>
      <p:sp>
        <p:nvSpPr>
          <p:cNvPr id="3" name="Content Placeholder 2"/>
          <p:cNvSpPr>
            <a:spLocks noGrp="1"/>
          </p:cNvSpPr>
          <p:nvPr>
            <p:ph idx="1"/>
          </p:nvPr>
        </p:nvSpPr>
        <p:spPr>
          <a:xfrm>
            <a:off x="0" y="1600200"/>
            <a:ext cx="9144000" cy="1468760"/>
          </a:xfrm>
        </p:spPr>
        <p:txBody>
          <a:bodyPr>
            <a:normAutofit/>
          </a:bodyPr>
          <a:lstStyle/>
          <a:p>
            <a:r>
              <a:rPr lang="en-GB" sz="2400" dirty="0" smtClean="0">
                <a:solidFill>
                  <a:schemeClr val="bg1"/>
                </a:solidFill>
              </a:rPr>
              <a:t>An exploration of a range of texts, primarily coming from the period spanning the Late Republic to latter first century AD.</a:t>
            </a:r>
            <a:endParaRPr lang="en-GB" sz="2400" dirty="0">
              <a:solidFill>
                <a:schemeClr val="bg1"/>
              </a:solidFill>
            </a:endParaRPr>
          </a:p>
        </p:txBody>
      </p:sp>
      <p:sp>
        <p:nvSpPr>
          <p:cNvPr id="4" name="Content Placeholder 2"/>
          <p:cNvSpPr txBox="1">
            <a:spLocks/>
          </p:cNvSpPr>
          <p:nvPr/>
        </p:nvSpPr>
        <p:spPr>
          <a:xfrm>
            <a:off x="35496" y="2564904"/>
            <a:ext cx="9108504" cy="4293096"/>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This includes:</a:t>
            </a:r>
          </a:p>
          <a:p>
            <a:r>
              <a:rPr lang="en-GB" dirty="0" smtClean="0">
                <a:solidFill>
                  <a:schemeClr val="bg1"/>
                </a:solidFill>
              </a:rPr>
              <a:t>Cicero </a:t>
            </a:r>
            <a:r>
              <a:rPr lang="en-GB" i="1" dirty="0" smtClean="0">
                <a:solidFill>
                  <a:schemeClr val="bg1"/>
                </a:solidFill>
              </a:rPr>
              <a:t>Pro </a:t>
            </a:r>
            <a:r>
              <a:rPr lang="en-GB" i="1" dirty="0" err="1" smtClean="0">
                <a:solidFill>
                  <a:schemeClr val="bg1"/>
                </a:solidFill>
              </a:rPr>
              <a:t>Archia</a:t>
            </a:r>
            <a:r>
              <a:rPr lang="en-GB" i="1" dirty="0" smtClean="0">
                <a:solidFill>
                  <a:schemeClr val="bg1"/>
                </a:solidFill>
              </a:rPr>
              <a:t> </a:t>
            </a:r>
            <a:r>
              <a:rPr lang="en-GB" dirty="0" smtClean="0">
                <a:solidFill>
                  <a:schemeClr val="bg1"/>
                </a:solidFill>
              </a:rPr>
              <a:t>(part of the assessment) [Late Republic] </a:t>
            </a:r>
          </a:p>
          <a:p>
            <a:endParaRPr lang="en-GB" sz="1100" dirty="0" smtClean="0">
              <a:solidFill>
                <a:schemeClr val="bg1"/>
              </a:solidFill>
            </a:endParaRPr>
          </a:p>
          <a:p>
            <a:r>
              <a:rPr lang="en-GB" dirty="0" smtClean="0">
                <a:solidFill>
                  <a:schemeClr val="bg1"/>
                </a:solidFill>
              </a:rPr>
              <a:t>Catullus [Late Republic] </a:t>
            </a:r>
          </a:p>
          <a:p>
            <a:endParaRPr lang="en-GB" sz="900" dirty="0" smtClean="0">
              <a:solidFill>
                <a:schemeClr val="bg1"/>
              </a:solidFill>
            </a:endParaRPr>
          </a:p>
          <a:p>
            <a:r>
              <a:rPr lang="en-GB" dirty="0" smtClean="0">
                <a:solidFill>
                  <a:schemeClr val="bg1"/>
                </a:solidFill>
              </a:rPr>
              <a:t>Propertius [Augustan period]</a:t>
            </a:r>
          </a:p>
          <a:p>
            <a:endParaRPr lang="en-GB" sz="900" dirty="0" smtClean="0">
              <a:solidFill>
                <a:schemeClr val="bg1"/>
              </a:solidFill>
            </a:endParaRPr>
          </a:p>
          <a:p>
            <a:r>
              <a:rPr lang="en-GB" dirty="0" smtClean="0">
                <a:solidFill>
                  <a:schemeClr val="bg1"/>
                </a:solidFill>
              </a:rPr>
              <a:t>Ovid </a:t>
            </a:r>
            <a:r>
              <a:rPr lang="en-GB" i="1" dirty="0" err="1" smtClean="0">
                <a:solidFill>
                  <a:schemeClr val="bg1"/>
                </a:solidFill>
              </a:rPr>
              <a:t>Amores</a:t>
            </a:r>
            <a:r>
              <a:rPr lang="en-GB" i="1" dirty="0" smtClean="0">
                <a:solidFill>
                  <a:schemeClr val="bg1"/>
                </a:solidFill>
              </a:rPr>
              <a:t> </a:t>
            </a:r>
            <a:r>
              <a:rPr lang="en-GB" dirty="0" smtClean="0">
                <a:solidFill>
                  <a:schemeClr val="bg1"/>
                </a:solidFill>
              </a:rPr>
              <a:t>[Augustan period]</a:t>
            </a:r>
            <a:endParaRPr lang="en-GB" i="1" dirty="0" smtClean="0">
              <a:solidFill>
                <a:schemeClr val="bg1"/>
              </a:solidFill>
            </a:endParaRPr>
          </a:p>
          <a:p>
            <a:endParaRPr lang="en-GB" sz="900" dirty="0" smtClean="0">
              <a:solidFill>
                <a:schemeClr val="bg1"/>
              </a:solidFill>
            </a:endParaRPr>
          </a:p>
          <a:p>
            <a:r>
              <a:rPr lang="en-GB" dirty="0" smtClean="0">
                <a:solidFill>
                  <a:schemeClr val="bg1"/>
                </a:solidFill>
              </a:rPr>
              <a:t>Vergil </a:t>
            </a:r>
            <a:r>
              <a:rPr lang="en-GB" i="1" dirty="0" smtClean="0">
                <a:solidFill>
                  <a:schemeClr val="bg1"/>
                </a:solidFill>
              </a:rPr>
              <a:t>Eclogue</a:t>
            </a:r>
            <a:r>
              <a:rPr lang="en-GB" dirty="0" smtClean="0">
                <a:solidFill>
                  <a:schemeClr val="bg1"/>
                </a:solidFill>
              </a:rPr>
              <a:t> [Augustan period]</a:t>
            </a:r>
          </a:p>
          <a:p>
            <a:endParaRPr lang="en-GB" sz="900" dirty="0" smtClean="0">
              <a:solidFill>
                <a:schemeClr val="bg1"/>
              </a:solidFill>
            </a:endParaRPr>
          </a:p>
          <a:p>
            <a:r>
              <a:rPr lang="en-GB" dirty="0" smtClean="0">
                <a:solidFill>
                  <a:schemeClr val="bg1"/>
                </a:solidFill>
              </a:rPr>
              <a:t>Vergil </a:t>
            </a:r>
            <a:r>
              <a:rPr lang="en-GB" i="1" dirty="0" smtClean="0">
                <a:solidFill>
                  <a:schemeClr val="bg1"/>
                </a:solidFill>
              </a:rPr>
              <a:t>Aeneid</a:t>
            </a:r>
            <a:r>
              <a:rPr lang="en-GB" dirty="0" smtClean="0">
                <a:solidFill>
                  <a:schemeClr val="bg1"/>
                </a:solidFill>
              </a:rPr>
              <a:t> [Augustan]</a:t>
            </a:r>
          </a:p>
          <a:p>
            <a:endParaRPr lang="en-GB" sz="800" dirty="0" smtClean="0">
              <a:solidFill>
                <a:schemeClr val="bg1"/>
              </a:solidFill>
            </a:endParaRPr>
          </a:p>
          <a:p>
            <a:r>
              <a:rPr lang="en-GB" dirty="0" smtClean="0">
                <a:solidFill>
                  <a:schemeClr val="bg1"/>
                </a:solidFill>
              </a:rPr>
              <a:t>Seneca </a:t>
            </a:r>
            <a:r>
              <a:rPr lang="en-GB" i="1" dirty="0" smtClean="0">
                <a:solidFill>
                  <a:schemeClr val="bg1"/>
                </a:solidFill>
              </a:rPr>
              <a:t>Epistles</a:t>
            </a:r>
            <a:r>
              <a:rPr lang="en-GB" dirty="0" smtClean="0">
                <a:solidFill>
                  <a:schemeClr val="bg1"/>
                </a:solidFill>
              </a:rPr>
              <a:t> [Reign of Nero]</a:t>
            </a:r>
          </a:p>
          <a:p>
            <a:endParaRPr lang="en-GB" sz="800" dirty="0" smtClean="0">
              <a:solidFill>
                <a:schemeClr val="bg1"/>
              </a:solidFill>
            </a:endParaRPr>
          </a:p>
          <a:p>
            <a:r>
              <a:rPr lang="en-GB" dirty="0" smtClean="0">
                <a:solidFill>
                  <a:schemeClr val="bg1"/>
                </a:solidFill>
              </a:rPr>
              <a:t>Petronius </a:t>
            </a:r>
            <a:r>
              <a:rPr lang="en-GB" i="1" dirty="0" err="1" smtClean="0">
                <a:solidFill>
                  <a:schemeClr val="bg1"/>
                </a:solidFill>
              </a:rPr>
              <a:t>Satyrica</a:t>
            </a:r>
            <a:r>
              <a:rPr lang="en-GB" dirty="0" smtClean="0">
                <a:solidFill>
                  <a:schemeClr val="bg1"/>
                </a:solidFill>
              </a:rPr>
              <a:t> [Reign of Nero] </a:t>
            </a:r>
          </a:p>
          <a:p>
            <a:endParaRPr lang="en-GB" sz="700" dirty="0" smtClean="0">
              <a:solidFill>
                <a:schemeClr val="bg1"/>
              </a:solidFill>
            </a:endParaRPr>
          </a:p>
          <a:p>
            <a:r>
              <a:rPr lang="en-GB" dirty="0" smtClean="0">
                <a:solidFill>
                  <a:schemeClr val="bg1"/>
                </a:solidFill>
              </a:rPr>
              <a:t>Plus introductions to some other authors like Lucretius, Horace, Livy, Tibullus, Statius, Juvenal, </a:t>
            </a:r>
            <a:r>
              <a:rPr lang="en-GB" dirty="0" err="1" smtClean="0">
                <a:solidFill>
                  <a:schemeClr val="bg1"/>
                </a:solidFill>
              </a:rPr>
              <a:t>Claudian</a:t>
            </a:r>
            <a:r>
              <a:rPr lang="en-GB" dirty="0" smtClean="0">
                <a:solidFill>
                  <a:schemeClr val="bg1"/>
                </a:solidFill>
              </a:rPr>
              <a:t> [Late Republic to Late Antiquity]</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4860032" y="3276565"/>
            <a:ext cx="3719593" cy="2725808"/>
          </a:xfrm>
          <a:prstGeom prst="rect">
            <a:avLst/>
          </a:prstGeom>
        </p:spPr>
      </p:pic>
    </p:spTree>
    <p:extLst>
      <p:ext uri="{BB962C8B-B14F-4D97-AF65-F5344CB8AC3E}">
        <p14:creationId xmlns:p14="http://schemas.microsoft.com/office/powerpoint/2010/main" val="6305719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12776"/>
            <a:ext cx="8424936" cy="4896584"/>
          </a:xfrm>
        </p:spPr>
        <p:txBody>
          <a:bodyPr/>
          <a:lstStyle/>
          <a:p>
            <a:pPr>
              <a:buNone/>
            </a:pPr>
            <a:endParaRPr lang="en-GB" dirty="0" smtClean="0"/>
          </a:p>
          <a:p>
            <a:pPr>
              <a:buNone/>
            </a:pPr>
            <a:endParaRPr lang="en-GB" dirty="0" smtClean="0"/>
          </a:p>
          <a:p>
            <a:pPr algn="ctr">
              <a:buNone/>
            </a:pPr>
            <a:r>
              <a:rPr lang="en-GB" sz="6000" b="1" dirty="0" smtClean="0">
                <a:solidFill>
                  <a:schemeClr val="bg1"/>
                </a:solidFill>
              </a:rPr>
              <a:t>Assessment Portfolio </a:t>
            </a:r>
          </a:p>
          <a:p>
            <a:pPr algn="ctr">
              <a:buNone/>
            </a:pPr>
            <a:endParaRPr lang="en-GB" sz="6000" b="1" dirty="0">
              <a:solidFill>
                <a:schemeClr val="bg1"/>
              </a:solidFill>
            </a:endParaRPr>
          </a:p>
        </p:txBody>
      </p:sp>
    </p:spTree>
    <p:extLst>
      <p:ext uri="{BB962C8B-B14F-4D97-AF65-F5344CB8AC3E}">
        <p14:creationId xmlns:p14="http://schemas.microsoft.com/office/powerpoint/2010/main" val="23404805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6669360"/>
          </a:xfrm>
        </p:spPr>
        <p:txBody>
          <a:bodyPr>
            <a:normAutofit fontScale="92500" lnSpcReduction="10000"/>
          </a:bodyPr>
          <a:lstStyle/>
          <a:p>
            <a:r>
              <a:rPr lang="en-GB" b="1" dirty="0">
                <a:solidFill>
                  <a:schemeClr val="bg1"/>
                </a:solidFill>
              </a:rPr>
              <a:t>Part 1</a:t>
            </a:r>
          </a:p>
          <a:p>
            <a:pPr lvl="1"/>
            <a:r>
              <a:rPr lang="en-GB" b="1" dirty="0" smtClean="0">
                <a:solidFill>
                  <a:schemeClr val="bg1"/>
                </a:solidFill>
              </a:rPr>
              <a:t>Assessment 1: </a:t>
            </a:r>
            <a:r>
              <a:rPr lang="en-GB" b="1" dirty="0" err="1" smtClean="0">
                <a:solidFill>
                  <a:schemeClr val="bg1"/>
                </a:solidFill>
              </a:rPr>
              <a:t>Caerleon</a:t>
            </a:r>
            <a:r>
              <a:rPr lang="en-GB" b="1" dirty="0" smtClean="0">
                <a:solidFill>
                  <a:schemeClr val="bg1"/>
                </a:solidFill>
              </a:rPr>
              <a:t> site</a:t>
            </a:r>
            <a:r>
              <a:rPr lang="en-GB" dirty="0" smtClean="0">
                <a:solidFill>
                  <a:schemeClr val="bg1"/>
                </a:solidFill>
              </a:rPr>
              <a:t> </a:t>
            </a:r>
            <a:r>
              <a:rPr lang="en-GB" b="1" dirty="0" smtClean="0">
                <a:solidFill>
                  <a:schemeClr val="bg1"/>
                </a:solidFill>
              </a:rPr>
              <a:t>booklet</a:t>
            </a:r>
            <a:r>
              <a:rPr lang="en-GB" dirty="0" smtClean="0">
                <a:solidFill>
                  <a:schemeClr val="bg1"/>
                </a:solidFill>
              </a:rPr>
              <a:t> (20%) – to be submitted by Monday 17</a:t>
            </a:r>
            <a:r>
              <a:rPr lang="en-GB" baseline="30000" dirty="0" smtClean="0">
                <a:solidFill>
                  <a:schemeClr val="bg1"/>
                </a:solidFill>
              </a:rPr>
              <a:t>th</a:t>
            </a:r>
            <a:r>
              <a:rPr lang="en-GB" dirty="0" smtClean="0">
                <a:solidFill>
                  <a:schemeClr val="bg1"/>
                </a:solidFill>
              </a:rPr>
              <a:t> February. From 2-6 sides of A4 (i.e. one to three sheets). </a:t>
            </a:r>
            <a:endParaRPr lang="en-GB" dirty="0">
              <a:solidFill>
                <a:schemeClr val="bg1"/>
              </a:solidFill>
            </a:endParaRPr>
          </a:p>
          <a:p>
            <a:pPr lvl="1"/>
            <a:r>
              <a:rPr lang="en-GB" b="1" dirty="0" smtClean="0">
                <a:solidFill>
                  <a:schemeClr val="bg1"/>
                </a:solidFill>
              </a:rPr>
              <a:t>Assessment 2: </a:t>
            </a:r>
            <a:r>
              <a:rPr lang="en-GB" dirty="0">
                <a:solidFill>
                  <a:schemeClr val="bg1"/>
                </a:solidFill>
              </a:rPr>
              <a:t>a </a:t>
            </a:r>
            <a:r>
              <a:rPr lang="en-GB" dirty="0" smtClean="0">
                <a:solidFill>
                  <a:schemeClr val="bg1"/>
                </a:solidFill>
              </a:rPr>
              <a:t>poster timeline (30%) – to be submitted on Friday 21</a:t>
            </a:r>
            <a:r>
              <a:rPr lang="en-GB" baseline="30000" dirty="0" smtClean="0">
                <a:solidFill>
                  <a:schemeClr val="bg1"/>
                </a:solidFill>
              </a:rPr>
              <a:t>st</a:t>
            </a:r>
            <a:r>
              <a:rPr lang="en-GB" dirty="0" smtClean="0">
                <a:solidFill>
                  <a:schemeClr val="bg1"/>
                </a:solidFill>
              </a:rPr>
              <a:t> February; connected presentation to take place on Monday 2</a:t>
            </a:r>
            <a:r>
              <a:rPr lang="en-GB" baseline="30000" dirty="0" smtClean="0">
                <a:solidFill>
                  <a:schemeClr val="bg1"/>
                </a:solidFill>
              </a:rPr>
              <a:t>nd</a:t>
            </a:r>
            <a:r>
              <a:rPr lang="en-GB" dirty="0" smtClean="0">
                <a:solidFill>
                  <a:schemeClr val="bg1"/>
                </a:solidFill>
              </a:rPr>
              <a:t> of March.  </a:t>
            </a:r>
            <a:endParaRPr lang="en-GB" dirty="0">
              <a:solidFill>
                <a:schemeClr val="bg1"/>
              </a:solidFill>
            </a:endParaRPr>
          </a:p>
          <a:p>
            <a:pPr lvl="1"/>
            <a:endParaRPr lang="en-GB" sz="1300" b="1" dirty="0">
              <a:solidFill>
                <a:schemeClr val="bg1"/>
              </a:solidFill>
            </a:endParaRPr>
          </a:p>
          <a:p>
            <a:r>
              <a:rPr lang="en-GB" b="1" dirty="0">
                <a:solidFill>
                  <a:schemeClr val="bg1"/>
                </a:solidFill>
              </a:rPr>
              <a:t>Part </a:t>
            </a:r>
            <a:r>
              <a:rPr lang="en-GB" b="1" dirty="0" smtClean="0">
                <a:solidFill>
                  <a:schemeClr val="bg1"/>
                </a:solidFill>
              </a:rPr>
              <a:t>2</a:t>
            </a:r>
            <a:endParaRPr lang="en-GB" b="1" dirty="0">
              <a:solidFill>
                <a:schemeClr val="bg1"/>
              </a:solidFill>
            </a:endParaRPr>
          </a:p>
          <a:p>
            <a:pPr lvl="1"/>
            <a:r>
              <a:rPr lang="en-GB" b="1" dirty="0" smtClean="0">
                <a:solidFill>
                  <a:schemeClr val="bg1"/>
                </a:solidFill>
              </a:rPr>
              <a:t>Assessment </a:t>
            </a:r>
            <a:r>
              <a:rPr lang="en-GB" b="1" dirty="0">
                <a:solidFill>
                  <a:schemeClr val="bg1"/>
                </a:solidFill>
              </a:rPr>
              <a:t>1: </a:t>
            </a:r>
            <a:r>
              <a:rPr lang="en-GB" dirty="0">
                <a:solidFill>
                  <a:schemeClr val="bg1"/>
                </a:solidFill>
              </a:rPr>
              <a:t>Participation in role-playing the defence and prosecution of </a:t>
            </a:r>
            <a:r>
              <a:rPr lang="en-GB" i="1" dirty="0">
                <a:solidFill>
                  <a:schemeClr val="bg1"/>
                </a:solidFill>
              </a:rPr>
              <a:t>Pro </a:t>
            </a:r>
            <a:r>
              <a:rPr lang="en-GB" i="1" dirty="0" err="1">
                <a:solidFill>
                  <a:schemeClr val="bg1"/>
                </a:solidFill>
              </a:rPr>
              <a:t>Archia</a:t>
            </a:r>
            <a:r>
              <a:rPr lang="en-GB" dirty="0">
                <a:solidFill>
                  <a:schemeClr val="bg1"/>
                </a:solidFill>
              </a:rPr>
              <a:t> </a:t>
            </a:r>
            <a:r>
              <a:rPr lang="en-GB" dirty="0" smtClean="0">
                <a:solidFill>
                  <a:schemeClr val="bg1"/>
                </a:solidFill>
              </a:rPr>
              <a:t>(</a:t>
            </a:r>
            <a:r>
              <a:rPr lang="en-GB" dirty="0">
                <a:solidFill>
                  <a:schemeClr val="bg1"/>
                </a:solidFill>
              </a:rPr>
              <a:t>1</a:t>
            </a:r>
            <a:r>
              <a:rPr lang="en-GB" dirty="0" smtClean="0">
                <a:solidFill>
                  <a:schemeClr val="bg1"/>
                </a:solidFill>
              </a:rPr>
              <a:t>0%) on 27</a:t>
            </a:r>
            <a:r>
              <a:rPr lang="en-GB" baseline="30000" dirty="0" smtClean="0">
                <a:solidFill>
                  <a:schemeClr val="bg1"/>
                </a:solidFill>
              </a:rPr>
              <a:t>th</a:t>
            </a:r>
            <a:r>
              <a:rPr lang="en-GB" dirty="0" smtClean="0">
                <a:solidFill>
                  <a:schemeClr val="bg1"/>
                </a:solidFill>
              </a:rPr>
              <a:t> of February </a:t>
            </a:r>
            <a:r>
              <a:rPr lang="en-GB" dirty="0">
                <a:solidFill>
                  <a:schemeClr val="bg1"/>
                </a:solidFill>
              </a:rPr>
              <a:t>(alternative assessment available if required)</a:t>
            </a:r>
          </a:p>
          <a:p>
            <a:pPr lvl="1"/>
            <a:r>
              <a:rPr lang="en-GB" b="1" dirty="0" smtClean="0">
                <a:solidFill>
                  <a:schemeClr val="bg1"/>
                </a:solidFill>
              </a:rPr>
              <a:t>Assessment </a:t>
            </a:r>
            <a:r>
              <a:rPr lang="en-GB" b="1" dirty="0">
                <a:solidFill>
                  <a:schemeClr val="bg1"/>
                </a:solidFill>
              </a:rPr>
              <a:t>2: </a:t>
            </a:r>
            <a:r>
              <a:rPr lang="en-GB" dirty="0">
                <a:solidFill>
                  <a:schemeClr val="bg1"/>
                </a:solidFill>
              </a:rPr>
              <a:t>A summary of the approximate dates, key biographical facts and main works of a selected author such as Lucretius, Horace, Livy, Vergil, Propertius, </a:t>
            </a:r>
            <a:r>
              <a:rPr lang="en-GB" dirty="0" smtClean="0">
                <a:solidFill>
                  <a:schemeClr val="bg1"/>
                </a:solidFill>
              </a:rPr>
              <a:t>etc. (</a:t>
            </a:r>
            <a:r>
              <a:rPr lang="en-GB" dirty="0">
                <a:solidFill>
                  <a:schemeClr val="bg1"/>
                </a:solidFill>
              </a:rPr>
              <a:t>to be assigned from a list provided) (to be posted onto the </a:t>
            </a:r>
            <a:r>
              <a:rPr lang="en-GB" dirty="0" smtClean="0">
                <a:solidFill>
                  <a:schemeClr val="bg1"/>
                </a:solidFill>
              </a:rPr>
              <a:t>Moodle </a:t>
            </a:r>
            <a:r>
              <a:rPr lang="en-GB" dirty="0">
                <a:solidFill>
                  <a:schemeClr val="bg1"/>
                </a:solidFill>
              </a:rPr>
              <a:t>forum) (approx. 250 words) </a:t>
            </a:r>
            <a:r>
              <a:rPr lang="en-GB" dirty="0" smtClean="0">
                <a:solidFill>
                  <a:schemeClr val="bg1"/>
                </a:solidFill>
              </a:rPr>
              <a:t>(10%); due on the 4</a:t>
            </a:r>
            <a:r>
              <a:rPr lang="en-GB" baseline="30000" dirty="0" smtClean="0">
                <a:solidFill>
                  <a:schemeClr val="bg1"/>
                </a:solidFill>
              </a:rPr>
              <a:t>th</a:t>
            </a:r>
            <a:r>
              <a:rPr lang="en-GB" dirty="0" smtClean="0">
                <a:solidFill>
                  <a:schemeClr val="bg1"/>
                </a:solidFill>
              </a:rPr>
              <a:t> of March </a:t>
            </a:r>
          </a:p>
          <a:p>
            <a:pPr lvl="1"/>
            <a:r>
              <a:rPr lang="en-GB" b="1" dirty="0" smtClean="0">
                <a:solidFill>
                  <a:schemeClr val="bg1"/>
                </a:solidFill>
              </a:rPr>
              <a:t>Assessment </a:t>
            </a:r>
            <a:r>
              <a:rPr lang="en-GB" b="1" dirty="0">
                <a:solidFill>
                  <a:schemeClr val="bg1"/>
                </a:solidFill>
              </a:rPr>
              <a:t>3: </a:t>
            </a:r>
            <a:r>
              <a:rPr lang="en-GB" dirty="0">
                <a:solidFill>
                  <a:schemeClr val="bg1"/>
                </a:solidFill>
              </a:rPr>
              <a:t>Write a critical commentary of 1000 words </a:t>
            </a:r>
            <a:r>
              <a:rPr lang="en-GB" dirty="0" smtClean="0">
                <a:solidFill>
                  <a:schemeClr val="bg1"/>
                </a:solidFill>
              </a:rPr>
              <a:t>on a text (30 %): either Catullus (8.6-19 or 68.51-76), Propertius (1.3.21-46) or Ovid </a:t>
            </a:r>
            <a:r>
              <a:rPr lang="en-GB" i="1" dirty="0">
                <a:solidFill>
                  <a:schemeClr val="bg1"/>
                </a:solidFill>
              </a:rPr>
              <a:t>Amores</a:t>
            </a:r>
            <a:r>
              <a:rPr lang="en-GB" dirty="0">
                <a:solidFill>
                  <a:schemeClr val="bg1"/>
                </a:solidFill>
              </a:rPr>
              <a:t> </a:t>
            </a:r>
            <a:r>
              <a:rPr lang="en-GB" dirty="0" smtClean="0">
                <a:solidFill>
                  <a:schemeClr val="bg1"/>
                </a:solidFill>
              </a:rPr>
              <a:t>(1.5.7-26); due on the 8</a:t>
            </a:r>
            <a:r>
              <a:rPr lang="en-GB" baseline="30000" dirty="0" smtClean="0">
                <a:solidFill>
                  <a:schemeClr val="bg1"/>
                </a:solidFill>
              </a:rPr>
              <a:t>th</a:t>
            </a:r>
            <a:r>
              <a:rPr lang="en-GB" dirty="0" smtClean="0">
                <a:solidFill>
                  <a:schemeClr val="bg1"/>
                </a:solidFill>
              </a:rPr>
              <a:t> of March. </a:t>
            </a:r>
            <a:endParaRPr lang="en-GB" dirty="0">
              <a:solidFill>
                <a:schemeClr val="bg1"/>
              </a:solidFill>
            </a:endParaRPr>
          </a:p>
          <a:p>
            <a:pPr lvl="1"/>
            <a:endParaRPr lang="en-GB" b="1" dirty="0">
              <a:solidFill>
                <a:schemeClr val="bg1"/>
              </a:solidFill>
            </a:endParaRPr>
          </a:p>
        </p:txBody>
      </p:sp>
    </p:spTree>
    <p:extLst>
      <p:ext uri="{BB962C8B-B14F-4D97-AF65-F5344CB8AC3E}">
        <p14:creationId xmlns:p14="http://schemas.microsoft.com/office/powerpoint/2010/main" val="40808473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36712"/>
          </a:xfrm>
        </p:spPr>
        <p:txBody>
          <a:bodyPr>
            <a:normAutofit/>
          </a:bodyPr>
          <a:lstStyle/>
          <a:p>
            <a:r>
              <a:rPr lang="en-GB" dirty="0" smtClean="0">
                <a:solidFill>
                  <a:schemeClr val="bg1"/>
                </a:solidFill>
              </a:rPr>
              <a:t>Individual Booklets</a:t>
            </a:r>
            <a:endParaRPr lang="en-GB" dirty="0">
              <a:solidFill>
                <a:schemeClr val="bg1"/>
              </a:solidFill>
            </a:endParaRPr>
          </a:p>
        </p:txBody>
      </p:sp>
      <p:sp>
        <p:nvSpPr>
          <p:cNvPr id="3" name="Content Placeholder 2"/>
          <p:cNvSpPr>
            <a:spLocks noGrp="1"/>
          </p:cNvSpPr>
          <p:nvPr>
            <p:ph idx="1"/>
          </p:nvPr>
        </p:nvSpPr>
        <p:spPr>
          <a:xfrm>
            <a:off x="0" y="1052736"/>
            <a:ext cx="4860032" cy="5805264"/>
          </a:xfrm>
        </p:spPr>
        <p:txBody>
          <a:bodyPr>
            <a:normAutofit fontScale="92500"/>
          </a:bodyPr>
          <a:lstStyle/>
          <a:p>
            <a:r>
              <a:rPr lang="en-GB" dirty="0" smtClean="0">
                <a:solidFill>
                  <a:schemeClr val="bg1"/>
                </a:solidFill>
              </a:rPr>
              <a:t>Pick an individual feature or building, e.g.: </a:t>
            </a:r>
          </a:p>
          <a:p>
            <a:pPr marL="1042416" lvl="1" indent="-457200">
              <a:buFont typeface="+mj-lt"/>
              <a:buAutoNum type="alphaUcPeriod"/>
            </a:pPr>
            <a:r>
              <a:rPr lang="en-GB" dirty="0" smtClean="0">
                <a:solidFill>
                  <a:schemeClr val="bg1"/>
                </a:solidFill>
              </a:rPr>
              <a:t>Amphitheatre</a:t>
            </a:r>
            <a:endParaRPr lang="en-GB" dirty="0">
              <a:solidFill>
                <a:schemeClr val="bg1"/>
              </a:solidFill>
            </a:endParaRPr>
          </a:p>
          <a:p>
            <a:pPr marL="1042416" lvl="1" indent="-457200">
              <a:buFont typeface="+mj-lt"/>
              <a:buAutoNum type="alphaUcPeriod"/>
            </a:pPr>
            <a:r>
              <a:rPr lang="en-GB" dirty="0" smtClean="0">
                <a:solidFill>
                  <a:schemeClr val="bg1"/>
                </a:solidFill>
              </a:rPr>
              <a:t>Barracks</a:t>
            </a:r>
          </a:p>
          <a:p>
            <a:pPr marL="1042416" lvl="1" indent="-457200">
              <a:buFont typeface="+mj-lt"/>
              <a:buAutoNum type="alphaUcPeriod"/>
            </a:pPr>
            <a:r>
              <a:rPr lang="en-GB" dirty="0" smtClean="0">
                <a:solidFill>
                  <a:schemeClr val="bg1"/>
                </a:solidFill>
              </a:rPr>
              <a:t>Baths</a:t>
            </a:r>
          </a:p>
          <a:p>
            <a:pPr marL="1042416" lvl="1" indent="-457200">
              <a:buFont typeface="+mj-lt"/>
              <a:buAutoNum type="alphaUcPeriod"/>
            </a:pPr>
            <a:r>
              <a:rPr lang="en-GB" dirty="0" smtClean="0">
                <a:solidFill>
                  <a:schemeClr val="bg1"/>
                </a:solidFill>
              </a:rPr>
              <a:t>Fortifications</a:t>
            </a:r>
          </a:p>
          <a:p>
            <a:pPr marL="1042416" lvl="1" indent="-457200">
              <a:buFont typeface="+mj-lt"/>
              <a:buAutoNum type="alphaUcPeriod"/>
            </a:pPr>
            <a:endParaRPr lang="en-GB" sz="500" dirty="0">
              <a:solidFill>
                <a:schemeClr val="bg1"/>
              </a:solidFill>
            </a:endParaRPr>
          </a:p>
          <a:p>
            <a:r>
              <a:rPr lang="en-GB" dirty="0">
                <a:solidFill>
                  <a:schemeClr val="bg1"/>
                </a:solidFill>
              </a:rPr>
              <a:t>You </a:t>
            </a:r>
            <a:r>
              <a:rPr lang="en-GB" dirty="0" smtClean="0">
                <a:solidFill>
                  <a:schemeClr val="bg1"/>
                </a:solidFill>
              </a:rPr>
              <a:t>can pick whichever building or feature of the site interests you most. </a:t>
            </a:r>
          </a:p>
          <a:p>
            <a:endParaRPr lang="en-GB" sz="600" dirty="0">
              <a:solidFill>
                <a:schemeClr val="bg1"/>
              </a:solidFill>
            </a:endParaRPr>
          </a:p>
          <a:p>
            <a:endParaRPr lang="en-GB" sz="500" dirty="0">
              <a:solidFill>
                <a:schemeClr val="bg1"/>
              </a:solidFill>
            </a:endParaRPr>
          </a:p>
          <a:p>
            <a:r>
              <a:rPr lang="en-GB" dirty="0" smtClean="0">
                <a:solidFill>
                  <a:schemeClr val="bg1"/>
                </a:solidFill>
              </a:rPr>
              <a:t>Your grade will be assessed on the layout, quality of the information and aesthetics of the booklet. </a:t>
            </a:r>
            <a:endParaRPr lang="en-GB" dirty="0">
              <a:solidFill>
                <a:schemeClr val="bg1"/>
              </a:solidFill>
            </a:endParaRPr>
          </a:p>
          <a:p>
            <a:pPr marL="1042416" lvl="1" indent="-457200">
              <a:buFont typeface="+mj-lt"/>
              <a:buAutoNum type="alphaUcPeriod"/>
            </a:pPr>
            <a:endParaRPr lang="en-GB" dirty="0" smtClean="0">
              <a:solidFill>
                <a:schemeClr val="bg1"/>
              </a:solidFill>
            </a:endParaRPr>
          </a:p>
          <a:p>
            <a:pPr marL="1042416" lvl="1" indent="-457200">
              <a:buFont typeface="+mj-lt"/>
              <a:buAutoNum type="alphaUcPeriod"/>
            </a:pPr>
            <a:endParaRPr lang="en-GB" dirty="0">
              <a:solidFill>
                <a:schemeClr val="bg1"/>
              </a:solidFill>
            </a:endParaRPr>
          </a:p>
          <a:p>
            <a:pPr marL="722376" indent="-457200">
              <a:buFont typeface="+mj-lt"/>
              <a:buAutoNum type="alphaUcPeriod"/>
            </a:pPr>
            <a:endParaRPr lang="en-GB" dirty="0" smtClean="0">
              <a:solidFill>
                <a:schemeClr val="bg1"/>
              </a:solidFill>
            </a:endParaRPr>
          </a:p>
          <a:p>
            <a:pPr marL="1042416" lvl="1" indent="-457200">
              <a:buFont typeface="+mj-lt"/>
              <a:buAutoNum type="alphaUcPeriod"/>
            </a:pPr>
            <a:endParaRPr lang="en-GB" dirty="0">
              <a:solidFill>
                <a:schemeClr val="bg1"/>
              </a:solidFill>
            </a:endParaRPr>
          </a:p>
          <a:p>
            <a:pPr marL="722376" indent="-457200">
              <a:buFont typeface="+mj-lt"/>
              <a:buAutoNum type="alphaUcPeriod"/>
            </a:pPr>
            <a:endParaRPr lang="en-GB" dirty="0">
              <a:solidFill>
                <a:schemeClr val="bg1"/>
              </a:solidFill>
            </a:endParaRPr>
          </a:p>
          <a:p>
            <a:pPr lvl="1"/>
            <a:endParaRPr lang="en-GB" dirty="0"/>
          </a:p>
        </p:txBody>
      </p:sp>
      <p:sp>
        <p:nvSpPr>
          <p:cNvPr id="4" name="Content Placeholder 2"/>
          <p:cNvSpPr txBox="1">
            <a:spLocks/>
          </p:cNvSpPr>
          <p:nvPr/>
        </p:nvSpPr>
        <p:spPr>
          <a:xfrm>
            <a:off x="4644008" y="1052736"/>
            <a:ext cx="4392488" cy="5805264"/>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Material and information you should include (if applicable) in your booklet:</a:t>
            </a:r>
          </a:p>
          <a:p>
            <a:r>
              <a:rPr lang="en-GB" dirty="0" smtClean="0">
                <a:solidFill>
                  <a:schemeClr val="bg1"/>
                </a:solidFill>
              </a:rPr>
              <a:t>The nature and function of the building.</a:t>
            </a:r>
          </a:p>
          <a:p>
            <a:r>
              <a:rPr lang="en-GB" dirty="0" smtClean="0">
                <a:solidFill>
                  <a:schemeClr val="bg1"/>
                </a:solidFill>
              </a:rPr>
              <a:t>Its approximate date of initial construction (and perhaps any relevant dates relating to subsequent redesign / refurbishment / additions). </a:t>
            </a:r>
          </a:p>
          <a:p>
            <a:r>
              <a:rPr lang="en-GB" dirty="0" smtClean="0">
                <a:solidFill>
                  <a:schemeClr val="bg1"/>
                </a:solidFill>
              </a:rPr>
              <a:t>Its building material.</a:t>
            </a:r>
          </a:p>
          <a:p>
            <a:r>
              <a:rPr lang="en-GB" dirty="0" smtClean="0">
                <a:solidFill>
                  <a:schemeClr val="bg1"/>
                </a:solidFill>
              </a:rPr>
              <a:t>Any important interpretations scholars have made about the building. </a:t>
            </a:r>
          </a:p>
          <a:p>
            <a:r>
              <a:rPr lang="en-GB" dirty="0" smtClean="0">
                <a:solidFill>
                  <a:schemeClr val="bg1"/>
                </a:solidFill>
              </a:rPr>
              <a:t>How the building fits into the rest of the site.</a:t>
            </a:r>
          </a:p>
          <a:p>
            <a:r>
              <a:rPr lang="en-GB" dirty="0" smtClean="0">
                <a:solidFill>
                  <a:schemeClr val="bg1"/>
                </a:solidFill>
              </a:rPr>
              <a:t>Any interesting fact about the building that you think is worth noting. </a:t>
            </a:r>
            <a:endParaRPr lang="en-GB" dirty="0">
              <a:solidFill>
                <a:schemeClr val="bg1"/>
              </a:solidFill>
            </a:endParaRPr>
          </a:p>
        </p:txBody>
      </p:sp>
      <p:sp>
        <p:nvSpPr>
          <p:cNvPr id="5" name="Content Placeholder 2"/>
          <p:cNvSpPr txBox="1">
            <a:spLocks/>
          </p:cNvSpPr>
          <p:nvPr/>
        </p:nvSpPr>
        <p:spPr>
          <a:xfrm>
            <a:off x="0" y="3645024"/>
            <a:ext cx="4355976" cy="321297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endParaRPr lang="en-GB" dirty="0">
              <a:solidFill>
                <a:schemeClr val="bg1"/>
              </a:solidFill>
            </a:endParaRPr>
          </a:p>
        </p:txBody>
      </p:sp>
    </p:spTree>
    <p:extLst>
      <p:ext uri="{BB962C8B-B14F-4D97-AF65-F5344CB8AC3E}">
        <p14:creationId xmlns:p14="http://schemas.microsoft.com/office/powerpoint/2010/main" val="12974718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G</a:t>
            </a:r>
            <a:r>
              <a:rPr lang="en-GB" dirty="0" smtClean="0">
                <a:solidFill>
                  <a:schemeClr val="bg1"/>
                </a:solidFill>
              </a:rPr>
              <a:t>roup posters: timeline</a:t>
            </a:r>
            <a:endParaRPr lang="en-GB" dirty="0">
              <a:solidFill>
                <a:schemeClr val="bg1"/>
              </a:solidFill>
            </a:endParaRPr>
          </a:p>
        </p:txBody>
      </p:sp>
      <p:sp>
        <p:nvSpPr>
          <p:cNvPr id="3" name="Content Placeholder 2"/>
          <p:cNvSpPr>
            <a:spLocks noGrp="1"/>
          </p:cNvSpPr>
          <p:nvPr>
            <p:ph idx="1"/>
          </p:nvPr>
        </p:nvSpPr>
        <p:spPr>
          <a:xfrm>
            <a:off x="107504" y="1417638"/>
            <a:ext cx="8928992" cy="5440362"/>
          </a:xfrm>
        </p:spPr>
        <p:txBody>
          <a:bodyPr>
            <a:normAutofit fontScale="92500" lnSpcReduction="10000"/>
          </a:bodyPr>
          <a:lstStyle/>
          <a:p>
            <a:r>
              <a:rPr lang="en-GB" dirty="0" smtClean="0">
                <a:solidFill>
                  <a:schemeClr val="bg1"/>
                </a:solidFill>
              </a:rPr>
              <a:t>You will not be expect to try and cover the whole of Roman history – this would not be feasible. </a:t>
            </a:r>
          </a:p>
          <a:p>
            <a:endParaRPr lang="en-GB" sz="500" dirty="0">
              <a:solidFill>
                <a:schemeClr val="bg1"/>
              </a:solidFill>
            </a:endParaRPr>
          </a:p>
          <a:p>
            <a:r>
              <a:rPr lang="en-GB" dirty="0" smtClean="0">
                <a:solidFill>
                  <a:schemeClr val="bg1"/>
                </a:solidFill>
              </a:rPr>
              <a:t>Instead you should pick a discreet period or set of events to outline in your time.</a:t>
            </a:r>
          </a:p>
          <a:p>
            <a:pPr lvl="1"/>
            <a:r>
              <a:rPr lang="en-GB" dirty="0" smtClean="0">
                <a:solidFill>
                  <a:schemeClr val="bg1"/>
                </a:solidFill>
              </a:rPr>
              <a:t>E.g. the Second Punic War, or the Julio-Claudian Dynasty, or the building of the development of the Palatine complex as an imperial residence, etc. </a:t>
            </a:r>
          </a:p>
          <a:p>
            <a:endParaRPr lang="en-GB" sz="500" dirty="0" smtClean="0">
              <a:solidFill>
                <a:schemeClr val="bg1"/>
              </a:solidFill>
            </a:endParaRPr>
          </a:p>
          <a:p>
            <a:r>
              <a:rPr lang="en-GB" dirty="0" smtClean="0">
                <a:solidFill>
                  <a:schemeClr val="bg1"/>
                </a:solidFill>
              </a:rPr>
              <a:t>Each individual in the group creates an interrelated poster that fits into the wider timeline.</a:t>
            </a:r>
          </a:p>
          <a:p>
            <a:endParaRPr lang="en-GB" sz="500" dirty="0">
              <a:solidFill>
                <a:schemeClr val="bg1"/>
              </a:solidFill>
            </a:endParaRPr>
          </a:p>
          <a:p>
            <a:r>
              <a:rPr lang="en-GB" dirty="0" smtClean="0">
                <a:solidFill>
                  <a:schemeClr val="bg1"/>
                </a:solidFill>
              </a:rPr>
              <a:t>You will then present your posters together as a group. Taking questions from myself and other students. </a:t>
            </a:r>
          </a:p>
          <a:p>
            <a:endParaRPr lang="en-GB" sz="500" dirty="0">
              <a:solidFill>
                <a:schemeClr val="bg1"/>
              </a:solidFill>
            </a:endParaRPr>
          </a:p>
          <a:p>
            <a:r>
              <a:rPr lang="en-GB" dirty="0" smtClean="0">
                <a:solidFill>
                  <a:schemeClr val="bg1"/>
                </a:solidFill>
              </a:rPr>
              <a:t>A further session outlining what you need to do will be held at the beginning of next week. </a:t>
            </a:r>
            <a:endParaRPr lang="en-GB" dirty="0">
              <a:solidFill>
                <a:schemeClr val="bg1"/>
              </a:solidFill>
            </a:endParaRPr>
          </a:p>
        </p:txBody>
      </p:sp>
    </p:spTree>
    <p:extLst>
      <p:ext uri="{BB962C8B-B14F-4D97-AF65-F5344CB8AC3E}">
        <p14:creationId xmlns:p14="http://schemas.microsoft.com/office/powerpoint/2010/main" val="13416586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Useful Reading</a:t>
            </a:r>
            <a:endParaRPr lang="en-GB" dirty="0">
              <a:solidFill>
                <a:schemeClr val="bg1"/>
              </a:solidFill>
            </a:endParaRPr>
          </a:p>
        </p:txBody>
      </p:sp>
      <p:sp>
        <p:nvSpPr>
          <p:cNvPr id="3" name="Content Placeholder 2"/>
          <p:cNvSpPr>
            <a:spLocks noGrp="1"/>
          </p:cNvSpPr>
          <p:nvPr>
            <p:ph idx="1"/>
          </p:nvPr>
        </p:nvSpPr>
        <p:spPr>
          <a:xfrm>
            <a:off x="251520" y="1600200"/>
            <a:ext cx="8568952" cy="4709160"/>
          </a:xfrm>
        </p:spPr>
        <p:txBody>
          <a:bodyPr/>
          <a:lstStyle/>
          <a:p>
            <a:r>
              <a:rPr lang="en-GB" dirty="0" smtClean="0">
                <a:solidFill>
                  <a:schemeClr val="bg1"/>
                </a:solidFill>
              </a:rPr>
              <a:t>Cornell, T. </a:t>
            </a:r>
            <a:r>
              <a:rPr lang="en-GB" dirty="0">
                <a:solidFill>
                  <a:schemeClr val="bg1"/>
                </a:solidFill>
              </a:rPr>
              <a:t>1995: </a:t>
            </a:r>
            <a:r>
              <a:rPr lang="en-GB" i="1" dirty="0">
                <a:solidFill>
                  <a:schemeClr val="bg1"/>
                </a:solidFill>
              </a:rPr>
              <a:t>The Beginnings of Rome (The Routledge History of the Ancient World</a:t>
            </a:r>
            <a:r>
              <a:rPr lang="en-GB" i="1" dirty="0" smtClean="0">
                <a:solidFill>
                  <a:schemeClr val="bg1"/>
                </a:solidFill>
              </a:rPr>
              <a:t>)</a:t>
            </a:r>
            <a:r>
              <a:rPr lang="en-GB" dirty="0" smtClean="0">
                <a:solidFill>
                  <a:schemeClr val="bg1"/>
                </a:solidFill>
              </a:rPr>
              <a:t>. London: Routledge. </a:t>
            </a:r>
          </a:p>
          <a:p>
            <a:endParaRPr lang="en-GB" sz="1200" dirty="0" smtClean="0">
              <a:solidFill>
                <a:schemeClr val="bg1"/>
              </a:solidFill>
            </a:endParaRPr>
          </a:p>
          <a:p>
            <a:r>
              <a:rPr lang="en-GB" dirty="0" err="1" smtClean="0">
                <a:solidFill>
                  <a:schemeClr val="bg1"/>
                </a:solidFill>
              </a:rPr>
              <a:t>Naerebout</a:t>
            </a:r>
            <a:r>
              <a:rPr lang="en-GB" dirty="0">
                <a:solidFill>
                  <a:schemeClr val="bg1"/>
                </a:solidFill>
              </a:rPr>
              <a:t>, F. G. and </a:t>
            </a:r>
            <a:r>
              <a:rPr lang="en-GB" dirty="0" err="1">
                <a:solidFill>
                  <a:schemeClr val="bg1"/>
                </a:solidFill>
              </a:rPr>
              <a:t>Singor</a:t>
            </a:r>
            <a:r>
              <a:rPr lang="en-GB" dirty="0">
                <a:solidFill>
                  <a:schemeClr val="bg1"/>
                </a:solidFill>
              </a:rPr>
              <a:t>, H. W. 2014: </a:t>
            </a:r>
            <a:r>
              <a:rPr lang="en-GB" i="1" dirty="0">
                <a:solidFill>
                  <a:schemeClr val="bg1"/>
                </a:solidFill>
              </a:rPr>
              <a:t>Antiquity: Greeks and Romans in Context</a:t>
            </a:r>
            <a:r>
              <a:rPr lang="en-GB" dirty="0">
                <a:solidFill>
                  <a:schemeClr val="bg1"/>
                </a:solidFill>
              </a:rPr>
              <a:t>. London: Wiley. – read introduction. </a:t>
            </a:r>
          </a:p>
          <a:p>
            <a:endParaRPr lang="en-GB" sz="1200" dirty="0" smtClean="0">
              <a:solidFill>
                <a:schemeClr val="bg1"/>
              </a:solidFill>
            </a:endParaRPr>
          </a:p>
          <a:p>
            <a:r>
              <a:rPr lang="en-GB" dirty="0">
                <a:solidFill>
                  <a:schemeClr val="bg1"/>
                </a:solidFill>
              </a:rPr>
              <a:t>Potter, D. </a:t>
            </a:r>
            <a:r>
              <a:rPr lang="en-GB" dirty="0" smtClean="0">
                <a:solidFill>
                  <a:schemeClr val="bg1"/>
                </a:solidFill>
              </a:rPr>
              <a:t>2009: </a:t>
            </a:r>
            <a:r>
              <a:rPr lang="en-GB" i="1" dirty="0" smtClean="0">
                <a:solidFill>
                  <a:schemeClr val="bg1"/>
                </a:solidFill>
              </a:rPr>
              <a:t>Rome </a:t>
            </a:r>
            <a:r>
              <a:rPr lang="en-GB" i="1" dirty="0">
                <a:solidFill>
                  <a:schemeClr val="bg1"/>
                </a:solidFill>
              </a:rPr>
              <a:t>in the Ancient World : From Romulus to </a:t>
            </a:r>
            <a:r>
              <a:rPr lang="en-GB" i="1" dirty="0" smtClean="0">
                <a:solidFill>
                  <a:schemeClr val="bg1"/>
                </a:solidFill>
              </a:rPr>
              <a:t>Justinian</a:t>
            </a:r>
            <a:r>
              <a:rPr lang="en-GB" dirty="0" smtClean="0">
                <a:solidFill>
                  <a:schemeClr val="bg1"/>
                </a:solidFill>
              </a:rPr>
              <a:t>. London: Thames &amp; Hudson.</a:t>
            </a:r>
            <a:endParaRPr lang="en-GB" sz="1200" dirty="0">
              <a:solidFill>
                <a:schemeClr val="bg1"/>
              </a:solidFill>
            </a:endParaRPr>
          </a:p>
        </p:txBody>
      </p:sp>
    </p:spTree>
    <p:extLst>
      <p:ext uri="{BB962C8B-B14F-4D97-AF65-F5344CB8AC3E}">
        <p14:creationId xmlns:p14="http://schemas.microsoft.com/office/powerpoint/2010/main" val="202357772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1029</TotalTime>
  <Words>1940</Words>
  <Application>Microsoft Office PowerPoint</Application>
  <PresentationFormat>On-screen Show (4:3)</PresentationFormat>
  <Paragraphs>227</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Book Antiqua</vt:lpstr>
      <vt:lpstr>Calibri</vt:lpstr>
      <vt:lpstr>Lucida Sans</vt:lpstr>
      <vt:lpstr>Times New Roman</vt:lpstr>
      <vt:lpstr>Wingdings</vt:lpstr>
      <vt:lpstr>Wingdings 2</vt:lpstr>
      <vt:lpstr>Wingdings 3</vt:lpstr>
      <vt:lpstr>Apex</vt:lpstr>
      <vt:lpstr>Roman History and Literature</vt:lpstr>
      <vt:lpstr>Aims of the Module</vt:lpstr>
      <vt:lpstr>Chronology</vt:lpstr>
      <vt:lpstr>History as discoveries, debates, reconsiderations and contentious reconstructions</vt:lpstr>
      <vt:lpstr>Comprehending Roman History: Literary Sources</vt:lpstr>
      <vt:lpstr>Comprehending Roman History: Archaeology</vt:lpstr>
      <vt:lpstr>Comprehending Roman History: Epigraphy, Papyrology, Numismatics and Iconographic evidence</vt:lpstr>
      <vt:lpstr>PowerPoint Presentation</vt:lpstr>
      <vt:lpstr>Lecture-Workshop Format</vt:lpstr>
      <vt:lpstr>Week One</vt:lpstr>
      <vt:lpstr>Health and Safety forms for Friday’s Trip</vt:lpstr>
      <vt:lpstr>Week Two</vt:lpstr>
      <vt:lpstr>Weeks three and four – Dr Ruth Parkes</vt:lpstr>
      <vt:lpstr>PowerPoint Presentation</vt:lpstr>
      <vt:lpstr>PowerPoint Presentation</vt:lpstr>
      <vt:lpstr>Individual Booklets</vt:lpstr>
      <vt:lpstr>Group posters: timeline</vt:lpstr>
      <vt:lpstr>Useful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287</cp:revision>
  <dcterms:created xsi:type="dcterms:W3CDTF">2013-09-21T13:02:02Z</dcterms:created>
  <dcterms:modified xsi:type="dcterms:W3CDTF">2020-02-10T12:29:31Z</dcterms:modified>
</cp:coreProperties>
</file>