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9"/>
  </p:notesMasterIdLst>
  <p:handoutMasterIdLst>
    <p:handoutMasterId r:id="rId10"/>
  </p:handoutMasterIdLst>
  <p:sldIdLst>
    <p:sldId id="256" r:id="rId6"/>
    <p:sldId id="261" r:id="rId7"/>
    <p:sldId id="262" r:id="rId8"/>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849" autoAdjust="0"/>
    <p:restoredTop sz="94291" autoAdjust="0"/>
  </p:normalViewPr>
  <p:slideViewPr>
    <p:cSldViewPr snapToGrid="0" snapToObjects="1" showGuides="1">
      <p:cViewPr>
        <p:scale>
          <a:sx n="11" d="100"/>
          <a:sy n="11" d="100"/>
        </p:scale>
        <p:origin x="1996" y="256"/>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7/30/2026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7/30/2026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1</a:t>
            </a:fld>
            <a:endParaRPr lang="en-US" dirty="0"/>
          </a:p>
        </p:txBody>
      </p:sp>
    </p:spTree>
    <p:extLst>
      <p:ext uri="{BB962C8B-B14F-4D97-AF65-F5344CB8AC3E}">
        <p14:creationId xmlns:p14="http://schemas.microsoft.com/office/powerpoint/2010/main" val="3174465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US" sz="5800" b="1" kern="1200" dirty="0">
                <a:solidFill>
                  <a:schemeClr val="tx1"/>
                </a:solidFill>
                <a:effectLst/>
                <a:latin typeface="+mn-lt"/>
                <a:ea typeface="+mn-ea"/>
                <a:cs typeface="+mn-cs"/>
              </a:rPr>
              <a:t>Introduction</a:t>
            </a:r>
          </a:p>
          <a:p>
            <a:r>
              <a:rPr lang="en-US" sz="5800" kern="1200" dirty="0">
                <a:solidFill>
                  <a:schemeClr val="tx1"/>
                </a:solidFill>
                <a:effectLst/>
                <a:latin typeface="+mn-lt"/>
                <a:ea typeface="+mn-ea"/>
                <a:cs typeface="+mn-cs"/>
              </a:rPr>
              <a:t>Good morning/afternoon. My poster is about Excoriation Disorder, or skin-picking disorder. It is classified within obsessive-compulsive or related disorders and has the ICD-11 code 6B25.1. It is known as a body-focused repetitive </a:t>
            </a:r>
            <a:r>
              <a:rPr lang="en-US" sz="5800" kern="1200" dirty="0" err="1">
                <a:solidFill>
                  <a:schemeClr val="tx1"/>
                </a:solidFill>
                <a:effectLst/>
                <a:latin typeface="+mn-lt"/>
                <a:ea typeface="+mn-ea"/>
                <a:cs typeface="+mn-cs"/>
              </a:rPr>
              <a:t>behaviour</a:t>
            </a:r>
            <a:r>
              <a:rPr lang="en-US" sz="5800" kern="1200" dirty="0">
                <a:solidFill>
                  <a:schemeClr val="tx1"/>
                </a:solidFill>
                <a:effectLst/>
                <a:latin typeface="+mn-lt"/>
                <a:ea typeface="+mn-ea"/>
                <a:cs typeface="+mn-cs"/>
              </a:rPr>
              <a:t> disorder as the person persistently scratches or picks at their skin, finds it hard to stop, and may cause visible lesions, distress or impairment.</a:t>
            </a:r>
          </a:p>
          <a:p>
            <a:r>
              <a:rPr lang="en-US" sz="5800" kern="1200" dirty="0">
                <a:solidFill>
                  <a:schemeClr val="tx1"/>
                </a:solidFill>
                <a:effectLst/>
                <a:latin typeface="+mn-lt"/>
                <a:ea typeface="+mn-ea"/>
                <a:cs typeface="+mn-cs"/>
              </a:rPr>
              <a:t>This is significant as it can be mistaken as being merely a skin condition or a bad habit. Characterized by loss of control, repeated unsuccessful attempts to stop and disruption to daily functioning. It has been estimated that the prevalence of the disease in the real population is around 3.45 per cent. This is a cautious number, however, due to variation across studies in samples used, screening tools, and diagnostic thresholds. No reliable estimate of the number of formally diagnosed cases exists on a global scale, and this could be due to </a:t>
            </a:r>
            <a:r>
              <a:rPr lang="en-US" sz="5800" kern="1200" dirty="0" err="1">
                <a:solidFill>
                  <a:schemeClr val="tx1"/>
                </a:solidFill>
                <a:effectLst/>
                <a:latin typeface="+mn-lt"/>
                <a:ea typeface="+mn-ea"/>
                <a:cs typeface="+mn-cs"/>
              </a:rPr>
              <a:t>underrecognition</a:t>
            </a:r>
            <a:r>
              <a:rPr lang="en-US" sz="5800" kern="1200" dirty="0">
                <a:solidFill>
                  <a:schemeClr val="tx1"/>
                </a:solidFill>
                <a:effectLst/>
                <a:latin typeface="+mn-lt"/>
                <a:ea typeface="+mn-ea"/>
                <a:cs typeface="+mn-cs"/>
              </a:rPr>
              <a:t>, concealment and lack of consistency in assessment. ICD-11 reform was structured to further enhance the clinical utility, but classification does not ensure </a:t>
            </a:r>
            <a:r>
              <a:rPr lang="en-US" sz="5800" kern="1200" dirty="0" err="1">
                <a:solidFill>
                  <a:schemeClr val="tx1"/>
                </a:solidFill>
                <a:effectLst/>
                <a:latin typeface="+mn-lt"/>
                <a:ea typeface="+mn-ea"/>
                <a:cs typeface="+mn-cs"/>
              </a:rPr>
              <a:t>co-ordinated</a:t>
            </a:r>
            <a:r>
              <a:rPr lang="en-US" sz="5800" kern="1200" dirty="0">
                <a:solidFill>
                  <a:schemeClr val="tx1"/>
                </a:solidFill>
                <a:effectLst/>
                <a:latin typeface="+mn-lt"/>
                <a:ea typeface="+mn-ea"/>
                <a:cs typeface="+mn-cs"/>
              </a:rPr>
              <a:t> psychological and dermatological use.</a:t>
            </a:r>
          </a:p>
          <a:p>
            <a:r>
              <a:rPr lang="en-US" sz="5800" b="1" kern="1200" dirty="0">
                <a:solidFill>
                  <a:schemeClr val="tx1"/>
                </a:solidFill>
                <a:effectLst/>
                <a:latin typeface="+mn-lt"/>
                <a:ea typeface="+mn-ea"/>
                <a:cs typeface="+mn-cs"/>
              </a:rPr>
              <a:t>Causes, Symptoms and Diagnosis</a:t>
            </a:r>
          </a:p>
          <a:p>
            <a:r>
              <a:rPr lang="en-US" sz="5800" kern="1200" dirty="0">
                <a:solidFill>
                  <a:schemeClr val="tx1"/>
                </a:solidFill>
                <a:effectLst/>
                <a:latin typeface="+mn-lt"/>
                <a:ea typeface="+mn-ea"/>
                <a:cs typeface="+mn-cs"/>
              </a:rPr>
              <a:t>The exact cause of Excoriation Disorder is unknown. However, it seems like the </a:t>
            </a:r>
            <a:r>
              <a:rPr lang="en-US" sz="5800" kern="1200" dirty="0" err="1">
                <a:solidFill>
                  <a:schemeClr val="tx1"/>
                </a:solidFill>
                <a:effectLst/>
                <a:latin typeface="+mn-lt"/>
                <a:ea typeface="+mn-ea"/>
                <a:cs typeface="+mn-cs"/>
              </a:rPr>
              <a:t>behaviour</a:t>
            </a:r>
            <a:r>
              <a:rPr lang="en-US" sz="5800" kern="1200" dirty="0">
                <a:solidFill>
                  <a:schemeClr val="tx1"/>
                </a:solidFill>
                <a:effectLst/>
                <a:latin typeface="+mn-lt"/>
                <a:ea typeface="+mn-ea"/>
                <a:cs typeface="+mn-cs"/>
              </a:rPr>
              <a:t> is a product of the interplay of emotional, behavioral and environmental factors. Picking can be due to tension, boredom, anxiety, negative emotions or perceived "imperfections" in the skin. One might see a spot, scab or bumpy spot and feel obliged to remove it. Selection may afterward lead to relief or satisfaction, and that will reinforce the conduct and boost the odds it will reoccur.</a:t>
            </a:r>
          </a:p>
          <a:p>
            <a:r>
              <a:rPr lang="en-US" sz="5800" kern="1200" dirty="0">
                <a:solidFill>
                  <a:schemeClr val="tx1"/>
                </a:solidFill>
                <a:effectLst/>
                <a:latin typeface="+mn-lt"/>
                <a:ea typeface="+mn-ea"/>
                <a:cs typeface="+mn-cs"/>
              </a:rPr>
              <a:t>There is a large amount of correlational evidence available. It is not clear that emotional distress causes skin picking to happen, or that when someone has emotional distress, it is because they are picking at their skin, or that emotional distress and skin picking reinforce each other. This is important because the treatment should not assume that everyone has the same trigger or motivation.</a:t>
            </a:r>
          </a:p>
          <a:p>
            <a:r>
              <a:rPr lang="en-US" sz="5800" kern="1200" dirty="0">
                <a:solidFill>
                  <a:schemeClr val="tx1"/>
                </a:solidFill>
                <a:effectLst/>
                <a:latin typeface="+mn-lt"/>
                <a:ea typeface="+mn-ea"/>
                <a:cs typeface="+mn-cs"/>
              </a:rPr>
              <a:t>Symptoms include physical and psychological. Physical consequences include lesions, bleeding, infection, delayed healing and scarring. Psychological reactions can be feelings of shame, guilt, embarrassment, hiding and decreased confidence. Some may cover up, not be able to go out socially or school/working/relationship challenges.</a:t>
            </a:r>
          </a:p>
          <a:p>
            <a:r>
              <a:rPr lang="en-US" sz="5800" kern="1200" dirty="0">
                <a:solidFill>
                  <a:schemeClr val="tx1"/>
                </a:solidFill>
                <a:effectLst/>
                <a:latin typeface="+mn-lt"/>
                <a:ea typeface="+mn-ea"/>
                <a:cs typeface="+mn-cs"/>
              </a:rPr>
              <a:t>Diagnosis is not limited to just inspecting broken skin. A clinician should evaluate the frequency, pattern and attempts at stopping picking, distress, and impairment and effects on daily functioning. Other possible causes should also be excluded such as primary dermatological disorder, substance abuse and other psychiatric diseases. Self-reporting may be influenced by shame, under-reporting of automatic picking or limited awareness of picking, so structured interviews and severity measures are useful to improve consistency. There are also some measures that are not equally validated across cultures and populations and the use of clinical judgement is necessary.</a:t>
            </a:r>
          </a:p>
          <a:p>
            <a:r>
              <a:rPr lang="en-US" sz="5800" b="1" kern="1200" dirty="0">
                <a:solidFill>
                  <a:schemeClr val="tx1"/>
                </a:solidFill>
                <a:effectLst/>
                <a:latin typeface="+mn-lt"/>
                <a:ea typeface="+mn-ea"/>
                <a:cs typeface="+mn-cs"/>
              </a:rPr>
              <a:t>Historical Perspectives and Treatments</a:t>
            </a:r>
          </a:p>
          <a:p>
            <a:r>
              <a:rPr lang="en-US" sz="5800" kern="1200" dirty="0">
                <a:solidFill>
                  <a:schemeClr val="tx1"/>
                </a:solidFill>
                <a:effectLst/>
                <a:latin typeface="+mn-lt"/>
                <a:ea typeface="+mn-ea"/>
                <a:cs typeface="+mn-cs"/>
              </a:rPr>
              <a:t>Traditionally, answers tended to be about the visible injuries, or about people's habits, not their emotions and </a:t>
            </a:r>
            <a:r>
              <a:rPr lang="en-US" sz="5800" kern="1200" dirty="0" err="1">
                <a:solidFill>
                  <a:schemeClr val="tx1"/>
                </a:solidFill>
                <a:effectLst/>
                <a:latin typeface="+mn-lt"/>
                <a:ea typeface="+mn-ea"/>
                <a:cs typeface="+mn-cs"/>
              </a:rPr>
              <a:t>behaviours</a:t>
            </a:r>
            <a:r>
              <a:rPr lang="en-US" sz="5800" kern="1200" dirty="0">
                <a:solidFill>
                  <a:schemeClr val="tx1"/>
                </a:solidFill>
                <a:effectLst/>
                <a:latin typeface="+mn-lt"/>
                <a:ea typeface="+mn-ea"/>
                <a:cs typeface="+mn-cs"/>
              </a:rPr>
              <a:t>. This may lead to lesion-specific treatment, that is, treatment of wounds but not the processes underlying the </a:t>
            </a:r>
            <a:r>
              <a:rPr lang="en-US" sz="5800" kern="1200" dirty="0" err="1">
                <a:solidFill>
                  <a:schemeClr val="tx1"/>
                </a:solidFill>
                <a:effectLst/>
                <a:latin typeface="+mn-lt"/>
                <a:ea typeface="+mn-ea"/>
                <a:cs typeface="+mn-cs"/>
              </a:rPr>
              <a:t>behaviour</a:t>
            </a:r>
            <a:r>
              <a:rPr lang="en-US" sz="5800" kern="1200" dirty="0">
                <a:solidFill>
                  <a:schemeClr val="tx1"/>
                </a:solidFill>
                <a:effectLst/>
                <a:latin typeface="+mn-lt"/>
                <a:ea typeface="+mn-ea"/>
                <a:cs typeface="+mn-cs"/>
              </a:rPr>
              <a:t>. Current classification is moving towards acknowledging reinforcement, distress and impairment in addition to physical harm.</a:t>
            </a:r>
          </a:p>
          <a:p>
            <a:r>
              <a:rPr lang="en-US" sz="5800" kern="1200" dirty="0">
                <a:solidFill>
                  <a:schemeClr val="tx1"/>
                </a:solidFill>
                <a:effectLst/>
                <a:latin typeface="+mn-lt"/>
                <a:ea typeface="+mn-ea"/>
                <a:cs typeface="+mn-cs"/>
              </a:rPr>
              <a:t>But, formal identification has not eliminated stigma. Qualitative evidence indicates some individuals feel shame, experiences of concealing and uninformed responses by professionals. These experiences can make people less likely to disclose and less likely to feel trusted and can lead to unequal access to informed care. Evidence is also limited. A study reported on Italian women, and cannot be extrapolated to other genders or other cultural groups. Thoughts about appearance, self-control and mental health could affect the way the disorder is experienced and whether seeking help.</a:t>
            </a:r>
          </a:p>
          <a:p>
            <a:r>
              <a:rPr lang="en-US" sz="5800" kern="1200" dirty="0">
                <a:solidFill>
                  <a:schemeClr val="tx1"/>
                </a:solidFill>
                <a:effectLst/>
                <a:latin typeface="+mn-lt"/>
                <a:ea typeface="+mn-ea"/>
                <a:cs typeface="+mn-cs"/>
              </a:rPr>
              <a:t>Figure 1 is a summary of the causes, consequences and treatment approaches. It also illustrates the protective clothing or materials. These barriers can contribute to access to the skin and the ability to avoid injury, but primarily they are dealing with the physical opportunity to pick. If emotional distress and/or </a:t>
            </a:r>
            <a:r>
              <a:rPr lang="en-US" sz="5800" kern="1200" dirty="0" err="1">
                <a:solidFill>
                  <a:schemeClr val="tx1"/>
                </a:solidFill>
                <a:effectLst/>
                <a:latin typeface="+mn-lt"/>
                <a:ea typeface="+mn-ea"/>
                <a:cs typeface="+mn-cs"/>
              </a:rPr>
              <a:t>behavioural</a:t>
            </a:r>
            <a:r>
              <a:rPr lang="en-US" sz="5800" kern="1200" dirty="0">
                <a:solidFill>
                  <a:schemeClr val="tx1"/>
                </a:solidFill>
                <a:effectLst/>
                <a:latin typeface="+mn-lt"/>
                <a:ea typeface="+mn-ea"/>
                <a:cs typeface="+mn-cs"/>
              </a:rPr>
              <a:t> triggers of reinforcement are not addressed, they will not provide long-term improvement.</a:t>
            </a:r>
          </a:p>
          <a:p>
            <a:r>
              <a:rPr lang="en-US" sz="5800" b="1" kern="1200" dirty="0">
                <a:solidFill>
                  <a:schemeClr val="tx1"/>
                </a:solidFill>
                <a:effectLst/>
                <a:latin typeface="+mn-lt"/>
                <a:ea typeface="+mn-ea"/>
                <a:cs typeface="+mn-cs"/>
              </a:rPr>
              <a:t>Current Services and Treatments</a:t>
            </a:r>
          </a:p>
          <a:p>
            <a:r>
              <a:rPr lang="en-US" sz="5800" kern="1200" dirty="0">
                <a:solidFill>
                  <a:schemeClr val="tx1"/>
                </a:solidFill>
                <a:effectLst/>
                <a:latin typeface="+mn-lt"/>
                <a:ea typeface="+mn-ea"/>
                <a:cs typeface="+mn-cs"/>
              </a:rPr>
              <a:t>Primary care, dermatology, psychological treatment and supported self-help are all types of current provision. These services should be carried out in conjunction with each other. In reality, poor coordination can cause a wait for treatment. A person might come to dermatology for wounds or infection, but not the repetitive </a:t>
            </a:r>
            <a:r>
              <a:rPr lang="en-US" sz="5800" kern="1200" dirty="0" err="1">
                <a:solidFill>
                  <a:schemeClr val="tx1"/>
                </a:solidFill>
                <a:effectLst/>
                <a:latin typeface="+mn-lt"/>
                <a:ea typeface="+mn-ea"/>
                <a:cs typeface="+mn-cs"/>
              </a:rPr>
              <a:t>behaviour</a:t>
            </a:r>
            <a:r>
              <a:rPr lang="en-US" sz="5800" kern="1200" dirty="0">
                <a:solidFill>
                  <a:schemeClr val="tx1"/>
                </a:solidFill>
                <a:effectLst/>
                <a:latin typeface="+mn-lt"/>
                <a:ea typeface="+mn-ea"/>
                <a:cs typeface="+mn-cs"/>
              </a:rPr>
              <a:t> is explored. Alternatively, psychological care can be provided without wound </a:t>
            </a:r>
            <a:r>
              <a:rPr lang="en-US" sz="5800" kern="1200" dirty="0" err="1">
                <a:solidFill>
                  <a:schemeClr val="tx1"/>
                </a:solidFill>
                <a:effectLst/>
                <a:latin typeface="+mn-lt"/>
                <a:ea typeface="+mn-ea"/>
                <a:cs typeface="+mn-cs"/>
              </a:rPr>
              <a:t>care.Or</a:t>
            </a:r>
            <a:r>
              <a:rPr lang="en-US" sz="5800" kern="1200" dirty="0">
                <a:solidFill>
                  <a:schemeClr val="tx1"/>
                </a:solidFill>
                <a:effectLst/>
                <a:latin typeface="+mn-lt"/>
                <a:ea typeface="+mn-ea"/>
                <a:cs typeface="+mn-cs"/>
              </a:rPr>
              <a:t>, psychological care could be provided on the basis of distress, and not wound management. This split can result in disjoined care.</a:t>
            </a:r>
          </a:p>
          <a:p>
            <a:r>
              <a:rPr lang="en-US" sz="5800" kern="1200" dirty="0">
                <a:solidFill>
                  <a:schemeClr val="tx1"/>
                </a:solidFill>
                <a:effectLst/>
                <a:latin typeface="+mn-lt"/>
                <a:ea typeface="+mn-ea"/>
                <a:cs typeface="+mn-cs"/>
              </a:rPr>
              <a:t>Habit-reversal and habit-replacement are examples of </a:t>
            </a:r>
            <a:r>
              <a:rPr lang="en-US" sz="5800" kern="1200" dirty="0" err="1">
                <a:solidFill>
                  <a:schemeClr val="tx1"/>
                </a:solidFill>
                <a:effectLst/>
                <a:latin typeface="+mn-lt"/>
                <a:ea typeface="+mn-ea"/>
                <a:cs typeface="+mn-cs"/>
              </a:rPr>
              <a:t>behavioural</a:t>
            </a:r>
            <a:r>
              <a:rPr lang="en-US" sz="5800" kern="1200" dirty="0">
                <a:solidFill>
                  <a:schemeClr val="tx1"/>
                </a:solidFill>
                <a:effectLst/>
                <a:latin typeface="+mn-lt"/>
                <a:ea typeface="+mn-ea"/>
                <a:cs typeface="+mn-cs"/>
              </a:rPr>
              <a:t> interventions. These will raise awareness of triggers and add alternative responses. A person can learn to identify the urge to pick and engage in an activity that will keep hands busy. This is aimed at addressing the </a:t>
            </a:r>
            <a:r>
              <a:rPr lang="en-US" sz="5800" kern="1200" dirty="0" err="1">
                <a:solidFill>
                  <a:schemeClr val="tx1"/>
                </a:solidFill>
                <a:effectLst/>
                <a:latin typeface="+mn-lt"/>
                <a:ea typeface="+mn-ea"/>
                <a:cs typeface="+mn-cs"/>
              </a:rPr>
              <a:t>behavioural</a:t>
            </a:r>
            <a:r>
              <a:rPr lang="en-US" sz="5800" kern="1200" dirty="0">
                <a:solidFill>
                  <a:schemeClr val="tx1"/>
                </a:solidFill>
                <a:effectLst/>
                <a:latin typeface="+mn-lt"/>
                <a:ea typeface="+mn-ea"/>
                <a:cs typeface="+mn-cs"/>
              </a:rPr>
              <a:t> cycle and not just the impact of that cycle. Some studies, however, have small samples, aggregate multiple body-focused repetitive </a:t>
            </a:r>
            <a:r>
              <a:rPr lang="en-US" sz="5800" kern="1200" dirty="0" err="1">
                <a:solidFill>
                  <a:schemeClr val="tx1"/>
                </a:solidFill>
                <a:effectLst/>
                <a:latin typeface="+mn-lt"/>
                <a:ea typeface="+mn-ea"/>
                <a:cs typeface="+mn-cs"/>
              </a:rPr>
              <a:t>behaviours</a:t>
            </a:r>
            <a:r>
              <a:rPr lang="en-US" sz="5800" kern="1200" dirty="0">
                <a:solidFill>
                  <a:schemeClr val="tx1"/>
                </a:solidFill>
                <a:effectLst/>
                <a:latin typeface="+mn-lt"/>
                <a:ea typeface="+mn-ea"/>
                <a:cs typeface="+mn-cs"/>
              </a:rPr>
              <a:t> and/or short-term follow-up. It becomes therefore important to know if there is improvement that continues or is applied to all.</a:t>
            </a:r>
          </a:p>
          <a:p>
            <a:r>
              <a:rPr lang="en-US" sz="5800" kern="1200" dirty="0">
                <a:solidFill>
                  <a:schemeClr val="tx1"/>
                </a:solidFill>
                <a:effectLst/>
                <a:latin typeface="+mn-lt"/>
                <a:ea typeface="+mn-ea"/>
                <a:cs typeface="+mn-cs"/>
              </a:rPr>
              <a:t>There is limited evidence to support universal or stand-alone use of N-acetylcysteine in some people. The use of medication should be considered on a case-by-case basis, and should not be used as a substitute for </a:t>
            </a:r>
            <a:r>
              <a:rPr lang="en-US" sz="5800" kern="1200" dirty="0" err="1">
                <a:solidFill>
                  <a:schemeClr val="tx1"/>
                </a:solidFill>
                <a:effectLst/>
                <a:latin typeface="+mn-lt"/>
                <a:ea typeface="+mn-ea"/>
                <a:cs typeface="+mn-cs"/>
              </a:rPr>
              <a:t>behavioural</a:t>
            </a:r>
            <a:r>
              <a:rPr lang="en-US" sz="5800" kern="1200" dirty="0">
                <a:solidFill>
                  <a:schemeClr val="tx1"/>
                </a:solidFill>
                <a:effectLst/>
                <a:latin typeface="+mn-lt"/>
                <a:ea typeface="+mn-ea"/>
                <a:cs typeface="+mn-cs"/>
              </a:rPr>
              <a:t>/dermatological interventions. While wound care and protective materials can help minimize infection, scarring and subsequent injury, they are not enough to treat </a:t>
            </a:r>
            <a:r>
              <a:rPr lang="en-US" sz="5800" kern="1200" dirty="0" err="1">
                <a:solidFill>
                  <a:schemeClr val="tx1"/>
                </a:solidFill>
                <a:effectLst/>
                <a:latin typeface="+mn-lt"/>
                <a:ea typeface="+mn-ea"/>
                <a:cs typeface="+mn-cs"/>
              </a:rPr>
              <a:t>behavioural</a:t>
            </a:r>
            <a:r>
              <a:rPr lang="en-US" sz="5800" kern="1200" dirty="0">
                <a:solidFill>
                  <a:schemeClr val="tx1"/>
                </a:solidFill>
                <a:effectLst/>
                <a:latin typeface="+mn-lt"/>
                <a:ea typeface="+mn-ea"/>
                <a:cs typeface="+mn-cs"/>
              </a:rPr>
              <a:t> drivers alone.</a:t>
            </a:r>
          </a:p>
          <a:p>
            <a:r>
              <a:rPr lang="en-US" sz="5800" kern="1200" dirty="0">
                <a:solidFill>
                  <a:schemeClr val="tx1"/>
                </a:solidFill>
                <a:effectLst/>
                <a:latin typeface="+mn-lt"/>
                <a:ea typeface="+mn-ea"/>
                <a:cs typeface="+mn-cs"/>
              </a:rPr>
              <a:t>The level of severity of skin picking was evaluated prior to and after the app-assisted self-monitoring, as well as with and without the open-label placebo, as depicted in Figure 2. The results indicate that self-monitoring may have a beneficial effect on awareness and decrease symptoms. The sample size was small and mostly comprised of female respondents, however, so further replications are necessary before the approach is established.</a:t>
            </a:r>
          </a:p>
          <a:p>
            <a:r>
              <a:rPr lang="en-US" sz="5800" b="1" kern="1200" dirty="0">
                <a:solidFill>
                  <a:schemeClr val="tx1"/>
                </a:solidFill>
                <a:effectLst/>
                <a:latin typeface="+mn-lt"/>
                <a:ea typeface="+mn-ea"/>
                <a:cs typeface="+mn-cs"/>
              </a:rPr>
              <a:t>Recommendations</a:t>
            </a:r>
          </a:p>
          <a:p>
            <a:r>
              <a:rPr lang="en-US" sz="5800" kern="1200" dirty="0">
                <a:solidFill>
                  <a:schemeClr val="tx1"/>
                </a:solidFill>
                <a:effectLst/>
                <a:latin typeface="+mn-lt"/>
                <a:ea typeface="+mn-ea"/>
                <a:cs typeface="+mn-cs"/>
              </a:rPr>
              <a:t>There is a need to strengthen the integration of dermatological and psychological referral pathways based on the evidence. Practice training should be offered for primary care and dermatology professionals to identify repetitive skin picking and to identify patients for psychological evaluation. Assessment should determine triggers, severity, impairment and unsuccessful efforts to stop, not just visible skin damage.</a:t>
            </a:r>
          </a:p>
          <a:p>
            <a:r>
              <a:rPr lang="en-US" sz="5800" kern="1200" dirty="0">
                <a:solidFill>
                  <a:schemeClr val="tx1"/>
                </a:solidFill>
                <a:effectLst/>
                <a:latin typeface="+mn-lt"/>
                <a:ea typeface="+mn-ea"/>
                <a:cs typeface="+mn-cs"/>
              </a:rPr>
              <a:t>Increased access to habit-reversal and supported self-help is also needed. Digital tools could be useful when there is limited access to specialist support, but should be used in addition to, not instead of, specialist support. Individual assessment of medication should continue because not everything works for everybody. Professional education must break the association between skin picking and poor hygiene or low self-control. A </a:t>
            </a:r>
            <a:r>
              <a:rPr lang="en-US" sz="5800" kern="1200" dirty="0" err="1">
                <a:solidFill>
                  <a:schemeClr val="tx1"/>
                </a:solidFill>
                <a:effectLst/>
                <a:latin typeface="+mn-lt"/>
                <a:ea typeface="+mn-ea"/>
                <a:cs typeface="+mn-cs"/>
              </a:rPr>
              <a:t>non-judgemental</a:t>
            </a:r>
            <a:r>
              <a:rPr lang="en-US" sz="5800" kern="1200" dirty="0">
                <a:solidFill>
                  <a:schemeClr val="tx1"/>
                </a:solidFill>
                <a:effectLst/>
                <a:latin typeface="+mn-lt"/>
                <a:ea typeface="+mn-ea"/>
                <a:cs typeface="+mn-cs"/>
              </a:rPr>
              <a:t>, person-</a:t>
            </a:r>
            <a:r>
              <a:rPr lang="en-US" sz="5800" kern="1200" dirty="0" err="1">
                <a:solidFill>
                  <a:schemeClr val="tx1"/>
                </a:solidFill>
                <a:effectLst/>
                <a:latin typeface="+mn-lt"/>
                <a:ea typeface="+mn-ea"/>
                <a:cs typeface="+mn-cs"/>
              </a:rPr>
              <a:t>centred</a:t>
            </a:r>
            <a:r>
              <a:rPr lang="en-US" sz="5800" kern="1200" dirty="0">
                <a:solidFill>
                  <a:schemeClr val="tx1"/>
                </a:solidFill>
                <a:effectLst/>
                <a:latin typeface="+mn-lt"/>
                <a:ea typeface="+mn-ea"/>
                <a:cs typeface="+mn-cs"/>
              </a:rPr>
              <a:t> approach can help to minimize feelings of shame and promote preemptive help-seeking.</a:t>
            </a:r>
          </a:p>
          <a:p>
            <a:r>
              <a:rPr lang="en-US" sz="5800" kern="1200" dirty="0">
                <a:solidFill>
                  <a:schemeClr val="tx1"/>
                </a:solidFill>
                <a:effectLst/>
                <a:latin typeface="+mn-lt"/>
                <a:ea typeface="+mn-ea"/>
                <a:cs typeface="+mn-cs"/>
              </a:rPr>
              <a:t>Future studies should employ more standardized diagnostic criteria, more extended follow-up periods and larger sample sizes with diverse gender and cultural populations. This will enhance reliability and </a:t>
            </a:r>
            <a:r>
              <a:rPr lang="en-US" sz="5800" kern="1200" dirty="0" err="1">
                <a:solidFill>
                  <a:schemeClr val="tx1"/>
                </a:solidFill>
                <a:effectLst/>
                <a:latin typeface="+mn-lt"/>
                <a:ea typeface="+mn-ea"/>
                <a:cs typeface="+mn-cs"/>
              </a:rPr>
              <a:t>generalisability</a:t>
            </a:r>
            <a:r>
              <a:rPr lang="en-US" sz="5800" kern="1200" dirty="0">
                <a:solidFill>
                  <a:schemeClr val="tx1"/>
                </a:solidFill>
                <a:effectLst/>
                <a:latin typeface="+mn-lt"/>
                <a:ea typeface="+mn-ea"/>
                <a:cs typeface="+mn-cs"/>
              </a:rPr>
              <a:t>.</a:t>
            </a:r>
          </a:p>
          <a:p>
            <a:r>
              <a:rPr lang="en-US" sz="5800" b="1" kern="1200" dirty="0">
                <a:solidFill>
                  <a:schemeClr val="tx1"/>
                </a:solidFill>
                <a:effectLst/>
                <a:latin typeface="+mn-lt"/>
                <a:ea typeface="+mn-ea"/>
                <a:cs typeface="+mn-cs"/>
              </a:rPr>
              <a:t>Conclusion</a:t>
            </a:r>
          </a:p>
          <a:p>
            <a:r>
              <a:rPr lang="en-US" sz="5800" kern="1200" dirty="0">
                <a:solidFill>
                  <a:schemeClr val="tx1"/>
                </a:solidFill>
                <a:effectLst/>
                <a:latin typeface="+mn-lt"/>
                <a:ea typeface="+mn-ea"/>
                <a:cs typeface="+mn-cs"/>
              </a:rPr>
              <a:t>To conclude, ICD-11 classification has made it easier to </a:t>
            </a:r>
            <a:r>
              <a:rPr lang="en-US" sz="5800" kern="1200" dirty="0" err="1">
                <a:solidFill>
                  <a:schemeClr val="tx1"/>
                </a:solidFill>
                <a:effectLst/>
                <a:latin typeface="+mn-lt"/>
                <a:ea typeface="+mn-ea"/>
                <a:cs typeface="+mn-cs"/>
              </a:rPr>
              <a:t>recognise</a:t>
            </a:r>
            <a:r>
              <a:rPr lang="en-US" sz="5800" kern="1200" dirty="0">
                <a:solidFill>
                  <a:schemeClr val="tx1"/>
                </a:solidFill>
                <a:effectLst/>
                <a:latin typeface="+mn-lt"/>
                <a:ea typeface="+mn-ea"/>
                <a:cs typeface="+mn-cs"/>
              </a:rPr>
              <a:t> Excoriation Disorder as a mental disorder. But classification is not enough to address stigma, the lack of evidence, and lack of access and service fragmentation. Coordinated </a:t>
            </a:r>
            <a:r>
              <a:rPr lang="en-US" sz="5800" kern="1200" dirty="0" err="1">
                <a:solidFill>
                  <a:schemeClr val="tx1"/>
                </a:solidFill>
                <a:effectLst/>
                <a:latin typeface="+mn-lt"/>
                <a:ea typeface="+mn-ea"/>
                <a:cs typeface="+mn-cs"/>
              </a:rPr>
              <a:t>behaviour</a:t>
            </a:r>
            <a:r>
              <a:rPr lang="en-US" sz="5800" kern="1200" dirty="0">
                <a:solidFill>
                  <a:schemeClr val="tx1"/>
                </a:solidFill>
                <a:effectLst/>
                <a:latin typeface="+mn-lt"/>
                <a:ea typeface="+mn-ea"/>
                <a:cs typeface="+mn-cs"/>
              </a:rPr>
              <a:t> support, </a:t>
            </a:r>
            <a:r>
              <a:rPr lang="en-US" sz="5800" kern="1200" dirty="0" err="1">
                <a:solidFill>
                  <a:schemeClr val="tx1"/>
                </a:solidFill>
                <a:effectLst/>
                <a:latin typeface="+mn-lt"/>
                <a:ea typeface="+mn-ea"/>
                <a:cs typeface="+mn-cs"/>
              </a:rPr>
              <a:t>individualisation</a:t>
            </a:r>
            <a:r>
              <a:rPr lang="en-US" sz="5800" kern="1200" dirty="0">
                <a:solidFill>
                  <a:schemeClr val="tx1"/>
                </a:solidFill>
                <a:effectLst/>
                <a:latin typeface="+mn-lt"/>
                <a:ea typeface="+mn-ea"/>
                <a:cs typeface="+mn-cs"/>
              </a:rPr>
              <a:t>, professional awareness, and the need for a more robust evidence base, a more culturally and gender-inclusive approach to effective care are required.</a:t>
            </a:r>
          </a:p>
          <a:p>
            <a:r>
              <a:rPr lang="en-US" sz="5800" kern="1200" dirty="0">
                <a:solidFill>
                  <a:schemeClr val="tx1"/>
                </a:solidFill>
                <a:effectLst/>
                <a:latin typeface="+mn-lt"/>
                <a:ea typeface="+mn-ea"/>
                <a:cs typeface="+mn-cs"/>
              </a:rPr>
              <a:t>Thank you for listening.</a:t>
            </a:r>
            <a:endParaRPr lang="en-US"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1861721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30/07/2026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image" Target="../media/image10.png"/></Relationships>
</file>

<file path=ppt/slides/_rels/slide2.xml.rels><?xml version="1.0" encoding="UTF-8" standalone="yes"?>
<Relationships xmlns="http://schemas.openxmlformats.org/package/2006/relationships"><Relationship Id="rId8" Type="http://schemas.openxmlformats.org/officeDocument/2006/relationships/hyperlink" Target="https://pmc.ncbi.nlm.nih.gov/articles/PMC12443836/" TargetMode="External"/><Relationship Id="rId3" Type="http://schemas.openxmlformats.org/officeDocument/2006/relationships/image" Target="../media/image11.png"/><Relationship Id="rId7" Type="http://schemas.openxmlformats.org/officeDocument/2006/relationships/hyperlink" Target="https://www.mdpi.com/1999-4923/13/3/341" TargetMode="External"/><Relationship Id="rId12" Type="http://schemas.openxmlformats.org/officeDocument/2006/relationships/hyperlink" Target="https://www.bluenectar.co.in/blogs/beauty-wellness-articles/stop-skin-picking"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microsoft.com/office/2007/relationships/hdphoto" Target="../media/hdphoto2.wdp"/><Relationship Id="rId11" Type="http://schemas.openxmlformats.org/officeDocument/2006/relationships/image" Target="../media/image14.png"/><Relationship Id="rId5" Type="http://schemas.openxmlformats.org/officeDocument/2006/relationships/image" Target="../media/image12.png"/><Relationship Id="rId10" Type="http://schemas.microsoft.com/office/2007/relationships/hdphoto" Target="../media/hdphoto3.wdp"/><Relationship Id="rId4" Type="http://schemas.microsoft.com/office/2007/relationships/hdphoto" Target="../media/hdphoto1.wdp"/><Relationship Id="rId9" Type="http://schemas.openxmlformats.org/officeDocument/2006/relationships/image" Target="../media/image1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7912533"/>
          </a:xfrm>
        </p:spPr>
        <p:txBody>
          <a:bodyPr>
            <a:normAutofit/>
          </a:bodyPr>
          <a:lstStyle/>
          <a:p>
            <a:pPr algn="l"/>
            <a:br>
              <a:rPr lang="en-GB" sz="3200" b="1" dirty="0">
                <a:effectLst/>
                <a:ea typeface="Aptos" panose="020B0004020202020204" pitchFamily="34" charset="0"/>
              </a:rPr>
            </a:br>
            <a:br>
              <a:rPr lang="en-GB" sz="3200" dirty="0"/>
            </a:b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2337" y="3035005"/>
            <a:ext cx="15706028" cy="628241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CA508C6C-9421-3755-3D64-FB962A5108DA}"/>
              </a:ext>
            </a:extLst>
          </p:cNvPr>
          <p:cNvPicPr>
            <a:picLocks noChangeAspect="1"/>
          </p:cNvPicPr>
          <p:nvPr/>
        </p:nvPicPr>
        <p:blipFill>
          <a:blip r:embed="rId4"/>
          <a:stretch>
            <a:fillRect/>
          </a:stretch>
        </p:blipFill>
        <p:spPr>
          <a:xfrm>
            <a:off x="1828799" y="13392646"/>
            <a:ext cx="34178443" cy="6133108"/>
          </a:xfrm>
          <a:prstGeom prst="rect">
            <a:avLst/>
          </a:prstGeom>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283346" y="17922594"/>
            <a:ext cx="10038660" cy="2323705"/>
          </a:xfrm>
        </p:spPr>
        <p:txBody>
          <a:bodyPr/>
          <a:lstStyle/>
          <a:p>
            <a:endParaRPr lang="en-GB" dirty="0"/>
          </a:p>
          <a:p>
            <a:r>
              <a:rPr lang="en-GB" sz="4800" dirty="0">
                <a:latin typeface="Aptos" panose="020B0004020202020204" pitchFamily="34" charset="0"/>
              </a:rPr>
              <a:t>Causes, Symptoms, Diagnosis</a:t>
            </a:r>
          </a:p>
          <a:p>
            <a:endParaRPr lang="en-GB"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661985"/>
          </a:xfrm>
        </p:spPr>
        <p:txBody>
          <a:bodyPr/>
          <a:lstStyle/>
          <a:p>
            <a:r>
              <a:rPr lang="en-GB" sz="4800" dirty="0">
                <a:latin typeface="Aptos" panose="020B00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4" y="4626485"/>
            <a:ext cx="10058400" cy="1015663"/>
          </a:xfrm>
        </p:spPr>
        <p:txBody>
          <a:bodyPr/>
          <a:lstStyle/>
          <a:p>
            <a:r>
              <a:rPr lang="en-GB" sz="4800" dirty="0">
                <a:latin typeface="Aptos" panose="020B0004020202020204" pitchFamily="34" charset="0"/>
              </a:rPr>
              <a:t>Current services and treatments </a:t>
            </a:r>
          </a:p>
          <a:p>
            <a:endParaRPr lang="en-GB" dirty="0"/>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4556" y="4794128"/>
            <a:ext cx="10047018" cy="1606586"/>
          </a:xfrm>
        </p:spPr>
        <p:txBody>
          <a:bodyPr/>
          <a:lstStyle/>
          <a:p>
            <a:r>
              <a:rPr lang="en-GB" sz="4800" dirty="0">
                <a:latin typeface="Aptos" panose="020B0004020202020204" pitchFamily="34" charset="0"/>
              </a:rPr>
              <a:t>Recommendations</a:t>
            </a:r>
          </a:p>
          <a:p>
            <a:endParaRPr lang="en-GB"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424556" y="23786067"/>
            <a:ext cx="10047018" cy="923322"/>
          </a:xfrm>
        </p:spPr>
        <p:txBody>
          <a:bodyPr/>
          <a:lstStyle/>
          <a:p>
            <a:r>
              <a:rPr lang="en-GB" sz="4800" dirty="0">
                <a:latin typeface="Aptos" panose="020B0004020202020204" pitchFamily="34" charset="0"/>
              </a:rPr>
              <a:t>Conclusions </a:t>
            </a: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46116" y="2423615"/>
            <a:ext cx="31998968" cy="1200329"/>
          </a:xfrm>
        </p:spPr>
        <p:txBody>
          <a:bodyPr/>
          <a:lstStyle/>
          <a:p>
            <a:r>
              <a:rPr lang="en-GB" sz="7200" dirty="0"/>
              <a:t>Obsessive-compulsive or related disorders</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1075765" y="496778"/>
            <a:ext cx="47172283" cy="1446550"/>
          </a:xfrm>
        </p:spPr>
        <p:txBody>
          <a:bodyPr/>
          <a:lstStyle/>
          <a:p>
            <a:r>
              <a:rPr lang="en-US" dirty="0"/>
              <a:t>Excoriation Disorder 6B25.1: Classification, Changing Perspectives and Contemporary Care</a:t>
            </a:r>
            <a:endParaRPr lang="en-GB" dirty="0"/>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25" name="Picture 24">
            <a:extLst>
              <a:ext uri="{FF2B5EF4-FFF2-40B4-BE49-F238E27FC236}">
                <a16:creationId xmlns:a16="http://schemas.microsoft.com/office/drawing/2014/main" id="{3021EBFB-2779-4265-9950-C8C4653C3B3A}"/>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contrast="40000"/>
                    </a14:imgEffect>
                  </a14:imgLayer>
                </a14:imgProps>
              </a:ext>
            </a:extLst>
          </a:blip>
          <a:stretch>
            <a:fillRect/>
          </a:stretch>
        </p:blipFill>
        <p:spPr>
          <a:xfrm>
            <a:off x="11784052" y="21887704"/>
            <a:ext cx="9337591" cy="8204709"/>
          </a:xfrm>
          <a:prstGeom prst="rect">
            <a:avLst/>
          </a:prstGeom>
        </p:spPr>
      </p:pic>
      <p:pic>
        <p:nvPicPr>
          <p:cNvPr id="26" name="Picture 25">
            <a:extLst>
              <a:ext uri="{FF2B5EF4-FFF2-40B4-BE49-F238E27FC236}">
                <a16:creationId xmlns:a16="http://schemas.microsoft.com/office/drawing/2014/main" id="{7A5905CC-1630-4631-8A06-E58AECA0E113}"/>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20000" contrast="40000"/>
                    </a14:imgEffect>
                  </a14:imgLayer>
                </a14:imgProps>
              </a:ext>
            </a:extLst>
          </a:blip>
          <a:stretch>
            <a:fillRect/>
          </a:stretch>
        </p:blipFill>
        <p:spPr>
          <a:xfrm>
            <a:off x="22809249" y="21410152"/>
            <a:ext cx="9337591" cy="8575101"/>
          </a:xfrm>
          <a:prstGeom prst="rect">
            <a:avLst/>
          </a:prstGeom>
        </p:spPr>
      </p:pic>
      <p:sp>
        <p:nvSpPr>
          <p:cNvPr id="27" name="Rectangle 26">
            <a:extLst>
              <a:ext uri="{FF2B5EF4-FFF2-40B4-BE49-F238E27FC236}">
                <a16:creationId xmlns:a16="http://schemas.microsoft.com/office/drawing/2014/main" id="{F0ED4E03-8F97-49C3-84C0-240A3E15B191}"/>
              </a:ext>
            </a:extLst>
          </p:cNvPr>
          <p:cNvSpPr/>
          <p:nvPr/>
        </p:nvSpPr>
        <p:spPr>
          <a:xfrm>
            <a:off x="12356914" y="30200239"/>
            <a:ext cx="7720503" cy="584775"/>
          </a:xfrm>
          <a:prstGeom prst="rect">
            <a:avLst/>
          </a:prstGeom>
        </p:spPr>
        <p:txBody>
          <a:bodyPr wrap="square">
            <a:spAutoFit/>
          </a:bodyPr>
          <a:lstStyle/>
          <a:p>
            <a:pPr algn="ctr"/>
            <a:r>
              <a:rPr lang="en-US" sz="1600" dirty="0">
                <a:latin typeface="Times New Roman" panose="02020603050405020304" pitchFamily="18" charset="0"/>
                <a:cs typeface="Times New Roman" panose="02020603050405020304" pitchFamily="18" charset="0"/>
              </a:rPr>
              <a:t>Figure 1. Causes, consequences and treatment approaches associated with </a:t>
            </a:r>
            <a:r>
              <a:rPr lang="en-US" sz="1600" dirty="0" err="1">
                <a:latin typeface="Times New Roman" panose="02020603050405020304" pitchFamily="18" charset="0"/>
                <a:cs typeface="Times New Roman" panose="02020603050405020304" pitchFamily="18" charset="0"/>
              </a:rPr>
              <a:t>dermatillomania</a:t>
            </a:r>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Ravipati</a:t>
            </a:r>
            <a:r>
              <a:rPr lang="en-US" sz="1600" dirty="0">
                <a:latin typeface="Times New Roman" panose="02020603050405020304" pitchFamily="18" charset="0"/>
                <a:cs typeface="Times New Roman" panose="02020603050405020304" pitchFamily="18" charset="0"/>
              </a:rPr>
              <a:t> et al., 2021). </a:t>
            </a:r>
            <a:r>
              <a:rPr lang="en-US" sz="1600" dirty="0"/>
              <a:t>Source link: </a:t>
            </a:r>
            <a:r>
              <a:rPr lang="en-US" sz="1600" dirty="0">
                <a:hlinkClick r:id="rId7"/>
              </a:rPr>
              <a:t>https://www.mdpi.com/1999-4923/13/3/341</a:t>
            </a:r>
            <a:r>
              <a:rPr lang="en-US" sz="1600" dirty="0"/>
              <a:t> </a:t>
            </a:r>
            <a:endParaRPr lang="en-US" sz="1600" dirty="0">
              <a:latin typeface="Times New Roman" panose="02020603050405020304" pitchFamily="18" charset="0"/>
              <a:cs typeface="Times New Roman" panose="02020603050405020304" pitchFamily="18" charset="0"/>
            </a:endParaRPr>
          </a:p>
        </p:txBody>
      </p:sp>
      <p:sp>
        <p:nvSpPr>
          <p:cNvPr id="28" name="Rectangle 27">
            <a:extLst>
              <a:ext uri="{FF2B5EF4-FFF2-40B4-BE49-F238E27FC236}">
                <a16:creationId xmlns:a16="http://schemas.microsoft.com/office/drawing/2014/main" id="{ACF0CD40-8F86-4C3B-A44D-CE3750631052}"/>
              </a:ext>
            </a:extLst>
          </p:cNvPr>
          <p:cNvSpPr/>
          <p:nvPr/>
        </p:nvSpPr>
        <p:spPr>
          <a:xfrm>
            <a:off x="23158324" y="30226488"/>
            <a:ext cx="8639440" cy="584775"/>
          </a:xfrm>
          <a:prstGeom prst="rect">
            <a:avLst/>
          </a:prstGeom>
        </p:spPr>
        <p:txBody>
          <a:bodyPr wrap="square">
            <a:spAutoFit/>
          </a:bodyPr>
          <a:lstStyle/>
          <a:p>
            <a:pPr algn="ctr"/>
            <a:r>
              <a:rPr lang="en-US" sz="1600" dirty="0">
                <a:latin typeface="Times New Roman" panose="02020603050405020304" pitchFamily="18" charset="0"/>
                <a:cs typeface="Times New Roman" panose="02020603050405020304" pitchFamily="18" charset="0"/>
              </a:rPr>
              <a:t>Figure 2. Skin-picking severity at baseline and following self-monitoring with or without open-label placebo (</a:t>
            </a:r>
            <a:r>
              <a:rPr lang="en-US" sz="1600" dirty="0" err="1">
                <a:latin typeface="Times New Roman" panose="02020603050405020304" pitchFamily="18" charset="0"/>
                <a:cs typeface="Times New Roman" panose="02020603050405020304" pitchFamily="18" charset="0"/>
              </a:rPr>
              <a:t>Schienle</a:t>
            </a:r>
            <a:r>
              <a:rPr lang="en-US" sz="1600" dirty="0">
                <a:latin typeface="Times New Roman" panose="02020603050405020304" pitchFamily="18" charset="0"/>
                <a:cs typeface="Times New Roman" panose="02020603050405020304" pitchFamily="18" charset="0"/>
              </a:rPr>
              <a:t> et al., 2025). </a:t>
            </a:r>
            <a:r>
              <a:rPr lang="en-US" sz="1600" dirty="0"/>
              <a:t>Source link: </a:t>
            </a:r>
            <a:r>
              <a:rPr lang="en-US" sz="1600" dirty="0">
                <a:hlinkClick r:id="rId8"/>
              </a:rPr>
              <a:t>https://pmc.ncbi.nlm.nih.gov/articles/PMC12443836/</a:t>
            </a:r>
            <a:r>
              <a:rPr lang="en-US" sz="1600" dirty="0"/>
              <a:t> </a:t>
            </a:r>
            <a:endParaRPr lang="en-US" sz="1600" dirty="0">
              <a:latin typeface="Times New Roman" panose="02020603050405020304" pitchFamily="18" charset="0"/>
              <a:cs typeface="Times New Roman" panose="02020603050405020304" pitchFamily="18" charset="0"/>
            </a:endParaRPr>
          </a:p>
        </p:txBody>
      </p:sp>
      <p:sp>
        <p:nvSpPr>
          <p:cNvPr id="31" name="Rectangle 30">
            <a:extLst>
              <a:ext uri="{FF2B5EF4-FFF2-40B4-BE49-F238E27FC236}">
                <a16:creationId xmlns:a16="http://schemas.microsoft.com/office/drawing/2014/main" id="{A48846E1-0B3A-4D6B-8328-B9C08097CEB9}"/>
              </a:ext>
            </a:extLst>
          </p:cNvPr>
          <p:cNvSpPr/>
          <p:nvPr/>
        </p:nvSpPr>
        <p:spPr>
          <a:xfrm>
            <a:off x="682764" y="5822576"/>
            <a:ext cx="9337592" cy="9094797"/>
          </a:xfrm>
          <a:prstGeom prst="rect">
            <a:avLst/>
          </a:prstGeom>
        </p:spPr>
        <p:txBody>
          <a:bodyPr wrap="square">
            <a:spAutoFit/>
          </a:bodyPr>
          <a:lstStyle/>
          <a:p>
            <a:pPr marL="1143000" lvl="0" indent="-1143000" algn="just">
              <a:buFont typeface="Arial" panose="020B0604020202020204" pitchFamily="34" charset="0"/>
              <a:buChar char="•"/>
            </a:pPr>
            <a:r>
              <a:rPr lang="en-US" sz="3200" dirty="0"/>
              <a:t>Excoriation Disorder (ED) is a body-focused repetitive </a:t>
            </a:r>
            <a:r>
              <a:rPr lang="en-US" sz="3200" dirty="0" err="1"/>
              <a:t>behaviour</a:t>
            </a:r>
            <a:r>
              <a:rPr lang="en-US" sz="3200" dirty="0"/>
              <a:t> disorder which is </a:t>
            </a:r>
            <a:r>
              <a:rPr lang="en-US" sz="3200" dirty="0" err="1"/>
              <a:t>characterised</a:t>
            </a:r>
            <a:r>
              <a:rPr lang="en-US" sz="3200" dirty="0"/>
              <a:t> by recurrent picking </a:t>
            </a:r>
            <a:r>
              <a:rPr lang="en-US" sz="3200" dirty="0" err="1"/>
              <a:t>behaviour</a:t>
            </a:r>
            <a:r>
              <a:rPr lang="en-US" sz="3200" dirty="0"/>
              <a:t> that leads to lesions, repeated unsuccessful attempts to stop picking and clinically significant levels of distress or impairment (Grant and Chamberlain, 2021).</a:t>
            </a:r>
          </a:p>
          <a:p>
            <a:pPr marL="1143000" lvl="0" indent="-1143000" algn="just">
              <a:buFont typeface="Arial" panose="020B0604020202020204" pitchFamily="34" charset="0"/>
              <a:buChar char="•"/>
            </a:pPr>
            <a:r>
              <a:rPr lang="en-US" sz="3200" dirty="0"/>
              <a:t>The overall pooled prevalence of 3.45% suggests a significant burden, but methodological variations make this uncertain, and the diagnosed total cannot be confidently determined from the literature available at the global level (Farhat et al., 2023).</a:t>
            </a:r>
          </a:p>
          <a:p>
            <a:pPr marL="1143000" lvl="0" indent="-1143000" algn="just">
              <a:buFont typeface="Arial" panose="020B0604020202020204" pitchFamily="34" charset="0"/>
              <a:buChar char="•"/>
            </a:pPr>
            <a:r>
              <a:rPr lang="en-US" sz="3200" dirty="0"/>
              <a:t>Going through the ICD-11 reform, there was a greater need for the classification to be clinically useful, however classification alone does not guarantee coordinated psychological and dermatological care (</a:t>
            </a:r>
            <a:r>
              <a:rPr lang="en-US" sz="3200" dirty="0" err="1"/>
              <a:t>Gaebel</a:t>
            </a:r>
            <a:r>
              <a:rPr lang="en-US" sz="3200" dirty="0"/>
              <a:t> et al., 2020).</a:t>
            </a:r>
          </a:p>
          <a:p>
            <a:pPr marL="457200" indent="-457200" algn="just">
              <a:buFont typeface="Arial" panose="020B0604020202020204" pitchFamily="34" charset="0"/>
              <a:buChar char="•"/>
            </a:pPr>
            <a:endParaRPr lang="en-US" sz="900" dirty="0"/>
          </a:p>
        </p:txBody>
      </p:sp>
      <p:sp>
        <p:nvSpPr>
          <p:cNvPr id="32" name="Rectangle 31">
            <a:extLst>
              <a:ext uri="{FF2B5EF4-FFF2-40B4-BE49-F238E27FC236}">
                <a16:creationId xmlns:a16="http://schemas.microsoft.com/office/drawing/2014/main" id="{FEBF1873-BEF9-42F5-B544-2681EC3649B6}"/>
              </a:ext>
            </a:extLst>
          </p:cNvPr>
          <p:cNvSpPr/>
          <p:nvPr/>
        </p:nvSpPr>
        <p:spPr>
          <a:xfrm>
            <a:off x="633881" y="19753409"/>
            <a:ext cx="9337591" cy="11418510"/>
          </a:xfrm>
          <a:prstGeom prst="rect">
            <a:avLst/>
          </a:prstGeom>
        </p:spPr>
        <p:txBody>
          <a:bodyPr wrap="square">
            <a:spAutoFit/>
          </a:bodyPr>
          <a:lstStyle/>
          <a:p>
            <a:pPr marL="571500" lvl="0" indent="-571500" algn="just">
              <a:buFont typeface="Arial" panose="020B0604020202020204" pitchFamily="34" charset="0"/>
              <a:buChar char="•"/>
            </a:pPr>
            <a:r>
              <a:rPr lang="en-US" sz="3200" dirty="0"/>
              <a:t>No specific causes have been determined.</a:t>
            </a:r>
          </a:p>
          <a:p>
            <a:pPr marL="571500" lvl="0" indent="-571500" algn="just">
              <a:buFont typeface="Arial" panose="020B0604020202020204" pitchFamily="34" charset="0"/>
              <a:buChar char="•"/>
            </a:pPr>
            <a:r>
              <a:rPr lang="en-US" sz="3200" dirty="0"/>
              <a:t>Picking can occur as a result of perceived flaws in the skin, negative emotions, and/or tension or boredom and can be motivated by a temporary sense of relief.</a:t>
            </a:r>
          </a:p>
          <a:p>
            <a:pPr marL="571500" lvl="0" indent="-571500" algn="just">
              <a:buFont typeface="Arial" panose="020B0604020202020204" pitchFamily="34" charset="0"/>
              <a:buChar char="•"/>
            </a:pPr>
            <a:r>
              <a:rPr lang="en-US" sz="3200" dirty="0"/>
              <a:t>But the majority of the correlational evidence does not allow for inferences of whether distress is a cause or consequence or both (</a:t>
            </a:r>
            <a:r>
              <a:rPr lang="en-US" sz="3200" dirty="0" err="1"/>
              <a:t>Gallinat</a:t>
            </a:r>
            <a:r>
              <a:rPr lang="en-US" sz="3200" dirty="0"/>
              <a:t> et al., 2021).</a:t>
            </a:r>
          </a:p>
          <a:p>
            <a:pPr marL="571500" lvl="0" indent="-571500" algn="just">
              <a:buFont typeface="Arial" panose="020B0604020202020204" pitchFamily="34" charset="0"/>
              <a:buChar char="•"/>
            </a:pPr>
            <a:r>
              <a:rPr lang="en-US" sz="3200" dirty="0"/>
              <a:t>Signs involve scratching out at the lesions, squeezing or picking, lesions, bleeding, infection, scarring, shame, concealment and impaired functioning (</a:t>
            </a:r>
            <a:r>
              <a:rPr lang="en-US" sz="3200" dirty="0" err="1"/>
              <a:t>Deschênes</a:t>
            </a:r>
            <a:r>
              <a:rPr lang="en-US" sz="3200" dirty="0"/>
              <a:t> and </a:t>
            </a:r>
            <a:r>
              <a:rPr lang="en-US" sz="3200" dirty="0" err="1"/>
              <a:t>Veillette</a:t>
            </a:r>
            <a:r>
              <a:rPr lang="en-US" sz="3200" dirty="0"/>
              <a:t>, 2025).</a:t>
            </a:r>
          </a:p>
          <a:p>
            <a:pPr marL="571500" lvl="0" indent="-571500" algn="just">
              <a:buFont typeface="Arial" panose="020B0604020202020204" pitchFamily="34" charset="0"/>
              <a:buChar char="•"/>
            </a:pPr>
            <a:r>
              <a:rPr lang="en-US" sz="3200" dirty="0"/>
              <a:t>Diagnosis considers the level of skin damage, unsuccessful attempts to stop picking, distress, impairment and functional consequences, while ruling out dermatological conditions, substance-related causes and other psychiatric explanations.</a:t>
            </a:r>
          </a:p>
          <a:p>
            <a:pPr marL="571500" indent="-571500" algn="just">
              <a:buFont typeface="Arial" panose="020B0604020202020204" pitchFamily="34" charset="0"/>
              <a:buChar char="•"/>
            </a:pPr>
            <a:r>
              <a:rPr lang="en-US" sz="3200" dirty="0"/>
              <a:t>While structured interviews and severity measures can help to increase consistency, they have limited validation across populations and can suffer from self-report bias, limiting reliability (</a:t>
            </a:r>
            <a:r>
              <a:rPr lang="en-US" sz="3200" dirty="0" err="1"/>
              <a:t>Snorrason</a:t>
            </a:r>
            <a:r>
              <a:rPr lang="en-US" sz="3200" dirty="0"/>
              <a:t> and Lee, 2022; </a:t>
            </a:r>
            <a:r>
              <a:rPr lang="en-US" sz="3200" dirty="0" err="1"/>
              <a:t>Sapuppo</a:t>
            </a:r>
            <a:r>
              <a:rPr lang="en-US" sz="3200" dirty="0"/>
              <a:t> et al., 2024).</a:t>
            </a:r>
            <a:endParaRPr lang="en-US" sz="1000" dirty="0"/>
          </a:p>
        </p:txBody>
      </p:sp>
      <p:sp>
        <p:nvSpPr>
          <p:cNvPr id="37" name="Rectangle 36">
            <a:extLst>
              <a:ext uri="{FF2B5EF4-FFF2-40B4-BE49-F238E27FC236}">
                <a16:creationId xmlns:a16="http://schemas.microsoft.com/office/drawing/2014/main" id="{709A4060-3A2D-40CF-AB6D-EA863DFD4EA5}"/>
              </a:ext>
            </a:extLst>
          </p:cNvPr>
          <p:cNvSpPr/>
          <p:nvPr/>
        </p:nvSpPr>
        <p:spPr>
          <a:xfrm>
            <a:off x="11547593" y="5940961"/>
            <a:ext cx="9337592" cy="15604272"/>
          </a:xfrm>
          <a:prstGeom prst="rect">
            <a:avLst/>
          </a:prstGeom>
        </p:spPr>
        <p:txBody>
          <a:bodyPr wrap="square">
            <a:spAutoFit/>
          </a:bodyPr>
          <a:lstStyle/>
          <a:p>
            <a:pPr marL="571500" lvl="0" indent="-571500" algn="just">
              <a:buFont typeface="Arial" panose="020B0604020202020204" pitchFamily="34" charset="0"/>
              <a:buChar char="•"/>
            </a:pPr>
            <a:r>
              <a:rPr lang="en-US" sz="3600" dirty="0"/>
              <a:t>Earlier responses tended to focus on visible injuries or habit control rather than emotional and </a:t>
            </a:r>
            <a:r>
              <a:rPr lang="en-US" sz="3600" dirty="0" err="1"/>
              <a:t>behavioural</a:t>
            </a:r>
            <a:r>
              <a:rPr lang="en-US" sz="3600" dirty="0"/>
              <a:t> drivers (</a:t>
            </a:r>
            <a:r>
              <a:rPr lang="en-US" sz="3600" dirty="0" err="1"/>
              <a:t>Gaebel</a:t>
            </a:r>
            <a:r>
              <a:rPr lang="en-US" sz="3600" dirty="0"/>
              <a:t> et al., 2020; Grant and Chamberlain, 2021).</a:t>
            </a:r>
          </a:p>
          <a:p>
            <a:pPr marL="571500" lvl="0" indent="-571500" algn="just">
              <a:buFont typeface="Arial" panose="020B0604020202020204" pitchFamily="34" charset="0"/>
              <a:buChar char="•"/>
            </a:pPr>
            <a:r>
              <a:rPr lang="en-US" sz="3600" dirty="0"/>
              <a:t>ICD-11 reform acknowledges the need to integrate the concept of reinforcement, distress and functional impairment with physical harm.</a:t>
            </a:r>
          </a:p>
          <a:p>
            <a:pPr marL="571500" lvl="0" indent="-571500" algn="just">
              <a:buFont typeface="Arial" panose="020B0604020202020204" pitchFamily="34" charset="0"/>
              <a:buChar char="•"/>
            </a:pPr>
            <a:r>
              <a:rPr lang="en-US" sz="3600" dirty="0"/>
              <a:t>Despite this, qualitative evidence suggests the prevalence of shame, hiding, and </a:t>
            </a:r>
            <a:r>
              <a:rPr lang="en-US" sz="3600" dirty="0" err="1"/>
              <a:t>stigmatising</a:t>
            </a:r>
            <a:r>
              <a:rPr lang="en-US" sz="3600" dirty="0"/>
              <a:t> and discriminatory professional responses, suggesting persisting inequality in access to informed care.</a:t>
            </a:r>
          </a:p>
          <a:p>
            <a:pPr marL="571500" lvl="0" indent="-571500" algn="just">
              <a:buFont typeface="Arial" panose="020B0604020202020204" pitchFamily="34" charset="0"/>
              <a:buChar char="•"/>
            </a:pPr>
            <a:r>
              <a:rPr lang="en-US" sz="3600" dirty="0"/>
              <a:t>This evidence stemming from Italian women needs to be carefully extended to other gender and/or other cultural contexts (</a:t>
            </a:r>
            <a:r>
              <a:rPr lang="en-US" sz="3600" dirty="0" err="1"/>
              <a:t>Montali</a:t>
            </a:r>
            <a:r>
              <a:rPr lang="en-US" sz="3600" dirty="0"/>
              <a:t> and </a:t>
            </a:r>
            <a:r>
              <a:rPr lang="en-US" sz="3600" dirty="0" err="1"/>
              <a:t>Garnieri</a:t>
            </a:r>
            <a:r>
              <a:rPr lang="en-US" sz="3600" dirty="0"/>
              <a:t>, 2024).</a:t>
            </a:r>
          </a:p>
          <a:p>
            <a:pPr marL="571500" lvl="0" indent="-571500" algn="just">
              <a:buFont typeface="Arial" panose="020B0604020202020204" pitchFamily="34" charset="0"/>
              <a:buChar char="•"/>
            </a:pPr>
            <a:r>
              <a:rPr lang="en-US" sz="3600" dirty="0"/>
              <a:t>Psychological drivers of risky behaviors, if not addressed, are not covered by the protective barriers, which limit the extent of injury (</a:t>
            </a:r>
            <a:r>
              <a:rPr lang="en-US" sz="3600" dirty="0" err="1"/>
              <a:t>Ravipati</a:t>
            </a:r>
            <a:r>
              <a:rPr lang="en-US" sz="3600" dirty="0"/>
              <a:t> et al., 2021).</a:t>
            </a:r>
          </a:p>
          <a:p>
            <a:pPr marL="571500" lvl="0" indent="-571500" algn="just">
              <a:buFont typeface="Arial" panose="020B0604020202020204" pitchFamily="34" charset="0"/>
              <a:buChar char="•"/>
            </a:pPr>
            <a:r>
              <a:rPr lang="en-US" sz="3600" dirty="0"/>
              <a:t>ICD-11 improved recognition of Excoriation Disorder, but outdated lesion-focused attitudes and poorly informed professional responses may still reinforce stigma, discrimination and delayed access to appropriate care (</a:t>
            </a:r>
            <a:r>
              <a:rPr lang="en-US" sz="3600" dirty="0" err="1"/>
              <a:t>Gaebel</a:t>
            </a:r>
            <a:r>
              <a:rPr lang="en-US" sz="3600" dirty="0"/>
              <a:t> et al., 2020; </a:t>
            </a:r>
            <a:r>
              <a:rPr lang="en-US" sz="3600" dirty="0" err="1"/>
              <a:t>Montali</a:t>
            </a:r>
            <a:r>
              <a:rPr lang="en-US" sz="3600" dirty="0"/>
              <a:t> and </a:t>
            </a:r>
            <a:r>
              <a:rPr lang="en-US" sz="3600" dirty="0" err="1"/>
              <a:t>Garnieri</a:t>
            </a:r>
            <a:r>
              <a:rPr lang="en-US" sz="3600" dirty="0"/>
              <a:t>, 2024).</a:t>
            </a:r>
          </a:p>
        </p:txBody>
      </p:sp>
      <p:sp>
        <p:nvSpPr>
          <p:cNvPr id="40" name="Rectangle 39">
            <a:extLst>
              <a:ext uri="{FF2B5EF4-FFF2-40B4-BE49-F238E27FC236}">
                <a16:creationId xmlns:a16="http://schemas.microsoft.com/office/drawing/2014/main" id="{C9439712-7C17-4533-9A5A-D7598F1B3AEB}"/>
              </a:ext>
            </a:extLst>
          </p:cNvPr>
          <p:cNvSpPr/>
          <p:nvPr/>
        </p:nvSpPr>
        <p:spPr>
          <a:xfrm>
            <a:off x="22591454" y="6093346"/>
            <a:ext cx="9337591" cy="15234940"/>
          </a:xfrm>
          <a:prstGeom prst="rect">
            <a:avLst/>
          </a:prstGeom>
        </p:spPr>
        <p:txBody>
          <a:bodyPr wrap="square">
            <a:spAutoFit/>
          </a:bodyPr>
          <a:lstStyle/>
          <a:p>
            <a:pPr marL="571500" lvl="0" indent="-571500" algn="just">
              <a:buFont typeface="Arial" panose="020B0604020202020204" pitchFamily="34" charset="0"/>
              <a:buChar char="•"/>
            </a:pPr>
            <a:r>
              <a:rPr lang="en-US" sz="3600" dirty="0"/>
              <a:t>Existing provision can range from primary care, dermatology, psychological treatment and supported self-help, and fragilities in coordination can lead to a delay in providing adequate care (</a:t>
            </a:r>
            <a:r>
              <a:rPr lang="en-US" sz="3600" dirty="0" err="1"/>
              <a:t>Montali</a:t>
            </a:r>
            <a:r>
              <a:rPr lang="en-US" sz="3600" dirty="0"/>
              <a:t> and </a:t>
            </a:r>
            <a:r>
              <a:rPr lang="en-US" sz="3600" dirty="0" err="1"/>
              <a:t>Garnieri</a:t>
            </a:r>
            <a:r>
              <a:rPr lang="en-US" sz="3600" dirty="0"/>
              <a:t>, 2024; </a:t>
            </a:r>
            <a:r>
              <a:rPr lang="en-US" sz="3600" dirty="0" err="1"/>
              <a:t>Deschênes</a:t>
            </a:r>
            <a:r>
              <a:rPr lang="en-US" sz="3600" dirty="0"/>
              <a:t> and </a:t>
            </a:r>
            <a:r>
              <a:rPr lang="en-US" sz="3600" dirty="0" err="1"/>
              <a:t>Veillette</a:t>
            </a:r>
            <a:r>
              <a:rPr lang="en-US" sz="3600" dirty="0"/>
              <a:t>, 2025).</a:t>
            </a:r>
          </a:p>
          <a:p>
            <a:pPr marL="571500" lvl="0" indent="-571500" algn="just">
              <a:buFont typeface="Arial" panose="020B0604020202020204" pitchFamily="34" charset="0"/>
              <a:buChar char="•"/>
            </a:pPr>
            <a:r>
              <a:rPr lang="en-US" sz="3600" dirty="0"/>
              <a:t>Awareness-building procedures such as habit-reversal and habit-replacement lead to higher awareness of the triggers and also help to find alternative responses, however, the small sample sizes, mixed groups of repetitive </a:t>
            </a:r>
            <a:r>
              <a:rPr lang="en-US" sz="3600" dirty="0" err="1"/>
              <a:t>behaviour</a:t>
            </a:r>
            <a:r>
              <a:rPr lang="en-US" sz="3600" dirty="0"/>
              <a:t> across the body and lack of follow-up make the general effectiveness of these procedures less certain (Grant and Chamberlain, 2021; Moritz et al., 2023).</a:t>
            </a:r>
          </a:p>
          <a:p>
            <a:pPr marL="571500" lvl="0" indent="-571500" algn="just">
              <a:buFont typeface="Arial" panose="020B0604020202020204" pitchFamily="34" charset="0"/>
              <a:buChar char="•"/>
            </a:pPr>
            <a:r>
              <a:rPr lang="en-US" sz="3600" dirty="0"/>
              <a:t>It is not clear whether N-acetylcysteine should be used in general or singly, and it may be beneficial to some individuals (Lee and </a:t>
            </a:r>
            <a:r>
              <a:rPr lang="en-US" sz="3600" dirty="0" err="1"/>
              <a:t>Lipner</a:t>
            </a:r>
            <a:r>
              <a:rPr lang="en-US" sz="3600" dirty="0"/>
              <a:t>, 2022).</a:t>
            </a:r>
          </a:p>
          <a:p>
            <a:pPr marL="571500" lvl="0" indent="-571500" algn="just">
              <a:buFont typeface="Arial" panose="020B0604020202020204" pitchFamily="34" charset="0"/>
              <a:buChar char="•"/>
            </a:pPr>
            <a:r>
              <a:rPr lang="en-US" sz="3600" dirty="0"/>
              <a:t>While wound care and protective materials help to </a:t>
            </a:r>
            <a:r>
              <a:rPr lang="en-US" sz="3600" dirty="0" err="1"/>
              <a:t>minimise</a:t>
            </a:r>
            <a:r>
              <a:rPr lang="en-US" sz="3600" dirty="0"/>
              <a:t> physical damage, they cannot tackle the </a:t>
            </a:r>
            <a:r>
              <a:rPr lang="en-US" sz="3600" dirty="0" err="1"/>
              <a:t>behavioural</a:t>
            </a:r>
            <a:r>
              <a:rPr lang="en-US" sz="3600" dirty="0"/>
              <a:t> drivers alone (</a:t>
            </a:r>
            <a:r>
              <a:rPr lang="en-US" sz="3600" dirty="0" err="1"/>
              <a:t>Ravipati</a:t>
            </a:r>
            <a:r>
              <a:rPr lang="en-US" sz="3600" dirty="0"/>
              <a:t> et al., 2021).</a:t>
            </a:r>
          </a:p>
          <a:p>
            <a:pPr marL="571500" lvl="0" indent="-571500" algn="just">
              <a:buFont typeface="Arial" panose="020B0604020202020204" pitchFamily="34" charset="0"/>
              <a:buChar char="•"/>
            </a:pPr>
            <a:r>
              <a:rPr lang="en-US" sz="3600" dirty="0"/>
              <a:t>The use of an app for self-monitoring is promising, but needs to be replicated for the results to be generalizable (</a:t>
            </a:r>
            <a:r>
              <a:rPr lang="en-US" sz="3600" dirty="0" err="1"/>
              <a:t>Schienle</a:t>
            </a:r>
            <a:r>
              <a:rPr lang="en-US" sz="3600" dirty="0"/>
              <a:t> et al., 2025).</a:t>
            </a:r>
          </a:p>
          <a:p>
            <a:pPr marL="171450" indent="-171450" algn="just">
              <a:buFont typeface="Arial" panose="020B0604020202020204" pitchFamily="34" charset="0"/>
              <a:buChar char="•"/>
            </a:pPr>
            <a:endParaRPr lang="en-US" sz="1200" dirty="0"/>
          </a:p>
        </p:txBody>
      </p:sp>
      <p:sp>
        <p:nvSpPr>
          <p:cNvPr id="41" name="Rectangle 40">
            <a:extLst>
              <a:ext uri="{FF2B5EF4-FFF2-40B4-BE49-F238E27FC236}">
                <a16:creationId xmlns:a16="http://schemas.microsoft.com/office/drawing/2014/main" id="{89492819-5A03-4121-A9F2-899A1A6A1948}"/>
              </a:ext>
            </a:extLst>
          </p:cNvPr>
          <p:cNvSpPr/>
          <p:nvPr/>
        </p:nvSpPr>
        <p:spPr>
          <a:xfrm>
            <a:off x="33621413" y="5822576"/>
            <a:ext cx="9337592" cy="11356955"/>
          </a:xfrm>
          <a:prstGeom prst="rect">
            <a:avLst/>
          </a:prstGeom>
        </p:spPr>
        <p:txBody>
          <a:bodyPr wrap="square">
            <a:spAutoFit/>
          </a:bodyPr>
          <a:lstStyle/>
          <a:p>
            <a:pPr marL="571500" lvl="0" indent="-571500" algn="just">
              <a:buFont typeface="Arial" panose="020B0604020202020204" pitchFamily="34" charset="0"/>
              <a:buChar char="•"/>
            </a:pPr>
            <a:r>
              <a:rPr lang="en-US" sz="3600" dirty="0"/>
              <a:t>To minimize delayed diagnosis and access inequities to informed care, health systems need to ensure that dermatological and psychological referral are linked to each other, and that professionals are trained and there is structured assessment to ensure that each individual receives proper care and treatment (</a:t>
            </a:r>
            <a:r>
              <a:rPr lang="en-US" sz="3600" dirty="0" err="1"/>
              <a:t>Snorrason</a:t>
            </a:r>
            <a:r>
              <a:rPr lang="en-US" sz="3600" dirty="0"/>
              <a:t> and Lee, 2022; </a:t>
            </a:r>
            <a:r>
              <a:rPr lang="en-US" sz="3600" dirty="0" err="1"/>
              <a:t>Sapuppo</a:t>
            </a:r>
            <a:r>
              <a:rPr lang="en-US" sz="3600" dirty="0"/>
              <a:t> et al., 2024; </a:t>
            </a:r>
            <a:r>
              <a:rPr lang="en-US" sz="3600" dirty="0" err="1"/>
              <a:t>Montali</a:t>
            </a:r>
            <a:r>
              <a:rPr lang="en-US" sz="3600" dirty="0"/>
              <a:t> and </a:t>
            </a:r>
            <a:r>
              <a:rPr lang="en-US" sz="3600" dirty="0" err="1"/>
              <a:t>Garnieri</a:t>
            </a:r>
            <a:r>
              <a:rPr lang="en-US" sz="3600" dirty="0"/>
              <a:t>, 2024).</a:t>
            </a:r>
          </a:p>
          <a:p>
            <a:pPr marL="571500" lvl="0" indent="-571500" algn="just">
              <a:buFont typeface="Arial" panose="020B0604020202020204" pitchFamily="34" charset="0"/>
              <a:buChar char="•"/>
            </a:pPr>
            <a:r>
              <a:rPr lang="en-US" sz="3600" dirty="0"/>
              <a:t>The use of habit-reversal and supported self-help should be increased and medication should continue to be considered on an individual basis and not assumed as effective for all (Lee and </a:t>
            </a:r>
            <a:r>
              <a:rPr lang="en-US" sz="3600" dirty="0" err="1"/>
              <a:t>Lipner</a:t>
            </a:r>
            <a:r>
              <a:rPr lang="en-US" sz="3600" dirty="0"/>
              <a:t>, 2022; Moritz et al., 2023).</a:t>
            </a:r>
          </a:p>
          <a:p>
            <a:pPr marL="571500" lvl="0" indent="-571500" algn="just">
              <a:buFont typeface="Arial" panose="020B0604020202020204" pitchFamily="34" charset="0"/>
              <a:buChar char="•"/>
            </a:pPr>
            <a:r>
              <a:rPr lang="en-US" sz="3600" dirty="0"/>
              <a:t>Future studies will need to have uniform diagnostic criteria, more extended follow-up periods, and larger samples of culturally and gender diverse populations (Farhat et al., 2023).</a:t>
            </a:r>
          </a:p>
          <a:p>
            <a:pPr marL="171450" indent="-171450" algn="just">
              <a:buFont typeface="Arial" panose="020B0604020202020204" pitchFamily="34" charset="0"/>
              <a:buChar char="•"/>
            </a:pPr>
            <a:endParaRPr lang="en-US" sz="1200" dirty="0"/>
          </a:p>
        </p:txBody>
      </p:sp>
      <p:sp>
        <p:nvSpPr>
          <p:cNvPr id="42" name="Rectangle 41">
            <a:extLst>
              <a:ext uri="{FF2B5EF4-FFF2-40B4-BE49-F238E27FC236}">
                <a16:creationId xmlns:a16="http://schemas.microsoft.com/office/drawing/2014/main" id="{CEACC882-E366-461C-8BCF-9C3830E728EA}"/>
              </a:ext>
            </a:extLst>
          </p:cNvPr>
          <p:cNvSpPr/>
          <p:nvPr/>
        </p:nvSpPr>
        <p:spPr>
          <a:xfrm>
            <a:off x="33751486" y="25072151"/>
            <a:ext cx="9337591" cy="5816977"/>
          </a:xfrm>
          <a:prstGeom prst="rect">
            <a:avLst/>
          </a:prstGeom>
        </p:spPr>
        <p:txBody>
          <a:bodyPr wrap="square">
            <a:spAutoFit/>
          </a:bodyPr>
          <a:lstStyle/>
          <a:p>
            <a:pPr marL="571500" lvl="0" indent="-571500" algn="just">
              <a:buFont typeface="Arial" panose="020B0604020202020204" pitchFamily="34" charset="0"/>
              <a:buChar char="•"/>
            </a:pPr>
            <a:r>
              <a:rPr lang="en-US" sz="3600" dirty="0"/>
              <a:t>ICD-11 classification has helped to improve the recognition of Excoriation Disorder as a mental disorder, but will not be sufficient to address stigma, lack of evidence and inequities in access and services.</a:t>
            </a:r>
          </a:p>
          <a:p>
            <a:pPr marL="571500" lvl="0" indent="-571500" algn="just">
              <a:buFont typeface="Arial" panose="020B0604020202020204" pitchFamily="34" charset="0"/>
              <a:buChar char="•"/>
            </a:pPr>
            <a:r>
              <a:rPr lang="en-US" sz="3600" dirty="0"/>
              <a:t>Coordinated </a:t>
            </a:r>
            <a:r>
              <a:rPr lang="en-US" sz="3600" dirty="0" err="1"/>
              <a:t>behavioural</a:t>
            </a:r>
            <a:r>
              <a:rPr lang="en-US" sz="3600" dirty="0"/>
              <a:t> care and dermatological support, </a:t>
            </a:r>
            <a:r>
              <a:rPr lang="en-US" sz="3600" dirty="0" err="1"/>
              <a:t>individualised</a:t>
            </a:r>
            <a:r>
              <a:rPr lang="en-US" sz="3600" dirty="0"/>
              <a:t> care and a more robust and culturally and gender-sensitive evidence base are needed for effective care.</a:t>
            </a:r>
          </a:p>
          <a:p>
            <a:pPr marL="171450" indent="-171450" algn="just">
              <a:buFont typeface="Arial" panose="020B0604020202020204" pitchFamily="34" charset="0"/>
              <a:buChar char="•"/>
            </a:pPr>
            <a:endParaRPr lang="en-US" sz="1200" dirty="0"/>
          </a:p>
        </p:txBody>
      </p:sp>
      <p:pic>
        <p:nvPicPr>
          <p:cNvPr id="2" name="Picture 1">
            <a:extLst>
              <a:ext uri="{FF2B5EF4-FFF2-40B4-BE49-F238E27FC236}">
                <a16:creationId xmlns:a16="http://schemas.microsoft.com/office/drawing/2014/main" id="{8CDA856B-287E-4B09-A18F-83E70814E44C}"/>
              </a:ext>
            </a:extLst>
          </p:cNvPr>
          <p:cNvPicPr>
            <a:picLocks noChangeAspect="1"/>
          </p:cNvPicPr>
          <p:nvPr/>
        </p:nvPicPr>
        <p:blipFill>
          <a:blip r:embed="rId9">
            <a:extLst>
              <a:ext uri="{BEBA8EAE-BF5A-486C-A8C5-ECC9F3942E4B}">
                <a14:imgProps xmlns:a14="http://schemas.microsoft.com/office/drawing/2010/main">
                  <a14:imgLayer r:embed="rId10">
                    <a14:imgEffect>
                      <a14:brightnessContrast bright="-20000" contrast="40000"/>
                    </a14:imgEffect>
                  </a14:imgLayer>
                </a14:imgProps>
              </a:ext>
            </a:extLst>
          </a:blip>
          <a:stretch>
            <a:fillRect/>
          </a:stretch>
        </p:blipFill>
        <p:spPr>
          <a:xfrm>
            <a:off x="33688029" y="17049155"/>
            <a:ext cx="9464506" cy="6705172"/>
          </a:xfrm>
          <a:prstGeom prst="rect">
            <a:avLst/>
          </a:prstGeom>
        </p:spPr>
      </p:pic>
      <p:pic>
        <p:nvPicPr>
          <p:cNvPr id="1026" name="Picture 2" descr="illustration of picking skin has been shown">
            <a:extLst>
              <a:ext uri="{FF2B5EF4-FFF2-40B4-BE49-F238E27FC236}">
                <a16:creationId xmlns:a16="http://schemas.microsoft.com/office/drawing/2014/main" id="{7586A1E8-9ED9-454C-A800-B5C566D7EBFD}"/>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17407" r="17037"/>
          <a:stretch/>
        </p:blipFill>
        <p:spPr bwMode="auto">
          <a:xfrm>
            <a:off x="833468" y="14723479"/>
            <a:ext cx="9337591" cy="3319827"/>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5E96F052-66A6-4F6C-903E-186D7C307532}"/>
              </a:ext>
            </a:extLst>
          </p:cNvPr>
          <p:cNvSpPr/>
          <p:nvPr/>
        </p:nvSpPr>
        <p:spPr>
          <a:xfrm>
            <a:off x="1563309" y="18127493"/>
            <a:ext cx="7877908" cy="584775"/>
          </a:xfrm>
          <a:prstGeom prst="rect">
            <a:avLst/>
          </a:prstGeom>
        </p:spPr>
        <p:txBody>
          <a:bodyPr wrap="square">
            <a:spAutoFit/>
          </a:bodyPr>
          <a:lstStyle/>
          <a:p>
            <a:pPr algn="ctr"/>
            <a:r>
              <a:rPr lang="en-US" sz="1600" dirty="0"/>
              <a:t>Figure 3. Illustration of common body sites affected by repetitive skin-picking </a:t>
            </a:r>
            <a:r>
              <a:rPr lang="en-US" sz="1600" dirty="0" err="1"/>
              <a:t>behaviour</a:t>
            </a:r>
            <a:r>
              <a:rPr lang="en-US" sz="1600" dirty="0"/>
              <a:t>. Source link: </a:t>
            </a:r>
            <a:r>
              <a:rPr lang="en-US" sz="1600" dirty="0">
                <a:hlinkClick r:id="rId12"/>
              </a:rPr>
              <a:t>https://www.bluenectar.co.in/blogs/beauty-wellness-articles/stop-skin-picking</a:t>
            </a:r>
            <a:r>
              <a:rPr lang="en-US" sz="1600" dirty="0"/>
              <a:t> </a:t>
            </a:r>
          </a:p>
        </p:txBody>
      </p:sp>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12">
            <a:extLst>
              <a:ext uri="{FF2B5EF4-FFF2-40B4-BE49-F238E27FC236}">
                <a16:creationId xmlns:a16="http://schemas.microsoft.com/office/drawing/2014/main" id="{A2D3F623-C228-43DC-A220-E9ADEA6AF3BB}"/>
              </a:ext>
            </a:extLst>
          </p:cNvPr>
          <p:cNvSpPr>
            <a:spLocks noGrp="1"/>
          </p:cNvSpPr>
          <p:nvPr>
            <p:ph type="title"/>
          </p:nvPr>
        </p:nvSpPr>
        <p:spPr>
          <a:xfrm>
            <a:off x="1" y="0"/>
            <a:ext cx="43398830" cy="1905000"/>
          </a:xfrm>
        </p:spPr>
        <p:txBody>
          <a:bodyPr>
            <a:normAutofit fontScale="90000"/>
          </a:bodyPr>
          <a:lstStyle/>
          <a:p>
            <a:pPr algn="ctr"/>
            <a:r>
              <a:rPr lang="en-GB" sz="13800" dirty="0">
                <a:latin typeface="Aptos" panose="020B0004020202020204" pitchFamily="34" charset="0"/>
              </a:rPr>
              <a:t>References</a:t>
            </a:r>
            <a:r>
              <a:rPr lang="en-GB" sz="9600" dirty="0">
                <a:latin typeface="Aptos" panose="020B0004020202020204" pitchFamily="34" charset="0"/>
              </a:rPr>
              <a:t> </a:t>
            </a:r>
          </a:p>
        </p:txBody>
      </p:sp>
      <p:sp>
        <p:nvSpPr>
          <p:cNvPr id="4" name="Rectangle 3">
            <a:extLst>
              <a:ext uri="{FF2B5EF4-FFF2-40B4-BE49-F238E27FC236}">
                <a16:creationId xmlns:a16="http://schemas.microsoft.com/office/drawing/2014/main" id="{32901E2D-4A0F-47D5-ADBD-03050D628479}"/>
              </a:ext>
            </a:extLst>
          </p:cNvPr>
          <p:cNvSpPr/>
          <p:nvPr/>
        </p:nvSpPr>
        <p:spPr>
          <a:xfrm>
            <a:off x="894773" y="2403778"/>
            <a:ext cx="42101653" cy="29740899"/>
          </a:xfrm>
          <a:prstGeom prst="rect">
            <a:avLst/>
          </a:prstGeom>
        </p:spPr>
        <p:txBody>
          <a:bodyPr wrap="square">
            <a:spAutoFit/>
          </a:bodyPr>
          <a:lstStyle/>
          <a:p>
            <a:pPr marL="457200" marR="0" indent="-457200" algn="just">
              <a:lnSpc>
                <a:spcPct val="150000"/>
              </a:lnSpc>
              <a:spcBef>
                <a:spcPts val="0"/>
              </a:spcBef>
              <a:spcAft>
                <a:spcPts val="800"/>
              </a:spcAft>
            </a:pP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Deschênes</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L. and </a:t>
            </a: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Veillette</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H., 2025. Skin Picking Disorder: A Canadian Retrospective Study of 83 Patients. </a:t>
            </a:r>
            <a:r>
              <a:rPr lang="en-US" sz="5400" i="1" dirty="0">
                <a:latin typeface="Times New Roman" panose="02020603050405020304" pitchFamily="18" charset="0"/>
                <a:ea typeface="Calibri" panose="020F0502020204030204" pitchFamily="34" charset="0"/>
                <a:cs typeface="Times New Roman" panose="02020603050405020304" pitchFamily="18" charset="0"/>
              </a:rPr>
              <a:t>Journal of cutaneous medicine and surgery</a:t>
            </a:r>
            <a:r>
              <a:rPr lang="en-US" sz="5400" dirty="0">
                <a:latin typeface="Times New Roman" panose="02020603050405020304" pitchFamily="18" charset="0"/>
                <a:ea typeface="Calibri" panose="020F0502020204030204" pitchFamily="34" charset="0"/>
                <a:cs typeface="Times New Roman" panose="02020603050405020304" pitchFamily="18" charset="0"/>
              </a:rPr>
              <a:t>, </a:t>
            </a:r>
            <a:r>
              <a:rPr lang="en-US" sz="5400" i="1" dirty="0">
                <a:latin typeface="Times New Roman" panose="02020603050405020304" pitchFamily="18" charset="0"/>
                <a:ea typeface="Calibri" panose="020F0502020204030204" pitchFamily="34" charset="0"/>
                <a:cs typeface="Times New Roman" panose="02020603050405020304" pitchFamily="18" charset="0"/>
              </a:rPr>
              <a:t>29</a:t>
            </a:r>
            <a:r>
              <a:rPr lang="en-US" sz="5400" dirty="0">
                <a:latin typeface="Times New Roman" panose="02020603050405020304" pitchFamily="18" charset="0"/>
                <a:ea typeface="Calibri" panose="020F0502020204030204" pitchFamily="34" charset="0"/>
                <a:cs typeface="Times New Roman" panose="02020603050405020304" pitchFamily="18" charset="0"/>
              </a:rPr>
              <a:t>(3), pp.268-273.</a:t>
            </a:r>
          </a:p>
          <a:p>
            <a:pPr marL="457200" marR="0" indent="-457200" algn="just">
              <a:lnSpc>
                <a:spcPct val="150000"/>
              </a:lnSpc>
              <a:spcBef>
                <a:spcPts val="0"/>
              </a:spcBef>
              <a:spcAft>
                <a:spcPts val="800"/>
              </a:spcAft>
            </a:pP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Farhat, L.C., Reid, M., Bloch, M.H. and </a:t>
            </a: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Olfson</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E., 2023. Prevalence and gender distribution of excoriation (skin-picking) disorder: A systematic review and meta-analysis. </a:t>
            </a:r>
            <a:r>
              <a:rPr lang="en-US" sz="5400" i="1" dirty="0">
                <a:latin typeface="Times New Roman" panose="02020603050405020304" pitchFamily="18" charset="0"/>
                <a:ea typeface="Calibri" panose="020F0502020204030204" pitchFamily="34" charset="0"/>
                <a:cs typeface="Times New Roman" panose="02020603050405020304" pitchFamily="18" charset="0"/>
              </a:rPr>
              <a:t>Journal of psychiatric research</a:t>
            </a:r>
            <a:r>
              <a:rPr lang="en-US" sz="5400" dirty="0">
                <a:latin typeface="Times New Roman" panose="02020603050405020304" pitchFamily="18" charset="0"/>
                <a:ea typeface="Calibri" panose="020F0502020204030204" pitchFamily="34" charset="0"/>
                <a:cs typeface="Times New Roman" panose="02020603050405020304" pitchFamily="18" charset="0"/>
              </a:rPr>
              <a:t>, </a:t>
            </a:r>
            <a:r>
              <a:rPr lang="en-US" sz="5400" i="1" dirty="0">
                <a:latin typeface="Times New Roman" panose="02020603050405020304" pitchFamily="18" charset="0"/>
                <a:ea typeface="Calibri" panose="020F0502020204030204" pitchFamily="34" charset="0"/>
                <a:cs typeface="Times New Roman" panose="02020603050405020304" pitchFamily="18" charset="0"/>
              </a:rPr>
              <a:t>161</a:t>
            </a:r>
            <a:r>
              <a:rPr lang="en-US" sz="5400" dirty="0">
                <a:latin typeface="Times New Roman" panose="02020603050405020304" pitchFamily="18" charset="0"/>
                <a:ea typeface="Calibri" panose="020F0502020204030204" pitchFamily="34" charset="0"/>
                <a:cs typeface="Times New Roman" panose="02020603050405020304" pitchFamily="18" charset="0"/>
              </a:rPr>
              <a:t>, pp.412-418.</a:t>
            </a:r>
          </a:p>
          <a:p>
            <a:pPr marL="457200" marR="0" indent="-457200" algn="just">
              <a:lnSpc>
                <a:spcPct val="150000"/>
              </a:lnSpc>
              <a:spcBef>
                <a:spcPts val="0"/>
              </a:spcBef>
              <a:spcAft>
                <a:spcPts val="800"/>
              </a:spcAft>
            </a:pP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Gaebel</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W., Stricker, J. and </a:t>
            </a: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Kerst</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A., 2020. Changes from ICD-10 to ICD-11 and future directions in psychiatric classification. </a:t>
            </a:r>
            <a:r>
              <a:rPr lang="en-US" sz="5400" i="1" dirty="0">
                <a:latin typeface="Times New Roman" panose="02020603050405020304" pitchFamily="18" charset="0"/>
                <a:ea typeface="Calibri" panose="020F0502020204030204" pitchFamily="34" charset="0"/>
                <a:cs typeface="Times New Roman" panose="02020603050405020304" pitchFamily="18" charset="0"/>
              </a:rPr>
              <a:t>Dialogues in clinical neuroscience</a:t>
            </a:r>
            <a:r>
              <a:rPr lang="en-US" sz="5400" dirty="0">
                <a:latin typeface="Times New Roman" panose="02020603050405020304" pitchFamily="18" charset="0"/>
                <a:ea typeface="Calibri" panose="020F0502020204030204" pitchFamily="34" charset="0"/>
                <a:cs typeface="Times New Roman" panose="02020603050405020304" pitchFamily="18" charset="0"/>
              </a:rPr>
              <a:t>, </a:t>
            </a:r>
            <a:r>
              <a:rPr lang="en-US" sz="5400" i="1" dirty="0">
                <a:latin typeface="Times New Roman" panose="02020603050405020304" pitchFamily="18" charset="0"/>
                <a:ea typeface="Calibri" panose="020F0502020204030204" pitchFamily="34" charset="0"/>
                <a:cs typeface="Times New Roman" panose="02020603050405020304" pitchFamily="18" charset="0"/>
              </a:rPr>
              <a:t>22</a:t>
            </a:r>
            <a:r>
              <a:rPr lang="en-US" sz="5400" dirty="0">
                <a:latin typeface="Times New Roman" panose="02020603050405020304" pitchFamily="18" charset="0"/>
                <a:ea typeface="Calibri" panose="020F0502020204030204" pitchFamily="34" charset="0"/>
                <a:cs typeface="Times New Roman" panose="02020603050405020304" pitchFamily="18" charset="0"/>
              </a:rPr>
              <a:t>(1), pp.7-15.</a:t>
            </a:r>
          </a:p>
          <a:p>
            <a:pPr marL="457200" marR="0" indent="-457200" algn="just">
              <a:lnSpc>
                <a:spcPct val="150000"/>
              </a:lnSpc>
              <a:spcBef>
                <a:spcPts val="0"/>
              </a:spcBef>
              <a:spcAft>
                <a:spcPts val="800"/>
              </a:spcAft>
            </a:pP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Gallinat</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C., </a:t>
            </a: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Stürmlinger</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L.L., </a:t>
            </a: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Schaber</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S. and Bauer, S., 2021. Pathological skin picking: Phenomenology and associations with emotions, self-esteem, body image, and subjective physical well-being. </a:t>
            </a:r>
            <a:r>
              <a:rPr lang="en-US" sz="5400" i="1" dirty="0">
                <a:latin typeface="Times New Roman" panose="02020603050405020304" pitchFamily="18" charset="0"/>
                <a:ea typeface="Calibri" panose="020F0502020204030204" pitchFamily="34" charset="0"/>
                <a:cs typeface="Times New Roman" panose="02020603050405020304" pitchFamily="18" charset="0"/>
              </a:rPr>
              <a:t>Frontiers in psychiatry</a:t>
            </a:r>
            <a:r>
              <a:rPr lang="en-US" sz="5400" dirty="0">
                <a:latin typeface="Times New Roman" panose="02020603050405020304" pitchFamily="18" charset="0"/>
                <a:ea typeface="Calibri" panose="020F0502020204030204" pitchFamily="34" charset="0"/>
                <a:cs typeface="Times New Roman" panose="02020603050405020304" pitchFamily="18" charset="0"/>
              </a:rPr>
              <a:t>, </a:t>
            </a:r>
            <a:r>
              <a:rPr lang="en-US" sz="5400" i="1" dirty="0">
                <a:latin typeface="Times New Roman" panose="02020603050405020304" pitchFamily="18" charset="0"/>
                <a:ea typeface="Calibri" panose="020F0502020204030204" pitchFamily="34" charset="0"/>
                <a:cs typeface="Times New Roman" panose="02020603050405020304" pitchFamily="18" charset="0"/>
              </a:rPr>
              <a:t>12</a:t>
            </a:r>
            <a:r>
              <a:rPr lang="en-US" sz="5400" dirty="0">
                <a:latin typeface="Times New Roman" panose="02020603050405020304" pitchFamily="18" charset="0"/>
                <a:ea typeface="Calibri" panose="020F0502020204030204" pitchFamily="34" charset="0"/>
                <a:cs typeface="Times New Roman" panose="02020603050405020304" pitchFamily="18" charset="0"/>
              </a:rPr>
              <a:t>, p.732717.</a:t>
            </a:r>
          </a:p>
          <a:p>
            <a:pPr marL="457200" marR="0" indent="-457200" algn="just">
              <a:lnSpc>
                <a:spcPct val="150000"/>
              </a:lnSpc>
              <a:spcBef>
                <a:spcPts val="0"/>
              </a:spcBef>
              <a:spcAft>
                <a:spcPts val="800"/>
              </a:spcAft>
            </a:pP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Grant, J.E. and Chamberlain, S.R., 2021. Trichotillomania and skin-picking disorder: an update. </a:t>
            </a:r>
            <a:r>
              <a:rPr lang="en-US" sz="5400" i="1" dirty="0">
                <a:latin typeface="Times New Roman" panose="02020603050405020304" pitchFamily="18" charset="0"/>
                <a:ea typeface="Calibri" panose="020F0502020204030204" pitchFamily="34" charset="0"/>
                <a:cs typeface="Times New Roman" panose="02020603050405020304" pitchFamily="18" charset="0"/>
              </a:rPr>
              <a:t>Focus</a:t>
            </a:r>
            <a:r>
              <a:rPr lang="en-US" sz="5400" dirty="0">
                <a:latin typeface="Times New Roman" panose="02020603050405020304" pitchFamily="18" charset="0"/>
                <a:ea typeface="Calibri" panose="020F0502020204030204" pitchFamily="34" charset="0"/>
                <a:cs typeface="Times New Roman" panose="02020603050405020304" pitchFamily="18" charset="0"/>
              </a:rPr>
              <a:t>, </a:t>
            </a:r>
            <a:r>
              <a:rPr lang="en-US" sz="5400" i="1" dirty="0">
                <a:latin typeface="Times New Roman" panose="02020603050405020304" pitchFamily="18" charset="0"/>
                <a:ea typeface="Calibri" panose="020F0502020204030204" pitchFamily="34" charset="0"/>
                <a:cs typeface="Times New Roman" panose="02020603050405020304" pitchFamily="18" charset="0"/>
              </a:rPr>
              <a:t>19</a:t>
            </a:r>
            <a:r>
              <a:rPr lang="en-US" sz="5400" dirty="0">
                <a:latin typeface="Times New Roman" panose="02020603050405020304" pitchFamily="18" charset="0"/>
                <a:ea typeface="Calibri" panose="020F0502020204030204" pitchFamily="34" charset="0"/>
                <a:cs typeface="Times New Roman" panose="02020603050405020304" pitchFamily="18" charset="0"/>
              </a:rPr>
              <a:t>(4), pp.405-412.</a:t>
            </a:r>
          </a:p>
          <a:p>
            <a:pPr marL="457200" marR="0" indent="-457200" algn="just">
              <a:lnSpc>
                <a:spcPct val="150000"/>
              </a:lnSpc>
              <a:spcBef>
                <a:spcPts val="0"/>
              </a:spcBef>
              <a:spcAft>
                <a:spcPts val="800"/>
              </a:spcAft>
            </a:pP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Lee, D.K. and </a:t>
            </a: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Lipner</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S.R., 2022. The potential of N-acetylcysteine for treatment of trichotillomania, excoriation disorder, onychophagia, and </a:t>
            </a: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onychotillomania</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an updated literature review. </a:t>
            </a:r>
            <a:r>
              <a:rPr lang="en-US" sz="5400" i="1" dirty="0">
                <a:latin typeface="Times New Roman" panose="02020603050405020304" pitchFamily="18" charset="0"/>
                <a:ea typeface="Calibri" panose="020F0502020204030204" pitchFamily="34" charset="0"/>
                <a:cs typeface="Times New Roman" panose="02020603050405020304" pitchFamily="18" charset="0"/>
              </a:rPr>
              <a:t>International Journal of Environmental Research and Public Health</a:t>
            </a:r>
            <a:r>
              <a:rPr lang="en-US" sz="5400" dirty="0">
                <a:latin typeface="Times New Roman" panose="02020603050405020304" pitchFamily="18" charset="0"/>
                <a:ea typeface="Calibri" panose="020F0502020204030204" pitchFamily="34" charset="0"/>
                <a:cs typeface="Times New Roman" panose="02020603050405020304" pitchFamily="18" charset="0"/>
              </a:rPr>
              <a:t>, </a:t>
            </a:r>
            <a:r>
              <a:rPr lang="en-US" sz="5400" i="1" dirty="0">
                <a:latin typeface="Times New Roman" panose="02020603050405020304" pitchFamily="18" charset="0"/>
                <a:ea typeface="Calibri" panose="020F0502020204030204" pitchFamily="34" charset="0"/>
                <a:cs typeface="Times New Roman" panose="02020603050405020304" pitchFamily="18" charset="0"/>
              </a:rPr>
              <a:t>19</a:t>
            </a:r>
            <a:r>
              <a:rPr lang="en-US" sz="5400" dirty="0">
                <a:latin typeface="Times New Roman" panose="02020603050405020304" pitchFamily="18" charset="0"/>
                <a:ea typeface="Calibri" panose="020F0502020204030204" pitchFamily="34" charset="0"/>
                <a:cs typeface="Times New Roman" panose="02020603050405020304" pitchFamily="18" charset="0"/>
              </a:rPr>
              <a:t>(11), p.6370.</a:t>
            </a:r>
          </a:p>
          <a:p>
            <a:pPr marL="457200" marR="0" indent="-457200" algn="just">
              <a:lnSpc>
                <a:spcPct val="150000"/>
              </a:lnSpc>
              <a:spcBef>
                <a:spcPts val="0"/>
              </a:spcBef>
              <a:spcAft>
                <a:spcPts val="800"/>
              </a:spcAft>
            </a:pP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Montali</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L. and </a:t>
            </a: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Garnieri</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S., 2024. Feeling uncomfortable in your own skin: a qualitative study of problematic skin picking in Italian women. </a:t>
            </a:r>
            <a:r>
              <a:rPr lang="en-US" sz="5400" i="1" dirty="0">
                <a:latin typeface="Times New Roman" panose="02020603050405020304" pitchFamily="18" charset="0"/>
                <a:ea typeface="Calibri" panose="020F0502020204030204" pitchFamily="34" charset="0"/>
                <a:cs typeface="Times New Roman" panose="02020603050405020304" pitchFamily="18" charset="0"/>
              </a:rPr>
              <a:t>Current Psychology</a:t>
            </a:r>
            <a:r>
              <a:rPr lang="en-US" sz="5400" dirty="0">
                <a:latin typeface="Times New Roman" panose="02020603050405020304" pitchFamily="18" charset="0"/>
                <a:ea typeface="Calibri" panose="020F0502020204030204" pitchFamily="34" charset="0"/>
                <a:cs typeface="Times New Roman" panose="02020603050405020304" pitchFamily="18" charset="0"/>
              </a:rPr>
              <a:t>, </a:t>
            </a:r>
            <a:r>
              <a:rPr lang="en-US" sz="5400" i="1" dirty="0">
                <a:latin typeface="Times New Roman" panose="02020603050405020304" pitchFamily="18" charset="0"/>
                <a:ea typeface="Calibri" panose="020F0502020204030204" pitchFamily="34" charset="0"/>
                <a:cs typeface="Times New Roman" panose="02020603050405020304" pitchFamily="18" charset="0"/>
              </a:rPr>
              <a:t>43</a:t>
            </a:r>
            <a:r>
              <a:rPr lang="en-US" sz="5400" dirty="0">
                <a:latin typeface="Times New Roman" panose="02020603050405020304" pitchFamily="18" charset="0"/>
                <a:ea typeface="Calibri" panose="020F0502020204030204" pitchFamily="34" charset="0"/>
                <a:cs typeface="Times New Roman" panose="02020603050405020304" pitchFamily="18" charset="0"/>
              </a:rPr>
              <a:t>(14), pp.12870-12881.</a:t>
            </a:r>
          </a:p>
          <a:p>
            <a:pPr marL="457200" marR="0" indent="-457200" algn="just">
              <a:lnSpc>
                <a:spcPct val="150000"/>
              </a:lnSpc>
              <a:spcBef>
                <a:spcPts val="0"/>
              </a:spcBef>
              <a:spcAft>
                <a:spcPts val="800"/>
              </a:spcAft>
            </a:pP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Moritz, S., Penney, D., </a:t>
            </a: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Missmann</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F., </a:t>
            </a: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Weidinger</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S. and </a:t>
            </a: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Schmotz</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S., 2023. Self-help habit replacement in individuals with body-focused repetitive behaviors: a proof-of-concept randomized clinical trial. </a:t>
            </a:r>
            <a:r>
              <a:rPr lang="en-US" sz="5400" i="1" dirty="0">
                <a:latin typeface="Times New Roman" panose="02020603050405020304" pitchFamily="18" charset="0"/>
                <a:ea typeface="Calibri" panose="020F0502020204030204" pitchFamily="34" charset="0"/>
                <a:cs typeface="Times New Roman" panose="02020603050405020304" pitchFamily="18" charset="0"/>
              </a:rPr>
              <a:t>JAMA dermatology</a:t>
            </a:r>
            <a:r>
              <a:rPr lang="en-US" sz="5400" dirty="0">
                <a:latin typeface="Times New Roman" panose="02020603050405020304" pitchFamily="18" charset="0"/>
                <a:ea typeface="Calibri" panose="020F0502020204030204" pitchFamily="34" charset="0"/>
                <a:cs typeface="Times New Roman" panose="02020603050405020304" pitchFamily="18" charset="0"/>
              </a:rPr>
              <a:t>, </a:t>
            </a:r>
            <a:r>
              <a:rPr lang="en-US" sz="5400" i="1" dirty="0">
                <a:latin typeface="Times New Roman" panose="02020603050405020304" pitchFamily="18" charset="0"/>
                <a:ea typeface="Calibri" panose="020F0502020204030204" pitchFamily="34" charset="0"/>
                <a:cs typeface="Times New Roman" panose="02020603050405020304" pitchFamily="18" charset="0"/>
              </a:rPr>
              <a:t>159</a:t>
            </a:r>
            <a:r>
              <a:rPr lang="en-US" sz="5400" dirty="0">
                <a:latin typeface="Times New Roman" panose="02020603050405020304" pitchFamily="18" charset="0"/>
                <a:ea typeface="Calibri" panose="020F0502020204030204" pitchFamily="34" charset="0"/>
                <a:cs typeface="Times New Roman" panose="02020603050405020304" pitchFamily="18" charset="0"/>
              </a:rPr>
              <a:t>(9), pp.992-995.</a:t>
            </a:r>
          </a:p>
          <a:p>
            <a:pPr marL="457200" marR="0" indent="-457200" algn="just">
              <a:lnSpc>
                <a:spcPct val="150000"/>
              </a:lnSpc>
              <a:spcBef>
                <a:spcPts val="0"/>
              </a:spcBef>
              <a:spcAft>
                <a:spcPts val="800"/>
              </a:spcAft>
            </a:pP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Ravipati</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P., Conti, B., Chiesa, E. and </a:t>
            </a: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Andrieux</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K., 2021. </a:t>
            </a: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Dermatillomania</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strategies for developing protective biomaterials/cloth. </a:t>
            </a:r>
            <a:r>
              <a:rPr lang="en-US" sz="5400" i="1" dirty="0">
                <a:latin typeface="Times New Roman" panose="02020603050405020304" pitchFamily="18" charset="0"/>
                <a:ea typeface="Calibri" panose="020F0502020204030204" pitchFamily="34" charset="0"/>
                <a:cs typeface="Times New Roman" panose="02020603050405020304" pitchFamily="18" charset="0"/>
              </a:rPr>
              <a:t>Pharmaceutics</a:t>
            </a:r>
            <a:r>
              <a:rPr lang="en-US" sz="5400" dirty="0">
                <a:latin typeface="Times New Roman" panose="02020603050405020304" pitchFamily="18" charset="0"/>
                <a:ea typeface="Calibri" panose="020F0502020204030204" pitchFamily="34" charset="0"/>
                <a:cs typeface="Times New Roman" panose="02020603050405020304" pitchFamily="18" charset="0"/>
              </a:rPr>
              <a:t>, </a:t>
            </a:r>
            <a:r>
              <a:rPr lang="en-US" sz="5400" i="1" dirty="0">
                <a:latin typeface="Times New Roman" panose="02020603050405020304" pitchFamily="18" charset="0"/>
                <a:ea typeface="Calibri" panose="020F0502020204030204" pitchFamily="34" charset="0"/>
                <a:cs typeface="Times New Roman" panose="02020603050405020304" pitchFamily="18" charset="0"/>
              </a:rPr>
              <a:t>13</a:t>
            </a:r>
            <a:r>
              <a:rPr lang="en-US" sz="5400" dirty="0">
                <a:latin typeface="Times New Roman" panose="02020603050405020304" pitchFamily="18" charset="0"/>
                <a:ea typeface="Calibri" panose="020F0502020204030204" pitchFamily="34" charset="0"/>
                <a:cs typeface="Times New Roman" panose="02020603050405020304" pitchFamily="18" charset="0"/>
              </a:rPr>
              <a:t>(3), p.341.</a:t>
            </a:r>
          </a:p>
          <a:p>
            <a:pPr marL="457200" marR="0" indent="-457200" algn="just">
              <a:lnSpc>
                <a:spcPct val="150000"/>
              </a:lnSpc>
              <a:spcBef>
                <a:spcPts val="0"/>
              </a:spcBef>
              <a:spcAft>
                <a:spcPts val="800"/>
              </a:spcAft>
            </a:pP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Sapuppo</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W., </a:t>
            </a: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Sbrizzi</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C., </a:t>
            </a: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Boltri</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M., La </a:t>
            </a: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Marra</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M., </a:t>
            </a: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Giacconi</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D., </a:t>
            </a: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Saccenti</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D. and </a:t>
            </a: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Mineo</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C.M., 2024. Assessment tools for clinical excoriation (skin picking) disorder: a mini review for diagnosing and monitoring symptoms severity. </a:t>
            </a:r>
            <a:r>
              <a:rPr lang="en-US" sz="5400" i="1" dirty="0">
                <a:latin typeface="Times New Roman" panose="02020603050405020304" pitchFamily="18" charset="0"/>
                <a:ea typeface="Calibri" panose="020F0502020204030204" pitchFamily="34" charset="0"/>
                <a:cs typeface="Times New Roman" panose="02020603050405020304" pitchFamily="18" charset="0"/>
              </a:rPr>
              <a:t>Current Psychology</a:t>
            </a:r>
            <a:r>
              <a:rPr lang="en-US" sz="5400" dirty="0">
                <a:latin typeface="Times New Roman" panose="02020603050405020304" pitchFamily="18" charset="0"/>
                <a:ea typeface="Calibri" panose="020F0502020204030204" pitchFamily="34" charset="0"/>
                <a:cs typeface="Times New Roman" panose="02020603050405020304" pitchFamily="18" charset="0"/>
              </a:rPr>
              <a:t>, </a:t>
            </a:r>
            <a:r>
              <a:rPr lang="en-US" sz="5400" i="1" dirty="0">
                <a:latin typeface="Times New Roman" panose="02020603050405020304" pitchFamily="18" charset="0"/>
                <a:ea typeface="Calibri" panose="020F0502020204030204" pitchFamily="34" charset="0"/>
                <a:cs typeface="Times New Roman" panose="02020603050405020304" pitchFamily="18" charset="0"/>
              </a:rPr>
              <a:t>43</a:t>
            </a:r>
            <a:r>
              <a:rPr lang="en-US" sz="5400" dirty="0">
                <a:latin typeface="Times New Roman" panose="02020603050405020304" pitchFamily="18" charset="0"/>
                <a:ea typeface="Calibri" panose="020F0502020204030204" pitchFamily="34" charset="0"/>
                <a:cs typeface="Times New Roman" panose="02020603050405020304" pitchFamily="18" charset="0"/>
              </a:rPr>
              <a:t>(32), pp.26134-26143.</a:t>
            </a:r>
          </a:p>
          <a:p>
            <a:pPr marL="457200" marR="0" indent="-457200" algn="just">
              <a:lnSpc>
                <a:spcPct val="150000"/>
              </a:lnSpc>
              <a:spcBef>
                <a:spcPts val="0"/>
              </a:spcBef>
              <a:spcAft>
                <a:spcPts val="800"/>
              </a:spcAft>
            </a:pP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Schienle</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A., </a:t>
            </a: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Wabnegger</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A. and </a:t>
            </a: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Tanzmeister</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S., 2025. Effects of open-label placebos and self-monitoring in skin-picking disorder: a randomized crossover trial. </a:t>
            </a:r>
            <a:r>
              <a:rPr lang="en-US" sz="5400" i="1" dirty="0">
                <a:latin typeface="Times New Roman" panose="02020603050405020304" pitchFamily="18" charset="0"/>
                <a:ea typeface="Calibri" panose="020F0502020204030204" pitchFamily="34" charset="0"/>
                <a:cs typeface="Times New Roman" panose="02020603050405020304" pitchFamily="18" charset="0"/>
              </a:rPr>
              <a:t>Frontiers in Psychiatry</a:t>
            </a:r>
            <a:r>
              <a:rPr lang="en-US" sz="5400" dirty="0">
                <a:latin typeface="Times New Roman" panose="02020603050405020304" pitchFamily="18" charset="0"/>
                <a:ea typeface="Calibri" panose="020F0502020204030204" pitchFamily="34" charset="0"/>
                <a:cs typeface="Times New Roman" panose="02020603050405020304" pitchFamily="18" charset="0"/>
              </a:rPr>
              <a:t>, </a:t>
            </a:r>
            <a:r>
              <a:rPr lang="en-US" sz="5400" i="1" dirty="0">
                <a:latin typeface="Times New Roman" panose="02020603050405020304" pitchFamily="18" charset="0"/>
                <a:ea typeface="Calibri" panose="020F0502020204030204" pitchFamily="34" charset="0"/>
                <a:cs typeface="Times New Roman" panose="02020603050405020304" pitchFamily="18" charset="0"/>
              </a:rPr>
              <a:t>16</a:t>
            </a:r>
            <a:r>
              <a:rPr lang="en-US" sz="5400" dirty="0">
                <a:latin typeface="Times New Roman" panose="02020603050405020304" pitchFamily="18" charset="0"/>
                <a:ea typeface="Calibri" panose="020F0502020204030204" pitchFamily="34" charset="0"/>
                <a:cs typeface="Times New Roman" panose="02020603050405020304" pitchFamily="18" charset="0"/>
              </a:rPr>
              <a:t>, p.1645958.</a:t>
            </a:r>
          </a:p>
          <a:p>
            <a:pPr marL="457200" marR="0" indent="-457200" algn="just">
              <a:lnSpc>
                <a:spcPct val="150000"/>
              </a:lnSpc>
              <a:spcBef>
                <a:spcPts val="0"/>
              </a:spcBef>
              <a:spcAft>
                <a:spcPts val="800"/>
              </a:spcAft>
            </a:pPr>
            <a:r>
              <a:rPr lang="en-US" sz="54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Snorrason</a:t>
            </a:r>
            <a:r>
              <a:rPr lang="en-US" sz="5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I. and Lee, H.J., 2022. Assessing excoriation (skin-picking) disorder: clinical recommendations and preliminary examination of a comprehensive interview. </a:t>
            </a:r>
            <a:r>
              <a:rPr lang="en-US" sz="5400" i="1" dirty="0">
                <a:latin typeface="Times New Roman" panose="02020603050405020304" pitchFamily="18" charset="0"/>
                <a:ea typeface="Calibri" panose="020F0502020204030204" pitchFamily="34" charset="0"/>
                <a:cs typeface="Times New Roman" panose="02020603050405020304" pitchFamily="18" charset="0"/>
              </a:rPr>
              <a:t>International Journal of Environmental Research and Public Health</a:t>
            </a:r>
            <a:r>
              <a:rPr lang="en-US" sz="5400" dirty="0">
                <a:latin typeface="Times New Roman" panose="02020603050405020304" pitchFamily="18" charset="0"/>
                <a:ea typeface="Calibri" panose="020F0502020204030204" pitchFamily="34" charset="0"/>
                <a:cs typeface="Times New Roman" panose="02020603050405020304" pitchFamily="18" charset="0"/>
              </a:rPr>
              <a:t>, </a:t>
            </a:r>
            <a:r>
              <a:rPr lang="en-US" sz="5400" i="1" dirty="0">
                <a:latin typeface="Times New Roman" panose="02020603050405020304" pitchFamily="18" charset="0"/>
                <a:ea typeface="Calibri" panose="020F0502020204030204" pitchFamily="34" charset="0"/>
                <a:cs typeface="Times New Roman" panose="02020603050405020304" pitchFamily="18" charset="0"/>
              </a:rPr>
              <a:t>19</a:t>
            </a:r>
            <a:r>
              <a:rPr lang="en-US" sz="5400" dirty="0">
                <a:latin typeface="Times New Roman" panose="02020603050405020304" pitchFamily="18" charset="0"/>
                <a:ea typeface="Calibri" panose="020F0502020204030204" pitchFamily="34" charset="0"/>
                <a:cs typeface="Times New Roman" panose="02020603050405020304" pitchFamily="18" charset="0"/>
              </a:rPr>
              <a:t>(11), p.6717.</a:t>
            </a:r>
          </a:p>
        </p:txBody>
      </p:sp>
    </p:spTree>
    <p:extLst>
      <p:ext uri="{BB962C8B-B14F-4D97-AF65-F5344CB8AC3E}">
        <p14:creationId xmlns:p14="http://schemas.microsoft.com/office/powerpoint/2010/main" val="4114692909"/>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3108</TotalTime>
  <Words>2964</Words>
  <Application>Microsoft Office PowerPoint</Application>
  <PresentationFormat>Custom</PresentationFormat>
  <Paragraphs>79</Paragraphs>
  <Slides>3</Slides>
  <Notes>2</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vt:i4>
      </vt:variant>
    </vt:vector>
  </HeadingPairs>
  <TitlesOfParts>
    <vt:vector size="15"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vt:lpstr>
      <vt:lpstr>PowerPoint Presentation</vt:lpstr>
      <vt:lpstr>References </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Antonio De Jesus Soares (2335800)</cp:lastModifiedBy>
  <cp:revision>110</cp:revision>
  <cp:lastPrinted>2015-06-29T17:31:11Z</cp:lastPrinted>
  <dcterms:created xsi:type="dcterms:W3CDTF">2012-02-03T19:11:35Z</dcterms:created>
  <dcterms:modified xsi:type="dcterms:W3CDTF">2026-07-30T20:52:49Z</dcterms:modified>
</cp:coreProperties>
</file>