
<file path=[Content_Types].xml><?xml version="1.0" encoding="utf-8"?>
<Types xmlns="http://schemas.openxmlformats.org/package/2006/content-types">
  <Default Extension="png" ContentType="image/png"/>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autoCompressPictures="0">
  <p:sldMasterIdLst>
    <p:sldMasterId id="2147483648" r:id="rId1"/>
  </p:sldMasterIdLst>
  <p:sldIdLst>
    <p:sldId id="256" r:id="rId2"/>
    <p:sldId id="294" r:id="rId3"/>
    <p:sldId id="257" r:id="rId4"/>
    <p:sldId id="261" r:id="rId5"/>
    <p:sldId id="258" r:id="rId6"/>
    <p:sldId id="260" r:id="rId7"/>
    <p:sldId id="290" r:id="rId8"/>
    <p:sldId id="291" r:id="rId9"/>
    <p:sldId id="292" r:id="rId10"/>
    <p:sldId id="293" r:id="rId11"/>
    <p:sldId id="269" r:id="rId12"/>
    <p:sldId id="296" r:id="rId13"/>
    <p:sldId id="274" r:id="rId14"/>
    <p:sldId id="270" r:id="rId15"/>
    <p:sldId id="267" r:id="rId16"/>
    <p:sldId id="275" r:id="rId17"/>
    <p:sldId id="277" r:id="rId18"/>
    <p:sldId id="276" r:id="rId19"/>
    <p:sldId id="262" r:id="rId20"/>
    <p:sldId id="263" r:id="rId21"/>
    <p:sldId id="265" r:id="rId22"/>
    <p:sldId id="268" r:id="rId23"/>
    <p:sldId id="287" r:id="rId24"/>
    <p:sldId id="264" r:id="rId25"/>
    <p:sldId id="297" r:id="rId26"/>
    <p:sldId id="288" r:id="rId27"/>
    <p:sldId id="266" r:id="rId28"/>
    <p:sldId id="271" r:id="rId29"/>
    <p:sldId id="273" r:id="rId30"/>
    <p:sldId id="279" r:id="rId31"/>
    <p:sldId id="282" r:id="rId32"/>
    <p:sldId id="295" r:id="rId33"/>
    <p:sldId id="280" r:id="rId34"/>
    <p:sldId id="283" r:id="rId35"/>
    <p:sldId id="284" r:id="rId36"/>
    <p:sldId id="285" r:id="rId37"/>
    <p:sldId id="286" r:id="rId38"/>
    <p:sldId id="278" r:id="rId39"/>
    <p:sldId id="259" r:id="rId40"/>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6980" autoAdjust="0"/>
    <p:restoredTop sz="94660"/>
  </p:normalViewPr>
  <p:slideViewPr>
    <p:cSldViewPr snapToGrid="0">
      <p:cViewPr varScale="1">
        <p:scale>
          <a:sx n="104" d="100"/>
          <a:sy n="104" d="100"/>
        </p:scale>
        <p:origin x="150" y="612"/>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9" Type="http://schemas.openxmlformats.org/officeDocument/2006/relationships/slide" Target="slides/slide38.xml"/><Relationship Id="rId3" Type="http://schemas.openxmlformats.org/officeDocument/2006/relationships/slide" Target="slides/slide2.xml"/><Relationship Id="rId21" Type="http://schemas.openxmlformats.org/officeDocument/2006/relationships/slide" Target="slides/slide20.xml"/><Relationship Id="rId34" Type="http://schemas.openxmlformats.org/officeDocument/2006/relationships/slide" Target="slides/slide33.xml"/><Relationship Id="rId42" Type="http://schemas.openxmlformats.org/officeDocument/2006/relationships/viewProps" Target="viewProp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slide" Target="slides/slide37.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slide" Target="slides/slide28.xml"/><Relationship Id="rId41" Type="http://schemas.openxmlformats.org/officeDocument/2006/relationships/presProps" Target="pres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slide" Target="slides/slide36.xml"/><Relationship Id="rId40" Type="http://schemas.openxmlformats.org/officeDocument/2006/relationships/slide" Target="slides/slide39.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slide" Target="slides/slide35.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4" Type="http://schemas.openxmlformats.org/officeDocument/2006/relationships/tableStyles" Target="tableStyle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slide" Target="slides/slide34.xml"/><Relationship Id="rId43" Type="http://schemas.openxmlformats.org/officeDocument/2006/relationships/theme" Target="theme/theme1.xml"/></Relationships>
</file>

<file path=ppt/slideLayouts/_rels/slideLayout1.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pic>
        <p:nvPicPr>
          <p:cNvPr id="7" name="Picture 6" descr="HD-PanelTitle-GrommetsCombine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2" name="Title 1"/>
          <p:cNvSpPr>
            <a:spLocks noGrp="1"/>
          </p:cNvSpPr>
          <p:nvPr>
            <p:ph type="ctrTitle"/>
          </p:nvPr>
        </p:nvSpPr>
        <p:spPr>
          <a:xfrm>
            <a:off x="2692398" y="1871131"/>
            <a:ext cx="6815669" cy="1515533"/>
          </a:xfrm>
        </p:spPr>
        <p:txBody>
          <a:bodyPr anchor="b">
            <a:noAutofit/>
          </a:bodyPr>
          <a:lstStyle>
            <a:lvl1pPr algn="ctr">
              <a:defRPr sz="5400">
                <a:effectLst/>
              </a:defRPr>
            </a:lvl1pPr>
          </a:lstStyle>
          <a:p>
            <a:r>
              <a:rPr lang="en-US" smtClean="0"/>
              <a:t>Click to edit Master title style</a:t>
            </a:r>
            <a:endParaRPr lang="en-US" dirty="0"/>
          </a:p>
        </p:txBody>
      </p:sp>
      <p:sp>
        <p:nvSpPr>
          <p:cNvPr id="3" name="Subtitle 2"/>
          <p:cNvSpPr>
            <a:spLocks noGrp="1"/>
          </p:cNvSpPr>
          <p:nvPr>
            <p:ph type="subTitle" idx="1"/>
          </p:nvPr>
        </p:nvSpPr>
        <p:spPr>
          <a:xfrm>
            <a:off x="2692398" y="3657597"/>
            <a:ext cx="6815669" cy="1320802"/>
          </a:xfrm>
        </p:spPr>
        <p:txBody>
          <a:bodyPr anchor="t">
            <a:normAutofit/>
          </a:bodyPr>
          <a:lstStyle>
            <a:lvl1pPr marL="0" indent="0" algn="ctr">
              <a:buNone/>
              <a:defRPr sz="2100">
                <a:solidFill>
                  <a:schemeClr val="tx1"/>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dirty="0"/>
          </a:p>
        </p:txBody>
      </p:sp>
      <p:sp>
        <p:nvSpPr>
          <p:cNvPr id="4" name="Date Placeholder 3"/>
          <p:cNvSpPr>
            <a:spLocks noGrp="1"/>
          </p:cNvSpPr>
          <p:nvPr>
            <p:ph type="dt" sz="half" idx="10"/>
          </p:nvPr>
        </p:nvSpPr>
        <p:spPr>
          <a:xfrm>
            <a:off x="7983232" y="5037663"/>
            <a:ext cx="897467" cy="279400"/>
          </a:xfrm>
        </p:spPr>
        <p:txBody>
          <a:bodyPr/>
          <a:lstStyle/>
          <a:p>
            <a:fld id="{B61BEF0D-F0BB-DE4B-95CE-6DB70DBA9567}" type="datetimeFigureOut">
              <a:rPr lang="en-US" dirty="0"/>
              <a:pPr/>
              <a:t>12/3/2019</a:t>
            </a:fld>
            <a:endParaRPr lang="en-US" dirty="0"/>
          </a:p>
        </p:txBody>
      </p:sp>
      <p:sp>
        <p:nvSpPr>
          <p:cNvPr id="5" name="Footer Placeholder 4"/>
          <p:cNvSpPr>
            <a:spLocks noGrp="1"/>
          </p:cNvSpPr>
          <p:nvPr>
            <p:ph type="ftr" sz="quarter" idx="11"/>
          </p:nvPr>
        </p:nvSpPr>
        <p:spPr>
          <a:xfrm>
            <a:off x="2692397" y="5037663"/>
            <a:ext cx="5214635" cy="279400"/>
          </a:xfrm>
        </p:spPr>
        <p:txBody>
          <a:bodyPr/>
          <a:lstStyle/>
          <a:p>
            <a:endParaRPr lang="en-US" dirty="0"/>
          </a:p>
        </p:txBody>
      </p:sp>
      <p:sp>
        <p:nvSpPr>
          <p:cNvPr id="6" name="Slide Number Placeholder 5"/>
          <p:cNvSpPr>
            <a:spLocks noGrp="1"/>
          </p:cNvSpPr>
          <p:nvPr>
            <p:ph type="sldNum" sz="quarter" idx="12"/>
          </p:nvPr>
        </p:nvSpPr>
        <p:spPr>
          <a:xfrm>
            <a:off x="8956900" y="5037663"/>
            <a:ext cx="551167" cy="279400"/>
          </a:xfrm>
        </p:spPr>
        <p:txBody>
          <a:bodyPr/>
          <a:lstStyle/>
          <a:p>
            <a:fld id="{D57F1E4F-1CFF-5643-939E-217C01CDF565}" type="slidenum">
              <a:rPr lang="en-US" dirty="0"/>
              <a:pPr/>
              <a:t>‹#›</a:t>
            </a:fld>
            <a:endParaRPr lang="en-US" dirty="0"/>
          </a:p>
        </p:txBody>
      </p:sp>
      <p:cxnSp>
        <p:nvCxnSpPr>
          <p:cNvPr id="15" name="Straight Connector 14"/>
          <p:cNvCxnSpPr/>
          <p:nvPr/>
        </p:nvCxnSpPr>
        <p:spPr>
          <a:xfrm>
            <a:off x="2692399" y="3522131"/>
            <a:ext cx="6815668" cy="0"/>
          </a:xfrm>
          <a:prstGeom prst="line">
            <a:avLst/>
          </a:prstGeom>
          <a:ln>
            <a:solidFill>
              <a:schemeClr val="accent1">
                <a:lumMod val="60000"/>
                <a:lumOff val="40000"/>
              </a:schemeClr>
            </a:solidFill>
          </a:ln>
        </p:spPr>
        <p:style>
          <a:lnRef idx="2">
            <a:schemeClr val="accent1"/>
          </a:lnRef>
          <a:fillRef idx="0">
            <a:schemeClr val="accent1"/>
          </a:fillRef>
          <a:effectRef idx="1">
            <a:schemeClr val="accent1"/>
          </a:effectRef>
          <a:fontRef idx="minor">
            <a:schemeClr val="tx1"/>
          </a:fontRef>
        </p:style>
      </p:cxn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cxnSp>
        <p:nvCxnSpPr>
          <p:cNvPr id="7" name="Straight Connector 6"/>
          <p:cNvCxnSpPr/>
          <p:nvPr/>
        </p:nvCxnSpPr>
        <p:spPr>
          <a:xfrm>
            <a:off x="1396169" y="2421466"/>
            <a:ext cx="9407298" cy="0"/>
          </a:xfrm>
          <a:prstGeom prst="line">
            <a:avLst/>
          </a:prstGeom>
          <a:ln>
            <a:solidFill>
              <a:schemeClr val="accent1">
                <a:lumMod val="60000"/>
                <a:lumOff val="40000"/>
              </a:schemeClr>
            </a:solidFill>
          </a:ln>
        </p:spPr>
        <p:style>
          <a:lnRef idx="2">
            <a:schemeClr val="accent1"/>
          </a:lnRef>
          <a:fillRef idx="0">
            <a:schemeClr val="accent1"/>
          </a:fillRef>
          <a:effectRef idx="1">
            <a:schemeClr val="accent1"/>
          </a:effectRef>
          <a:fontRef idx="minor">
            <a:schemeClr val="tx1"/>
          </a:fontRef>
        </p:style>
      </p:cxnSp>
      <p:sp>
        <p:nvSpPr>
          <p:cNvPr id="2" name="Title 1"/>
          <p:cNvSpPr>
            <a:spLocks noGrp="1"/>
          </p:cNvSpPr>
          <p:nvPr>
            <p:ph type="title"/>
          </p:nvPr>
        </p:nvSpPr>
        <p:spPr/>
        <p:txBody>
          <a:bodyPr/>
          <a:lstStyle/>
          <a:p>
            <a:r>
              <a:rPr lang="en-US" smtClean="0"/>
              <a:t>Click to edit Master title style</a:t>
            </a:r>
            <a:endParaRPr lang="en-US" dirty="0"/>
          </a:p>
        </p:txBody>
      </p:sp>
      <p:sp>
        <p:nvSpPr>
          <p:cNvPr id="3" name="Content Placeholder 2"/>
          <p:cNvSpPr>
            <a:spLocks noGrp="1"/>
          </p:cNvSpPr>
          <p:nvPr>
            <p:ph idx="1"/>
          </p:nvPr>
        </p:nvSpPr>
        <p:spPr/>
        <p:txBody>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10"/>
          </p:nvPr>
        </p:nvSpPr>
        <p:spPr/>
        <p:txBody>
          <a:bodyPr/>
          <a:lstStyle/>
          <a:p>
            <a:fld id="{05BFA754-D5C3-4E66-96A6-867B257F58DC}" type="datetimeFigureOut">
              <a:rPr lang="en-US" dirty="0"/>
              <a:t>12/3/2019</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5D84065D-F351-4B03-BD91-D8A6B8D4B362}" type="slidenum">
              <a:rPr lang="en-US" dirty="0"/>
              <a:t>‹#›</a:t>
            </a:fld>
            <a:endParaRPr lang="en-US" dirty="0"/>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2015069" y="1752606"/>
            <a:ext cx="8158688" cy="1822514"/>
          </a:xfrm>
        </p:spPr>
        <p:txBody>
          <a:bodyPr anchor="b">
            <a:normAutofit/>
          </a:bodyPr>
          <a:lstStyle>
            <a:lvl1pPr algn="ctr">
              <a:defRPr sz="4400" b="0" cap="none"/>
            </a:lvl1pPr>
          </a:lstStyle>
          <a:p>
            <a:r>
              <a:rPr lang="en-US" smtClean="0"/>
              <a:t>Click to edit Master title style</a:t>
            </a:r>
            <a:endParaRPr lang="en-US" dirty="0"/>
          </a:p>
        </p:txBody>
      </p:sp>
      <p:sp>
        <p:nvSpPr>
          <p:cNvPr id="3" name="Text Placeholder 2"/>
          <p:cNvSpPr>
            <a:spLocks noGrp="1"/>
          </p:cNvSpPr>
          <p:nvPr>
            <p:ph type="body" idx="1"/>
          </p:nvPr>
        </p:nvSpPr>
        <p:spPr>
          <a:xfrm>
            <a:off x="2015067" y="3846051"/>
            <a:ext cx="8158690" cy="954547"/>
          </a:xfrm>
        </p:spPr>
        <p:txBody>
          <a:bodyPr anchor="t">
            <a:normAutofit/>
          </a:bodyPr>
          <a:lstStyle>
            <a:lvl1pPr marL="0" indent="0" algn="ctr">
              <a:buNone/>
              <a:defRPr sz="24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12/3/2019</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cxnSp>
        <p:nvCxnSpPr>
          <p:cNvPr id="16" name="Straight Connector 15"/>
          <p:cNvCxnSpPr/>
          <p:nvPr/>
        </p:nvCxnSpPr>
        <p:spPr>
          <a:xfrm>
            <a:off x="2012723" y="3710585"/>
            <a:ext cx="8163380" cy="0"/>
          </a:xfrm>
          <a:prstGeom prst="line">
            <a:avLst/>
          </a:prstGeom>
          <a:ln w="15875">
            <a:solidFill>
              <a:schemeClr val="accent1">
                <a:lumMod val="60000"/>
                <a:lumOff val="40000"/>
              </a:schemeClr>
            </a:solidFill>
          </a:ln>
        </p:spPr>
        <p:style>
          <a:lnRef idx="2">
            <a:schemeClr val="accent1"/>
          </a:lnRef>
          <a:fillRef idx="0">
            <a:schemeClr val="accent1"/>
          </a:fillRef>
          <a:effectRef idx="1">
            <a:schemeClr val="accent1"/>
          </a:effectRef>
          <a:fontRef idx="minor">
            <a:schemeClr val="tx1"/>
          </a:fontRef>
        </p:style>
      </p:cxn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cxnSp>
        <p:nvCxnSpPr>
          <p:cNvPr id="8" name="Straight Connector 7"/>
          <p:cNvCxnSpPr/>
          <p:nvPr/>
        </p:nvCxnSpPr>
        <p:spPr>
          <a:xfrm>
            <a:off x="1396169" y="2421466"/>
            <a:ext cx="9407298" cy="0"/>
          </a:xfrm>
          <a:prstGeom prst="line">
            <a:avLst/>
          </a:prstGeom>
          <a:ln w="15875">
            <a:solidFill>
              <a:schemeClr val="accent1">
                <a:lumMod val="60000"/>
                <a:lumOff val="40000"/>
              </a:schemeClr>
            </a:solidFill>
          </a:ln>
        </p:spPr>
        <p:style>
          <a:lnRef idx="2">
            <a:schemeClr val="accent1"/>
          </a:lnRef>
          <a:fillRef idx="0">
            <a:schemeClr val="accent1"/>
          </a:fillRef>
          <a:effectRef idx="1">
            <a:schemeClr val="accent1"/>
          </a:effectRef>
          <a:fontRef idx="minor">
            <a:schemeClr val="tx1"/>
          </a:fontRef>
        </p:style>
      </p:cxnSp>
      <p:sp>
        <p:nvSpPr>
          <p:cNvPr id="2" name="Title 1"/>
          <p:cNvSpPr>
            <a:spLocks noGrp="1"/>
          </p:cNvSpPr>
          <p:nvPr>
            <p:ph type="title"/>
          </p:nvPr>
        </p:nvSpPr>
        <p:spPr/>
        <p:txBody>
          <a:bodyPr/>
          <a:lstStyle/>
          <a:p>
            <a:r>
              <a:rPr lang="en-US" smtClean="0"/>
              <a:t>Click to edit Master title style</a:t>
            </a:r>
            <a:endParaRPr lang="en-US" dirty="0"/>
          </a:p>
        </p:txBody>
      </p:sp>
      <p:sp>
        <p:nvSpPr>
          <p:cNvPr id="3" name="Content Placeholder 2"/>
          <p:cNvSpPr>
            <a:spLocks noGrp="1"/>
          </p:cNvSpPr>
          <p:nvPr>
            <p:ph sz="half" idx="1"/>
          </p:nvPr>
        </p:nvSpPr>
        <p:spPr>
          <a:xfrm>
            <a:off x="1298448" y="2560320"/>
            <a:ext cx="4718304" cy="3310128"/>
          </a:xfrm>
        </p:spPr>
        <p:txBody>
          <a:bodyPr>
            <a:normAutofit/>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Content Placeholder 3"/>
          <p:cNvSpPr>
            <a:spLocks noGrp="1"/>
          </p:cNvSpPr>
          <p:nvPr>
            <p:ph sz="half" idx="2"/>
          </p:nvPr>
        </p:nvSpPr>
        <p:spPr>
          <a:xfrm>
            <a:off x="6181344" y="2560320"/>
            <a:ext cx="4718304" cy="3310128"/>
          </a:xfrm>
        </p:spPr>
        <p:txBody>
          <a:bodyPr>
            <a:normAutofit/>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5" name="Date Placeholder 4"/>
          <p:cNvSpPr>
            <a:spLocks noGrp="1"/>
          </p:cNvSpPr>
          <p:nvPr>
            <p:ph type="dt" sz="half" idx="10"/>
          </p:nvPr>
        </p:nvSpPr>
        <p:spPr/>
        <p:txBody>
          <a:bodyPr/>
          <a:lstStyle/>
          <a:p>
            <a:fld id="{05BFA754-D5C3-4E66-96A6-867B257F58DC}" type="datetimeFigureOut">
              <a:rPr lang="en-US" dirty="0"/>
              <a:t>12/3/2019</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5D84065D-F351-4B03-BD91-D8A6B8D4B362}" type="slidenum">
              <a:rPr lang="en-US" dirty="0"/>
              <a:t>‹#›</a:t>
            </a:fld>
            <a:endParaRPr lang="en-US" dirty="0"/>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dirty="0"/>
          </a:p>
        </p:txBody>
      </p:sp>
      <p:sp>
        <p:nvSpPr>
          <p:cNvPr id="3" name="Text Placeholder 2"/>
          <p:cNvSpPr>
            <a:spLocks noGrp="1"/>
          </p:cNvSpPr>
          <p:nvPr>
            <p:ph type="body" idx="1"/>
          </p:nvPr>
        </p:nvSpPr>
        <p:spPr>
          <a:xfrm>
            <a:off x="1295400" y="2658533"/>
            <a:ext cx="4718304" cy="576262"/>
          </a:xfrm>
        </p:spPr>
        <p:txBody>
          <a:bodyPr anchor="b">
            <a:noAutofit/>
          </a:bodyPr>
          <a:lstStyle>
            <a:lvl1pPr marL="0" indent="0">
              <a:buNone/>
              <a:defRPr sz="28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Edit Master text styles</a:t>
            </a:r>
          </a:p>
        </p:txBody>
      </p:sp>
      <p:sp>
        <p:nvSpPr>
          <p:cNvPr id="4" name="Content Placeholder 3"/>
          <p:cNvSpPr>
            <a:spLocks noGrp="1"/>
          </p:cNvSpPr>
          <p:nvPr>
            <p:ph sz="half" idx="2"/>
          </p:nvPr>
        </p:nvSpPr>
        <p:spPr>
          <a:xfrm>
            <a:off x="1295400" y="3243262"/>
            <a:ext cx="4718304" cy="2632605"/>
          </a:xfrm>
        </p:spPr>
        <p:txBody>
          <a:bodyPr anchor="t">
            <a:normAutofit/>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5" name="Text Placeholder 4"/>
          <p:cNvSpPr>
            <a:spLocks noGrp="1"/>
          </p:cNvSpPr>
          <p:nvPr>
            <p:ph type="body" sz="quarter" idx="3"/>
          </p:nvPr>
        </p:nvSpPr>
        <p:spPr>
          <a:xfrm>
            <a:off x="6180671" y="2658533"/>
            <a:ext cx="4718304" cy="576262"/>
          </a:xfrm>
        </p:spPr>
        <p:txBody>
          <a:bodyPr anchor="b">
            <a:noAutofit/>
          </a:bodyPr>
          <a:lstStyle>
            <a:lvl1pPr marL="0" indent="0">
              <a:buNone/>
              <a:defRPr sz="28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Edit Master text styles</a:t>
            </a:r>
          </a:p>
        </p:txBody>
      </p:sp>
      <p:sp>
        <p:nvSpPr>
          <p:cNvPr id="6" name="Content Placeholder 5"/>
          <p:cNvSpPr>
            <a:spLocks noGrp="1"/>
          </p:cNvSpPr>
          <p:nvPr>
            <p:ph sz="quarter" idx="4"/>
          </p:nvPr>
        </p:nvSpPr>
        <p:spPr>
          <a:xfrm>
            <a:off x="6180671" y="3243262"/>
            <a:ext cx="4718304" cy="2632605"/>
          </a:xfrm>
        </p:spPr>
        <p:txBody>
          <a:bodyPr anchor="t">
            <a:normAutofit/>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7" name="Date Placeholder 6"/>
          <p:cNvSpPr>
            <a:spLocks noGrp="1"/>
          </p:cNvSpPr>
          <p:nvPr>
            <p:ph type="dt" sz="half" idx="10"/>
          </p:nvPr>
        </p:nvSpPr>
        <p:spPr/>
        <p:txBody>
          <a:bodyPr/>
          <a:lstStyle/>
          <a:p>
            <a:fld id="{B61BEF0D-F0BB-DE4B-95CE-6DB70DBA9567}" type="datetimeFigureOut">
              <a:rPr lang="en-US" dirty="0"/>
              <a:pPr/>
              <a:t>12/3/2019</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D57F1E4F-1CFF-5643-939E-217C01CDF565}" type="slidenum">
              <a:rPr lang="en-US" dirty="0"/>
              <a:pPr/>
              <a:t>‹#›</a:t>
            </a:fld>
            <a:endParaRPr lang="en-US" dirty="0"/>
          </a:p>
        </p:txBody>
      </p:sp>
      <p:cxnSp>
        <p:nvCxnSpPr>
          <p:cNvPr id="18" name="Straight Connector 17"/>
          <p:cNvCxnSpPr/>
          <p:nvPr/>
        </p:nvCxnSpPr>
        <p:spPr>
          <a:xfrm>
            <a:off x="1396169" y="2421466"/>
            <a:ext cx="9407298" cy="0"/>
          </a:xfrm>
          <a:prstGeom prst="line">
            <a:avLst/>
          </a:prstGeom>
          <a:ln w="15875">
            <a:solidFill>
              <a:schemeClr val="accent1">
                <a:lumMod val="60000"/>
                <a:lumOff val="40000"/>
              </a:schemeClr>
            </a:solidFill>
          </a:ln>
        </p:spPr>
        <p:style>
          <a:lnRef idx="2">
            <a:schemeClr val="accent1"/>
          </a:lnRef>
          <a:fillRef idx="0">
            <a:schemeClr val="accent1"/>
          </a:fillRef>
          <a:effectRef idx="1">
            <a:schemeClr val="accent1"/>
          </a:effectRef>
          <a:fontRef idx="minor">
            <a:schemeClr val="tx1"/>
          </a:fontRef>
        </p:style>
      </p:cxn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dirty="0"/>
          </a:p>
        </p:txBody>
      </p:sp>
      <p:sp>
        <p:nvSpPr>
          <p:cNvPr id="3" name="Date Placeholder 2"/>
          <p:cNvSpPr>
            <a:spLocks noGrp="1"/>
          </p:cNvSpPr>
          <p:nvPr>
            <p:ph type="dt" sz="half" idx="10"/>
          </p:nvPr>
        </p:nvSpPr>
        <p:spPr/>
        <p:txBody>
          <a:bodyPr/>
          <a:lstStyle/>
          <a:p>
            <a:fld id="{B61BEF0D-F0BB-DE4B-95CE-6DB70DBA9567}" type="datetimeFigureOut">
              <a:rPr lang="en-US" dirty="0"/>
              <a:pPr/>
              <a:t>12/3/2019</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D57F1E4F-1CFF-5643-939E-217C01CDF565}" type="slidenum">
              <a:rPr lang="en-US" dirty="0"/>
              <a:pPr/>
              <a:t>‹#›</a:t>
            </a:fld>
            <a:endParaRPr lang="en-US" dirty="0"/>
          </a:p>
        </p:txBody>
      </p:sp>
      <p:cxnSp>
        <p:nvCxnSpPr>
          <p:cNvPr id="14" name="Straight Connector 13"/>
          <p:cNvCxnSpPr/>
          <p:nvPr/>
        </p:nvCxnSpPr>
        <p:spPr>
          <a:xfrm>
            <a:off x="1396169" y="2421466"/>
            <a:ext cx="9407298" cy="0"/>
          </a:xfrm>
          <a:prstGeom prst="line">
            <a:avLst/>
          </a:prstGeom>
          <a:ln w="15875">
            <a:solidFill>
              <a:schemeClr val="accent1">
                <a:lumMod val="60000"/>
                <a:lumOff val="40000"/>
              </a:schemeClr>
            </a:solidFill>
          </a:ln>
        </p:spPr>
        <p:style>
          <a:lnRef idx="2">
            <a:schemeClr val="accent1"/>
          </a:lnRef>
          <a:fillRef idx="0">
            <a:schemeClr val="accent1"/>
          </a:fillRef>
          <a:effectRef idx="1">
            <a:schemeClr val="accent1"/>
          </a:effectRef>
          <a:fontRef idx="minor">
            <a:schemeClr val="tx1"/>
          </a:fontRef>
        </p:style>
      </p:cxn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B61BEF0D-F0BB-DE4B-95CE-6DB70DBA9567}" type="datetimeFigureOut">
              <a:rPr lang="en-US" dirty="0"/>
              <a:pPr/>
              <a:t>12/3/2019</a:t>
            </a:fld>
            <a:endParaRPr lang="en-US" dirty="0"/>
          </a:p>
        </p:txBody>
      </p:sp>
      <p:sp>
        <p:nvSpPr>
          <p:cNvPr id="3" name="Footer Placeholder 2"/>
          <p:cNvSpPr>
            <a:spLocks noGrp="1"/>
          </p:cNvSpPr>
          <p:nvPr>
            <p:ph type="ftr" sz="quarter" idx="11"/>
          </p:nvPr>
        </p:nvSpPr>
        <p:spPr/>
        <p:txBody>
          <a:bodyPr/>
          <a:lstStyle/>
          <a:p>
            <a:endParaRPr lang="en-US" dirty="0"/>
          </a:p>
        </p:txBody>
      </p:sp>
      <p:sp>
        <p:nvSpPr>
          <p:cNvPr id="4" name="Slide Number Placeholder 3"/>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293811" y="1388534"/>
            <a:ext cx="3718455" cy="1371600"/>
          </a:xfrm>
        </p:spPr>
        <p:txBody>
          <a:bodyPr anchor="b">
            <a:normAutofit/>
          </a:bodyPr>
          <a:lstStyle>
            <a:lvl1pPr algn="ctr">
              <a:defRPr sz="2400" b="0"/>
            </a:lvl1pPr>
          </a:lstStyle>
          <a:p>
            <a:r>
              <a:rPr lang="en-US" smtClean="0"/>
              <a:t>Click to edit Master title style</a:t>
            </a:r>
            <a:endParaRPr lang="en-US" dirty="0"/>
          </a:p>
        </p:txBody>
      </p:sp>
      <p:sp>
        <p:nvSpPr>
          <p:cNvPr id="3" name="Content Placeholder 2"/>
          <p:cNvSpPr>
            <a:spLocks noGrp="1"/>
          </p:cNvSpPr>
          <p:nvPr>
            <p:ph idx="1"/>
          </p:nvPr>
        </p:nvSpPr>
        <p:spPr>
          <a:xfrm>
            <a:off x="5418668" y="982131"/>
            <a:ext cx="5469466" cy="4893735"/>
          </a:xfrm>
        </p:spPr>
        <p:txBody>
          <a:bodyPr anchor="ctr">
            <a:normAutofit/>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Text Placeholder 3"/>
          <p:cNvSpPr>
            <a:spLocks noGrp="1"/>
          </p:cNvSpPr>
          <p:nvPr>
            <p:ph type="body" sz="half" idx="2"/>
          </p:nvPr>
        </p:nvSpPr>
        <p:spPr>
          <a:xfrm>
            <a:off x="1293811" y="3031065"/>
            <a:ext cx="3718455" cy="2438404"/>
          </a:xfrm>
        </p:spPr>
        <p:txBody>
          <a:bodyPr anchor="t">
            <a:normAutofit/>
          </a:bodyPr>
          <a:lstStyle>
            <a:lvl1pPr marL="0" indent="0" algn="ctr">
              <a:buNone/>
              <a:defRPr sz="16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Edit Master text styles</a:t>
            </a:r>
          </a:p>
        </p:txBody>
      </p:sp>
      <p:sp>
        <p:nvSpPr>
          <p:cNvPr id="5" name="Date Placeholder 4"/>
          <p:cNvSpPr>
            <a:spLocks noGrp="1"/>
          </p:cNvSpPr>
          <p:nvPr>
            <p:ph type="dt" sz="half" idx="10"/>
          </p:nvPr>
        </p:nvSpPr>
        <p:spPr/>
        <p:txBody>
          <a:bodyPr/>
          <a:lstStyle/>
          <a:p>
            <a:fld id="{B61BEF0D-F0BB-DE4B-95CE-6DB70DBA9567}" type="datetimeFigureOut">
              <a:rPr lang="en-US" dirty="0"/>
              <a:pPr/>
              <a:t>12/3/2019</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D57F1E4F-1CFF-5643-939E-217C01CDF565}" type="slidenum">
              <a:rPr lang="en-US" dirty="0"/>
              <a:pPr/>
              <a:t>‹#›</a:t>
            </a:fld>
            <a:endParaRPr lang="en-US" dirty="0"/>
          </a:p>
        </p:txBody>
      </p:sp>
      <p:cxnSp>
        <p:nvCxnSpPr>
          <p:cNvPr id="16" name="Straight Connector 15"/>
          <p:cNvCxnSpPr/>
          <p:nvPr/>
        </p:nvCxnSpPr>
        <p:spPr>
          <a:xfrm>
            <a:off x="1396169" y="2912533"/>
            <a:ext cx="3514498" cy="0"/>
          </a:xfrm>
          <a:prstGeom prst="line">
            <a:avLst/>
          </a:prstGeom>
          <a:ln w="15875">
            <a:solidFill>
              <a:schemeClr val="accent1">
                <a:lumMod val="60000"/>
                <a:lumOff val="40000"/>
              </a:schemeClr>
            </a:solidFill>
          </a:ln>
        </p:spPr>
        <p:style>
          <a:lnRef idx="2">
            <a:schemeClr val="accent1"/>
          </a:lnRef>
          <a:fillRef idx="0">
            <a:schemeClr val="accent1"/>
          </a:fillRef>
          <a:effectRef idx="1">
            <a:schemeClr val="accent1"/>
          </a:effectRef>
          <a:fontRef idx="minor">
            <a:schemeClr val="tx1"/>
          </a:fontRef>
        </p:style>
      </p:cxn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295399" y="1883832"/>
            <a:ext cx="6241816" cy="1371600"/>
          </a:xfrm>
        </p:spPr>
        <p:txBody>
          <a:bodyPr anchor="b">
            <a:normAutofit/>
          </a:bodyPr>
          <a:lstStyle>
            <a:lvl1pPr algn="ctr">
              <a:defRPr sz="2800" b="0"/>
            </a:lvl1pPr>
          </a:lstStyle>
          <a:p>
            <a:r>
              <a:rPr lang="en-US" smtClean="0"/>
              <a:t>Click to edit Master title style</a:t>
            </a:r>
            <a:endParaRPr lang="en-US" dirty="0"/>
          </a:p>
        </p:txBody>
      </p:sp>
      <p:sp>
        <p:nvSpPr>
          <p:cNvPr id="17" name="Picture Placeholder 2"/>
          <p:cNvSpPr>
            <a:spLocks noGrp="1" noChangeAspect="1"/>
          </p:cNvSpPr>
          <p:nvPr>
            <p:ph type="pic" idx="1"/>
          </p:nvPr>
        </p:nvSpPr>
        <p:spPr>
          <a:xfrm>
            <a:off x="8094831" y="1041400"/>
            <a:ext cx="3063347" cy="4775200"/>
          </a:xfrm>
          <a:prstGeom prst="roundRect">
            <a:avLst>
              <a:gd name="adj" fmla="val 0"/>
            </a:avLst>
          </a:prstGeom>
          <a:ln w="57150" cmpd="thickThin">
            <a:solidFill>
              <a:schemeClr val="tx1">
                <a:lumMod val="50000"/>
                <a:lumOff val="50000"/>
              </a:schemeClr>
            </a:solidFill>
            <a:miter lim="800000"/>
          </a:ln>
          <a:effectLst>
            <a:innerShdw blurRad="57150" dist="38100" dir="14460000">
              <a:srgbClr val="000000">
                <a:alpha val="70000"/>
              </a:srgbClr>
            </a:inn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smtClean="0"/>
              <a:t>Click icon to add picture</a:t>
            </a:r>
            <a:endParaRPr lang="en-US" dirty="0"/>
          </a:p>
        </p:txBody>
      </p:sp>
      <p:sp>
        <p:nvSpPr>
          <p:cNvPr id="4" name="Text Placeholder 3"/>
          <p:cNvSpPr>
            <a:spLocks noGrp="1"/>
          </p:cNvSpPr>
          <p:nvPr>
            <p:ph type="body" sz="half" idx="2"/>
          </p:nvPr>
        </p:nvSpPr>
        <p:spPr>
          <a:xfrm>
            <a:off x="1295399" y="3255432"/>
            <a:ext cx="6241816" cy="1828800"/>
          </a:xfrm>
        </p:spPr>
        <p:txBody>
          <a:bodyPr anchor="t">
            <a:normAutofit/>
          </a:bodyPr>
          <a:lstStyle>
            <a:lvl1pPr marL="0" indent="0" algn="ctr">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Edit Master text styles</a:t>
            </a:r>
          </a:p>
        </p:txBody>
      </p:sp>
      <p:sp>
        <p:nvSpPr>
          <p:cNvPr id="5" name="Date Placeholder 4"/>
          <p:cNvSpPr>
            <a:spLocks noGrp="1"/>
          </p:cNvSpPr>
          <p:nvPr>
            <p:ph type="dt" sz="half" idx="10"/>
          </p:nvPr>
        </p:nvSpPr>
        <p:spPr/>
        <p:txBody>
          <a:bodyPr/>
          <a:lstStyle/>
          <a:p>
            <a:fld id="{B61BEF0D-F0BB-DE4B-95CE-6DB70DBA9567}" type="datetimeFigureOut">
              <a:rPr lang="en-US" dirty="0"/>
              <a:pPr/>
              <a:t>12/3/2019</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295401" y="4815415"/>
            <a:ext cx="9609666" cy="566738"/>
          </a:xfrm>
        </p:spPr>
        <p:txBody>
          <a:bodyPr anchor="b">
            <a:normAutofit/>
          </a:bodyPr>
          <a:lstStyle>
            <a:lvl1pPr algn="ctr">
              <a:defRPr sz="2400" b="0"/>
            </a:lvl1pPr>
          </a:lstStyle>
          <a:p>
            <a:r>
              <a:rPr lang="en-US" smtClean="0"/>
              <a:t>Click to edit Master title style</a:t>
            </a:r>
            <a:endParaRPr lang="en-US" dirty="0"/>
          </a:p>
        </p:txBody>
      </p:sp>
      <p:sp>
        <p:nvSpPr>
          <p:cNvPr id="3" name="Picture Placeholder 2"/>
          <p:cNvSpPr>
            <a:spLocks noGrp="1" noChangeAspect="1"/>
          </p:cNvSpPr>
          <p:nvPr>
            <p:ph type="pic" idx="1"/>
          </p:nvPr>
        </p:nvSpPr>
        <p:spPr>
          <a:xfrm>
            <a:off x="1041427" y="1041399"/>
            <a:ext cx="10105972" cy="3335869"/>
          </a:xfrm>
          <a:prstGeom prst="roundRect">
            <a:avLst>
              <a:gd name="adj" fmla="val 0"/>
            </a:avLst>
          </a:prstGeom>
          <a:ln w="57150" cmpd="thickThin">
            <a:solidFill>
              <a:schemeClr val="tx1">
                <a:lumMod val="50000"/>
                <a:lumOff val="50000"/>
              </a:schemeClr>
            </a:solidFill>
            <a:miter lim="800000"/>
          </a:ln>
          <a:effectLst>
            <a:innerShdw blurRad="57150" dist="38100" dir="14460000">
              <a:srgbClr val="000000">
                <a:alpha val="70000"/>
              </a:srgbClr>
            </a:inn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smtClean="0"/>
              <a:t>Click icon to add picture</a:t>
            </a:r>
            <a:endParaRPr lang="en-US" dirty="0"/>
          </a:p>
        </p:txBody>
      </p:sp>
      <p:sp>
        <p:nvSpPr>
          <p:cNvPr id="4" name="Text Placeholder 3"/>
          <p:cNvSpPr>
            <a:spLocks noGrp="1"/>
          </p:cNvSpPr>
          <p:nvPr>
            <p:ph type="body" sz="half" idx="2"/>
          </p:nvPr>
        </p:nvSpPr>
        <p:spPr>
          <a:xfrm>
            <a:off x="1295401" y="5382153"/>
            <a:ext cx="9609666" cy="493712"/>
          </a:xfrm>
        </p:spPr>
        <p:txBody>
          <a:bodyPr>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Edit Master text styles</a:t>
            </a:r>
          </a:p>
        </p:txBody>
      </p:sp>
      <p:sp>
        <p:nvSpPr>
          <p:cNvPr id="5" name="Date Placeholder 4"/>
          <p:cNvSpPr>
            <a:spLocks noGrp="1"/>
          </p:cNvSpPr>
          <p:nvPr>
            <p:ph type="dt" sz="half" idx="10"/>
          </p:nvPr>
        </p:nvSpPr>
        <p:spPr/>
        <p:txBody>
          <a:bodyPr/>
          <a:lstStyle/>
          <a:p>
            <a:fld id="{B61BEF0D-F0BB-DE4B-95CE-6DB70DBA9567}" type="datetimeFigureOut">
              <a:rPr lang="en-US" dirty="0"/>
              <a:pPr/>
              <a:t>12/3/2019</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1303868" y="982132"/>
            <a:ext cx="9592732" cy="2954868"/>
          </a:xfrm>
        </p:spPr>
        <p:txBody>
          <a:bodyPr anchor="ctr">
            <a:normAutofit/>
          </a:bodyPr>
          <a:lstStyle>
            <a:lvl1pPr algn="ctr">
              <a:defRPr sz="3200" b="0" cap="none"/>
            </a:lvl1pPr>
          </a:lstStyle>
          <a:p>
            <a:r>
              <a:rPr lang="en-US" smtClean="0"/>
              <a:t>Click to edit Master title style</a:t>
            </a:r>
            <a:endParaRPr lang="en-US" dirty="0"/>
          </a:p>
        </p:txBody>
      </p:sp>
      <p:sp>
        <p:nvSpPr>
          <p:cNvPr id="3" name="Text Placeholder 2"/>
          <p:cNvSpPr>
            <a:spLocks noGrp="1"/>
          </p:cNvSpPr>
          <p:nvPr>
            <p:ph type="body" idx="1"/>
          </p:nvPr>
        </p:nvSpPr>
        <p:spPr>
          <a:xfrm>
            <a:off x="1303868" y="4343399"/>
            <a:ext cx="9592732" cy="1532467"/>
          </a:xfrm>
        </p:spPr>
        <p:txBody>
          <a:bodyPr anchor="ctr">
            <a:normAutofit/>
          </a:bodyPr>
          <a:lstStyle>
            <a:lvl1pPr marL="0" indent="0" algn="ctr">
              <a:buNone/>
              <a:defRPr sz="20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12/3/2019</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cxnSp>
        <p:nvCxnSpPr>
          <p:cNvPr id="15" name="Straight Connector 14"/>
          <p:cNvCxnSpPr/>
          <p:nvPr/>
        </p:nvCxnSpPr>
        <p:spPr>
          <a:xfrm>
            <a:off x="1396169" y="4140199"/>
            <a:ext cx="9407298" cy="0"/>
          </a:xfrm>
          <a:prstGeom prst="line">
            <a:avLst/>
          </a:prstGeom>
          <a:ln w="15875">
            <a:solidFill>
              <a:schemeClr val="accent1">
                <a:lumMod val="60000"/>
                <a:lumOff val="40000"/>
              </a:schemeClr>
            </a:solidFill>
          </a:ln>
        </p:spPr>
        <p:style>
          <a:lnRef idx="2">
            <a:schemeClr val="accent1"/>
          </a:lnRef>
          <a:fillRef idx="0">
            <a:schemeClr val="accent1"/>
          </a:fillRef>
          <a:effectRef idx="1">
            <a:schemeClr val="accent1"/>
          </a:effectRef>
          <a:fontRef idx="minor">
            <a:schemeClr val="tx1"/>
          </a:fontRef>
        </p:style>
      </p:cxnSp>
    </p:spTree>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446213" y="982132"/>
            <a:ext cx="9296398" cy="2370668"/>
          </a:xfrm>
        </p:spPr>
        <p:txBody>
          <a:bodyPr anchor="ctr">
            <a:normAutofit/>
          </a:bodyPr>
          <a:lstStyle>
            <a:lvl1pPr algn="ctr">
              <a:defRPr sz="3200" b="0" cap="none">
                <a:solidFill>
                  <a:schemeClr val="tx1"/>
                </a:solidFill>
              </a:defRPr>
            </a:lvl1pPr>
          </a:lstStyle>
          <a:p>
            <a:r>
              <a:rPr lang="en-US" smtClean="0"/>
              <a:t>Click to edit Master title style</a:t>
            </a:r>
            <a:endParaRPr lang="en-US" dirty="0"/>
          </a:p>
        </p:txBody>
      </p:sp>
      <p:sp>
        <p:nvSpPr>
          <p:cNvPr id="10" name="Text Placeholder 9"/>
          <p:cNvSpPr>
            <a:spLocks noGrp="1"/>
          </p:cNvSpPr>
          <p:nvPr>
            <p:ph type="body" sz="quarter" idx="13"/>
          </p:nvPr>
        </p:nvSpPr>
        <p:spPr>
          <a:xfrm>
            <a:off x="1674812" y="3352800"/>
            <a:ext cx="8839202" cy="584200"/>
          </a:xfrm>
        </p:spPr>
        <p:txBody>
          <a:bodyPr anchor="ctr">
            <a:normAutofit/>
          </a:bodyPr>
          <a:lstStyle>
            <a:lvl1pPr marL="0" indent="0" algn="r">
              <a:buFontTx/>
              <a:buNone/>
              <a:defRPr sz="2000"/>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smtClean="0"/>
              <a:t>Edit Master text styles</a:t>
            </a:r>
          </a:p>
        </p:txBody>
      </p:sp>
      <p:sp>
        <p:nvSpPr>
          <p:cNvPr id="3" name="Text Placeholder 2"/>
          <p:cNvSpPr>
            <a:spLocks noGrp="1"/>
          </p:cNvSpPr>
          <p:nvPr>
            <p:ph type="body" idx="1"/>
          </p:nvPr>
        </p:nvSpPr>
        <p:spPr>
          <a:xfrm>
            <a:off x="1295401" y="4343399"/>
            <a:ext cx="9609666" cy="1532467"/>
          </a:xfrm>
        </p:spPr>
        <p:txBody>
          <a:bodyPr anchor="ctr">
            <a:normAutofit/>
          </a:bodyPr>
          <a:lstStyle>
            <a:lvl1pPr marL="0" indent="0" algn="ctr">
              <a:buNone/>
              <a:defRPr sz="20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12/3/2019</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
        <p:nvSpPr>
          <p:cNvPr id="14" name="TextBox 13"/>
          <p:cNvSpPr txBox="1"/>
          <p:nvPr/>
        </p:nvSpPr>
        <p:spPr>
          <a:xfrm>
            <a:off x="862013" y="879961"/>
            <a:ext cx="609600" cy="584776"/>
          </a:xfrm>
          <a:prstGeom prst="rect">
            <a:avLst/>
          </a:prstGeom>
        </p:spPr>
        <p:txBody>
          <a:bodyPr vert="horz" lIns="91440" tIns="45720" rIns="91440" bIns="45720" rtlCol="0" anchor="ctr">
            <a:noAutofit/>
          </a:bodyPr>
          <a:lstStyle/>
          <a:p>
            <a:pPr lvl="0"/>
            <a:r>
              <a:rPr lang="en-US" sz="8000" dirty="0">
                <a:solidFill>
                  <a:schemeClr val="tx1"/>
                </a:solidFill>
                <a:effectLst/>
              </a:rPr>
              <a:t>“</a:t>
            </a:r>
          </a:p>
        </p:txBody>
      </p:sp>
      <p:sp>
        <p:nvSpPr>
          <p:cNvPr id="15" name="TextBox 14"/>
          <p:cNvSpPr txBox="1"/>
          <p:nvPr/>
        </p:nvSpPr>
        <p:spPr>
          <a:xfrm>
            <a:off x="10600267" y="2827870"/>
            <a:ext cx="609600" cy="584776"/>
          </a:xfrm>
          <a:prstGeom prst="rect">
            <a:avLst/>
          </a:prstGeom>
        </p:spPr>
        <p:txBody>
          <a:bodyPr vert="horz" lIns="91440" tIns="45720" rIns="91440" bIns="45720" rtlCol="0" anchor="ctr">
            <a:noAutofit/>
          </a:bodyPr>
          <a:lstStyle/>
          <a:p>
            <a:pPr lvl="0" algn="r"/>
            <a:r>
              <a:rPr lang="en-US" sz="8000" dirty="0">
                <a:solidFill>
                  <a:schemeClr val="tx1"/>
                </a:solidFill>
                <a:effectLst/>
              </a:rPr>
              <a:t>”</a:t>
            </a:r>
          </a:p>
        </p:txBody>
      </p:sp>
      <p:cxnSp>
        <p:nvCxnSpPr>
          <p:cNvPr id="19" name="Straight Connector 18"/>
          <p:cNvCxnSpPr/>
          <p:nvPr/>
        </p:nvCxnSpPr>
        <p:spPr>
          <a:xfrm>
            <a:off x="1396169" y="4140199"/>
            <a:ext cx="9407298" cy="0"/>
          </a:xfrm>
          <a:prstGeom prst="line">
            <a:avLst/>
          </a:prstGeom>
          <a:ln w="15875">
            <a:solidFill>
              <a:schemeClr val="accent1">
                <a:lumMod val="60000"/>
                <a:lumOff val="40000"/>
              </a:schemeClr>
            </a:solidFill>
          </a:ln>
        </p:spPr>
        <p:style>
          <a:lnRef idx="2">
            <a:schemeClr val="accent1"/>
          </a:lnRef>
          <a:fillRef idx="0">
            <a:schemeClr val="accent1"/>
          </a:fillRef>
          <a:effectRef idx="1">
            <a:schemeClr val="accent1"/>
          </a:effectRef>
          <a:fontRef idx="minor">
            <a:schemeClr val="tx1"/>
          </a:fontRef>
        </p:style>
      </p:cxnSp>
    </p:spTree>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1295402" y="3308581"/>
            <a:ext cx="9609668" cy="1468800"/>
          </a:xfrm>
        </p:spPr>
        <p:txBody>
          <a:bodyPr anchor="b">
            <a:normAutofit/>
          </a:bodyPr>
          <a:lstStyle>
            <a:lvl1pPr algn="l">
              <a:defRPr sz="3200" b="0" cap="none"/>
            </a:lvl1pPr>
          </a:lstStyle>
          <a:p>
            <a:r>
              <a:rPr lang="en-US" smtClean="0"/>
              <a:t>Click to edit Master title style</a:t>
            </a:r>
            <a:endParaRPr lang="en-US" dirty="0"/>
          </a:p>
        </p:txBody>
      </p:sp>
      <p:sp>
        <p:nvSpPr>
          <p:cNvPr id="3" name="Text Placeholder 2"/>
          <p:cNvSpPr>
            <a:spLocks noGrp="1"/>
          </p:cNvSpPr>
          <p:nvPr>
            <p:ph type="body" idx="1"/>
          </p:nvPr>
        </p:nvSpPr>
        <p:spPr>
          <a:xfrm>
            <a:off x="1295401" y="4777381"/>
            <a:ext cx="9609668" cy="860400"/>
          </a:xfrm>
        </p:spPr>
        <p:txBody>
          <a:bodyPr anchor="t">
            <a:normAutofit/>
          </a:bodyPr>
          <a:lstStyle>
            <a:lvl1pPr marL="0" indent="0" algn="l">
              <a:buNone/>
              <a:defRPr sz="20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12/3/2019</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Quote Name Card">
    <p:spTree>
      <p:nvGrpSpPr>
        <p:cNvPr id="1" name=""/>
        <p:cNvGrpSpPr/>
        <p:nvPr/>
      </p:nvGrpSpPr>
      <p:grpSpPr>
        <a:xfrm>
          <a:off x="0" y="0"/>
          <a:ext cx="0" cy="0"/>
          <a:chOff x="0" y="0"/>
          <a:chExt cx="0" cy="0"/>
        </a:xfrm>
      </p:grpSpPr>
      <p:sp>
        <p:nvSpPr>
          <p:cNvPr id="2" name="Title 1"/>
          <p:cNvSpPr>
            <a:spLocks noGrp="1"/>
          </p:cNvSpPr>
          <p:nvPr>
            <p:ph type="title"/>
          </p:nvPr>
        </p:nvSpPr>
        <p:spPr>
          <a:xfrm>
            <a:off x="1446213" y="982132"/>
            <a:ext cx="9296398" cy="2243668"/>
          </a:xfrm>
        </p:spPr>
        <p:txBody>
          <a:bodyPr anchor="ctr">
            <a:normAutofit/>
          </a:bodyPr>
          <a:lstStyle>
            <a:lvl1pPr algn="ctr">
              <a:defRPr sz="3200" b="0" cap="none">
                <a:solidFill>
                  <a:schemeClr val="tx1"/>
                </a:solidFill>
              </a:defRPr>
            </a:lvl1pPr>
          </a:lstStyle>
          <a:p>
            <a:r>
              <a:rPr lang="en-US" smtClean="0"/>
              <a:t>Click to edit Master title style</a:t>
            </a:r>
            <a:endParaRPr lang="en-US" dirty="0"/>
          </a:p>
        </p:txBody>
      </p:sp>
      <p:sp>
        <p:nvSpPr>
          <p:cNvPr id="14" name="Text Placeholder 2"/>
          <p:cNvSpPr>
            <a:spLocks noGrp="1"/>
          </p:cNvSpPr>
          <p:nvPr>
            <p:ph type="body" idx="13"/>
          </p:nvPr>
        </p:nvSpPr>
        <p:spPr>
          <a:xfrm>
            <a:off x="1295401" y="3639312"/>
            <a:ext cx="9609668" cy="886968"/>
          </a:xfrm>
        </p:spPr>
        <p:txBody>
          <a:bodyPr anchor="b">
            <a:normAutofit/>
          </a:bodyPr>
          <a:lstStyle>
            <a:lvl1pPr marL="0" indent="0" algn="l">
              <a:spcBef>
                <a:spcPts val="0"/>
              </a:spcBef>
              <a:buNone/>
              <a:defRPr sz="24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Edit Master text styles</a:t>
            </a:r>
          </a:p>
        </p:txBody>
      </p:sp>
      <p:sp>
        <p:nvSpPr>
          <p:cNvPr id="3" name="Text Placeholder 2"/>
          <p:cNvSpPr>
            <a:spLocks noGrp="1"/>
          </p:cNvSpPr>
          <p:nvPr>
            <p:ph type="body" idx="1"/>
          </p:nvPr>
        </p:nvSpPr>
        <p:spPr>
          <a:xfrm>
            <a:off x="1295401" y="4529667"/>
            <a:ext cx="9609668" cy="1346200"/>
          </a:xfrm>
        </p:spPr>
        <p:txBody>
          <a:bodyPr anchor="t">
            <a:normAutofit/>
          </a:bodyPr>
          <a:lstStyle>
            <a:lvl1pPr marL="0" indent="0" algn="l">
              <a:buNone/>
              <a:defRPr sz="18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12/3/2019</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
        <p:nvSpPr>
          <p:cNvPr id="12" name="TextBox 11"/>
          <p:cNvSpPr txBox="1"/>
          <p:nvPr/>
        </p:nvSpPr>
        <p:spPr>
          <a:xfrm>
            <a:off x="862013" y="879961"/>
            <a:ext cx="609600" cy="584776"/>
          </a:xfrm>
          <a:prstGeom prst="rect">
            <a:avLst/>
          </a:prstGeom>
        </p:spPr>
        <p:txBody>
          <a:bodyPr vert="horz" lIns="91440" tIns="45720" rIns="91440" bIns="45720" rtlCol="0" anchor="ctr">
            <a:noAutofit/>
          </a:bodyPr>
          <a:lstStyle/>
          <a:p>
            <a:pPr lvl="0"/>
            <a:r>
              <a:rPr lang="en-US" sz="8000" dirty="0">
                <a:solidFill>
                  <a:schemeClr val="tx1"/>
                </a:solidFill>
                <a:effectLst/>
              </a:rPr>
              <a:t>“</a:t>
            </a:r>
          </a:p>
        </p:txBody>
      </p:sp>
      <p:sp>
        <p:nvSpPr>
          <p:cNvPr id="13" name="TextBox 12"/>
          <p:cNvSpPr txBox="1"/>
          <p:nvPr/>
        </p:nvSpPr>
        <p:spPr>
          <a:xfrm>
            <a:off x="10600267" y="2599261"/>
            <a:ext cx="609600" cy="584776"/>
          </a:xfrm>
          <a:prstGeom prst="rect">
            <a:avLst/>
          </a:prstGeom>
        </p:spPr>
        <p:txBody>
          <a:bodyPr vert="horz" lIns="91440" tIns="45720" rIns="91440" bIns="45720" rtlCol="0" anchor="ctr">
            <a:noAutofit/>
          </a:bodyPr>
          <a:lstStyle/>
          <a:p>
            <a:pPr lvl="0" algn="r"/>
            <a:r>
              <a:rPr lang="en-US" sz="8000" dirty="0">
                <a:solidFill>
                  <a:schemeClr val="tx1"/>
                </a:solidFill>
                <a:effectLst/>
              </a:rPr>
              <a:t>”</a:t>
            </a:r>
          </a:p>
        </p:txBody>
      </p:sp>
      <p:cxnSp>
        <p:nvCxnSpPr>
          <p:cNvPr id="26" name="Straight Connector 25"/>
          <p:cNvCxnSpPr/>
          <p:nvPr/>
        </p:nvCxnSpPr>
        <p:spPr>
          <a:xfrm>
            <a:off x="1396169" y="3429000"/>
            <a:ext cx="9407298" cy="0"/>
          </a:xfrm>
          <a:prstGeom prst="line">
            <a:avLst/>
          </a:prstGeom>
          <a:ln w="15875">
            <a:solidFill>
              <a:schemeClr val="accent1">
                <a:lumMod val="60000"/>
                <a:lumOff val="40000"/>
              </a:schemeClr>
            </a:solidFill>
          </a:ln>
        </p:spPr>
        <p:style>
          <a:lnRef idx="2">
            <a:schemeClr val="accent1"/>
          </a:lnRef>
          <a:fillRef idx="0">
            <a:schemeClr val="accent1"/>
          </a:fillRef>
          <a:effectRef idx="1">
            <a:schemeClr val="accent1"/>
          </a:effectRef>
          <a:fontRef idx="minor">
            <a:schemeClr val="tx1"/>
          </a:fontRef>
        </p:style>
      </p:cxnSp>
    </p:spTree>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True or False">
    <p:spTree>
      <p:nvGrpSpPr>
        <p:cNvPr id="1" name=""/>
        <p:cNvGrpSpPr/>
        <p:nvPr/>
      </p:nvGrpSpPr>
      <p:grpSpPr>
        <a:xfrm>
          <a:off x="0" y="0"/>
          <a:ext cx="0" cy="0"/>
          <a:chOff x="0" y="0"/>
          <a:chExt cx="0" cy="0"/>
        </a:xfrm>
      </p:grpSpPr>
      <p:sp>
        <p:nvSpPr>
          <p:cNvPr id="2" name="Title 1"/>
          <p:cNvSpPr>
            <a:spLocks noGrp="1"/>
          </p:cNvSpPr>
          <p:nvPr>
            <p:ph type="title"/>
          </p:nvPr>
        </p:nvSpPr>
        <p:spPr>
          <a:xfrm>
            <a:off x="1295401" y="982132"/>
            <a:ext cx="9609666" cy="2243668"/>
          </a:xfrm>
        </p:spPr>
        <p:txBody>
          <a:bodyPr vert="horz" lIns="91440" tIns="45720" rIns="91440" bIns="45720" rtlCol="0" anchor="ctr">
            <a:normAutofit/>
          </a:bodyPr>
          <a:lstStyle>
            <a:lvl1pPr>
              <a:defRPr lang="en-US" b="0" dirty="0"/>
            </a:lvl1pPr>
          </a:lstStyle>
          <a:p>
            <a:pPr marL="0" lvl="0"/>
            <a:r>
              <a:rPr lang="en-US" smtClean="0"/>
              <a:t>Click to edit Master title style</a:t>
            </a:r>
            <a:endParaRPr lang="en-US" dirty="0"/>
          </a:p>
        </p:txBody>
      </p:sp>
      <p:sp>
        <p:nvSpPr>
          <p:cNvPr id="11" name="Text Placeholder 2"/>
          <p:cNvSpPr>
            <a:spLocks noGrp="1"/>
          </p:cNvSpPr>
          <p:nvPr>
            <p:ph type="body" idx="13"/>
          </p:nvPr>
        </p:nvSpPr>
        <p:spPr>
          <a:xfrm>
            <a:off x="1295401" y="3630168"/>
            <a:ext cx="9609668" cy="841248"/>
          </a:xfrm>
        </p:spPr>
        <p:txBody>
          <a:bodyPr anchor="b">
            <a:normAutofit/>
          </a:bodyPr>
          <a:lstStyle>
            <a:lvl1pPr marL="0" indent="0" algn="l">
              <a:spcBef>
                <a:spcPts val="0"/>
              </a:spcBef>
              <a:buNone/>
              <a:defRPr sz="28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Edit Master text styles</a:t>
            </a:r>
          </a:p>
        </p:txBody>
      </p:sp>
      <p:sp>
        <p:nvSpPr>
          <p:cNvPr id="3" name="Text Placeholder 2"/>
          <p:cNvSpPr>
            <a:spLocks noGrp="1"/>
          </p:cNvSpPr>
          <p:nvPr>
            <p:ph type="body" idx="1"/>
          </p:nvPr>
        </p:nvSpPr>
        <p:spPr>
          <a:xfrm>
            <a:off x="1295400" y="4470399"/>
            <a:ext cx="9609670" cy="1405467"/>
          </a:xfrm>
        </p:spPr>
        <p:txBody>
          <a:bodyPr anchor="t">
            <a:normAutofit/>
          </a:bodyPr>
          <a:lstStyle>
            <a:lvl1pPr marL="0" indent="0" algn="l">
              <a:buNone/>
              <a:defRPr sz="18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12/3/2019</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cxnSp>
        <p:nvCxnSpPr>
          <p:cNvPr id="15" name="Straight Connector 14"/>
          <p:cNvCxnSpPr/>
          <p:nvPr/>
        </p:nvCxnSpPr>
        <p:spPr>
          <a:xfrm>
            <a:off x="1396169" y="3429000"/>
            <a:ext cx="9407298" cy="0"/>
          </a:xfrm>
          <a:prstGeom prst="line">
            <a:avLst/>
          </a:prstGeom>
          <a:ln w="15875">
            <a:solidFill>
              <a:schemeClr val="accent1">
                <a:lumMod val="60000"/>
                <a:lumOff val="40000"/>
              </a:schemeClr>
            </a:solidFill>
          </a:ln>
        </p:spPr>
        <p:style>
          <a:lnRef idx="2">
            <a:schemeClr val="accent1"/>
          </a:lnRef>
          <a:fillRef idx="0">
            <a:schemeClr val="accent1"/>
          </a:fillRef>
          <a:effectRef idx="1">
            <a:schemeClr val="accent1"/>
          </a:effectRef>
          <a:fontRef idx="minor">
            <a:schemeClr val="tx1"/>
          </a:fontRef>
        </p:style>
      </p:cxnSp>
    </p:spTree>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lgn="ctr">
              <a:defRPr/>
            </a:lvl1pPr>
          </a:lstStyle>
          <a:p>
            <a:r>
              <a:rPr lang="en-US" smtClean="0"/>
              <a:t>Click to edit Master title style</a:t>
            </a:r>
            <a:endParaRPr lang="en-US" dirty="0"/>
          </a:p>
        </p:txBody>
      </p:sp>
      <p:sp>
        <p:nvSpPr>
          <p:cNvPr id="3" name="Vertical Text Placeholder 2"/>
          <p:cNvSpPr>
            <a:spLocks noGrp="1"/>
          </p:cNvSpPr>
          <p:nvPr>
            <p:ph type="body" orient="vert" idx="1"/>
          </p:nvPr>
        </p:nvSpPr>
        <p:spPr/>
        <p:txBody>
          <a:bodyPr vert="eaVert" anchor="t"/>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10"/>
          </p:nvPr>
        </p:nvSpPr>
        <p:spPr/>
        <p:txBody>
          <a:bodyPr/>
          <a:lstStyle/>
          <a:p>
            <a:fld id="{B61BEF0D-F0BB-DE4B-95CE-6DB70DBA9567}" type="datetimeFigureOut">
              <a:rPr lang="en-US" dirty="0"/>
              <a:pPr/>
              <a:t>12/3/2019</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cxnSp>
        <p:nvCxnSpPr>
          <p:cNvPr id="14" name="Straight Connector 13"/>
          <p:cNvCxnSpPr/>
          <p:nvPr/>
        </p:nvCxnSpPr>
        <p:spPr>
          <a:xfrm>
            <a:off x="1396169" y="2421466"/>
            <a:ext cx="9407298" cy="0"/>
          </a:xfrm>
          <a:prstGeom prst="line">
            <a:avLst/>
          </a:prstGeom>
          <a:ln w="15875">
            <a:solidFill>
              <a:schemeClr val="accent1">
                <a:lumMod val="60000"/>
                <a:lumOff val="40000"/>
              </a:schemeClr>
            </a:solidFill>
          </a:ln>
        </p:spPr>
        <p:style>
          <a:lnRef idx="2">
            <a:schemeClr val="accent1"/>
          </a:lnRef>
          <a:fillRef idx="0">
            <a:schemeClr val="accent1"/>
          </a:fillRef>
          <a:effectRef idx="1">
            <a:schemeClr val="accent1"/>
          </a:effectRef>
          <a:fontRef idx="minor">
            <a:schemeClr val="tx1"/>
          </a:fontRef>
        </p:style>
      </p:cxnSp>
    </p:spTree>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999356" y="982131"/>
            <a:ext cx="1890895" cy="4893735"/>
          </a:xfrm>
        </p:spPr>
        <p:txBody>
          <a:bodyPr vert="eaVert"/>
          <a:lstStyle/>
          <a:p>
            <a:r>
              <a:rPr lang="en-US" smtClean="0"/>
              <a:t>Click to edit Master title style</a:t>
            </a:r>
            <a:endParaRPr lang="en-US" dirty="0"/>
          </a:p>
        </p:txBody>
      </p:sp>
      <p:sp>
        <p:nvSpPr>
          <p:cNvPr id="3" name="Vertical Text Placeholder 2"/>
          <p:cNvSpPr>
            <a:spLocks noGrp="1"/>
          </p:cNvSpPr>
          <p:nvPr>
            <p:ph type="body" orient="vert" idx="1"/>
          </p:nvPr>
        </p:nvSpPr>
        <p:spPr>
          <a:xfrm>
            <a:off x="1295398" y="982132"/>
            <a:ext cx="7433025" cy="4893734"/>
          </a:xfrm>
        </p:spPr>
        <p:txBody>
          <a:bodyPr vert="eaVert" anchor="t"/>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10"/>
          </p:nvPr>
        </p:nvSpPr>
        <p:spPr/>
        <p:txBody>
          <a:bodyPr/>
          <a:lstStyle/>
          <a:p>
            <a:fld id="{B61BEF0D-F0BB-DE4B-95CE-6DB70DBA9567}" type="datetimeFigureOut">
              <a:rPr lang="en-US" dirty="0"/>
              <a:pPr/>
              <a:t>12/3/2019</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cxnSp>
        <p:nvCxnSpPr>
          <p:cNvPr id="14" name="Straight Connector 13"/>
          <p:cNvCxnSpPr/>
          <p:nvPr/>
        </p:nvCxnSpPr>
        <p:spPr>
          <a:xfrm>
            <a:off x="8863890" y="990600"/>
            <a:ext cx="0" cy="4876800"/>
          </a:xfrm>
          <a:prstGeom prst="line">
            <a:avLst/>
          </a:prstGeom>
          <a:ln w="15875">
            <a:solidFill>
              <a:schemeClr val="accent1">
                <a:lumMod val="60000"/>
                <a:lumOff val="40000"/>
              </a:schemeClr>
            </a:solidFill>
          </a:ln>
        </p:spPr>
        <p:style>
          <a:lnRef idx="2">
            <a:schemeClr val="accent1"/>
          </a:lnRef>
          <a:fillRef idx="0">
            <a:schemeClr val="accent1"/>
          </a:fillRef>
          <a:effectRef idx="1">
            <a:schemeClr val="accent1"/>
          </a:effectRef>
          <a:fontRef idx="minor">
            <a:schemeClr val="tx1"/>
          </a:fontRef>
        </p:style>
      </p:cxn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19" Type="http://schemas.openxmlformats.org/officeDocument/2006/relationships/image" Target="../media/image3.png"/><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1"/>
      </p:bgRef>
    </p:bg>
    <p:spTree>
      <p:nvGrpSpPr>
        <p:cNvPr id="1" name=""/>
        <p:cNvGrpSpPr/>
        <p:nvPr/>
      </p:nvGrpSpPr>
      <p:grpSpPr>
        <a:xfrm>
          <a:off x="0" y="0"/>
          <a:ext cx="0" cy="0"/>
          <a:chOff x="0" y="0"/>
          <a:chExt cx="0" cy="0"/>
        </a:xfrm>
      </p:grpSpPr>
      <p:pic>
        <p:nvPicPr>
          <p:cNvPr id="7" name="Picture 6" descr="HD-PanelContent-GrommetsCombined.png"/>
          <p:cNvPicPr>
            <a:picLocks noChangeAspect="1"/>
          </p:cNvPicPr>
          <p:nvPr/>
        </p:nvPicPr>
        <p:blipFill>
          <a:blip r:embed="rId19">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2" name="Title Placeholder 1"/>
          <p:cNvSpPr>
            <a:spLocks noGrp="1"/>
          </p:cNvSpPr>
          <p:nvPr>
            <p:ph type="title"/>
          </p:nvPr>
        </p:nvSpPr>
        <p:spPr>
          <a:xfrm>
            <a:off x="1295402" y="982132"/>
            <a:ext cx="9601196" cy="1303867"/>
          </a:xfrm>
          <a:prstGeom prst="rect">
            <a:avLst/>
          </a:prstGeom>
          <a:effectLst/>
        </p:spPr>
        <p:txBody>
          <a:bodyPr vert="horz" lIns="91440" tIns="45720" rIns="91440" bIns="45720" rtlCol="0" anchor="ctr">
            <a:normAutofit/>
          </a:bodyPr>
          <a:lstStyle/>
          <a:p>
            <a:r>
              <a:rPr lang="en-US" smtClean="0"/>
              <a:t>Click to edit Master title style</a:t>
            </a:r>
            <a:endParaRPr lang="en-US" dirty="0"/>
          </a:p>
        </p:txBody>
      </p:sp>
      <p:sp>
        <p:nvSpPr>
          <p:cNvPr id="3" name="Text Placeholder 2"/>
          <p:cNvSpPr>
            <a:spLocks noGrp="1"/>
          </p:cNvSpPr>
          <p:nvPr>
            <p:ph type="body" idx="1"/>
          </p:nvPr>
        </p:nvSpPr>
        <p:spPr>
          <a:xfrm>
            <a:off x="1295401" y="2556932"/>
            <a:ext cx="9601196" cy="3318936"/>
          </a:xfrm>
          <a:prstGeom prst="rect">
            <a:avLst/>
          </a:prstGeom>
        </p:spPr>
        <p:txBody>
          <a:bodyPr vert="horz" lIns="91440" tIns="45720" rIns="91440" bIns="45720" rtlCol="0" anchor="t">
            <a:normAutofit/>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2"/>
          </p:nvPr>
        </p:nvSpPr>
        <p:spPr>
          <a:xfrm>
            <a:off x="8677501" y="5969000"/>
            <a:ext cx="1600200" cy="279400"/>
          </a:xfrm>
          <a:prstGeom prst="rect">
            <a:avLst/>
          </a:prstGeom>
        </p:spPr>
        <p:txBody>
          <a:bodyPr vert="horz" lIns="91440" tIns="45720" rIns="91440" bIns="45720" rtlCol="0" anchor="ctr"/>
          <a:lstStyle>
            <a:lvl1pPr algn="r">
              <a:defRPr sz="1000" b="0" i="0">
                <a:solidFill>
                  <a:schemeClr val="tx1"/>
                </a:solidFill>
                <a:effectLst/>
                <a:latin typeface="+mn-lt"/>
              </a:defRPr>
            </a:lvl1pPr>
          </a:lstStyle>
          <a:p>
            <a:fld id="{B61BEF0D-F0BB-DE4B-95CE-6DB70DBA9567}" type="datetimeFigureOut">
              <a:rPr lang="en-US" dirty="0"/>
              <a:pPr/>
              <a:t>12/3/2019</a:t>
            </a:fld>
            <a:endParaRPr lang="en-US" dirty="0"/>
          </a:p>
        </p:txBody>
      </p:sp>
      <p:sp>
        <p:nvSpPr>
          <p:cNvPr id="5" name="Footer Placeholder 4"/>
          <p:cNvSpPr>
            <a:spLocks noGrp="1"/>
          </p:cNvSpPr>
          <p:nvPr>
            <p:ph type="ftr" sz="quarter" idx="3"/>
          </p:nvPr>
        </p:nvSpPr>
        <p:spPr>
          <a:xfrm>
            <a:off x="1295401" y="5969000"/>
            <a:ext cx="7305900" cy="279400"/>
          </a:xfrm>
          <a:prstGeom prst="rect">
            <a:avLst/>
          </a:prstGeom>
        </p:spPr>
        <p:txBody>
          <a:bodyPr vert="horz" lIns="91440" tIns="45720" rIns="91440" bIns="45720" rtlCol="0" anchor="ctr"/>
          <a:lstStyle>
            <a:lvl1pPr algn="l">
              <a:defRPr sz="1000" b="0" i="0">
                <a:solidFill>
                  <a:schemeClr val="tx1"/>
                </a:solidFill>
                <a:effectLst/>
                <a:latin typeface="+mn-lt"/>
              </a:defRPr>
            </a:lvl1pPr>
          </a:lstStyle>
          <a:p>
            <a:endParaRPr lang="en-US" dirty="0"/>
          </a:p>
        </p:txBody>
      </p:sp>
      <p:sp>
        <p:nvSpPr>
          <p:cNvPr id="6" name="Slide Number Placeholder 5"/>
          <p:cNvSpPr>
            <a:spLocks noGrp="1"/>
          </p:cNvSpPr>
          <p:nvPr>
            <p:ph type="sldNum" sz="quarter" idx="4"/>
          </p:nvPr>
        </p:nvSpPr>
        <p:spPr>
          <a:xfrm>
            <a:off x="10353901" y="5969000"/>
            <a:ext cx="542697" cy="279400"/>
          </a:xfrm>
          <a:prstGeom prst="rect">
            <a:avLst/>
          </a:prstGeom>
        </p:spPr>
        <p:txBody>
          <a:bodyPr vert="horz" lIns="91440" tIns="45720" rIns="91440" bIns="45720" rtlCol="0" anchor="ctr"/>
          <a:lstStyle>
            <a:lvl1pPr algn="r">
              <a:defRPr sz="1000" b="0" i="0">
                <a:solidFill>
                  <a:schemeClr val="tx1"/>
                </a:solidFill>
                <a:effectLst/>
                <a:latin typeface="+mn-lt"/>
              </a:defRPr>
            </a:lvl1pPr>
          </a:lstStyle>
          <a:p>
            <a:fld id="{D57F1E4F-1CFF-5643-939E-217C01CDF565}" type="slidenum">
              <a:rPr lang="en-US" dirty="0"/>
              <a:pPr/>
              <a:t>‹#›</a:t>
            </a:fld>
            <a:endParaRPr lang="en-US" dirty="0"/>
          </a:p>
        </p:txBody>
      </p:sp>
    </p:spTree>
  </p:cSld>
  <p:clrMap bg1="lt1" tx1="dk1" bg2="lt2" tx2="dk2" accent1="accent1" accent2="accent2" accent3="accent3" accent4="accent4" accent5="accent5" accent6="accent6" hlink="hlink" folHlink="folHlink"/>
  <p:sldLayoutIdLst>
    <p:sldLayoutId id="2147483649" r:id="rId1"/>
    <p:sldLayoutId id="2147483668" r:id="rId2"/>
    <p:sldLayoutId id="2147483651" r:id="rId3"/>
    <p:sldLayoutId id="2147483669" r:id="rId4"/>
    <p:sldLayoutId id="2147483653" r:id="rId5"/>
    <p:sldLayoutId id="2147483654" r:id="rId6"/>
    <p:sldLayoutId id="2147483655" r:id="rId7"/>
    <p:sldLayoutId id="2147483656" r:id="rId8"/>
    <p:sldLayoutId id="2147483660" r:id="rId9"/>
    <p:sldLayoutId id="2147483657" r:id="rId10"/>
    <p:sldLayoutId id="2147483663" r:id="rId11"/>
    <p:sldLayoutId id="2147483664" r:id="rId12"/>
    <p:sldLayoutId id="2147483665" r:id="rId13"/>
    <p:sldLayoutId id="2147483666" r:id="rId14"/>
    <p:sldLayoutId id="2147483667" r:id="rId15"/>
    <p:sldLayoutId id="2147483658" r:id="rId16"/>
    <p:sldLayoutId id="2147483659" r:id="rId17"/>
  </p:sldLayoutIdLst>
  <p:txStyles>
    <p:titleStyle>
      <a:lvl1pPr algn="ctr" defTabSz="457200" rtl="0" eaLnBrk="1" latinLnBrk="0" hangingPunct="1">
        <a:spcBef>
          <a:spcPct val="0"/>
        </a:spcBef>
        <a:buNone/>
        <a:defRPr sz="4400" kern="1200" cap="none">
          <a:ln w="3175" cmpd="sng">
            <a:noFill/>
          </a:ln>
          <a:solidFill>
            <a:schemeClr val="tx1">
              <a:lumMod val="85000"/>
              <a:lumOff val="15000"/>
            </a:schemeClr>
          </a:solidFill>
          <a:effectLst/>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285750" indent="-285750" algn="l" defTabSz="457200" rtl="0" eaLnBrk="1" latinLnBrk="0" hangingPunct="1">
        <a:spcBef>
          <a:spcPct val="20000"/>
        </a:spcBef>
        <a:spcAft>
          <a:spcPts val="600"/>
        </a:spcAft>
        <a:buClr>
          <a:schemeClr val="accent1"/>
        </a:buClr>
        <a:buSzPct val="115000"/>
        <a:buFont typeface="Arial"/>
        <a:buChar char="•"/>
        <a:defRPr sz="2400" kern="1200" cap="none">
          <a:solidFill>
            <a:schemeClr val="tx1">
              <a:lumMod val="85000"/>
              <a:lumOff val="15000"/>
            </a:schemeClr>
          </a:solidFill>
          <a:effectLst/>
          <a:latin typeface="+mn-lt"/>
          <a:ea typeface="+mn-ea"/>
          <a:cs typeface="+mn-cs"/>
        </a:defRPr>
      </a:lvl1pPr>
      <a:lvl2pPr marL="742950" indent="-285750" algn="l" defTabSz="457200" rtl="0" eaLnBrk="1" latinLnBrk="0" hangingPunct="1">
        <a:spcBef>
          <a:spcPct val="20000"/>
        </a:spcBef>
        <a:spcAft>
          <a:spcPts val="600"/>
        </a:spcAft>
        <a:buClr>
          <a:schemeClr val="accent1"/>
        </a:buClr>
        <a:buSzPct val="115000"/>
        <a:buFont typeface="Arial"/>
        <a:buChar char="•"/>
        <a:defRPr sz="2000" kern="1200" cap="none">
          <a:solidFill>
            <a:schemeClr val="tx1">
              <a:lumMod val="85000"/>
              <a:lumOff val="15000"/>
            </a:schemeClr>
          </a:solidFill>
          <a:effectLst/>
          <a:latin typeface="+mn-lt"/>
          <a:ea typeface="+mn-ea"/>
          <a:cs typeface="+mn-cs"/>
        </a:defRPr>
      </a:lvl2pPr>
      <a:lvl3pPr marL="1200150" indent="-285750" algn="l" defTabSz="457200" rtl="0" eaLnBrk="1" latinLnBrk="0" hangingPunct="1">
        <a:spcBef>
          <a:spcPct val="20000"/>
        </a:spcBef>
        <a:spcAft>
          <a:spcPts val="600"/>
        </a:spcAft>
        <a:buClr>
          <a:schemeClr val="accent1"/>
        </a:buClr>
        <a:buSzPct val="115000"/>
        <a:buFont typeface="Arial"/>
        <a:buChar char="•"/>
        <a:defRPr sz="1800" kern="1200" cap="none">
          <a:solidFill>
            <a:schemeClr val="tx1">
              <a:lumMod val="85000"/>
              <a:lumOff val="15000"/>
            </a:schemeClr>
          </a:solidFill>
          <a:effectLst/>
          <a:latin typeface="+mn-lt"/>
          <a:ea typeface="+mn-ea"/>
          <a:cs typeface="+mn-cs"/>
        </a:defRPr>
      </a:lvl3pPr>
      <a:lvl4pPr marL="1543050" indent="-171450" algn="l" defTabSz="457200" rtl="0" eaLnBrk="1" latinLnBrk="0" hangingPunct="1">
        <a:spcBef>
          <a:spcPct val="20000"/>
        </a:spcBef>
        <a:spcAft>
          <a:spcPts val="600"/>
        </a:spcAft>
        <a:buClr>
          <a:schemeClr val="accent1"/>
        </a:buClr>
        <a:buSzPct val="115000"/>
        <a:buFont typeface="Arial"/>
        <a:buChar char="•"/>
        <a:defRPr sz="1600" kern="1200" cap="none">
          <a:solidFill>
            <a:schemeClr val="tx1">
              <a:lumMod val="85000"/>
              <a:lumOff val="15000"/>
            </a:schemeClr>
          </a:solidFill>
          <a:effectLst/>
          <a:latin typeface="+mn-lt"/>
          <a:ea typeface="+mn-ea"/>
          <a:cs typeface="+mn-cs"/>
        </a:defRPr>
      </a:lvl4pPr>
      <a:lvl5pPr marL="2000250" indent="-171450" algn="l" defTabSz="457200" rtl="0" eaLnBrk="1" latinLnBrk="0" hangingPunct="1">
        <a:spcBef>
          <a:spcPct val="20000"/>
        </a:spcBef>
        <a:spcAft>
          <a:spcPts val="600"/>
        </a:spcAft>
        <a:buClr>
          <a:schemeClr val="accent1"/>
        </a:buClr>
        <a:buSzPct val="115000"/>
        <a:buFont typeface="Arial"/>
        <a:buChar char="•"/>
        <a:defRPr sz="1400" kern="1200" cap="none">
          <a:solidFill>
            <a:schemeClr val="tx1">
              <a:lumMod val="85000"/>
              <a:lumOff val="15000"/>
            </a:schemeClr>
          </a:solidFill>
          <a:effectLst/>
          <a:latin typeface="+mn-lt"/>
          <a:ea typeface="+mn-ea"/>
          <a:cs typeface="+mn-cs"/>
        </a:defRPr>
      </a:lvl5pPr>
      <a:lvl6pPr marL="2514600" indent="-228600" algn="l" defTabSz="457200" rtl="0" eaLnBrk="1" latinLnBrk="0" hangingPunct="1">
        <a:spcBef>
          <a:spcPct val="20000"/>
        </a:spcBef>
        <a:spcAft>
          <a:spcPts val="600"/>
        </a:spcAft>
        <a:buClr>
          <a:schemeClr val="accent1"/>
        </a:buClr>
        <a:buSzPct val="115000"/>
        <a:buFont typeface="Arial"/>
        <a:buChar char="•"/>
        <a:defRPr sz="1400" kern="1200" cap="none">
          <a:solidFill>
            <a:schemeClr val="tx1">
              <a:lumMod val="85000"/>
              <a:lumOff val="15000"/>
            </a:schemeClr>
          </a:solidFill>
          <a:effectLst/>
          <a:latin typeface="+mn-lt"/>
          <a:ea typeface="+mn-ea"/>
          <a:cs typeface="+mn-cs"/>
        </a:defRPr>
      </a:lvl6pPr>
      <a:lvl7pPr marL="2971800" indent="-228600" algn="l" defTabSz="457200" rtl="0" eaLnBrk="1" latinLnBrk="0" hangingPunct="1">
        <a:spcBef>
          <a:spcPct val="20000"/>
        </a:spcBef>
        <a:spcAft>
          <a:spcPts val="600"/>
        </a:spcAft>
        <a:buClr>
          <a:schemeClr val="accent1"/>
        </a:buClr>
        <a:buSzPct val="115000"/>
        <a:buFont typeface="Arial"/>
        <a:buChar char="•"/>
        <a:defRPr sz="1400" kern="1200" cap="none">
          <a:solidFill>
            <a:schemeClr val="tx1">
              <a:lumMod val="85000"/>
              <a:lumOff val="15000"/>
            </a:schemeClr>
          </a:solidFill>
          <a:effectLst/>
          <a:latin typeface="+mn-lt"/>
          <a:ea typeface="+mn-ea"/>
          <a:cs typeface="+mn-cs"/>
        </a:defRPr>
      </a:lvl7pPr>
      <a:lvl8pPr marL="3429000" indent="-228600" algn="l" defTabSz="457200" rtl="0" eaLnBrk="1" latinLnBrk="0" hangingPunct="1">
        <a:spcBef>
          <a:spcPct val="20000"/>
        </a:spcBef>
        <a:spcAft>
          <a:spcPts val="600"/>
        </a:spcAft>
        <a:buClr>
          <a:schemeClr val="accent1"/>
        </a:buClr>
        <a:buSzPct val="115000"/>
        <a:buFont typeface="Arial"/>
        <a:buChar char="•"/>
        <a:defRPr sz="1400" kern="1200" cap="none">
          <a:solidFill>
            <a:schemeClr val="tx1">
              <a:lumMod val="85000"/>
              <a:lumOff val="15000"/>
            </a:schemeClr>
          </a:solidFill>
          <a:effectLst/>
          <a:latin typeface="+mn-lt"/>
          <a:ea typeface="+mn-ea"/>
          <a:cs typeface="+mn-cs"/>
        </a:defRPr>
      </a:lvl8pPr>
      <a:lvl9pPr marL="3886200" indent="-228600" algn="l" defTabSz="457200" rtl="0" eaLnBrk="1" latinLnBrk="0" hangingPunct="1">
        <a:spcBef>
          <a:spcPct val="20000"/>
        </a:spcBef>
        <a:spcAft>
          <a:spcPts val="600"/>
        </a:spcAft>
        <a:buClr>
          <a:schemeClr val="accent1"/>
        </a:buClr>
        <a:buSzPct val="115000"/>
        <a:buFont typeface="Arial"/>
        <a:buChar char="•"/>
        <a:defRPr sz="1400" kern="1200" cap="none">
          <a:solidFill>
            <a:schemeClr val="tx1">
              <a:lumMod val="85000"/>
              <a:lumOff val="15000"/>
            </a:schemeClr>
          </a:solidFill>
          <a:effectLst/>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5.jpe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5.xml.rels><?xml version="1.0" encoding="UTF-8" standalone="yes"?>
<Relationships xmlns="http://schemas.openxmlformats.org/package/2006/relationships"><Relationship Id="rId2" Type="http://schemas.openxmlformats.org/officeDocument/2006/relationships/hyperlink" Target="https://england.shelter.org.uk/housing_advice/homelessness/your_situation/domestic_abuse" TargetMode="Externa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hyperlink" Target="https://sheltercymru.org.uk/get-advice/repairs-and-bad-conditions/overcrowding/" TargetMode="Externa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hyperlink" Target="https://www.youtube.com/watch?v=dND_d7vI1DU" TargetMode="Externa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hyperlink" Target="https://www.youtube.com/watch?v=m-7JDJeMip0" TargetMode="Externa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image" Target="../media/image6.jpeg"/><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2" Type="http://schemas.openxmlformats.org/officeDocument/2006/relationships/hyperlink" Target="https://www.youtube.com/watch?v=746xJlIAHJ4" TargetMode="External"/><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2" Type="http://schemas.openxmlformats.org/officeDocument/2006/relationships/image" Target="../media/image7.png"/><Relationship Id="rId1" Type="http://schemas.openxmlformats.org/officeDocument/2006/relationships/slideLayout" Target="../slideLayouts/slideLayout7.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3" Type="http://schemas.openxmlformats.org/officeDocument/2006/relationships/hyperlink" Target="https://assets.publishing.service.gov.uk/government/uploads/system/uploads/attachment_data/file/831246/Statutory_Homelessness_Statistical_Release_Jan_to_March_2019.pdf" TargetMode="External"/><Relationship Id="rId2" Type="http://schemas.openxmlformats.org/officeDocument/2006/relationships/image" Target="../media/image8.png"/><Relationship Id="rId1" Type="http://schemas.openxmlformats.org/officeDocument/2006/relationships/slideLayout" Target="../slideLayouts/slideLayout7.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3" Type="http://schemas.openxmlformats.org/officeDocument/2006/relationships/hyperlink" Target="https://gov.wales/sites/default/files/statistics-and-research/2019-07/homelessness-april-2018-march-2019-993.pdf" TargetMode="External"/><Relationship Id="rId2" Type="http://schemas.openxmlformats.org/officeDocument/2006/relationships/image" Target="../media/image9.png"/><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3" Type="http://schemas.openxmlformats.org/officeDocument/2006/relationships/hyperlink" Target="https://www.youtube.com/watch?v=TRRbCzZH_HY" TargetMode="External"/><Relationship Id="rId2" Type="http://schemas.openxmlformats.org/officeDocument/2006/relationships/hyperlink" Target="https://www.youtube.com/watch?v=cUFKgKoGfxQ" TargetMode="External"/><Relationship Id="rId1" Type="http://schemas.openxmlformats.org/officeDocument/2006/relationships/slideLayout" Target="../slideLayouts/slideLayout2.xml"/><Relationship Id="rId4" Type="http://schemas.openxmlformats.org/officeDocument/2006/relationships/hyperlink" Target="https://www.youtube.com/watch?v=Oyh_Ju93fHU" TargetMode="External"/></Relationships>
</file>

<file path=ppt/slides/_rels/slide26.xml.rels><?xml version="1.0" encoding="UTF-8" standalone="yes"?>
<Relationships xmlns="http://schemas.openxmlformats.org/package/2006/relationships"><Relationship Id="rId3" Type="http://schemas.openxmlformats.org/officeDocument/2006/relationships/hyperlink" Target="https://gov.wales/sites/default/files/publications/2019-03/rough-sleeping-action-plan.pdf" TargetMode="External"/><Relationship Id="rId2" Type="http://schemas.openxmlformats.org/officeDocument/2006/relationships/hyperlink" Target="https://www.wlga.wales/homelessness" TargetMode="External"/><Relationship Id="rId1" Type="http://schemas.openxmlformats.org/officeDocument/2006/relationships/slideLayout" Target="../slideLayouts/slideLayout2.xml"/><Relationship Id="rId4" Type="http://schemas.openxmlformats.org/officeDocument/2006/relationships/hyperlink" Target="https://www.bbc.co.uk/news/uk-wales-politics-50600597" TargetMode="External"/></Relationships>
</file>

<file path=ppt/slides/_rels/slide27.xml.rels><?xml version="1.0" encoding="UTF-8" standalone="yes"?>
<Relationships xmlns="http://schemas.openxmlformats.org/package/2006/relationships"><Relationship Id="rId3" Type="http://schemas.openxmlformats.org/officeDocument/2006/relationships/image" Target="../media/image11.jpeg"/><Relationship Id="rId2" Type="http://schemas.openxmlformats.org/officeDocument/2006/relationships/image" Target="../media/image10.jpeg"/><Relationship Id="rId1" Type="http://schemas.openxmlformats.org/officeDocument/2006/relationships/slideLayout" Target="../slideLayouts/slideLayout7.xml"/></Relationships>
</file>

<file path=ppt/slides/_rels/slide28.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29.xml.rels><?xml version="1.0" encoding="UTF-8" standalone="yes"?>
<Relationships xmlns="http://schemas.openxmlformats.org/package/2006/relationships"><Relationship Id="rId2" Type="http://schemas.openxmlformats.org/officeDocument/2006/relationships/hyperlink" Target="https://assets.publishing.service.gov.uk/government/uploads/system/uploads/attachment_data/file/831133/RSI_Impact_Evaluation.pdf" TargetMode="External"/><Relationship Id="rId1" Type="http://schemas.openxmlformats.org/officeDocument/2006/relationships/slideLayout" Target="../slideLayouts/slideLayout2.xml"/></Relationships>
</file>

<file path=ppt/slides/_rels/slide30.xml.rels><?xml version="1.0" encoding="UTF-8" standalone="yes"?>
<Relationships xmlns="http://schemas.openxmlformats.org/package/2006/relationships"><Relationship Id="rId2" Type="http://schemas.openxmlformats.org/officeDocument/2006/relationships/image" Target="../media/image12.png"/><Relationship Id="rId1" Type="http://schemas.openxmlformats.org/officeDocument/2006/relationships/slideLayout" Target="../slideLayouts/slideLayout2.xml"/></Relationships>
</file>

<file path=ppt/slides/_rels/slide31.xml.rels><?xml version="1.0" encoding="UTF-8" standalone="yes"?>
<Relationships xmlns="http://schemas.openxmlformats.org/package/2006/relationships"><Relationship Id="rId1" Type="http://schemas.openxmlformats.org/officeDocument/2006/relationships/slideLayout" Target="../slideLayouts/slideLayout5.xml"/></Relationships>
</file>

<file path=ppt/slides/_rels/slide3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3.xml.rels><?xml version="1.0" encoding="UTF-8" standalone="yes"?>
<Relationships xmlns="http://schemas.openxmlformats.org/package/2006/relationships"><Relationship Id="rId2" Type="http://schemas.openxmlformats.org/officeDocument/2006/relationships/image" Target="../media/image13.png"/><Relationship Id="rId1" Type="http://schemas.openxmlformats.org/officeDocument/2006/relationships/slideLayout" Target="../slideLayouts/slideLayout2.xml"/></Relationships>
</file>

<file path=ppt/slides/_rels/slide34.xml.rels><?xml version="1.0" encoding="UTF-8" standalone="yes"?>
<Relationships xmlns="http://schemas.openxmlformats.org/package/2006/relationships"><Relationship Id="rId2" Type="http://schemas.openxmlformats.org/officeDocument/2006/relationships/image" Target="../media/image14.png"/><Relationship Id="rId1" Type="http://schemas.openxmlformats.org/officeDocument/2006/relationships/slideLayout" Target="../slideLayouts/slideLayout2.xml"/></Relationships>
</file>

<file path=ppt/slides/_rels/slide3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6.xml.rels><?xml version="1.0" encoding="UTF-8" standalone="yes"?>
<Relationships xmlns="http://schemas.openxmlformats.org/package/2006/relationships"><Relationship Id="rId2" Type="http://schemas.openxmlformats.org/officeDocument/2006/relationships/image" Target="../media/image15.jpeg"/><Relationship Id="rId1" Type="http://schemas.openxmlformats.org/officeDocument/2006/relationships/slideLayout" Target="../slideLayouts/slideLayout2.xml"/></Relationships>
</file>

<file path=ppt/slides/_rels/slide3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8.xml.rels><?xml version="1.0" encoding="UTF-8" standalone="yes"?>
<Relationships xmlns="http://schemas.openxmlformats.org/package/2006/relationships"><Relationship Id="rId3" Type="http://schemas.openxmlformats.org/officeDocument/2006/relationships/image" Target="../media/image16.png"/><Relationship Id="rId2" Type="http://schemas.openxmlformats.org/officeDocument/2006/relationships/hyperlink" Target="https://www.theguardian.com/society/2018/nov/22/at-least-320000-homeless-people-in-britain-says-shelter" TargetMode="External"/><Relationship Id="rId1" Type="http://schemas.openxmlformats.org/officeDocument/2006/relationships/slideLayout" Target="../slideLayouts/slideLayout7.xml"/><Relationship Id="rId4" Type="http://schemas.openxmlformats.org/officeDocument/2006/relationships/hyperlink" Target="https://www.bigissue.com/latest/social-activism/how-many-people-are-homeless-in-the-uk-and-what-can-you-do-about-it/" TargetMode="External"/></Relationships>
</file>

<file path=ppt/slides/_rels/slide39.xml.rels><?xml version="1.0" encoding="UTF-8" standalone="yes"?>
<Relationships xmlns="http://schemas.openxmlformats.org/package/2006/relationships"><Relationship Id="rId8" Type="http://schemas.openxmlformats.org/officeDocument/2006/relationships/hyperlink" Target="https://assets.publishing.service.gov.uk/government/uploads/system/uploads/attachment_data/file/762854/RSS_delivery_plan.pdf" TargetMode="External"/><Relationship Id="rId3" Type="http://schemas.openxmlformats.org/officeDocument/2006/relationships/hyperlink" Target="https://www.crisis.org.uk/about-us/latest-news/politicians-police-and-charities-urge-government-to-scrap-draconian-vagrancy-act/" TargetMode="External"/><Relationship Id="rId7" Type="http://schemas.openxmlformats.org/officeDocument/2006/relationships/hyperlink" Target="https://assets.publishing.service.gov.uk/government/uploads/system/uploads/attachment_data/file/781567/Rough_Sleeping_Statistics_2018_release.pdf" TargetMode="External"/><Relationship Id="rId12" Type="http://schemas.openxmlformats.org/officeDocument/2006/relationships/hyperlink" Target="https://sheltercymru.org.uk/get-advice/homelessness/what-is-homelessness/" TargetMode="External"/><Relationship Id="rId2" Type="http://schemas.openxmlformats.org/officeDocument/2006/relationships/hyperlink" Target="https://www.crisis.org.uk/ending-homelessness/about-homelessness/" TargetMode="External"/><Relationship Id="rId1" Type="http://schemas.openxmlformats.org/officeDocument/2006/relationships/slideLayout" Target="../slideLayouts/slideLayout7.xml"/><Relationship Id="rId6" Type="http://schemas.openxmlformats.org/officeDocument/2006/relationships/hyperlink" Target="https://www.homeless.org.uk/facts/understanding-homelessness/causes-of-homelessness" TargetMode="External"/><Relationship Id="rId11" Type="http://schemas.openxmlformats.org/officeDocument/2006/relationships/hyperlink" Target="https://england.shelter.org.uk/housing_advice/homelessness/rules/what_is_homelessness" TargetMode="External"/><Relationship Id="rId5" Type="http://schemas.openxmlformats.org/officeDocument/2006/relationships/hyperlink" Target="https://www.dictionary.com/browse/homelessness" TargetMode="External"/><Relationship Id="rId10" Type="http://schemas.openxmlformats.org/officeDocument/2006/relationships/hyperlink" Target="https://rightsinfo.org/government-urged-to-scrap-vagrancy-act-and-decriminalise-homelessness/" TargetMode="External"/><Relationship Id="rId4" Type="http://schemas.openxmlformats.org/officeDocument/2006/relationships/hyperlink" Target="https://www.crisis.org.uk/ending-homelessness/homelessness-knowledge-hub/international-plans-to-end-homelessness/" TargetMode="External"/><Relationship Id="rId9" Type="http://schemas.openxmlformats.org/officeDocument/2006/relationships/hyperlink" Target="https://www.ons.gov.uk/peoplepopulationandcommunity/housing/articles/ukhomelessness/2005to2018#main-points"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2692398" y="1998352"/>
            <a:ext cx="6815669" cy="1515533"/>
          </a:xfrm>
        </p:spPr>
        <p:txBody>
          <a:bodyPr/>
          <a:lstStyle/>
          <a:p>
            <a:r>
              <a:rPr lang="en-GB" sz="6000" b="1" dirty="0" smtClean="0"/>
              <a:t>Homelessness in the UK</a:t>
            </a:r>
            <a:endParaRPr lang="en-GB" sz="6000" b="1" dirty="0"/>
          </a:p>
        </p:txBody>
      </p:sp>
      <p:sp>
        <p:nvSpPr>
          <p:cNvPr id="3" name="Subtitle 2"/>
          <p:cNvSpPr>
            <a:spLocks noGrp="1"/>
          </p:cNvSpPr>
          <p:nvPr>
            <p:ph type="subTitle" idx="1"/>
          </p:nvPr>
        </p:nvSpPr>
        <p:spPr>
          <a:xfrm>
            <a:off x="2230901" y="5796498"/>
            <a:ext cx="6815669" cy="1320802"/>
          </a:xfrm>
        </p:spPr>
        <p:txBody>
          <a:bodyPr/>
          <a:lstStyle/>
          <a:p>
            <a:r>
              <a:rPr lang="en-GB" dirty="0" smtClean="0"/>
              <a:t>SJSS5002 - 2/12/19</a:t>
            </a:r>
            <a:endParaRPr lang="en-GB" dirty="0"/>
          </a:p>
        </p:txBody>
      </p:sp>
      <p:pic>
        <p:nvPicPr>
          <p:cNvPr id="4" name="Picture 3" descr="Image result for free images of homelessness"/>
          <p:cNvPicPr/>
          <p:nvPr/>
        </p:nvPicPr>
        <p:blipFill>
          <a:blip r:embed="rId2">
            <a:extLst>
              <a:ext uri="{28A0092B-C50C-407E-A947-70E740481C1C}">
                <a14:useLocalDpi xmlns:a14="http://schemas.microsoft.com/office/drawing/2010/main" val="0"/>
              </a:ext>
            </a:extLst>
          </a:blip>
          <a:srcRect/>
          <a:stretch>
            <a:fillRect/>
          </a:stretch>
        </p:blipFill>
        <p:spPr bwMode="auto">
          <a:xfrm>
            <a:off x="4489071" y="3633236"/>
            <a:ext cx="3031490" cy="1515745"/>
          </a:xfrm>
          <a:prstGeom prst="rect">
            <a:avLst/>
          </a:prstGeom>
          <a:noFill/>
          <a:ln>
            <a:noFill/>
          </a:ln>
        </p:spPr>
      </p:pic>
    </p:spTree>
    <p:extLst>
      <p:ext uri="{BB962C8B-B14F-4D97-AF65-F5344CB8AC3E}">
        <p14:creationId xmlns:p14="http://schemas.microsoft.com/office/powerpoint/2010/main" val="2562373038"/>
      </p:ext>
    </p:extLst>
  </p:cSld>
  <p:clrMapOvr>
    <a:masterClrMapping/>
  </p:clrMapOvr>
  <p:timing>
    <p:tnLst>
      <p:par>
        <p:cTn id="1" dur="indefinite" restart="never" nodeType="tmRoot"/>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p:cNvSpPr txBox="1"/>
          <p:nvPr/>
        </p:nvSpPr>
        <p:spPr>
          <a:xfrm>
            <a:off x="1634836" y="1579418"/>
            <a:ext cx="9956800" cy="3970318"/>
          </a:xfrm>
          <a:prstGeom prst="rect">
            <a:avLst/>
          </a:prstGeom>
          <a:noFill/>
        </p:spPr>
        <p:txBody>
          <a:bodyPr wrap="square" rtlCol="0">
            <a:spAutoFit/>
          </a:bodyPr>
          <a:lstStyle/>
          <a:p>
            <a:pPr marL="285750" indent="-285750">
              <a:buFont typeface="Arial" panose="020B0604020202020204" pitchFamily="34" charset="0"/>
              <a:buChar char="•"/>
            </a:pPr>
            <a:r>
              <a:rPr lang="en-GB" sz="3600" b="1" dirty="0" smtClean="0"/>
              <a:t>How Does this Issue Relate To Your Assignment?</a:t>
            </a:r>
          </a:p>
          <a:p>
            <a:pPr marL="285750" indent="-285750">
              <a:buFont typeface="Arial" panose="020B0604020202020204" pitchFamily="34" charset="0"/>
              <a:buChar char="•"/>
            </a:pPr>
            <a:r>
              <a:rPr lang="en-GB" sz="3600" b="1" dirty="0" smtClean="0"/>
              <a:t>During the Lecture Think About the Following and its Relevance to Assignment 1</a:t>
            </a:r>
          </a:p>
          <a:p>
            <a:pPr marL="285750" indent="-285750">
              <a:buFont typeface="Arial" panose="020B0604020202020204" pitchFamily="34" charset="0"/>
              <a:buChar char="•"/>
            </a:pPr>
            <a:r>
              <a:rPr lang="en-GB" sz="3600" b="1" dirty="0" smtClean="0"/>
              <a:t>Disablism</a:t>
            </a:r>
          </a:p>
          <a:p>
            <a:pPr marL="285750" indent="-285750">
              <a:buFont typeface="Arial" panose="020B0604020202020204" pitchFamily="34" charset="0"/>
              <a:buChar char="•"/>
            </a:pPr>
            <a:r>
              <a:rPr lang="en-GB" sz="3600" b="1" dirty="0" smtClean="0"/>
              <a:t>Poverty Porn/ Charity Porn</a:t>
            </a:r>
          </a:p>
          <a:p>
            <a:pPr marL="285750" indent="-285750">
              <a:buFont typeface="Arial" panose="020B0604020202020204" pitchFamily="34" charset="0"/>
              <a:buChar char="•"/>
            </a:pPr>
            <a:r>
              <a:rPr lang="en-GB" sz="3600" b="1" dirty="0" smtClean="0"/>
              <a:t>Compassion Fatigue</a:t>
            </a:r>
            <a:endParaRPr lang="en-GB" sz="3600" b="1" dirty="0"/>
          </a:p>
        </p:txBody>
      </p:sp>
    </p:spTree>
    <p:extLst>
      <p:ext uri="{BB962C8B-B14F-4D97-AF65-F5344CB8AC3E}">
        <p14:creationId xmlns:p14="http://schemas.microsoft.com/office/powerpoint/2010/main" val="559004496"/>
      </p:ext>
    </p:extLst>
  </p:cSld>
  <p:clrMapOvr>
    <a:masterClrMapping/>
  </p:clrMapOvr>
  <p:timing>
    <p:tnLst>
      <p:par>
        <p:cTn id="1" dur="indefinite" restart="never" nodeType="tmRoot"/>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sz="5400" b="1" dirty="0" smtClean="0"/>
              <a:t>What is  Homelessness?...</a:t>
            </a:r>
            <a:endParaRPr lang="en-GB" sz="5400" b="1" dirty="0"/>
          </a:p>
        </p:txBody>
      </p:sp>
      <p:sp>
        <p:nvSpPr>
          <p:cNvPr id="3" name="Content Placeholder 2"/>
          <p:cNvSpPr>
            <a:spLocks noGrp="1"/>
          </p:cNvSpPr>
          <p:nvPr>
            <p:ph idx="1"/>
          </p:nvPr>
        </p:nvSpPr>
        <p:spPr>
          <a:xfrm>
            <a:off x="1422623" y="4059729"/>
            <a:ext cx="9601196" cy="3318936"/>
          </a:xfrm>
        </p:spPr>
        <p:txBody>
          <a:bodyPr/>
          <a:lstStyle/>
          <a:p>
            <a:r>
              <a:rPr lang="en-GB" dirty="0"/>
              <a:t>The definition of homelessness means not having a </a:t>
            </a:r>
            <a:r>
              <a:rPr lang="en-GB" dirty="0" smtClean="0"/>
              <a:t>home</a:t>
            </a:r>
          </a:p>
          <a:p>
            <a:r>
              <a:rPr lang="en-GB" dirty="0" smtClean="0"/>
              <a:t> </a:t>
            </a:r>
            <a:r>
              <a:rPr lang="en-GB" dirty="0"/>
              <a:t>You are homeless if you have nowhere to stay and are living on the </a:t>
            </a:r>
            <a:r>
              <a:rPr lang="en-GB" dirty="0" smtClean="0"/>
              <a:t>streets</a:t>
            </a:r>
          </a:p>
          <a:p>
            <a:r>
              <a:rPr lang="en-GB" dirty="0"/>
              <a:t>Y</a:t>
            </a:r>
            <a:r>
              <a:rPr lang="en-GB" dirty="0" smtClean="0"/>
              <a:t>ou </a:t>
            </a:r>
            <a:r>
              <a:rPr lang="en-GB" dirty="0"/>
              <a:t>can be homeless even if you have a roof over your </a:t>
            </a:r>
            <a:r>
              <a:rPr lang="en-GB" dirty="0" smtClean="0"/>
              <a:t>head</a:t>
            </a:r>
            <a:endParaRPr lang="en-GB" dirty="0"/>
          </a:p>
        </p:txBody>
      </p:sp>
      <p:sp>
        <p:nvSpPr>
          <p:cNvPr id="4" name="TextBox 3"/>
          <p:cNvSpPr txBox="1"/>
          <p:nvPr/>
        </p:nvSpPr>
        <p:spPr>
          <a:xfrm>
            <a:off x="10432111" y="5780599"/>
            <a:ext cx="2242268" cy="276999"/>
          </a:xfrm>
          <a:prstGeom prst="rect">
            <a:avLst/>
          </a:prstGeom>
          <a:noFill/>
        </p:spPr>
        <p:txBody>
          <a:bodyPr wrap="square" rtlCol="0">
            <a:spAutoFit/>
          </a:bodyPr>
          <a:lstStyle/>
          <a:p>
            <a:r>
              <a:rPr lang="en-GB" sz="1200" dirty="0" smtClean="0"/>
              <a:t>(Shelter, 2019)</a:t>
            </a:r>
            <a:endParaRPr lang="en-GB" sz="1200" dirty="0"/>
          </a:p>
        </p:txBody>
      </p:sp>
      <p:sp>
        <p:nvSpPr>
          <p:cNvPr id="5" name="Rectangle 4"/>
          <p:cNvSpPr/>
          <p:nvPr/>
        </p:nvSpPr>
        <p:spPr>
          <a:xfrm>
            <a:off x="2364188" y="2471027"/>
            <a:ext cx="6096000" cy="1200329"/>
          </a:xfrm>
          <a:prstGeom prst="rect">
            <a:avLst/>
          </a:prstGeom>
        </p:spPr>
        <p:txBody>
          <a:bodyPr>
            <a:spAutoFit/>
          </a:bodyPr>
          <a:lstStyle/>
          <a:p>
            <a:r>
              <a:rPr lang="en-GB" i="1" dirty="0" smtClean="0">
                <a:solidFill>
                  <a:srgbClr val="1A1A1A"/>
                </a:solidFill>
              </a:rPr>
              <a:t>Adjective</a:t>
            </a:r>
            <a:endParaRPr lang="en-GB" b="1" dirty="0"/>
          </a:p>
          <a:p>
            <a:r>
              <a:rPr lang="en-GB" b="1" dirty="0">
                <a:solidFill>
                  <a:srgbClr val="1A1A1A"/>
                </a:solidFill>
              </a:rPr>
              <a:t>without a </a:t>
            </a:r>
            <a:r>
              <a:rPr lang="en-GB" b="1" dirty="0" smtClean="0">
                <a:solidFill>
                  <a:srgbClr val="1A1A1A"/>
                </a:solidFill>
              </a:rPr>
              <a:t>home</a:t>
            </a:r>
          </a:p>
          <a:p>
            <a:r>
              <a:rPr lang="en-GB" i="1" dirty="0">
                <a:solidFill>
                  <a:srgbClr val="1A1A1A"/>
                </a:solidFill>
              </a:rPr>
              <a:t>N</a:t>
            </a:r>
            <a:r>
              <a:rPr lang="en-GB" i="1" dirty="0" smtClean="0">
                <a:solidFill>
                  <a:srgbClr val="1A1A1A"/>
                </a:solidFill>
              </a:rPr>
              <a:t>oun</a:t>
            </a:r>
            <a:r>
              <a:rPr lang="en-GB" dirty="0">
                <a:solidFill>
                  <a:srgbClr val="1A1A1A"/>
                </a:solidFill>
              </a:rPr>
              <a:t> (</a:t>
            </a:r>
            <a:r>
              <a:rPr lang="en-GB" i="1" dirty="0">
                <a:solidFill>
                  <a:srgbClr val="1A1A1A"/>
                </a:solidFill>
              </a:rPr>
              <a:t>used with a plural verb</a:t>
            </a:r>
            <a:r>
              <a:rPr lang="en-GB" dirty="0">
                <a:solidFill>
                  <a:srgbClr val="1A1A1A"/>
                </a:solidFill>
              </a:rPr>
              <a:t>)</a:t>
            </a:r>
            <a:endParaRPr lang="en-GB" b="1" dirty="0"/>
          </a:p>
          <a:p>
            <a:r>
              <a:rPr lang="en-GB" b="1" dirty="0">
                <a:solidFill>
                  <a:srgbClr val="1A1A1A"/>
                </a:solidFill>
              </a:rPr>
              <a:t>the homeless,</a:t>
            </a:r>
            <a:r>
              <a:rPr lang="en-GB" dirty="0">
                <a:solidFill>
                  <a:srgbClr val="1A1A1A"/>
                </a:solidFill>
              </a:rPr>
              <a:t> persons who lack permanent housing</a:t>
            </a:r>
            <a:endParaRPr lang="en-GB" dirty="0">
              <a:effectLst/>
            </a:endParaRPr>
          </a:p>
        </p:txBody>
      </p:sp>
      <p:sp>
        <p:nvSpPr>
          <p:cNvPr id="6" name="TextBox 5"/>
          <p:cNvSpPr txBox="1"/>
          <p:nvPr/>
        </p:nvSpPr>
        <p:spPr>
          <a:xfrm>
            <a:off x="9899373" y="3782730"/>
            <a:ext cx="1542553" cy="276999"/>
          </a:xfrm>
          <a:prstGeom prst="rect">
            <a:avLst/>
          </a:prstGeom>
          <a:noFill/>
        </p:spPr>
        <p:txBody>
          <a:bodyPr wrap="square" rtlCol="0">
            <a:spAutoFit/>
          </a:bodyPr>
          <a:lstStyle/>
          <a:p>
            <a:r>
              <a:rPr lang="en-GB" sz="1200" dirty="0" smtClean="0"/>
              <a:t>(Dictionary.com, 2019)</a:t>
            </a:r>
            <a:endParaRPr lang="en-GB" sz="1200" dirty="0"/>
          </a:p>
        </p:txBody>
      </p:sp>
    </p:spTree>
    <p:extLst>
      <p:ext uri="{BB962C8B-B14F-4D97-AF65-F5344CB8AC3E}">
        <p14:creationId xmlns:p14="http://schemas.microsoft.com/office/powerpoint/2010/main" val="218408718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5">
                                            <p:txEl>
                                              <p:pRg st="0" end="0"/>
                                            </p:txEl>
                                          </p:spTgt>
                                        </p:tgtEl>
                                        <p:attrNameLst>
                                          <p:attrName>style.visibility</p:attrName>
                                        </p:attrNameLst>
                                      </p:cBhvr>
                                      <p:to>
                                        <p:strVal val="visible"/>
                                      </p:to>
                                    </p:set>
                                  </p:childTnLst>
                                </p:cTn>
                              </p:par>
                              <p:par>
                                <p:cTn id="7" presetID="1" presetClass="entr" presetSubtype="0" fill="hold" nodeType="withEffect">
                                  <p:stCondLst>
                                    <p:cond delay="0"/>
                                  </p:stCondLst>
                                  <p:childTnLst>
                                    <p:set>
                                      <p:cBhvr>
                                        <p:cTn id="8" dur="1" fill="hold">
                                          <p:stCondLst>
                                            <p:cond delay="0"/>
                                          </p:stCondLst>
                                        </p:cTn>
                                        <p:tgtEl>
                                          <p:spTgt spid="5">
                                            <p:txEl>
                                              <p:pRg st="1" end="1"/>
                                            </p:txEl>
                                          </p:spTgt>
                                        </p:tgtEl>
                                        <p:attrNameLst>
                                          <p:attrName>style.visibility</p:attrName>
                                        </p:attrNameLst>
                                      </p:cBhvr>
                                      <p:to>
                                        <p:strVal val="visible"/>
                                      </p:to>
                                    </p:set>
                                  </p:childTnLst>
                                </p:cTn>
                              </p:par>
                              <p:par>
                                <p:cTn id="9" presetID="1" presetClass="entr" presetSubtype="0" fill="hold" nodeType="withEffect">
                                  <p:stCondLst>
                                    <p:cond delay="0"/>
                                  </p:stCondLst>
                                  <p:childTnLst>
                                    <p:set>
                                      <p:cBhvr>
                                        <p:cTn id="10" dur="1" fill="hold">
                                          <p:stCondLst>
                                            <p:cond delay="0"/>
                                          </p:stCondLst>
                                        </p:cTn>
                                        <p:tgtEl>
                                          <p:spTgt spid="5">
                                            <p:txEl>
                                              <p:pRg st="2" end="2"/>
                                            </p:txEl>
                                          </p:spTgt>
                                        </p:tgtEl>
                                        <p:attrNameLst>
                                          <p:attrName>style.visibility</p:attrName>
                                        </p:attrNameLst>
                                      </p:cBhvr>
                                      <p:to>
                                        <p:strVal val="visible"/>
                                      </p:to>
                                    </p:set>
                                  </p:childTnLst>
                                </p:cTn>
                              </p:par>
                              <p:par>
                                <p:cTn id="11" presetID="1" presetClass="entr" presetSubtype="0" fill="hold" nodeType="withEffect">
                                  <p:stCondLst>
                                    <p:cond delay="0"/>
                                  </p:stCondLst>
                                  <p:childTnLst>
                                    <p:set>
                                      <p:cBhvr>
                                        <p:cTn id="12" dur="1" fill="hold">
                                          <p:stCondLst>
                                            <p:cond delay="0"/>
                                          </p:stCondLst>
                                        </p:cTn>
                                        <p:tgtEl>
                                          <p:spTgt spid="5">
                                            <p:txEl>
                                              <p:pRg st="3" end="3"/>
                                            </p:txEl>
                                          </p:spTgt>
                                        </p:tgtEl>
                                        <p:attrNameLst>
                                          <p:attrName>style.visibility</p:attrName>
                                        </p:attrNameLst>
                                      </p:cBhvr>
                                      <p:to>
                                        <p:strVal val="visible"/>
                                      </p:to>
                                    </p:set>
                                  </p:childTnLst>
                                </p:cTn>
                              </p:par>
                            </p:childTnLst>
                          </p:cTn>
                        </p:par>
                      </p:childTnLst>
                    </p:cTn>
                  </p:par>
                  <p:par>
                    <p:cTn id="13" fill="hold">
                      <p:stCondLst>
                        <p:cond delay="indefinite"/>
                      </p:stCondLst>
                      <p:childTnLst>
                        <p:par>
                          <p:cTn id="14" fill="hold">
                            <p:stCondLst>
                              <p:cond delay="0"/>
                            </p:stCondLst>
                            <p:childTnLst>
                              <p:par>
                                <p:cTn id="15" presetID="1" presetClass="entr" presetSubtype="0" fill="hold" nodeType="clickEffect">
                                  <p:stCondLst>
                                    <p:cond delay="0"/>
                                  </p:stCondLst>
                                  <p:childTnLst>
                                    <p:set>
                                      <p:cBhvr>
                                        <p:cTn id="16" dur="1" fill="hold">
                                          <p:stCondLst>
                                            <p:cond delay="0"/>
                                          </p:stCondLst>
                                        </p:cTn>
                                        <p:tgtEl>
                                          <p:spTgt spid="6">
                                            <p:txEl>
                                              <p:pRg st="0" end="0"/>
                                            </p:txEl>
                                          </p:spTgt>
                                        </p:tgtEl>
                                        <p:attrNameLst>
                                          <p:attrName>style.visibility</p:attrName>
                                        </p:attrNameLst>
                                      </p:cBhvr>
                                      <p:to>
                                        <p:strVal val="visible"/>
                                      </p:to>
                                    </p:set>
                                  </p:childTnLst>
                                </p:cTn>
                              </p:par>
                            </p:childTnLst>
                          </p:cTn>
                        </p:par>
                      </p:childTnLst>
                    </p:cTn>
                  </p:par>
                  <p:par>
                    <p:cTn id="17" fill="hold">
                      <p:stCondLst>
                        <p:cond delay="indefinite"/>
                      </p:stCondLst>
                      <p:childTnLst>
                        <p:par>
                          <p:cTn id="18" fill="hold">
                            <p:stCondLst>
                              <p:cond delay="0"/>
                            </p:stCondLst>
                            <p:childTnLst>
                              <p:par>
                                <p:cTn id="19" presetID="1" presetClass="entr" presetSubtype="0" fill="hold" nodeType="clickEffect">
                                  <p:stCondLst>
                                    <p:cond delay="0"/>
                                  </p:stCondLst>
                                  <p:childTnLst>
                                    <p:set>
                                      <p:cBhvr>
                                        <p:cTn id="20"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21" fill="hold">
                      <p:stCondLst>
                        <p:cond delay="indefinite"/>
                      </p:stCondLst>
                      <p:childTnLst>
                        <p:par>
                          <p:cTn id="22" fill="hold">
                            <p:stCondLst>
                              <p:cond delay="0"/>
                            </p:stCondLst>
                            <p:childTnLst>
                              <p:par>
                                <p:cTn id="23" presetID="1" presetClass="entr" presetSubtype="0" fill="hold" nodeType="clickEffect">
                                  <p:stCondLst>
                                    <p:cond delay="0"/>
                                  </p:stCondLst>
                                  <p:childTnLst>
                                    <p:set>
                                      <p:cBhvr>
                                        <p:cTn id="24"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25" fill="hold">
                      <p:stCondLst>
                        <p:cond delay="indefinite"/>
                      </p:stCondLst>
                      <p:childTnLst>
                        <p:par>
                          <p:cTn id="26" fill="hold">
                            <p:stCondLst>
                              <p:cond delay="0"/>
                            </p:stCondLst>
                            <p:childTnLst>
                              <p:par>
                                <p:cTn id="27" presetID="1" presetClass="entr" presetSubtype="0" fill="hold" nodeType="clickEffect">
                                  <p:stCondLst>
                                    <p:cond delay="0"/>
                                  </p:stCondLst>
                                  <p:childTnLst>
                                    <p:set>
                                      <p:cBhvr>
                                        <p:cTn id="28"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29" fill="hold">
                      <p:stCondLst>
                        <p:cond delay="indefinite"/>
                      </p:stCondLst>
                      <p:childTnLst>
                        <p:par>
                          <p:cTn id="30" fill="hold">
                            <p:stCondLst>
                              <p:cond delay="0"/>
                            </p:stCondLst>
                            <p:childTnLst>
                              <p:par>
                                <p:cTn id="31" presetID="1" presetClass="entr" presetSubtype="0" fill="hold" nodeType="clickEffect">
                                  <p:stCondLst>
                                    <p:cond delay="0"/>
                                  </p:stCondLst>
                                  <p:childTnLst>
                                    <p:set>
                                      <p:cBhvr>
                                        <p:cTn id="32" dur="1" fill="hold">
                                          <p:stCondLst>
                                            <p:cond delay="0"/>
                                          </p:stCondLst>
                                        </p:cTn>
                                        <p:tgtEl>
                                          <p:spTgt spid="4">
                                            <p:txEl>
                                              <p:pRg st="0" end="0"/>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p:cNvSpPr txBox="1"/>
          <p:nvPr/>
        </p:nvSpPr>
        <p:spPr>
          <a:xfrm>
            <a:off x="1175657" y="1772817"/>
            <a:ext cx="9526555" cy="2862322"/>
          </a:xfrm>
          <a:prstGeom prst="rect">
            <a:avLst/>
          </a:prstGeom>
          <a:noFill/>
        </p:spPr>
        <p:txBody>
          <a:bodyPr wrap="square" rtlCol="0">
            <a:spAutoFit/>
          </a:bodyPr>
          <a:lstStyle/>
          <a:p>
            <a:pPr algn="ctr"/>
            <a:r>
              <a:rPr lang="en-GB" sz="6000" b="1" i="1" dirty="0" smtClean="0"/>
              <a:t>Task</a:t>
            </a:r>
          </a:p>
          <a:p>
            <a:pPr algn="ctr"/>
            <a:r>
              <a:rPr lang="en-GB" sz="6000" i="1" dirty="0" smtClean="0"/>
              <a:t>In Small Groups, Discuss how you would Define Homelessness</a:t>
            </a:r>
            <a:endParaRPr lang="en-GB" sz="6000" i="1" dirty="0"/>
          </a:p>
        </p:txBody>
      </p:sp>
    </p:spTree>
    <p:extLst>
      <p:ext uri="{BB962C8B-B14F-4D97-AF65-F5344CB8AC3E}">
        <p14:creationId xmlns:p14="http://schemas.microsoft.com/office/powerpoint/2010/main" val="659617689"/>
      </p:ext>
    </p:extLst>
  </p:cSld>
  <p:clrMapOvr>
    <a:masterClrMapping/>
  </p:clrMapOvr>
  <p:timing>
    <p:tnLst>
      <p:par>
        <p:cTn id="1" dur="indefinite" restart="never" nodeType="tmRoot"/>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dirty="0" smtClean="0"/>
              <a:t>You are Homeless if you are…</a:t>
            </a:r>
            <a:endParaRPr lang="en-GB" b="1" dirty="0"/>
          </a:p>
        </p:txBody>
      </p:sp>
      <p:sp>
        <p:nvSpPr>
          <p:cNvPr id="3" name="Content Placeholder 2"/>
          <p:cNvSpPr>
            <a:spLocks noGrp="1"/>
          </p:cNvSpPr>
          <p:nvPr>
            <p:ph idx="1"/>
          </p:nvPr>
        </p:nvSpPr>
        <p:spPr>
          <a:xfrm>
            <a:off x="1295402" y="2429711"/>
            <a:ext cx="9601196" cy="3318936"/>
          </a:xfrm>
        </p:spPr>
        <p:txBody>
          <a:bodyPr/>
          <a:lstStyle/>
          <a:p>
            <a:r>
              <a:rPr lang="en-GB" dirty="0"/>
              <a:t>S</a:t>
            </a:r>
            <a:r>
              <a:rPr lang="en-GB" dirty="0" smtClean="0"/>
              <a:t>taying </a:t>
            </a:r>
            <a:r>
              <a:rPr lang="en-GB" dirty="0"/>
              <a:t>with friends or family</a:t>
            </a:r>
          </a:p>
          <a:p>
            <a:r>
              <a:rPr lang="en-GB" dirty="0"/>
              <a:t>S</a:t>
            </a:r>
            <a:r>
              <a:rPr lang="en-GB" dirty="0" smtClean="0"/>
              <a:t>taying </a:t>
            </a:r>
            <a:r>
              <a:rPr lang="en-GB" dirty="0"/>
              <a:t>in a hostel, night shelter or B&amp;B</a:t>
            </a:r>
          </a:p>
          <a:p>
            <a:r>
              <a:rPr lang="en-GB" dirty="0"/>
              <a:t>S</a:t>
            </a:r>
            <a:r>
              <a:rPr lang="en-GB" dirty="0" smtClean="0"/>
              <a:t>quatting </a:t>
            </a:r>
            <a:r>
              <a:rPr lang="en-GB" dirty="0"/>
              <a:t>(because you have no legal right to stay)</a:t>
            </a:r>
          </a:p>
          <a:p>
            <a:r>
              <a:rPr lang="en-GB" dirty="0"/>
              <a:t>A</a:t>
            </a:r>
            <a:r>
              <a:rPr lang="en-GB" dirty="0" smtClean="0"/>
              <a:t>t </a:t>
            </a:r>
            <a:r>
              <a:rPr lang="en-GB" dirty="0"/>
              <a:t>risk of </a:t>
            </a:r>
            <a:r>
              <a:rPr lang="en-GB" b="1" dirty="0">
                <a:hlinkClick r:id="rId2"/>
              </a:rPr>
              <a:t>violence or abuse in your home</a:t>
            </a:r>
            <a:endParaRPr lang="en-GB" dirty="0"/>
          </a:p>
          <a:p>
            <a:r>
              <a:rPr lang="en-GB" dirty="0"/>
              <a:t>L</a:t>
            </a:r>
            <a:r>
              <a:rPr lang="en-GB" dirty="0" smtClean="0"/>
              <a:t>iving </a:t>
            </a:r>
            <a:r>
              <a:rPr lang="en-GB" dirty="0"/>
              <a:t>in poor conditions that affect your health</a:t>
            </a:r>
          </a:p>
          <a:p>
            <a:r>
              <a:rPr lang="en-GB" dirty="0"/>
              <a:t>L</a:t>
            </a:r>
            <a:r>
              <a:rPr lang="en-GB" dirty="0" smtClean="0"/>
              <a:t>iving </a:t>
            </a:r>
            <a:r>
              <a:rPr lang="en-GB" dirty="0"/>
              <a:t>apart from your family because you don't have a place to live together</a:t>
            </a:r>
          </a:p>
          <a:p>
            <a:endParaRPr lang="en-GB" dirty="0"/>
          </a:p>
        </p:txBody>
      </p:sp>
      <p:sp>
        <p:nvSpPr>
          <p:cNvPr id="5" name="Rectangle 4"/>
          <p:cNvSpPr/>
          <p:nvPr/>
        </p:nvSpPr>
        <p:spPr>
          <a:xfrm>
            <a:off x="10374981" y="5892359"/>
            <a:ext cx="1043234" cy="276999"/>
          </a:xfrm>
          <a:prstGeom prst="rect">
            <a:avLst/>
          </a:prstGeom>
        </p:spPr>
        <p:txBody>
          <a:bodyPr wrap="none">
            <a:spAutoFit/>
          </a:bodyPr>
          <a:lstStyle/>
          <a:p>
            <a:r>
              <a:rPr lang="en-GB" sz="1200" dirty="0"/>
              <a:t>(Shelter, 2019)</a:t>
            </a:r>
          </a:p>
        </p:txBody>
      </p:sp>
    </p:spTree>
    <p:extLst>
      <p:ext uri="{BB962C8B-B14F-4D97-AF65-F5344CB8AC3E}">
        <p14:creationId xmlns:p14="http://schemas.microsoft.com/office/powerpoint/2010/main" val="67548872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nodeType="clickEffect">
                                  <p:stCondLst>
                                    <p:cond delay="0"/>
                                  </p:stCondLst>
                                  <p:childTnLst>
                                    <p:set>
                                      <p:cBhvr>
                                        <p:cTn id="26" dur="1" fill="hold">
                                          <p:stCondLst>
                                            <p:cond delay="0"/>
                                          </p:stCondLst>
                                        </p:cTn>
                                        <p:tgtEl>
                                          <p:spTgt spid="3">
                                            <p:txEl>
                                              <p:pRg st="5" end="5"/>
                                            </p:txEl>
                                          </p:spTgt>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nodeType="clickEffect">
                                  <p:stCondLst>
                                    <p:cond delay="0"/>
                                  </p:stCondLst>
                                  <p:childTnLst>
                                    <p:set>
                                      <p:cBhvr>
                                        <p:cTn id="30" dur="1" fill="hold">
                                          <p:stCondLst>
                                            <p:cond delay="0"/>
                                          </p:stCondLst>
                                        </p:cTn>
                                        <p:tgtEl>
                                          <p:spTgt spid="5">
                                            <p:txEl>
                                              <p:pRg st="0" end="0"/>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dirty="0"/>
              <a:t>You are Homeless if you are…</a:t>
            </a:r>
          </a:p>
        </p:txBody>
      </p:sp>
      <p:sp>
        <p:nvSpPr>
          <p:cNvPr id="3" name="Content Placeholder 2"/>
          <p:cNvSpPr>
            <a:spLocks noGrp="1"/>
          </p:cNvSpPr>
          <p:nvPr>
            <p:ph idx="1"/>
          </p:nvPr>
        </p:nvSpPr>
        <p:spPr>
          <a:xfrm>
            <a:off x="1295402" y="2763666"/>
            <a:ext cx="9601196" cy="3318936"/>
          </a:xfrm>
        </p:spPr>
        <p:txBody>
          <a:bodyPr/>
          <a:lstStyle/>
          <a:p>
            <a:r>
              <a:rPr lang="en-GB" dirty="0"/>
              <a:t>Living in very </a:t>
            </a:r>
            <a:r>
              <a:rPr lang="en-GB" u="sng" dirty="0">
                <a:hlinkClick r:id="rId2"/>
              </a:rPr>
              <a:t>overcrowded</a:t>
            </a:r>
            <a:r>
              <a:rPr lang="en-GB" dirty="0"/>
              <a:t> </a:t>
            </a:r>
            <a:r>
              <a:rPr lang="en-GB" dirty="0" smtClean="0"/>
              <a:t>conditions</a:t>
            </a:r>
          </a:p>
          <a:p>
            <a:r>
              <a:rPr lang="en-GB" dirty="0"/>
              <a:t>Living somewhere that you can’t afford to pay for without depriving yourself of basic </a:t>
            </a:r>
            <a:r>
              <a:rPr lang="en-GB" dirty="0" smtClean="0"/>
              <a:t>essentials</a:t>
            </a:r>
          </a:p>
          <a:p>
            <a:r>
              <a:rPr lang="en-GB" dirty="0"/>
              <a:t>Forced to live apart from your family, or someone you would normally live with, because your accommodation isn’t suitable</a:t>
            </a:r>
          </a:p>
        </p:txBody>
      </p:sp>
      <p:sp>
        <p:nvSpPr>
          <p:cNvPr id="4" name="TextBox 3"/>
          <p:cNvSpPr txBox="1"/>
          <p:nvPr/>
        </p:nvSpPr>
        <p:spPr>
          <a:xfrm>
            <a:off x="9899374" y="5748792"/>
            <a:ext cx="2194560" cy="276999"/>
          </a:xfrm>
          <a:prstGeom prst="rect">
            <a:avLst/>
          </a:prstGeom>
          <a:noFill/>
        </p:spPr>
        <p:txBody>
          <a:bodyPr wrap="square" rtlCol="0">
            <a:spAutoFit/>
          </a:bodyPr>
          <a:lstStyle/>
          <a:p>
            <a:r>
              <a:rPr lang="en-GB" sz="1200" dirty="0" smtClean="0"/>
              <a:t>(Shelter </a:t>
            </a:r>
            <a:r>
              <a:rPr lang="en-GB" sz="1200" dirty="0" err="1" smtClean="0"/>
              <a:t>Cymru</a:t>
            </a:r>
            <a:r>
              <a:rPr lang="en-GB" sz="1200" dirty="0" smtClean="0"/>
              <a:t>, 2018) </a:t>
            </a:r>
            <a:endParaRPr lang="en-GB" sz="1200" dirty="0"/>
          </a:p>
        </p:txBody>
      </p:sp>
    </p:spTree>
    <p:extLst>
      <p:ext uri="{BB962C8B-B14F-4D97-AF65-F5344CB8AC3E}">
        <p14:creationId xmlns:p14="http://schemas.microsoft.com/office/powerpoint/2010/main" val="274186147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4">
                                            <p:txEl>
                                              <p:pRg st="0" end="0"/>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dirty="0" smtClean="0"/>
              <a:t>Types of Homelessness</a:t>
            </a:r>
            <a:endParaRPr lang="en-GB" b="1" dirty="0"/>
          </a:p>
        </p:txBody>
      </p:sp>
      <p:sp>
        <p:nvSpPr>
          <p:cNvPr id="3" name="Content Placeholder 2"/>
          <p:cNvSpPr>
            <a:spLocks noGrp="1"/>
          </p:cNvSpPr>
          <p:nvPr>
            <p:ph idx="1"/>
          </p:nvPr>
        </p:nvSpPr>
        <p:spPr/>
        <p:txBody>
          <a:bodyPr>
            <a:normAutofit/>
          </a:bodyPr>
          <a:lstStyle/>
          <a:p>
            <a:r>
              <a:rPr lang="en-GB" sz="3200" dirty="0" smtClean="0"/>
              <a:t>Statutory Homelessness</a:t>
            </a:r>
          </a:p>
          <a:p>
            <a:r>
              <a:rPr lang="en-GB" sz="3200" dirty="0" smtClean="0"/>
              <a:t>Non Statutory Homelessness- (Rough Sleeping)</a:t>
            </a:r>
          </a:p>
          <a:p>
            <a:r>
              <a:rPr lang="en-GB" sz="3200" dirty="0" smtClean="0"/>
              <a:t>Hidden Homelessness</a:t>
            </a:r>
            <a:endParaRPr lang="en-GB" sz="3200" dirty="0"/>
          </a:p>
        </p:txBody>
      </p:sp>
    </p:spTree>
    <p:extLst>
      <p:ext uri="{BB962C8B-B14F-4D97-AF65-F5344CB8AC3E}">
        <p14:creationId xmlns:p14="http://schemas.microsoft.com/office/powerpoint/2010/main" val="69412951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dirty="0" smtClean="0"/>
              <a:t>Statutory Homelessness</a:t>
            </a:r>
            <a:endParaRPr lang="en-GB" b="1" dirty="0"/>
          </a:p>
        </p:txBody>
      </p:sp>
      <p:sp>
        <p:nvSpPr>
          <p:cNvPr id="3" name="Content Placeholder 2"/>
          <p:cNvSpPr>
            <a:spLocks noGrp="1"/>
          </p:cNvSpPr>
          <p:nvPr>
            <p:ph idx="1"/>
          </p:nvPr>
        </p:nvSpPr>
        <p:spPr/>
        <p:txBody>
          <a:bodyPr>
            <a:normAutofit fontScale="62500" lnSpcReduction="20000"/>
          </a:bodyPr>
          <a:lstStyle/>
          <a:p>
            <a:pPr marL="0" indent="0">
              <a:buNone/>
            </a:pPr>
            <a:r>
              <a:rPr lang="en-GB" b="1" dirty="0" smtClean="0"/>
              <a:t>People who are assessed by LA’s as homeless by the application of five tests</a:t>
            </a:r>
          </a:p>
          <a:p>
            <a:pPr fontAlgn="base"/>
            <a:r>
              <a:rPr lang="en-GB" b="1" dirty="0"/>
              <a:t>Eligibility:</a:t>
            </a:r>
            <a:r>
              <a:rPr lang="en-GB" dirty="0"/>
              <a:t> Are you a British citizen or have entitlement to public funds?</a:t>
            </a:r>
          </a:p>
          <a:p>
            <a:pPr fontAlgn="base"/>
            <a:r>
              <a:rPr lang="en-GB" b="1" dirty="0"/>
              <a:t>Status:</a:t>
            </a:r>
            <a:r>
              <a:rPr lang="en-GB" dirty="0"/>
              <a:t> Are you homeless or likely to lose your home in 28 days?</a:t>
            </a:r>
          </a:p>
          <a:p>
            <a:pPr fontAlgn="base"/>
            <a:r>
              <a:rPr lang="en-GB" b="1" dirty="0"/>
              <a:t>Locality:</a:t>
            </a:r>
            <a:r>
              <a:rPr lang="en-GB" dirty="0"/>
              <a:t> Do you have a local connection to the area? Have you lived there for at least 6 out of the last 12 months? Are you employed in the area? Do you have close relatives in the area? </a:t>
            </a:r>
          </a:p>
          <a:p>
            <a:pPr fontAlgn="base"/>
            <a:r>
              <a:rPr lang="en-GB" b="1" dirty="0"/>
              <a:t>Intentionality:</a:t>
            </a:r>
            <a:r>
              <a:rPr lang="en-GB" dirty="0"/>
              <a:t> Have you done anything or failed to do something that has caused you to lose your home, such as not paying your rent or mortgage even though you had the money to do so? Were you evicted due to nuisance behaviour?</a:t>
            </a:r>
          </a:p>
          <a:p>
            <a:pPr fontAlgn="base"/>
            <a:r>
              <a:rPr lang="en-GB" b="1" dirty="0"/>
              <a:t>Vulnerability:</a:t>
            </a:r>
            <a:r>
              <a:rPr lang="en-GB" dirty="0"/>
              <a:t> Are you a priority or not? Do you have dependent children? Are you or someone you live with pregnant? Are you or someone you live with disabled, elderly, or suffering from illness? Are you under 18? Have you lived in a care or foster home?</a:t>
            </a:r>
          </a:p>
          <a:p>
            <a:pPr marL="0" indent="0">
              <a:buNone/>
            </a:pPr>
            <a:r>
              <a:rPr lang="en-GB" dirty="0">
                <a:hlinkClick r:id="rId2"/>
              </a:rPr>
              <a:t>https://www.youtube.com/watch?v=dND_d7vI1DU</a:t>
            </a:r>
            <a:endParaRPr lang="en-GB" dirty="0"/>
          </a:p>
        </p:txBody>
      </p:sp>
      <p:sp>
        <p:nvSpPr>
          <p:cNvPr id="4" name="TextBox 3"/>
          <p:cNvSpPr txBox="1"/>
          <p:nvPr/>
        </p:nvSpPr>
        <p:spPr>
          <a:xfrm>
            <a:off x="9910618" y="5737368"/>
            <a:ext cx="1745673" cy="276999"/>
          </a:xfrm>
          <a:prstGeom prst="rect">
            <a:avLst/>
          </a:prstGeom>
          <a:noFill/>
        </p:spPr>
        <p:txBody>
          <a:bodyPr wrap="square" rtlCol="0">
            <a:spAutoFit/>
          </a:bodyPr>
          <a:lstStyle/>
          <a:p>
            <a:r>
              <a:rPr lang="en-GB" sz="1200" dirty="0" smtClean="0"/>
              <a:t>(Framework, 2019)</a:t>
            </a:r>
            <a:endParaRPr lang="en-GB" sz="1200" dirty="0"/>
          </a:p>
        </p:txBody>
      </p:sp>
    </p:spTree>
    <p:extLst>
      <p:ext uri="{BB962C8B-B14F-4D97-AF65-F5344CB8AC3E}">
        <p14:creationId xmlns:p14="http://schemas.microsoft.com/office/powerpoint/2010/main" val="320900671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3">
                                            <p:txEl>
                                              <p:pRg st="5" end="5"/>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nodeType="clickEffect">
                                  <p:stCondLst>
                                    <p:cond delay="0"/>
                                  </p:stCondLst>
                                  <p:childTnLst>
                                    <p:set>
                                      <p:cBhvr>
                                        <p:cTn id="26" dur="1" fill="hold">
                                          <p:stCondLst>
                                            <p:cond delay="0"/>
                                          </p:stCondLst>
                                        </p:cTn>
                                        <p:tgtEl>
                                          <p:spTgt spid="3">
                                            <p:txEl>
                                              <p:pRg st="6" end="6"/>
                                            </p:txEl>
                                          </p:spTgt>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nodeType="clickEffect">
                                  <p:stCondLst>
                                    <p:cond delay="0"/>
                                  </p:stCondLst>
                                  <p:childTnLst>
                                    <p:set>
                                      <p:cBhvr>
                                        <p:cTn id="30" dur="1" fill="hold">
                                          <p:stCondLst>
                                            <p:cond delay="0"/>
                                          </p:stCondLst>
                                        </p:cTn>
                                        <p:tgtEl>
                                          <p:spTgt spid="4">
                                            <p:txEl>
                                              <p:pRg st="0" end="0"/>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b="1" dirty="0" smtClean="0"/>
              <a:t>Non Statutory Homelessness</a:t>
            </a:r>
            <a:br>
              <a:rPr lang="en-GB" b="1" dirty="0" smtClean="0"/>
            </a:br>
            <a:r>
              <a:rPr lang="en-GB" dirty="0" smtClean="0"/>
              <a:t>(Single Homeless)</a:t>
            </a:r>
            <a:endParaRPr lang="en-GB" dirty="0"/>
          </a:p>
        </p:txBody>
      </p:sp>
      <p:sp>
        <p:nvSpPr>
          <p:cNvPr id="3" name="Content Placeholder 2"/>
          <p:cNvSpPr>
            <a:spLocks noGrp="1"/>
          </p:cNvSpPr>
          <p:nvPr>
            <p:ph idx="1"/>
          </p:nvPr>
        </p:nvSpPr>
        <p:spPr>
          <a:xfrm>
            <a:off x="1295402" y="3037223"/>
            <a:ext cx="9601196" cy="3318936"/>
          </a:xfrm>
        </p:spPr>
        <p:txBody>
          <a:bodyPr/>
          <a:lstStyle/>
          <a:p>
            <a:r>
              <a:rPr lang="en-GB" dirty="0" smtClean="0"/>
              <a:t>People who fail to satisfy one of the tests</a:t>
            </a:r>
          </a:p>
          <a:p>
            <a:r>
              <a:rPr lang="en-GB" dirty="0" smtClean="0"/>
              <a:t>Not entitled to same assistance</a:t>
            </a:r>
          </a:p>
          <a:p>
            <a:r>
              <a:rPr lang="en-GB" dirty="0" smtClean="0"/>
              <a:t>Often rely on third sector &amp; voluntary organisations for support</a:t>
            </a:r>
          </a:p>
          <a:p>
            <a:endParaRPr lang="en-GB" dirty="0" smtClean="0"/>
          </a:p>
          <a:p>
            <a:endParaRPr lang="en-GB" dirty="0"/>
          </a:p>
        </p:txBody>
      </p:sp>
      <p:sp>
        <p:nvSpPr>
          <p:cNvPr id="4" name="TextBox 3"/>
          <p:cNvSpPr txBox="1"/>
          <p:nvPr/>
        </p:nvSpPr>
        <p:spPr>
          <a:xfrm>
            <a:off x="10030691" y="5874328"/>
            <a:ext cx="1440872" cy="276999"/>
          </a:xfrm>
          <a:prstGeom prst="rect">
            <a:avLst/>
          </a:prstGeom>
          <a:noFill/>
        </p:spPr>
        <p:txBody>
          <a:bodyPr wrap="square" rtlCol="0">
            <a:spAutoFit/>
          </a:bodyPr>
          <a:lstStyle/>
          <a:p>
            <a:pPr lvl="0"/>
            <a:r>
              <a:rPr lang="en-GB" sz="1200">
                <a:solidFill>
                  <a:prstClr val="black"/>
                </a:solidFill>
              </a:rPr>
              <a:t>(Framework, 2019)</a:t>
            </a:r>
            <a:endParaRPr lang="en-GB" sz="1200" dirty="0">
              <a:solidFill>
                <a:prstClr val="black"/>
              </a:solidFill>
            </a:endParaRPr>
          </a:p>
        </p:txBody>
      </p:sp>
    </p:spTree>
    <p:extLst>
      <p:ext uri="{BB962C8B-B14F-4D97-AF65-F5344CB8AC3E}">
        <p14:creationId xmlns:p14="http://schemas.microsoft.com/office/powerpoint/2010/main" val="3091433061"/>
      </p:ext>
    </p:extLst>
  </p:cSld>
  <p:clrMapOvr>
    <a:masterClrMapping/>
  </p:clrMapOvr>
  <p:timing>
    <p:tnLst>
      <p:par>
        <p:cTn id="1" dur="indefinite" restart="never" nodeType="tmRoot"/>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dirty="0" smtClean="0"/>
              <a:t>Hidden Homelessness</a:t>
            </a:r>
            <a:endParaRPr lang="en-GB" b="1" dirty="0"/>
          </a:p>
        </p:txBody>
      </p:sp>
      <p:sp>
        <p:nvSpPr>
          <p:cNvPr id="3" name="Content Placeholder 2"/>
          <p:cNvSpPr>
            <a:spLocks noGrp="1"/>
          </p:cNvSpPr>
          <p:nvPr>
            <p:ph idx="1"/>
          </p:nvPr>
        </p:nvSpPr>
        <p:spPr/>
        <p:txBody>
          <a:bodyPr/>
          <a:lstStyle/>
          <a:p>
            <a:r>
              <a:rPr lang="en-GB" dirty="0" smtClean="0"/>
              <a:t>Do not show up on official figures</a:t>
            </a:r>
          </a:p>
          <a:p>
            <a:r>
              <a:rPr lang="en-GB" dirty="0" smtClean="0"/>
              <a:t>May not have asked for help</a:t>
            </a:r>
          </a:p>
          <a:p>
            <a:r>
              <a:rPr lang="en-GB" dirty="0" smtClean="0"/>
              <a:t>May not know how to access help</a:t>
            </a:r>
          </a:p>
          <a:p>
            <a:r>
              <a:rPr lang="en-GB" dirty="0"/>
              <a:t>M</a:t>
            </a:r>
            <a:r>
              <a:rPr lang="en-GB" dirty="0" smtClean="0"/>
              <a:t>ay be sleeping in places like hostels, squats, B&amp;B’s </a:t>
            </a:r>
          </a:p>
          <a:p>
            <a:r>
              <a:rPr lang="en-GB" dirty="0" smtClean="0"/>
              <a:t>SOFA SURFING</a:t>
            </a:r>
          </a:p>
          <a:p>
            <a:pPr marL="0" indent="0">
              <a:buNone/>
            </a:pPr>
            <a:r>
              <a:rPr lang="en-GB" dirty="0">
                <a:hlinkClick r:id="rId2"/>
              </a:rPr>
              <a:t>https://www.youtube.com/watch?v=m-7JDJeMip0</a:t>
            </a:r>
            <a:endParaRPr lang="en-GB" dirty="0" smtClean="0"/>
          </a:p>
          <a:p>
            <a:endParaRPr lang="en-GB" dirty="0"/>
          </a:p>
        </p:txBody>
      </p:sp>
      <p:sp>
        <p:nvSpPr>
          <p:cNvPr id="4" name="TextBox 3"/>
          <p:cNvSpPr txBox="1"/>
          <p:nvPr/>
        </p:nvSpPr>
        <p:spPr>
          <a:xfrm>
            <a:off x="9559636" y="5495636"/>
            <a:ext cx="2216728" cy="276999"/>
          </a:xfrm>
          <a:prstGeom prst="rect">
            <a:avLst/>
          </a:prstGeom>
          <a:noFill/>
        </p:spPr>
        <p:txBody>
          <a:bodyPr wrap="square" rtlCol="0">
            <a:spAutoFit/>
          </a:bodyPr>
          <a:lstStyle/>
          <a:p>
            <a:r>
              <a:rPr lang="en-GB" sz="1200" dirty="0" smtClean="0"/>
              <a:t>(Framework, 2019)</a:t>
            </a:r>
            <a:endParaRPr lang="en-GB" sz="1200" dirty="0"/>
          </a:p>
        </p:txBody>
      </p:sp>
    </p:spTree>
    <p:extLst>
      <p:ext uri="{BB962C8B-B14F-4D97-AF65-F5344CB8AC3E}">
        <p14:creationId xmlns:p14="http://schemas.microsoft.com/office/powerpoint/2010/main" val="422252501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nodeType="clickEffect">
                                  <p:stCondLst>
                                    <p:cond delay="0"/>
                                  </p:stCondLst>
                                  <p:childTnLst>
                                    <p:set>
                                      <p:cBhvr>
                                        <p:cTn id="26" dur="1" fill="hold">
                                          <p:stCondLst>
                                            <p:cond delay="0"/>
                                          </p:stCondLst>
                                        </p:cTn>
                                        <p:tgtEl>
                                          <p:spTgt spid="3">
                                            <p:txEl>
                                              <p:pRg st="5" end="5"/>
                                            </p:txEl>
                                          </p:spTgt>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nodeType="clickEffect">
                                  <p:stCondLst>
                                    <p:cond delay="0"/>
                                  </p:stCondLst>
                                  <p:childTnLst>
                                    <p:set>
                                      <p:cBhvr>
                                        <p:cTn id="30" dur="1" fill="hold">
                                          <p:stCondLst>
                                            <p:cond delay="0"/>
                                          </p:stCondLst>
                                        </p:cTn>
                                        <p:tgtEl>
                                          <p:spTgt spid="4">
                                            <p:txEl>
                                              <p:pRg st="0" end="0"/>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Rough Sleeping</a:t>
            </a:r>
            <a:endParaRPr lang="en-GB" dirty="0"/>
          </a:p>
        </p:txBody>
      </p:sp>
      <p:pic>
        <p:nvPicPr>
          <p:cNvPr id="4" name="Content Placeholder 3" descr="Image result for free images of homelessness"/>
          <p:cNvPicPr>
            <a:picLocks noGrp="1"/>
          </p:cNvPicPr>
          <p:nvPr>
            <p:ph idx="1"/>
          </p:nvPr>
        </p:nvPicPr>
        <p:blipFill>
          <a:blip r:embed="rId2">
            <a:extLst>
              <a:ext uri="{28A0092B-C50C-407E-A947-70E740481C1C}">
                <a14:useLocalDpi xmlns:a14="http://schemas.microsoft.com/office/drawing/2010/main" val="0"/>
              </a:ext>
            </a:extLst>
          </a:blip>
          <a:srcRect/>
          <a:stretch>
            <a:fillRect/>
          </a:stretch>
        </p:blipFill>
        <p:spPr bwMode="auto">
          <a:xfrm>
            <a:off x="4667250" y="3416300"/>
            <a:ext cx="2857500" cy="1600200"/>
          </a:xfrm>
          <a:prstGeom prst="rect">
            <a:avLst/>
          </a:prstGeom>
          <a:noFill/>
          <a:ln>
            <a:noFill/>
          </a:ln>
        </p:spPr>
      </p:pic>
    </p:spTree>
    <p:extLst>
      <p:ext uri="{BB962C8B-B14F-4D97-AF65-F5344CB8AC3E}">
        <p14:creationId xmlns:p14="http://schemas.microsoft.com/office/powerpoint/2010/main" val="831560711"/>
      </p:ext>
    </p:extLst>
  </p:cSld>
  <p:clrMapOvr>
    <a:masterClrMapping/>
  </p:clrMapOvr>
  <p:timing>
    <p:tnLst>
      <p:par>
        <p:cTn id="1" dur="indefinite" restart="never" nodeType="tmRoot"/>
      </p:par>
    </p:tn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dirty="0" smtClean="0"/>
              <a:t>Britain's Homeless in Winter</a:t>
            </a:r>
            <a:endParaRPr lang="en-GB" b="1" dirty="0"/>
          </a:p>
        </p:txBody>
      </p:sp>
      <p:sp>
        <p:nvSpPr>
          <p:cNvPr id="3" name="Content Placeholder 2"/>
          <p:cNvSpPr>
            <a:spLocks noGrp="1"/>
          </p:cNvSpPr>
          <p:nvPr>
            <p:ph idx="1"/>
          </p:nvPr>
        </p:nvSpPr>
        <p:spPr>
          <a:xfrm>
            <a:off x="2754746" y="4570460"/>
            <a:ext cx="9601196" cy="3318936"/>
          </a:xfrm>
        </p:spPr>
        <p:txBody>
          <a:bodyPr/>
          <a:lstStyle/>
          <a:p>
            <a:pPr marL="0" indent="0">
              <a:buNone/>
            </a:pPr>
            <a:r>
              <a:rPr lang="en-GB" dirty="0">
                <a:hlinkClick r:id="rId2"/>
              </a:rPr>
              <a:t>https://www.youtube.com/watch?v=746xJlIAHJ4</a:t>
            </a:r>
            <a:endParaRPr lang="en-GB" dirty="0"/>
          </a:p>
        </p:txBody>
      </p:sp>
      <p:sp>
        <p:nvSpPr>
          <p:cNvPr id="4" name="TextBox 3"/>
          <p:cNvSpPr txBox="1"/>
          <p:nvPr/>
        </p:nvSpPr>
        <p:spPr>
          <a:xfrm>
            <a:off x="2299854" y="3020290"/>
            <a:ext cx="8054109" cy="646331"/>
          </a:xfrm>
          <a:prstGeom prst="rect">
            <a:avLst/>
          </a:prstGeom>
          <a:noFill/>
        </p:spPr>
        <p:txBody>
          <a:bodyPr wrap="square" rtlCol="0">
            <a:spAutoFit/>
          </a:bodyPr>
          <a:lstStyle/>
          <a:p>
            <a:r>
              <a:rPr lang="en-GB" sz="3600" dirty="0" smtClean="0"/>
              <a:t>Girls Living on the Streets in Brighton</a:t>
            </a:r>
            <a:endParaRPr lang="en-GB" sz="3600" dirty="0"/>
          </a:p>
        </p:txBody>
      </p:sp>
    </p:spTree>
    <p:extLst>
      <p:ext uri="{BB962C8B-B14F-4D97-AF65-F5344CB8AC3E}">
        <p14:creationId xmlns:p14="http://schemas.microsoft.com/office/powerpoint/2010/main" val="3475151651"/>
      </p:ext>
    </p:extLst>
  </p:cSld>
  <p:clrMapOvr>
    <a:masterClrMapping/>
  </p:clrMapOvr>
  <p:timing>
    <p:tnLst>
      <p:par>
        <p:cTn id="1" dur="indefinite" restart="never" nodeType="tmRoot"/>
      </p:par>
    </p:tn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dirty="0" smtClean="0"/>
              <a:t>LA Definition of ‘Sleeping Rough’</a:t>
            </a:r>
            <a:endParaRPr lang="en-GB" b="1" dirty="0"/>
          </a:p>
        </p:txBody>
      </p:sp>
      <p:sp>
        <p:nvSpPr>
          <p:cNvPr id="3" name="Content Placeholder 2"/>
          <p:cNvSpPr>
            <a:spLocks noGrp="1"/>
          </p:cNvSpPr>
          <p:nvPr>
            <p:ph idx="1"/>
          </p:nvPr>
        </p:nvSpPr>
        <p:spPr/>
        <p:txBody>
          <a:bodyPr>
            <a:normAutofit fontScale="92500" lnSpcReduction="10000"/>
          </a:bodyPr>
          <a:lstStyle/>
          <a:p>
            <a:r>
              <a:rPr lang="en-GB" b="1" dirty="0"/>
              <a:t>People sleeping, about to bed down (sitting on/in or standing next to their bedding) or actually bedded down in the open air (such as on the streets, in tents, doorways, parks, bus shelters or encampments). People in buildings or other places not designed for habitation (such as stairwells, barns, sheds, car parks, cars, derelict boats, stations, or “bashes” which are makeshift shelters, often comprised of cardboard boxes). The definition does not include people in hostels or shelters, people in campsites or other sites used for recreational purposes or organised protest, squatters or travellers. Bedded down: is taken to mean either lying down or sleeping. About to bed down includes those who are sitting in/on or near a sleeping bag or other bedding.</a:t>
            </a:r>
          </a:p>
        </p:txBody>
      </p:sp>
      <p:sp>
        <p:nvSpPr>
          <p:cNvPr id="4" name="TextBox 3"/>
          <p:cNvSpPr txBox="1"/>
          <p:nvPr/>
        </p:nvSpPr>
        <p:spPr>
          <a:xfrm>
            <a:off x="7013050" y="5869802"/>
            <a:ext cx="5510253" cy="276999"/>
          </a:xfrm>
          <a:prstGeom prst="rect">
            <a:avLst/>
          </a:prstGeom>
          <a:noFill/>
        </p:spPr>
        <p:txBody>
          <a:bodyPr wrap="square" rtlCol="0">
            <a:spAutoFit/>
          </a:bodyPr>
          <a:lstStyle/>
          <a:p>
            <a:r>
              <a:rPr lang="en-GB" sz="1200" dirty="0" smtClean="0"/>
              <a:t>(Ministry </a:t>
            </a:r>
            <a:r>
              <a:rPr lang="en-GB" sz="1200" dirty="0"/>
              <a:t>of Housing, </a:t>
            </a:r>
            <a:r>
              <a:rPr lang="en-GB" sz="1200" dirty="0" smtClean="0"/>
              <a:t>Communities &amp; </a:t>
            </a:r>
            <a:r>
              <a:rPr lang="en-GB" sz="1200" dirty="0"/>
              <a:t>Local </a:t>
            </a:r>
            <a:r>
              <a:rPr lang="en-GB" sz="1200" dirty="0" smtClean="0"/>
              <a:t>Government, 2019a)</a:t>
            </a:r>
            <a:endParaRPr lang="en-GB" sz="1200" dirty="0"/>
          </a:p>
        </p:txBody>
      </p:sp>
    </p:spTree>
    <p:extLst>
      <p:ext uri="{BB962C8B-B14F-4D97-AF65-F5344CB8AC3E}">
        <p14:creationId xmlns:p14="http://schemas.microsoft.com/office/powerpoint/2010/main" val="355949533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4">
                                            <p:txEl>
                                              <p:pRg st="0" end="0"/>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Rough Sleeping</a:t>
            </a:r>
            <a:endParaRPr lang="en-GB" dirty="0"/>
          </a:p>
        </p:txBody>
      </p:sp>
      <p:sp>
        <p:nvSpPr>
          <p:cNvPr id="3" name="Content Placeholder 2"/>
          <p:cNvSpPr>
            <a:spLocks noGrp="1"/>
          </p:cNvSpPr>
          <p:nvPr>
            <p:ph idx="1"/>
          </p:nvPr>
        </p:nvSpPr>
        <p:spPr/>
        <p:txBody>
          <a:bodyPr/>
          <a:lstStyle/>
          <a:p>
            <a:r>
              <a:rPr lang="en-GB" dirty="0" smtClean="0"/>
              <a:t>England- an estimated 4,677 on a single night in autumn 2018</a:t>
            </a:r>
          </a:p>
          <a:p>
            <a:r>
              <a:rPr lang="en-GB" dirty="0" smtClean="0"/>
              <a:t>Annual increase of 13% in London - decreased 6% in rest of England</a:t>
            </a:r>
          </a:p>
          <a:p>
            <a:r>
              <a:rPr lang="en-GB" dirty="0"/>
              <a:t>64% were UK nationals, </a:t>
            </a:r>
            <a:r>
              <a:rPr lang="en-GB" dirty="0" smtClean="0"/>
              <a:t>22</a:t>
            </a:r>
            <a:r>
              <a:rPr lang="en-GB" dirty="0"/>
              <a:t>% were EU nationals from outside the </a:t>
            </a:r>
            <a:r>
              <a:rPr lang="en-GB" dirty="0" smtClean="0"/>
              <a:t>UK, 3</a:t>
            </a:r>
            <a:r>
              <a:rPr lang="en-GB" dirty="0"/>
              <a:t>% were non-EU </a:t>
            </a:r>
            <a:r>
              <a:rPr lang="en-GB" dirty="0" smtClean="0"/>
              <a:t>nationals (6% rise in EU nationals)</a:t>
            </a:r>
          </a:p>
          <a:p>
            <a:r>
              <a:rPr lang="en-GB" dirty="0" smtClean="0"/>
              <a:t>14% were women and 6% were aged 25 or younger</a:t>
            </a:r>
            <a:endParaRPr lang="en-GB" dirty="0"/>
          </a:p>
        </p:txBody>
      </p:sp>
      <p:sp>
        <p:nvSpPr>
          <p:cNvPr id="4" name="TextBox 3"/>
          <p:cNvSpPr txBox="1"/>
          <p:nvPr/>
        </p:nvSpPr>
        <p:spPr>
          <a:xfrm>
            <a:off x="7347005" y="5470498"/>
            <a:ext cx="5645426" cy="276999"/>
          </a:xfrm>
          <a:prstGeom prst="rect">
            <a:avLst/>
          </a:prstGeom>
          <a:noFill/>
        </p:spPr>
        <p:txBody>
          <a:bodyPr wrap="square" rtlCol="0">
            <a:spAutoFit/>
          </a:bodyPr>
          <a:lstStyle/>
          <a:p>
            <a:r>
              <a:rPr lang="en-GB" sz="1200" dirty="0" smtClean="0"/>
              <a:t>(Ministry of Housing, Communities &amp; Local Government, 2019)</a:t>
            </a:r>
            <a:endParaRPr lang="en-GB" sz="1200" dirty="0"/>
          </a:p>
        </p:txBody>
      </p:sp>
    </p:spTree>
    <p:extLst>
      <p:ext uri="{BB962C8B-B14F-4D97-AF65-F5344CB8AC3E}">
        <p14:creationId xmlns:p14="http://schemas.microsoft.com/office/powerpoint/2010/main" val="251817769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4">
                                            <p:txEl>
                                              <p:pRg st="0" end="0"/>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solidFill>
                  <a:schemeClr val="tx1"/>
                </a:solidFill>
              </a:rPr>
              <a:t>The Vagrancy Act</a:t>
            </a:r>
            <a:endParaRPr lang="en-GB" dirty="0">
              <a:solidFill>
                <a:schemeClr val="tx1"/>
              </a:solidFill>
            </a:endParaRPr>
          </a:p>
        </p:txBody>
      </p:sp>
      <p:sp>
        <p:nvSpPr>
          <p:cNvPr id="3" name="Content Placeholder 2"/>
          <p:cNvSpPr>
            <a:spLocks noGrp="1"/>
          </p:cNvSpPr>
          <p:nvPr>
            <p:ph idx="1"/>
          </p:nvPr>
        </p:nvSpPr>
        <p:spPr/>
        <p:txBody>
          <a:bodyPr>
            <a:normAutofit/>
          </a:bodyPr>
          <a:lstStyle/>
          <a:p>
            <a:r>
              <a:rPr lang="en-GB" sz="1800" dirty="0"/>
              <a:t>The Vagrancy Act (1824) was originally brought in to make it easier for police to clear the streets of </a:t>
            </a:r>
            <a:r>
              <a:rPr lang="en-GB" sz="1800" dirty="0" smtClean="0"/>
              <a:t>destitute </a:t>
            </a:r>
            <a:r>
              <a:rPr lang="en-GB" sz="1800" dirty="0"/>
              <a:t>soldiers returning from the Napoleonic </a:t>
            </a:r>
            <a:r>
              <a:rPr lang="en-GB" sz="1800" dirty="0" smtClean="0"/>
              <a:t>Wars</a:t>
            </a:r>
          </a:p>
          <a:p>
            <a:r>
              <a:rPr lang="en-GB" sz="1800" dirty="0" smtClean="0"/>
              <a:t>It is </a:t>
            </a:r>
            <a:r>
              <a:rPr lang="en-GB" sz="1800" dirty="0"/>
              <a:t> a criminal offence to ‘wander abroad’ or to be ‘in any public place, street, highway, court, or passage, to beg or gather alms’ in England and </a:t>
            </a:r>
            <a:r>
              <a:rPr lang="en-GB" sz="1800" dirty="0" smtClean="0"/>
              <a:t>Wales</a:t>
            </a:r>
          </a:p>
          <a:p>
            <a:r>
              <a:rPr lang="en-GB" sz="1800" dirty="0"/>
              <a:t>R</a:t>
            </a:r>
            <a:r>
              <a:rPr lang="en-GB" sz="1800" dirty="0" smtClean="0"/>
              <a:t>ough </a:t>
            </a:r>
            <a:r>
              <a:rPr lang="en-GB" sz="1800" dirty="0"/>
              <a:t>sleepers are far more frequently victims of informal use of the Vagrancy Act (and other powers) to move them on or challenge behaviour without formal caution or </a:t>
            </a:r>
            <a:r>
              <a:rPr lang="en-GB" sz="1800" dirty="0" smtClean="0"/>
              <a:t>arrest</a:t>
            </a:r>
          </a:p>
          <a:p>
            <a:r>
              <a:rPr lang="en-GB" sz="1800" dirty="0" smtClean="0"/>
              <a:t>Abolished in Scotland in 1982</a:t>
            </a:r>
          </a:p>
          <a:p>
            <a:r>
              <a:rPr lang="en-GB" sz="1800" dirty="0" smtClean="0"/>
              <a:t>1,320 </a:t>
            </a:r>
            <a:r>
              <a:rPr lang="en-GB" sz="1800" dirty="0"/>
              <a:t>prosecutions under the Act in 2018 – an increase of 6 per cent in the preceding year</a:t>
            </a:r>
            <a:endParaRPr lang="en-GB" sz="1800" dirty="0" smtClean="0"/>
          </a:p>
          <a:p>
            <a:endParaRPr lang="en-GB" sz="1800" dirty="0"/>
          </a:p>
        </p:txBody>
      </p:sp>
      <p:sp>
        <p:nvSpPr>
          <p:cNvPr id="4" name="TextBox 3"/>
          <p:cNvSpPr txBox="1"/>
          <p:nvPr/>
        </p:nvSpPr>
        <p:spPr>
          <a:xfrm>
            <a:off x="10137913" y="5634796"/>
            <a:ext cx="2242268" cy="276999"/>
          </a:xfrm>
          <a:prstGeom prst="rect">
            <a:avLst/>
          </a:prstGeom>
          <a:noFill/>
        </p:spPr>
        <p:txBody>
          <a:bodyPr wrap="square" rtlCol="0">
            <a:spAutoFit/>
          </a:bodyPr>
          <a:lstStyle/>
          <a:p>
            <a:pPr lvl="0"/>
            <a:r>
              <a:rPr lang="en-GB" sz="1200" dirty="0">
                <a:solidFill>
                  <a:prstClr val="black"/>
                </a:solidFill>
              </a:rPr>
              <a:t>(Crisis, </a:t>
            </a:r>
            <a:r>
              <a:rPr lang="en-GB" sz="1200" dirty="0" smtClean="0">
                <a:solidFill>
                  <a:prstClr val="black"/>
                </a:solidFill>
              </a:rPr>
              <a:t>2019a)</a:t>
            </a:r>
            <a:endParaRPr lang="en-GB" sz="1200" dirty="0">
              <a:solidFill>
                <a:prstClr val="black"/>
              </a:solidFill>
            </a:endParaRPr>
          </a:p>
        </p:txBody>
      </p:sp>
    </p:spTree>
    <p:extLst>
      <p:ext uri="{BB962C8B-B14F-4D97-AF65-F5344CB8AC3E}">
        <p14:creationId xmlns:p14="http://schemas.microsoft.com/office/powerpoint/2010/main" val="6306316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nodeType="clickEffect">
                                  <p:stCondLst>
                                    <p:cond delay="0"/>
                                  </p:stCondLst>
                                  <p:childTnLst>
                                    <p:set>
                                      <p:cBhvr>
                                        <p:cTn id="26" dur="1" fill="hold">
                                          <p:stCondLst>
                                            <p:cond delay="0"/>
                                          </p:stCondLst>
                                        </p:cTn>
                                        <p:tgtEl>
                                          <p:spTgt spid="4">
                                            <p:txEl>
                                              <p:pRg st="0" end="0"/>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dirty="0" smtClean="0">
                <a:solidFill>
                  <a:schemeClr val="tx1"/>
                </a:solidFill>
              </a:rPr>
              <a:t>The Vagrancy Act</a:t>
            </a:r>
            <a:endParaRPr lang="en-GB" b="1" dirty="0">
              <a:solidFill>
                <a:schemeClr val="tx1"/>
              </a:solidFill>
            </a:endParaRPr>
          </a:p>
        </p:txBody>
      </p:sp>
      <p:sp>
        <p:nvSpPr>
          <p:cNvPr id="3" name="Content Placeholder 2"/>
          <p:cNvSpPr>
            <a:spLocks noGrp="1"/>
          </p:cNvSpPr>
          <p:nvPr>
            <p:ph idx="1"/>
          </p:nvPr>
        </p:nvSpPr>
        <p:spPr/>
        <p:txBody>
          <a:bodyPr>
            <a:normAutofit/>
          </a:bodyPr>
          <a:lstStyle/>
          <a:p>
            <a:pPr marL="0" indent="0">
              <a:buNone/>
            </a:pPr>
            <a:r>
              <a:rPr lang="en-GB" sz="3200" i="1" dirty="0" smtClean="0"/>
              <a:t>What do you think?</a:t>
            </a:r>
          </a:p>
          <a:p>
            <a:pPr marL="0" indent="0">
              <a:buNone/>
            </a:pPr>
            <a:r>
              <a:rPr lang="en-GB" sz="3200" i="1" dirty="0" smtClean="0"/>
              <a:t>Are the police responsible for dealing with issues of rough sleeping and begging?</a:t>
            </a:r>
          </a:p>
          <a:p>
            <a:pPr marL="0" indent="0">
              <a:buNone/>
            </a:pPr>
            <a:r>
              <a:rPr lang="en-GB" sz="3600" b="1" i="1" dirty="0" smtClean="0"/>
              <a:t>                                Discuss…</a:t>
            </a:r>
            <a:endParaRPr lang="en-GB" sz="3600" b="1" i="1" dirty="0"/>
          </a:p>
        </p:txBody>
      </p:sp>
    </p:spTree>
    <p:extLst>
      <p:ext uri="{BB962C8B-B14F-4D97-AF65-F5344CB8AC3E}">
        <p14:creationId xmlns:p14="http://schemas.microsoft.com/office/powerpoint/2010/main" val="351487251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dirty="0" smtClean="0"/>
              <a:t>Vagrancy Act</a:t>
            </a:r>
            <a:endParaRPr lang="en-GB" b="1" dirty="0"/>
          </a:p>
        </p:txBody>
      </p:sp>
      <p:sp>
        <p:nvSpPr>
          <p:cNvPr id="3" name="Content Placeholder 2"/>
          <p:cNvSpPr>
            <a:spLocks noGrp="1"/>
          </p:cNvSpPr>
          <p:nvPr>
            <p:ph idx="1"/>
          </p:nvPr>
        </p:nvSpPr>
        <p:spPr>
          <a:xfrm>
            <a:off x="1102250" y="2469467"/>
            <a:ext cx="9987500" cy="3318936"/>
          </a:xfrm>
        </p:spPr>
        <p:txBody>
          <a:bodyPr>
            <a:normAutofit fontScale="92500"/>
          </a:bodyPr>
          <a:lstStyle/>
          <a:p>
            <a:pPr marL="0" indent="0">
              <a:buNone/>
            </a:pPr>
            <a:r>
              <a:rPr lang="en-GB" b="1" dirty="0" smtClean="0"/>
              <a:t>Many Politicians, Police Chiefs and Charities are urging the Government to Scrap the Act</a:t>
            </a:r>
          </a:p>
          <a:p>
            <a:pPr marL="0" indent="0">
              <a:buNone/>
            </a:pPr>
            <a:r>
              <a:rPr lang="en-GB" sz="2000" i="1" dirty="0"/>
              <a:t>“We joined the job to help people who are vulnerable to exploitation and abuse, and the homeless community are more likely to be victimised </a:t>
            </a:r>
            <a:r>
              <a:rPr lang="en-GB" sz="2000" i="1" dirty="0" smtClean="0"/>
              <a:t>owing </a:t>
            </a:r>
            <a:r>
              <a:rPr lang="en-GB" sz="2000" i="1" dirty="0"/>
              <a:t>to their housing status than other members of our communities</a:t>
            </a:r>
            <a:r>
              <a:rPr lang="en-GB" sz="2000" i="1" dirty="0" smtClean="0"/>
              <a:t>,”</a:t>
            </a:r>
          </a:p>
          <a:p>
            <a:r>
              <a:rPr lang="en-GB" sz="2000" i="1" dirty="0"/>
              <a:t>“We have a duty to protect them as vulnerable adults in our community. We are asked to consider how we prioritise our scant resources according to threat, risk and harm. But with begging, where’s the threat? Where’s the risk? Where’s the harm?”</a:t>
            </a:r>
          </a:p>
          <a:p>
            <a:r>
              <a:rPr lang="en-GB" sz="2200" i="1" dirty="0" smtClean="0"/>
              <a:t>It represents </a:t>
            </a:r>
            <a:r>
              <a:rPr lang="en-GB" sz="2200" i="1" dirty="0"/>
              <a:t>everything that’s wrong with how homeless and vulnerable people are treated. It must be scrapped.</a:t>
            </a:r>
            <a:r>
              <a:rPr lang="en-GB" sz="2000" dirty="0"/>
              <a:t/>
            </a:r>
            <a:br>
              <a:rPr lang="en-GB" sz="2000" dirty="0"/>
            </a:br>
            <a:endParaRPr lang="en-GB" sz="2000" b="1" i="1" dirty="0"/>
          </a:p>
        </p:txBody>
      </p:sp>
      <p:sp>
        <p:nvSpPr>
          <p:cNvPr id="4" name="TextBox 3"/>
          <p:cNvSpPr txBox="1"/>
          <p:nvPr/>
        </p:nvSpPr>
        <p:spPr>
          <a:xfrm>
            <a:off x="10527527" y="5649903"/>
            <a:ext cx="2480807" cy="276999"/>
          </a:xfrm>
          <a:prstGeom prst="rect">
            <a:avLst/>
          </a:prstGeom>
          <a:noFill/>
        </p:spPr>
        <p:txBody>
          <a:bodyPr wrap="square" rtlCol="0">
            <a:spAutoFit/>
          </a:bodyPr>
          <a:lstStyle/>
          <a:p>
            <a:r>
              <a:rPr lang="en-GB" sz="1200" dirty="0" smtClean="0"/>
              <a:t>(Selby, 2019)</a:t>
            </a:r>
            <a:endParaRPr lang="en-GB" sz="1200" dirty="0"/>
          </a:p>
        </p:txBody>
      </p:sp>
    </p:spTree>
    <p:extLst>
      <p:ext uri="{BB962C8B-B14F-4D97-AF65-F5344CB8AC3E}">
        <p14:creationId xmlns:p14="http://schemas.microsoft.com/office/powerpoint/2010/main" val="249429725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p:cNvSpPr/>
          <p:nvPr/>
        </p:nvSpPr>
        <p:spPr>
          <a:xfrm>
            <a:off x="1052223" y="728395"/>
            <a:ext cx="6096000" cy="830997"/>
          </a:xfrm>
          <a:prstGeom prst="rect">
            <a:avLst/>
          </a:prstGeom>
        </p:spPr>
        <p:txBody>
          <a:bodyPr>
            <a:spAutoFit/>
          </a:bodyPr>
          <a:lstStyle/>
          <a:p>
            <a:r>
              <a:rPr lang="en-GB" sz="2400" b="1" dirty="0">
                <a:solidFill>
                  <a:srgbClr val="2D3235"/>
                </a:solidFill>
                <a:latin typeface="+mj-lt"/>
              </a:rPr>
              <a:t>Arresting people for being homeless only </a:t>
            </a:r>
            <a:r>
              <a:rPr lang="en-GB" sz="2400" b="1" dirty="0" smtClean="0">
                <a:solidFill>
                  <a:srgbClr val="2D3235"/>
                </a:solidFill>
                <a:latin typeface="+mj-lt"/>
              </a:rPr>
              <a:t>makes </a:t>
            </a:r>
            <a:r>
              <a:rPr lang="en-GB" sz="2400" b="1" dirty="0">
                <a:solidFill>
                  <a:srgbClr val="2D3235"/>
                </a:solidFill>
                <a:latin typeface="+mj-lt"/>
              </a:rPr>
              <a:t>them stay </a:t>
            </a:r>
            <a:r>
              <a:rPr lang="en-GB" sz="2400" b="1" dirty="0" smtClean="0">
                <a:solidFill>
                  <a:srgbClr val="2D3235"/>
                </a:solidFill>
                <a:latin typeface="+mj-lt"/>
              </a:rPr>
              <a:t>homeless…</a:t>
            </a:r>
            <a:endParaRPr lang="en-GB" sz="2400" b="1" dirty="0">
              <a:latin typeface="+mj-lt"/>
            </a:endParaRPr>
          </a:p>
        </p:txBody>
      </p:sp>
      <p:sp>
        <p:nvSpPr>
          <p:cNvPr id="3" name="Rectangle 2"/>
          <p:cNvSpPr/>
          <p:nvPr/>
        </p:nvSpPr>
        <p:spPr>
          <a:xfrm>
            <a:off x="4916397" y="1863112"/>
            <a:ext cx="6096000" cy="923330"/>
          </a:xfrm>
          <a:prstGeom prst="rect">
            <a:avLst/>
          </a:prstGeom>
        </p:spPr>
        <p:txBody>
          <a:bodyPr>
            <a:spAutoFit/>
          </a:bodyPr>
          <a:lstStyle/>
          <a:p>
            <a:r>
              <a:rPr lang="en-GB" i="1" dirty="0">
                <a:solidFill>
                  <a:srgbClr val="2D3235"/>
                </a:solidFill>
                <a:latin typeface="Helvetica Neue"/>
              </a:rPr>
              <a:t>“You felt like a criminal, so you end up shutting down and just relying on the homeless community instead. It becomes learned </a:t>
            </a:r>
            <a:r>
              <a:rPr lang="en-GB" i="1" dirty="0" smtClean="0">
                <a:solidFill>
                  <a:srgbClr val="2D3235"/>
                </a:solidFill>
                <a:latin typeface="Helvetica Neue"/>
              </a:rPr>
              <a:t>behaviour”.</a:t>
            </a:r>
            <a:endParaRPr lang="en-GB" i="1" dirty="0"/>
          </a:p>
        </p:txBody>
      </p:sp>
      <p:sp>
        <p:nvSpPr>
          <p:cNvPr id="4" name="Rectangle 3"/>
          <p:cNvSpPr/>
          <p:nvPr/>
        </p:nvSpPr>
        <p:spPr>
          <a:xfrm>
            <a:off x="932953" y="3579585"/>
            <a:ext cx="6096000" cy="923330"/>
          </a:xfrm>
          <a:prstGeom prst="rect">
            <a:avLst/>
          </a:prstGeom>
        </p:spPr>
        <p:txBody>
          <a:bodyPr>
            <a:spAutoFit/>
          </a:bodyPr>
          <a:lstStyle/>
          <a:p>
            <a:r>
              <a:rPr lang="en-GB" i="1" dirty="0" smtClean="0">
                <a:solidFill>
                  <a:srgbClr val="2D3235"/>
                </a:solidFill>
                <a:latin typeface="Helvetica Neue"/>
              </a:rPr>
              <a:t>“It </a:t>
            </a:r>
            <a:r>
              <a:rPr lang="en-GB" i="1" dirty="0">
                <a:solidFill>
                  <a:srgbClr val="2D3235"/>
                </a:solidFill>
                <a:latin typeface="Helvetica Neue"/>
              </a:rPr>
              <a:t>would be brilliant if the Vagrancy Act could be repealed. That would help turn public opinion back to helping the homeless instead of punishing them.”</a:t>
            </a:r>
            <a:endParaRPr lang="en-GB" i="1" dirty="0"/>
          </a:p>
        </p:txBody>
      </p:sp>
      <p:pic>
        <p:nvPicPr>
          <p:cNvPr id="5" name="Picture 4" descr="Image result for homelessness"/>
          <p:cNvPicPr/>
          <p:nvPr/>
        </p:nvPicPr>
        <p:blipFill>
          <a:blip r:embed="rId2">
            <a:extLst>
              <a:ext uri="{28A0092B-C50C-407E-A947-70E740481C1C}">
                <a14:useLocalDpi xmlns:a14="http://schemas.microsoft.com/office/drawing/2010/main" val="0"/>
              </a:ext>
            </a:extLst>
          </a:blip>
          <a:srcRect/>
          <a:stretch>
            <a:fillRect/>
          </a:stretch>
        </p:blipFill>
        <p:spPr bwMode="auto">
          <a:xfrm>
            <a:off x="7086219" y="3148214"/>
            <a:ext cx="3632373" cy="2439785"/>
          </a:xfrm>
          <a:prstGeom prst="rect">
            <a:avLst/>
          </a:prstGeom>
          <a:noFill/>
          <a:ln>
            <a:noFill/>
          </a:ln>
        </p:spPr>
      </p:pic>
    </p:spTree>
    <p:extLst>
      <p:ext uri="{BB962C8B-B14F-4D97-AF65-F5344CB8AC3E}">
        <p14:creationId xmlns:p14="http://schemas.microsoft.com/office/powerpoint/2010/main" val="233275033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2">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4">
                                            <p:txEl>
                                              <p:pRg st="0" end="0"/>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dirty="0" smtClean="0"/>
              <a:t>UK </a:t>
            </a:r>
            <a:r>
              <a:rPr lang="en-GB" b="1" dirty="0" smtClean="0"/>
              <a:t>Overview</a:t>
            </a:r>
            <a:endParaRPr lang="en-GB" b="1" dirty="0"/>
          </a:p>
        </p:txBody>
      </p:sp>
      <p:sp>
        <p:nvSpPr>
          <p:cNvPr id="3" name="Content Placeholder 2"/>
          <p:cNvSpPr>
            <a:spLocks noGrp="1"/>
          </p:cNvSpPr>
          <p:nvPr>
            <p:ph idx="1"/>
          </p:nvPr>
        </p:nvSpPr>
        <p:spPr/>
        <p:txBody>
          <a:bodyPr>
            <a:normAutofit/>
          </a:bodyPr>
          <a:lstStyle/>
          <a:p>
            <a:r>
              <a:rPr lang="en-GB" dirty="0"/>
              <a:t>Homelessness and housing are devolved policies across the </a:t>
            </a:r>
            <a:r>
              <a:rPr lang="en-GB" dirty="0" smtClean="0"/>
              <a:t>UK</a:t>
            </a:r>
          </a:p>
          <a:p>
            <a:r>
              <a:rPr lang="en-GB" dirty="0"/>
              <a:t>D</a:t>
            </a:r>
            <a:r>
              <a:rPr lang="en-GB" dirty="0" smtClean="0"/>
              <a:t>ata </a:t>
            </a:r>
            <a:r>
              <a:rPr lang="en-GB" dirty="0"/>
              <a:t>and statistics </a:t>
            </a:r>
            <a:r>
              <a:rPr lang="en-GB" dirty="0" smtClean="0"/>
              <a:t>vary </a:t>
            </a:r>
            <a:r>
              <a:rPr lang="en-GB" dirty="0"/>
              <a:t>substantially between countries; differences in reporting categories, category definitions and reporting timeframes are key barriers to comparability across all areas of homelessness </a:t>
            </a:r>
            <a:r>
              <a:rPr lang="en-GB" dirty="0" smtClean="0"/>
              <a:t>statistics</a:t>
            </a:r>
          </a:p>
          <a:p>
            <a:r>
              <a:rPr lang="en-GB" dirty="0" smtClean="0"/>
              <a:t>The </a:t>
            </a:r>
            <a:r>
              <a:rPr lang="en-GB" dirty="0"/>
              <a:t>largest categories for households seeking help for homelessness are: single-person households without children; those aged </a:t>
            </a:r>
            <a:r>
              <a:rPr lang="en-GB" dirty="0" smtClean="0"/>
              <a:t>between </a:t>
            </a:r>
            <a:r>
              <a:rPr lang="en-GB" dirty="0"/>
              <a:t>25 to 49 years; and </a:t>
            </a:r>
            <a:r>
              <a:rPr lang="en-GB" dirty="0" smtClean="0"/>
              <a:t>males</a:t>
            </a:r>
          </a:p>
          <a:p>
            <a:endParaRPr lang="en-GB" sz="2000" dirty="0"/>
          </a:p>
        </p:txBody>
      </p:sp>
      <p:sp>
        <p:nvSpPr>
          <p:cNvPr id="4" name="TextBox 3"/>
          <p:cNvSpPr txBox="1"/>
          <p:nvPr/>
        </p:nvSpPr>
        <p:spPr>
          <a:xfrm>
            <a:off x="10384971" y="5737368"/>
            <a:ext cx="1231641" cy="276999"/>
          </a:xfrm>
          <a:prstGeom prst="rect">
            <a:avLst/>
          </a:prstGeom>
          <a:noFill/>
        </p:spPr>
        <p:txBody>
          <a:bodyPr wrap="square" rtlCol="0">
            <a:spAutoFit/>
          </a:bodyPr>
          <a:lstStyle/>
          <a:p>
            <a:r>
              <a:rPr lang="en-GB" sz="1200" dirty="0" smtClean="0"/>
              <a:t>(ONS, 2019)</a:t>
            </a:r>
            <a:endParaRPr lang="en-GB" sz="1200" dirty="0"/>
          </a:p>
        </p:txBody>
      </p:sp>
    </p:spTree>
    <p:extLst>
      <p:ext uri="{BB962C8B-B14F-4D97-AF65-F5344CB8AC3E}">
        <p14:creationId xmlns:p14="http://schemas.microsoft.com/office/powerpoint/2010/main" val="326827878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4">
                                            <p:txEl>
                                              <p:pRg st="0" end="0"/>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dirty="0"/>
              <a:t>UK Statistics</a:t>
            </a:r>
          </a:p>
        </p:txBody>
      </p:sp>
      <p:sp>
        <p:nvSpPr>
          <p:cNvPr id="3" name="Content Placeholder 2"/>
          <p:cNvSpPr>
            <a:spLocks noGrp="1"/>
          </p:cNvSpPr>
          <p:nvPr>
            <p:ph idx="1"/>
          </p:nvPr>
        </p:nvSpPr>
        <p:spPr/>
        <p:txBody>
          <a:bodyPr/>
          <a:lstStyle/>
          <a:p>
            <a:pPr algn="just"/>
            <a:r>
              <a:rPr lang="en-GB" dirty="0"/>
              <a:t>Estimates for rough sleeping based on street counts suggest numbers are increasing in England, Wales and Northern Ireland, but estimates based on homelessness applications suggest numbers are decreasing in </a:t>
            </a:r>
            <a:r>
              <a:rPr lang="en-GB" dirty="0" smtClean="0"/>
              <a:t>Scotland</a:t>
            </a:r>
          </a:p>
          <a:p>
            <a:pPr algn="just"/>
            <a:r>
              <a:rPr lang="en-GB" dirty="0"/>
              <a:t>Trends suggest an increase in the complexity of homeless household needs in recent years, particularly in relation to physical and mental health conditions</a:t>
            </a:r>
          </a:p>
        </p:txBody>
      </p:sp>
      <p:sp>
        <p:nvSpPr>
          <p:cNvPr id="5" name="TextBox 4"/>
          <p:cNvSpPr txBox="1"/>
          <p:nvPr/>
        </p:nvSpPr>
        <p:spPr>
          <a:xfrm>
            <a:off x="10543592" y="5737368"/>
            <a:ext cx="1045029" cy="276999"/>
          </a:xfrm>
          <a:prstGeom prst="rect">
            <a:avLst/>
          </a:prstGeom>
          <a:noFill/>
        </p:spPr>
        <p:txBody>
          <a:bodyPr wrap="square" rtlCol="0">
            <a:spAutoFit/>
          </a:bodyPr>
          <a:lstStyle/>
          <a:p>
            <a:r>
              <a:rPr lang="en-GB" sz="1200" dirty="0" smtClean="0"/>
              <a:t>(ONS, 2019)</a:t>
            </a:r>
            <a:endParaRPr lang="en-GB" sz="1200" dirty="0"/>
          </a:p>
        </p:txBody>
      </p:sp>
    </p:spTree>
    <p:extLst>
      <p:ext uri="{BB962C8B-B14F-4D97-AF65-F5344CB8AC3E}">
        <p14:creationId xmlns:p14="http://schemas.microsoft.com/office/powerpoint/2010/main" val="233006919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6" name="Picture 5"/>
          <p:cNvPicPr/>
          <p:nvPr/>
        </p:nvPicPr>
        <p:blipFill rotWithShape="1">
          <a:blip r:embed="rId2"/>
          <a:srcRect l="71403" t="11270" r="11946" b="18401"/>
          <a:stretch/>
        </p:blipFill>
        <p:spPr bwMode="auto">
          <a:xfrm>
            <a:off x="2744124" y="605611"/>
            <a:ext cx="4260975" cy="5524845"/>
          </a:xfrm>
          <a:prstGeom prst="rect">
            <a:avLst/>
          </a:prstGeom>
          <a:ln>
            <a:noFill/>
          </a:ln>
          <a:extLst>
            <a:ext uri="{53640926-AAD7-44D8-BBD7-CCE9431645EC}">
              <a14:shadowObscured xmlns:a14="http://schemas.microsoft.com/office/drawing/2010/main"/>
            </a:ext>
          </a:extLst>
        </p:spPr>
      </p:pic>
      <p:sp>
        <p:nvSpPr>
          <p:cNvPr id="7" name="Rectangle 6"/>
          <p:cNvSpPr/>
          <p:nvPr/>
        </p:nvSpPr>
        <p:spPr>
          <a:xfrm>
            <a:off x="7307249" y="2919628"/>
            <a:ext cx="3951798" cy="646331"/>
          </a:xfrm>
          <a:prstGeom prst="rect">
            <a:avLst/>
          </a:prstGeom>
        </p:spPr>
        <p:txBody>
          <a:bodyPr wrap="square">
            <a:spAutoFit/>
          </a:bodyPr>
          <a:lstStyle/>
          <a:p>
            <a:r>
              <a:rPr lang="en-GB" sz="1200" dirty="0">
                <a:hlinkClick r:id="rId3"/>
              </a:rPr>
              <a:t>https://assets.publishing.service.gov.uk/government/uploads/system/uploads/attachment_data/file/831246/Statutory_Homelessness_Statistical_Release_Jan_to_March_2019.pdf</a:t>
            </a:r>
            <a:endParaRPr lang="en-GB" sz="1200" dirty="0"/>
          </a:p>
        </p:txBody>
      </p:sp>
    </p:spTree>
    <p:extLst>
      <p:ext uri="{BB962C8B-B14F-4D97-AF65-F5344CB8AC3E}">
        <p14:creationId xmlns:p14="http://schemas.microsoft.com/office/powerpoint/2010/main" val="741860856"/>
      </p:ext>
    </p:extLst>
  </p:cSld>
  <p:clrMapOvr>
    <a:masterClrMapping/>
  </p:clrMapOvr>
  <p:timing>
    <p:tnLst>
      <p:par>
        <p:cTn id="1" dur="indefinite" restart="never" nodeType="tmRoot"/>
      </p:par>
    </p:tnLst>
  </p:timing>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b="1" dirty="0" smtClean="0"/>
              <a:t>UK Government</a:t>
            </a:r>
            <a:br>
              <a:rPr lang="en-GB" b="1" dirty="0" smtClean="0"/>
            </a:br>
            <a:r>
              <a:rPr lang="en-GB" b="1" dirty="0" smtClean="0"/>
              <a:t>Rough Sleeping Strategy</a:t>
            </a:r>
            <a:endParaRPr lang="en-GB" b="1" dirty="0"/>
          </a:p>
        </p:txBody>
      </p:sp>
      <p:sp>
        <p:nvSpPr>
          <p:cNvPr id="3" name="Content Placeholder 2"/>
          <p:cNvSpPr>
            <a:spLocks noGrp="1"/>
          </p:cNvSpPr>
          <p:nvPr>
            <p:ph idx="1"/>
          </p:nvPr>
        </p:nvSpPr>
        <p:spPr/>
        <p:txBody>
          <a:bodyPr/>
          <a:lstStyle/>
          <a:p>
            <a:r>
              <a:rPr lang="en-GB" sz="2000" dirty="0" smtClean="0"/>
              <a:t>Aims to halve </a:t>
            </a:r>
            <a:r>
              <a:rPr lang="en-GB" sz="2000" dirty="0"/>
              <a:t>rough sleeping by 2022 and end it by </a:t>
            </a:r>
            <a:r>
              <a:rPr lang="en-GB" sz="2000" dirty="0" smtClean="0"/>
              <a:t>2027</a:t>
            </a:r>
          </a:p>
          <a:p>
            <a:r>
              <a:rPr lang="en-GB" sz="2000" dirty="0" smtClean="0"/>
              <a:t>Lay </a:t>
            </a:r>
            <a:r>
              <a:rPr lang="en-GB" sz="2000" dirty="0"/>
              <a:t>the foundations for a system focused on prevention, early intervention, and a rapid rehousing approach to </a:t>
            </a:r>
            <a:r>
              <a:rPr lang="en-GB" sz="2000" dirty="0" smtClean="0"/>
              <a:t>recovery</a:t>
            </a:r>
          </a:p>
          <a:p>
            <a:pPr marL="0" indent="0">
              <a:buNone/>
            </a:pPr>
            <a:r>
              <a:rPr lang="en-GB" sz="2000" b="1" dirty="0" smtClean="0"/>
              <a:t>Rough Sleeping Initiative</a:t>
            </a:r>
          </a:p>
          <a:p>
            <a:r>
              <a:rPr lang="en-GB" sz="2000" dirty="0" smtClean="0"/>
              <a:t>Funding of £30 million across 83 LA areas</a:t>
            </a:r>
          </a:p>
          <a:p>
            <a:r>
              <a:rPr lang="en-GB" sz="2000" dirty="0" smtClean="0"/>
              <a:t>Funding 500 new rough </a:t>
            </a:r>
            <a:r>
              <a:rPr lang="en-GB" sz="2000" dirty="0"/>
              <a:t>sleeping coordinators, outreach workers and support </a:t>
            </a:r>
            <a:r>
              <a:rPr lang="en-GB" sz="2000" dirty="0" smtClean="0"/>
              <a:t>workers</a:t>
            </a:r>
          </a:p>
          <a:p>
            <a:r>
              <a:rPr lang="en-GB" sz="2000" dirty="0" smtClean="0"/>
              <a:t>Rough sleeping support service- support LA’s to work with non-UK rough sleepers</a:t>
            </a:r>
          </a:p>
          <a:p>
            <a:endParaRPr lang="en-GB" dirty="0"/>
          </a:p>
        </p:txBody>
      </p:sp>
      <p:sp>
        <p:nvSpPr>
          <p:cNvPr id="5" name="TextBox 4"/>
          <p:cNvSpPr txBox="1"/>
          <p:nvPr/>
        </p:nvSpPr>
        <p:spPr>
          <a:xfrm>
            <a:off x="7593495" y="5650698"/>
            <a:ext cx="4683319" cy="276999"/>
          </a:xfrm>
          <a:prstGeom prst="rect">
            <a:avLst/>
          </a:prstGeom>
          <a:noFill/>
        </p:spPr>
        <p:txBody>
          <a:bodyPr wrap="square" rtlCol="0">
            <a:spAutoFit/>
          </a:bodyPr>
          <a:lstStyle/>
          <a:p>
            <a:r>
              <a:rPr lang="en-GB" sz="1200" dirty="0" smtClean="0"/>
              <a:t>(Ministry </a:t>
            </a:r>
            <a:r>
              <a:rPr lang="en-GB" sz="1200" dirty="0"/>
              <a:t>of Housing, Communities and Local </a:t>
            </a:r>
            <a:r>
              <a:rPr lang="en-GB" sz="1200" dirty="0" smtClean="0"/>
              <a:t>Government, 2018)</a:t>
            </a:r>
            <a:endParaRPr lang="en-GB" sz="1200" dirty="0"/>
          </a:p>
        </p:txBody>
      </p:sp>
    </p:spTree>
    <p:extLst>
      <p:ext uri="{BB962C8B-B14F-4D97-AF65-F5344CB8AC3E}">
        <p14:creationId xmlns:p14="http://schemas.microsoft.com/office/powerpoint/2010/main" val="291792127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nodeType="clickEffect">
                                  <p:stCondLst>
                                    <p:cond delay="0"/>
                                  </p:stCondLst>
                                  <p:childTnLst>
                                    <p:set>
                                      <p:cBhvr>
                                        <p:cTn id="26" dur="1" fill="hold">
                                          <p:stCondLst>
                                            <p:cond delay="0"/>
                                          </p:stCondLst>
                                        </p:cTn>
                                        <p:tgtEl>
                                          <p:spTgt spid="3">
                                            <p:txEl>
                                              <p:pRg st="5" end="5"/>
                                            </p:txEl>
                                          </p:spTgt>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nodeType="clickEffect">
                                  <p:stCondLst>
                                    <p:cond delay="0"/>
                                  </p:stCondLst>
                                  <p:childTnLst>
                                    <p:set>
                                      <p:cBhvr>
                                        <p:cTn id="30" dur="1" fill="hold">
                                          <p:stCondLst>
                                            <p:cond delay="0"/>
                                          </p:stCondLst>
                                        </p:cTn>
                                        <p:tgtEl>
                                          <p:spTgt spid="5">
                                            <p:txEl>
                                              <p:pRg st="0" end="0"/>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dirty="0" smtClean="0"/>
              <a:t>Homelessness In Wales</a:t>
            </a:r>
            <a:endParaRPr lang="en-GB" b="1" dirty="0"/>
          </a:p>
        </p:txBody>
      </p:sp>
      <p:sp>
        <p:nvSpPr>
          <p:cNvPr id="3" name="Content Placeholder 2"/>
          <p:cNvSpPr>
            <a:spLocks noGrp="1"/>
          </p:cNvSpPr>
          <p:nvPr>
            <p:ph idx="1"/>
          </p:nvPr>
        </p:nvSpPr>
        <p:spPr>
          <a:xfrm>
            <a:off x="1295402" y="3009514"/>
            <a:ext cx="9601196" cy="3318936"/>
          </a:xfrm>
        </p:spPr>
        <p:txBody>
          <a:bodyPr/>
          <a:lstStyle/>
          <a:p>
            <a:r>
              <a:rPr lang="en-GB" dirty="0" smtClean="0"/>
              <a:t>In 2018 the number of households in homelessness rose by 4% to 11,715</a:t>
            </a:r>
          </a:p>
          <a:p>
            <a:r>
              <a:rPr lang="en-GB" dirty="0" smtClean="0"/>
              <a:t>Homeless families in temporary accommodation rose to 2,226, up 8%</a:t>
            </a:r>
          </a:p>
          <a:p>
            <a:r>
              <a:rPr lang="en-GB" dirty="0" smtClean="0"/>
              <a:t>An estimated 347 people were sleeping rough in Wales in 2018</a:t>
            </a:r>
            <a:endParaRPr lang="en-GB" dirty="0"/>
          </a:p>
        </p:txBody>
      </p:sp>
      <p:sp>
        <p:nvSpPr>
          <p:cNvPr id="4" name="TextBox 3"/>
          <p:cNvSpPr txBox="1"/>
          <p:nvPr/>
        </p:nvSpPr>
        <p:spPr>
          <a:xfrm>
            <a:off x="9568873" y="5449454"/>
            <a:ext cx="1838037" cy="369332"/>
          </a:xfrm>
          <a:prstGeom prst="rect">
            <a:avLst/>
          </a:prstGeom>
          <a:noFill/>
        </p:spPr>
        <p:txBody>
          <a:bodyPr wrap="square" rtlCol="0">
            <a:spAutoFit/>
          </a:bodyPr>
          <a:lstStyle/>
          <a:p>
            <a:r>
              <a:rPr lang="en-GB" dirty="0" smtClean="0"/>
              <a:t>(</a:t>
            </a:r>
            <a:r>
              <a:rPr lang="en-GB" dirty="0" err="1" smtClean="0"/>
              <a:t>Gov.Wales</a:t>
            </a:r>
            <a:r>
              <a:rPr lang="en-GB" dirty="0" smtClean="0"/>
              <a:t>, 2019)</a:t>
            </a:r>
            <a:endParaRPr lang="en-GB" dirty="0"/>
          </a:p>
        </p:txBody>
      </p:sp>
    </p:spTree>
    <p:extLst>
      <p:ext uri="{BB962C8B-B14F-4D97-AF65-F5344CB8AC3E}">
        <p14:creationId xmlns:p14="http://schemas.microsoft.com/office/powerpoint/2010/main" val="126916923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4">
                                            <p:txEl>
                                              <p:pRg st="0" end="0"/>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dirty="0" smtClean="0"/>
              <a:t>Homelessness in Wales</a:t>
            </a:r>
            <a:endParaRPr lang="en-GB" b="1" dirty="0"/>
          </a:p>
        </p:txBody>
      </p:sp>
      <p:pic>
        <p:nvPicPr>
          <p:cNvPr id="4" name="Content Placeholder 3"/>
          <p:cNvPicPr>
            <a:picLocks noGrp="1" noChangeAspect="1"/>
          </p:cNvPicPr>
          <p:nvPr>
            <p:ph idx="1"/>
          </p:nvPr>
        </p:nvPicPr>
        <p:blipFill rotWithShape="1">
          <a:blip r:embed="rId2"/>
          <a:srcRect l="67557" t="12599" r="7953" b="12535"/>
          <a:stretch/>
        </p:blipFill>
        <p:spPr>
          <a:xfrm>
            <a:off x="3610946" y="2465650"/>
            <a:ext cx="3452327" cy="3561925"/>
          </a:xfrm>
          <a:prstGeom prst="rect">
            <a:avLst/>
          </a:prstGeom>
        </p:spPr>
      </p:pic>
      <p:sp>
        <p:nvSpPr>
          <p:cNvPr id="5" name="Rectangle 4"/>
          <p:cNvSpPr/>
          <p:nvPr/>
        </p:nvSpPr>
        <p:spPr>
          <a:xfrm>
            <a:off x="7321420" y="4675820"/>
            <a:ext cx="4052596" cy="461665"/>
          </a:xfrm>
          <a:prstGeom prst="rect">
            <a:avLst/>
          </a:prstGeom>
        </p:spPr>
        <p:txBody>
          <a:bodyPr wrap="square">
            <a:spAutoFit/>
          </a:bodyPr>
          <a:lstStyle/>
          <a:p>
            <a:r>
              <a:rPr lang="en-GB" sz="1200" dirty="0">
                <a:hlinkClick r:id="rId3"/>
              </a:rPr>
              <a:t>https://gov.wales/sites/default/files/statistics-and-research/2019-07/homelessness-april-2018-march-2019-993.pdf</a:t>
            </a:r>
            <a:endParaRPr lang="en-GB" sz="1200" dirty="0"/>
          </a:p>
        </p:txBody>
      </p:sp>
    </p:spTree>
    <p:extLst>
      <p:ext uri="{BB962C8B-B14F-4D97-AF65-F5344CB8AC3E}">
        <p14:creationId xmlns:p14="http://schemas.microsoft.com/office/powerpoint/2010/main" val="4063496444"/>
      </p:ext>
    </p:extLst>
  </p:cSld>
  <p:clrMapOvr>
    <a:masterClrMapping/>
  </p:clrMapOvr>
  <p:timing>
    <p:tnLst>
      <p:par>
        <p:cTn id="1" dur="indefinite" restart="never" nodeType="tmRoot"/>
      </p:par>
    </p:tnLst>
  </p:timing>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dirty="0" smtClean="0"/>
              <a:t>Homeless in Cardiff</a:t>
            </a:r>
            <a:endParaRPr lang="en-GB" b="1" dirty="0"/>
          </a:p>
        </p:txBody>
      </p:sp>
      <p:sp>
        <p:nvSpPr>
          <p:cNvPr id="3" name="Content Placeholder 2"/>
          <p:cNvSpPr>
            <a:spLocks noGrp="1"/>
          </p:cNvSpPr>
          <p:nvPr>
            <p:ph idx="1"/>
          </p:nvPr>
        </p:nvSpPr>
        <p:spPr/>
        <p:txBody>
          <a:bodyPr/>
          <a:lstStyle/>
          <a:p>
            <a:r>
              <a:rPr lang="en-GB" dirty="0">
                <a:hlinkClick r:id="rId2"/>
              </a:rPr>
              <a:t>https://</a:t>
            </a:r>
            <a:r>
              <a:rPr lang="en-GB" dirty="0" smtClean="0">
                <a:hlinkClick r:id="rId2"/>
              </a:rPr>
              <a:t>www.youtube.com/watch?v=cUFKgKoGfxQ</a:t>
            </a:r>
            <a:endParaRPr lang="en-GB" dirty="0" smtClean="0"/>
          </a:p>
          <a:p>
            <a:r>
              <a:rPr lang="en-GB" dirty="0">
                <a:hlinkClick r:id="rId3"/>
              </a:rPr>
              <a:t>https://</a:t>
            </a:r>
            <a:r>
              <a:rPr lang="en-GB" dirty="0" smtClean="0">
                <a:hlinkClick r:id="rId3"/>
              </a:rPr>
              <a:t>www.youtube.com/watch?v=TRRbCzZH_HY</a:t>
            </a:r>
            <a:endParaRPr lang="en-GB" dirty="0" smtClean="0"/>
          </a:p>
          <a:p>
            <a:r>
              <a:rPr lang="en-GB" dirty="0">
                <a:hlinkClick r:id="rId4"/>
              </a:rPr>
              <a:t>https://www.youtube.com/watch?v=Oyh_Ju93fHU</a:t>
            </a:r>
            <a:endParaRPr lang="en-GB" dirty="0"/>
          </a:p>
        </p:txBody>
      </p:sp>
    </p:spTree>
    <p:extLst>
      <p:ext uri="{BB962C8B-B14F-4D97-AF65-F5344CB8AC3E}">
        <p14:creationId xmlns:p14="http://schemas.microsoft.com/office/powerpoint/2010/main" val="1048797674"/>
      </p:ext>
    </p:extLst>
  </p:cSld>
  <p:clrMapOvr>
    <a:masterClrMapping/>
  </p:clrMapOvr>
  <p:timing>
    <p:tnLst>
      <p:par>
        <p:cTn id="1" dur="indefinite" restart="never" nodeType="tmRoot"/>
      </p:par>
    </p:tnLst>
  </p:timing>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b="1" dirty="0" smtClean="0"/>
              <a:t>How Does Wales Support the Homeless?</a:t>
            </a:r>
            <a:endParaRPr lang="en-GB" b="1" dirty="0"/>
          </a:p>
        </p:txBody>
      </p:sp>
      <p:sp>
        <p:nvSpPr>
          <p:cNvPr id="3" name="Content Placeholder 2"/>
          <p:cNvSpPr>
            <a:spLocks noGrp="1"/>
          </p:cNvSpPr>
          <p:nvPr>
            <p:ph idx="1"/>
          </p:nvPr>
        </p:nvSpPr>
        <p:spPr/>
        <p:txBody>
          <a:bodyPr>
            <a:normAutofit lnSpcReduction="10000"/>
          </a:bodyPr>
          <a:lstStyle/>
          <a:p>
            <a:r>
              <a:rPr lang="en-GB" dirty="0" smtClean="0"/>
              <a:t>2014 Housing Act Wales- Support to prevent homelessness</a:t>
            </a:r>
          </a:p>
          <a:p>
            <a:r>
              <a:rPr lang="en-GB" dirty="0" smtClean="0"/>
              <a:t>10 Year Homelessness Plan 2009- 2019 </a:t>
            </a:r>
            <a:r>
              <a:rPr lang="en-GB" dirty="0">
                <a:hlinkClick r:id="rId2"/>
              </a:rPr>
              <a:t>https://</a:t>
            </a:r>
            <a:r>
              <a:rPr lang="en-GB" dirty="0" smtClean="0">
                <a:hlinkClick r:id="rId2"/>
              </a:rPr>
              <a:t>www.wlga.wales/homelessness</a:t>
            </a:r>
            <a:endParaRPr lang="en-GB" dirty="0" smtClean="0"/>
          </a:p>
          <a:p>
            <a:r>
              <a:rPr lang="en-GB" dirty="0" smtClean="0"/>
              <a:t>Rough Sleepers 2 Year Action Plan </a:t>
            </a:r>
            <a:r>
              <a:rPr lang="en-GB" dirty="0">
                <a:hlinkClick r:id="rId3"/>
              </a:rPr>
              <a:t>https://</a:t>
            </a:r>
            <a:r>
              <a:rPr lang="en-GB" dirty="0" smtClean="0">
                <a:hlinkClick r:id="rId3"/>
              </a:rPr>
              <a:t>gov.wales/sites/default/files/publications/2019-03/rough-sleeping-action-plan.pdf</a:t>
            </a:r>
            <a:endParaRPr lang="en-GB" dirty="0" smtClean="0"/>
          </a:p>
          <a:p>
            <a:r>
              <a:rPr lang="en-GB" dirty="0" smtClean="0"/>
              <a:t>BBC Wales- ‘Intentionally Homeless People Get Help Under New Rules’</a:t>
            </a:r>
            <a:r>
              <a:rPr lang="en-GB" dirty="0">
                <a:hlinkClick r:id="rId4"/>
              </a:rPr>
              <a:t> https://www.bbc.co.uk/news/uk-wales-politics-50600597</a:t>
            </a:r>
            <a:endParaRPr lang="en-GB" dirty="0"/>
          </a:p>
        </p:txBody>
      </p:sp>
    </p:spTree>
    <p:extLst>
      <p:ext uri="{BB962C8B-B14F-4D97-AF65-F5344CB8AC3E}">
        <p14:creationId xmlns:p14="http://schemas.microsoft.com/office/powerpoint/2010/main" val="263595371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p:cNvSpPr txBox="1"/>
          <p:nvPr/>
        </p:nvSpPr>
        <p:spPr>
          <a:xfrm>
            <a:off x="1001864" y="1025718"/>
            <a:ext cx="4015409" cy="646331"/>
          </a:xfrm>
          <a:prstGeom prst="rect">
            <a:avLst/>
          </a:prstGeom>
          <a:noFill/>
        </p:spPr>
        <p:txBody>
          <a:bodyPr wrap="square" rtlCol="0">
            <a:spAutoFit/>
          </a:bodyPr>
          <a:lstStyle/>
          <a:p>
            <a:pPr algn="ctr"/>
            <a:r>
              <a:rPr lang="en-GB" b="1" dirty="0">
                <a:solidFill>
                  <a:srgbClr val="000000"/>
                </a:solidFill>
                <a:latin typeface="+mj-lt"/>
              </a:rPr>
              <a:t>On average, homeless people die at just 44 years old</a:t>
            </a:r>
            <a:endParaRPr lang="en-GB" b="1" i="0" dirty="0">
              <a:solidFill>
                <a:srgbClr val="000000"/>
              </a:solidFill>
              <a:effectLst/>
              <a:latin typeface="+mj-lt"/>
            </a:endParaRPr>
          </a:p>
        </p:txBody>
      </p:sp>
      <p:sp>
        <p:nvSpPr>
          <p:cNvPr id="3" name="TextBox 2"/>
          <p:cNvSpPr txBox="1"/>
          <p:nvPr/>
        </p:nvSpPr>
        <p:spPr>
          <a:xfrm>
            <a:off x="6154309" y="1542553"/>
            <a:ext cx="3562185" cy="923330"/>
          </a:xfrm>
          <a:prstGeom prst="rect">
            <a:avLst/>
          </a:prstGeom>
          <a:noFill/>
        </p:spPr>
        <p:txBody>
          <a:bodyPr wrap="square" rtlCol="0">
            <a:spAutoFit/>
          </a:bodyPr>
          <a:lstStyle/>
          <a:p>
            <a:pPr algn="ctr"/>
            <a:r>
              <a:rPr lang="en-GB" dirty="0">
                <a:solidFill>
                  <a:srgbClr val="4F4F4F"/>
                </a:solidFill>
                <a:latin typeface="+mj-lt"/>
              </a:rPr>
              <a:t>People sleeping on the street are almost 17 times more likely to have been victims of violence</a:t>
            </a:r>
            <a:endParaRPr lang="en-GB" dirty="0">
              <a:latin typeface="+mj-lt"/>
            </a:endParaRPr>
          </a:p>
        </p:txBody>
      </p:sp>
      <p:sp>
        <p:nvSpPr>
          <p:cNvPr id="5" name="Rectangle 4"/>
          <p:cNvSpPr/>
          <p:nvPr/>
        </p:nvSpPr>
        <p:spPr>
          <a:xfrm>
            <a:off x="1282809" y="2871919"/>
            <a:ext cx="6096000" cy="923330"/>
          </a:xfrm>
          <a:prstGeom prst="rect">
            <a:avLst/>
          </a:prstGeom>
        </p:spPr>
        <p:txBody>
          <a:bodyPr>
            <a:spAutoFit/>
          </a:bodyPr>
          <a:lstStyle/>
          <a:p>
            <a:pPr algn="ctr"/>
            <a:r>
              <a:rPr lang="en-GB" dirty="0">
                <a:solidFill>
                  <a:srgbClr val="4F4F4F"/>
                </a:solidFill>
                <a:latin typeface="+mj-lt"/>
              </a:rPr>
              <a:t>More than one in three people sleeping rough have been deliberately hit or kicked or experienced some other form of violence whilst homeless.</a:t>
            </a:r>
            <a:endParaRPr lang="en-GB" dirty="0">
              <a:latin typeface="+mj-lt"/>
            </a:endParaRPr>
          </a:p>
        </p:txBody>
      </p:sp>
      <p:sp>
        <p:nvSpPr>
          <p:cNvPr id="6" name="TextBox 5"/>
          <p:cNvSpPr txBox="1"/>
          <p:nvPr/>
        </p:nvSpPr>
        <p:spPr>
          <a:xfrm>
            <a:off x="5653377" y="4285753"/>
            <a:ext cx="4738977" cy="923330"/>
          </a:xfrm>
          <a:prstGeom prst="rect">
            <a:avLst/>
          </a:prstGeom>
          <a:noFill/>
        </p:spPr>
        <p:txBody>
          <a:bodyPr wrap="square" rtlCol="0">
            <a:spAutoFit/>
          </a:bodyPr>
          <a:lstStyle/>
          <a:p>
            <a:pPr algn="ctr"/>
            <a:r>
              <a:rPr lang="en-GB" b="1" dirty="0">
                <a:latin typeface="+mj-lt"/>
              </a:rPr>
              <a:t>Homeless people are over nine times more likely to take their own life than the general population.</a:t>
            </a:r>
          </a:p>
        </p:txBody>
      </p:sp>
      <p:sp>
        <p:nvSpPr>
          <p:cNvPr id="7" name="TextBox 6"/>
          <p:cNvSpPr txBox="1"/>
          <p:nvPr/>
        </p:nvSpPr>
        <p:spPr>
          <a:xfrm>
            <a:off x="10678602" y="5757233"/>
            <a:ext cx="2170706" cy="276999"/>
          </a:xfrm>
          <a:prstGeom prst="rect">
            <a:avLst/>
          </a:prstGeom>
          <a:noFill/>
        </p:spPr>
        <p:txBody>
          <a:bodyPr wrap="square" rtlCol="0">
            <a:spAutoFit/>
          </a:bodyPr>
          <a:lstStyle/>
          <a:p>
            <a:r>
              <a:rPr lang="en-GB" sz="1200" dirty="0" smtClean="0">
                <a:latin typeface="+mj-lt"/>
              </a:rPr>
              <a:t>(Crisis, 2019)</a:t>
            </a:r>
            <a:endParaRPr lang="en-GB" sz="1200" dirty="0">
              <a:latin typeface="+mj-lt"/>
            </a:endParaRPr>
          </a:p>
        </p:txBody>
      </p:sp>
      <p:sp>
        <p:nvSpPr>
          <p:cNvPr id="8" name="AutoShape 2" descr="Image result for free images of homelessness"/>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GB">
              <a:latin typeface="+mj-lt"/>
            </a:endParaRPr>
          </a:p>
        </p:txBody>
      </p:sp>
      <p:pic>
        <p:nvPicPr>
          <p:cNvPr id="9" name="Picture 8" descr="C:\Users\j.davies1\AppData\Local\Microsoft\Windows\INetCache\Content.MSO\B2669B0F.tmp"/>
          <p:cNvPicPr/>
          <p:nvPr/>
        </p:nvPicPr>
        <p:blipFill rotWithShape="1">
          <a:blip r:embed="rId2">
            <a:extLst>
              <a:ext uri="{28A0092B-C50C-407E-A947-70E740481C1C}">
                <a14:useLocalDpi xmlns:a14="http://schemas.microsoft.com/office/drawing/2010/main" val="0"/>
              </a:ext>
            </a:extLst>
          </a:blip>
          <a:srcRect b="9089"/>
          <a:stretch/>
        </p:blipFill>
        <p:spPr bwMode="auto">
          <a:xfrm>
            <a:off x="8334098" y="2509989"/>
            <a:ext cx="2520950" cy="1647190"/>
          </a:xfrm>
          <a:prstGeom prst="rect">
            <a:avLst/>
          </a:prstGeom>
          <a:noFill/>
          <a:ln>
            <a:noFill/>
          </a:ln>
          <a:extLst>
            <a:ext uri="{53640926-AAD7-44D8-BBD7-CCE9431645EC}">
              <a14:shadowObscured xmlns:a14="http://schemas.microsoft.com/office/drawing/2010/main"/>
            </a:ext>
          </a:extLst>
        </p:spPr>
      </p:pic>
      <p:pic>
        <p:nvPicPr>
          <p:cNvPr id="10" name="Picture 9" descr="C:\Users\j.davies1\AppData\Local\Microsoft\Windows\INetCache\Content.MSO\675F9872.tmp"/>
          <p:cNvPicPr/>
          <p:nvPr/>
        </p:nvPicPr>
        <p:blipFill>
          <a:blip r:embed="rId3">
            <a:extLst>
              <a:ext uri="{28A0092B-C50C-407E-A947-70E740481C1C}">
                <a14:useLocalDpi xmlns:a14="http://schemas.microsoft.com/office/drawing/2010/main" val="0"/>
              </a:ext>
            </a:extLst>
          </a:blip>
          <a:srcRect/>
          <a:stretch>
            <a:fillRect/>
          </a:stretch>
        </p:blipFill>
        <p:spPr bwMode="auto">
          <a:xfrm>
            <a:off x="1581937" y="4085872"/>
            <a:ext cx="2619375" cy="1746250"/>
          </a:xfrm>
          <a:prstGeom prst="rect">
            <a:avLst/>
          </a:prstGeom>
          <a:noFill/>
          <a:ln>
            <a:noFill/>
          </a:ln>
        </p:spPr>
      </p:pic>
    </p:spTree>
    <p:extLst>
      <p:ext uri="{BB962C8B-B14F-4D97-AF65-F5344CB8AC3E}">
        <p14:creationId xmlns:p14="http://schemas.microsoft.com/office/powerpoint/2010/main" val="115148944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2">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5">
                                            <p:txEl>
                                              <p:pRg st="0" end="0"/>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6">
                                            <p:txEl>
                                              <p:pRg st="0" end="0"/>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7">
                                            <p:txEl>
                                              <p:pRg st="0" end="0"/>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nodeType="clickEffect">
                                  <p:stCondLst>
                                    <p:cond delay="0"/>
                                  </p:stCondLst>
                                  <p:childTnLst>
                                    <p:set>
                                      <p:cBhvr>
                                        <p:cTn id="26" dur="1" fill="hold">
                                          <p:stCondLst>
                                            <p:cond delay="0"/>
                                          </p:stCondLst>
                                        </p:cTn>
                                        <p:tgtEl>
                                          <p:spTgt spid="9"/>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p:cNvSpPr txBox="1"/>
          <p:nvPr/>
        </p:nvSpPr>
        <p:spPr>
          <a:xfrm>
            <a:off x="1001864" y="2361537"/>
            <a:ext cx="9732397" cy="1754326"/>
          </a:xfrm>
          <a:prstGeom prst="rect">
            <a:avLst/>
          </a:prstGeom>
          <a:noFill/>
        </p:spPr>
        <p:txBody>
          <a:bodyPr wrap="square" rtlCol="0">
            <a:spAutoFit/>
          </a:bodyPr>
          <a:lstStyle/>
          <a:p>
            <a:pPr algn="ctr"/>
            <a:r>
              <a:rPr lang="en-GB" sz="5400" i="1" dirty="0" smtClean="0"/>
              <a:t>Can We Trust these Statistics?</a:t>
            </a:r>
          </a:p>
          <a:p>
            <a:pPr algn="ctr"/>
            <a:r>
              <a:rPr lang="en-GB" sz="5400" i="1" dirty="0" smtClean="0"/>
              <a:t>Discuss</a:t>
            </a:r>
            <a:endParaRPr lang="en-GB" sz="5400" i="1" dirty="0"/>
          </a:p>
        </p:txBody>
      </p:sp>
    </p:spTree>
    <p:extLst>
      <p:ext uri="{BB962C8B-B14F-4D97-AF65-F5344CB8AC3E}">
        <p14:creationId xmlns:p14="http://schemas.microsoft.com/office/powerpoint/2010/main" val="3287691079"/>
      </p:ext>
    </p:extLst>
  </p:cSld>
  <p:clrMapOvr>
    <a:masterClrMapping/>
  </p:clrMapOvr>
  <p:timing>
    <p:tnLst>
      <p:par>
        <p:cTn id="1" dur="indefinite" restart="never" nodeType="tmRoot"/>
      </p:par>
    </p:tnLst>
  </p:timing>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b="1" dirty="0"/>
              <a:t>Impact evaluation of the Rough Sleeping Initiative 2018</a:t>
            </a:r>
          </a:p>
        </p:txBody>
      </p:sp>
      <p:sp>
        <p:nvSpPr>
          <p:cNvPr id="3" name="Content Placeholder 2"/>
          <p:cNvSpPr>
            <a:spLocks noGrp="1"/>
          </p:cNvSpPr>
          <p:nvPr>
            <p:ph idx="1"/>
          </p:nvPr>
        </p:nvSpPr>
        <p:spPr/>
        <p:txBody>
          <a:bodyPr>
            <a:normAutofit fontScale="92500"/>
          </a:bodyPr>
          <a:lstStyle/>
          <a:p>
            <a:r>
              <a:rPr lang="en-GB" dirty="0"/>
              <a:t>On average, there was a net reduction of 10.8 people sleeping rough in 2018 per RSI area compared to </a:t>
            </a:r>
            <a:r>
              <a:rPr lang="en-GB" dirty="0" smtClean="0"/>
              <a:t>the </a:t>
            </a:r>
            <a:r>
              <a:rPr lang="en-GB" dirty="0"/>
              <a:t>83 comparison areas and this result was statistically </a:t>
            </a:r>
            <a:r>
              <a:rPr lang="en-GB" dirty="0" smtClean="0"/>
              <a:t>significant</a:t>
            </a:r>
          </a:p>
          <a:p>
            <a:pPr marL="0" indent="0">
              <a:buNone/>
            </a:pPr>
            <a:r>
              <a:rPr lang="en-GB" b="1" dirty="0" smtClean="0"/>
              <a:t>However…</a:t>
            </a:r>
          </a:p>
          <a:p>
            <a:pPr marL="0" indent="0">
              <a:buNone/>
            </a:pPr>
            <a:r>
              <a:rPr lang="en-GB" dirty="0" smtClean="0"/>
              <a:t>There </a:t>
            </a:r>
            <a:r>
              <a:rPr lang="en-GB" dirty="0"/>
              <a:t>was an increase of 15.19 people sleeping rough between 2017 and 2018 in local authorities in London compared to those local authorities across the rest of England</a:t>
            </a:r>
            <a:r>
              <a:rPr lang="en-GB" dirty="0" smtClean="0"/>
              <a:t>. </a:t>
            </a:r>
            <a:r>
              <a:rPr lang="en-GB" dirty="0">
                <a:hlinkClick r:id="rId2"/>
              </a:rPr>
              <a:t>https://assets.publishing.service.gov.uk/government/uploads/system/uploads/attachment_data/file/831133/RSI_Impact_Evaluation.pdf</a:t>
            </a:r>
            <a:endParaRPr lang="en-GB" dirty="0"/>
          </a:p>
        </p:txBody>
      </p:sp>
    </p:spTree>
    <p:extLst>
      <p:ext uri="{BB962C8B-B14F-4D97-AF65-F5344CB8AC3E}">
        <p14:creationId xmlns:p14="http://schemas.microsoft.com/office/powerpoint/2010/main" val="378618541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dirty="0" smtClean="0"/>
              <a:t>Causes of Homelessness</a:t>
            </a:r>
            <a:endParaRPr lang="en-GB" b="1" dirty="0"/>
          </a:p>
        </p:txBody>
      </p:sp>
      <p:sp>
        <p:nvSpPr>
          <p:cNvPr id="3" name="Content Placeholder 2"/>
          <p:cNvSpPr>
            <a:spLocks noGrp="1"/>
          </p:cNvSpPr>
          <p:nvPr>
            <p:ph idx="1"/>
          </p:nvPr>
        </p:nvSpPr>
        <p:spPr>
          <a:xfrm>
            <a:off x="977349" y="3097620"/>
            <a:ext cx="6385559" cy="3318936"/>
          </a:xfrm>
        </p:spPr>
        <p:txBody>
          <a:bodyPr/>
          <a:lstStyle/>
          <a:p>
            <a:r>
              <a:rPr lang="en-GB" dirty="0"/>
              <a:t>A common reason given is relationship </a:t>
            </a:r>
            <a:r>
              <a:rPr lang="en-GB" dirty="0" smtClean="0"/>
              <a:t>breakdown</a:t>
            </a:r>
          </a:p>
          <a:p>
            <a:r>
              <a:rPr lang="en-GB" dirty="0" smtClean="0"/>
              <a:t>Many factors can contribute to homelessness</a:t>
            </a:r>
          </a:p>
          <a:p>
            <a:endParaRPr lang="en-GB" dirty="0"/>
          </a:p>
          <a:p>
            <a:endParaRPr lang="en-GB" dirty="0"/>
          </a:p>
        </p:txBody>
      </p:sp>
      <p:pic>
        <p:nvPicPr>
          <p:cNvPr id="4" name="Picture 3"/>
          <p:cNvPicPr/>
          <p:nvPr/>
        </p:nvPicPr>
        <p:blipFill rotWithShape="1">
          <a:blip r:embed="rId2"/>
          <a:srcRect l="66983" t="24726" r="20511" b="36511"/>
          <a:stretch/>
        </p:blipFill>
        <p:spPr bwMode="auto">
          <a:xfrm>
            <a:off x="6909683" y="2556932"/>
            <a:ext cx="4126727" cy="3458671"/>
          </a:xfrm>
          <a:prstGeom prst="rect">
            <a:avLst/>
          </a:prstGeom>
          <a:ln>
            <a:noFill/>
          </a:ln>
          <a:extLst>
            <a:ext uri="{53640926-AAD7-44D8-BBD7-CCE9431645EC}">
              <a14:shadowObscured xmlns:a14="http://schemas.microsoft.com/office/drawing/2010/main"/>
            </a:ext>
          </a:extLst>
        </p:spPr>
      </p:pic>
      <p:sp>
        <p:nvSpPr>
          <p:cNvPr id="5" name="TextBox 4"/>
          <p:cNvSpPr txBox="1"/>
          <p:nvPr/>
        </p:nvSpPr>
        <p:spPr>
          <a:xfrm>
            <a:off x="5550011" y="5939080"/>
            <a:ext cx="2218414" cy="276999"/>
          </a:xfrm>
          <a:prstGeom prst="rect">
            <a:avLst/>
          </a:prstGeom>
          <a:noFill/>
        </p:spPr>
        <p:txBody>
          <a:bodyPr wrap="square" rtlCol="0">
            <a:spAutoFit/>
          </a:bodyPr>
          <a:lstStyle/>
          <a:p>
            <a:r>
              <a:rPr lang="en-GB" sz="1200" dirty="0" smtClean="0"/>
              <a:t>(Homeless Link, 2019)</a:t>
            </a:r>
            <a:endParaRPr lang="en-GB" sz="1200" dirty="0"/>
          </a:p>
        </p:txBody>
      </p:sp>
    </p:spTree>
    <p:extLst>
      <p:ext uri="{BB962C8B-B14F-4D97-AF65-F5344CB8AC3E}">
        <p14:creationId xmlns:p14="http://schemas.microsoft.com/office/powerpoint/2010/main" val="2902329147"/>
      </p:ext>
    </p:extLst>
  </p:cSld>
  <p:clrMapOvr>
    <a:masterClrMapping/>
  </p:clrMapOvr>
  <p:timing>
    <p:tnLst>
      <p:par>
        <p:cTn id="1" dur="indefinite" restart="never" nodeType="tmRoot"/>
      </p:par>
    </p:tnLst>
  </p:timing>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295400" y="1083260"/>
            <a:ext cx="9601196" cy="1303867"/>
          </a:xfrm>
        </p:spPr>
        <p:txBody>
          <a:bodyPr>
            <a:normAutofit fontScale="90000"/>
          </a:bodyPr>
          <a:lstStyle/>
          <a:p>
            <a:r>
              <a:rPr lang="en-GB" sz="5300" b="1" dirty="0" smtClean="0">
                <a:solidFill>
                  <a:prstClr val="black">
                    <a:lumMod val="85000"/>
                    <a:lumOff val="15000"/>
                  </a:prstClr>
                </a:solidFill>
              </a:rPr>
              <a:t>Causes of Homelessness</a:t>
            </a:r>
            <a:r>
              <a:rPr lang="en-GB" b="1" dirty="0" smtClean="0">
                <a:solidFill>
                  <a:prstClr val="black">
                    <a:lumMod val="85000"/>
                    <a:lumOff val="15000"/>
                  </a:prstClr>
                </a:solidFill>
              </a:rPr>
              <a:t/>
            </a:r>
            <a:br>
              <a:rPr lang="en-GB" b="1" dirty="0" smtClean="0">
                <a:solidFill>
                  <a:prstClr val="black">
                    <a:lumMod val="85000"/>
                    <a:lumOff val="15000"/>
                  </a:prstClr>
                </a:solidFill>
              </a:rPr>
            </a:br>
            <a:endParaRPr lang="en-GB" dirty="0"/>
          </a:p>
        </p:txBody>
      </p:sp>
      <p:sp>
        <p:nvSpPr>
          <p:cNvPr id="3" name="Text Placeholder 2"/>
          <p:cNvSpPr>
            <a:spLocks noGrp="1"/>
          </p:cNvSpPr>
          <p:nvPr>
            <p:ph type="body" idx="1"/>
          </p:nvPr>
        </p:nvSpPr>
        <p:spPr/>
        <p:txBody>
          <a:bodyPr/>
          <a:lstStyle/>
          <a:p>
            <a:r>
              <a:rPr lang="en-GB" dirty="0" smtClean="0"/>
              <a:t>Individual Circumstances</a:t>
            </a:r>
            <a:endParaRPr lang="en-GB" dirty="0"/>
          </a:p>
        </p:txBody>
      </p:sp>
      <p:sp>
        <p:nvSpPr>
          <p:cNvPr id="4" name="Content Placeholder 3"/>
          <p:cNvSpPr>
            <a:spLocks noGrp="1"/>
          </p:cNvSpPr>
          <p:nvPr>
            <p:ph sz="half" idx="2"/>
          </p:nvPr>
        </p:nvSpPr>
        <p:spPr/>
        <p:txBody>
          <a:bodyPr>
            <a:normAutofit fontScale="92500" lnSpcReduction="20000"/>
          </a:bodyPr>
          <a:lstStyle/>
          <a:p>
            <a:r>
              <a:rPr lang="en-GB" dirty="0"/>
              <a:t> </a:t>
            </a:r>
            <a:r>
              <a:rPr lang="en-GB" dirty="0" smtClean="0"/>
              <a:t>Poor </a:t>
            </a:r>
            <a:r>
              <a:rPr lang="en-GB" dirty="0"/>
              <a:t>physical </a:t>
            </a:r>
            <a:r>
              <a:rPr lang="en-GB" dirty="0" smtClean="0"/>
              <a:t>health</a:t>
            </a:r>
            <a:r>
              <a:rPr lang="en-GB" dirty="0"/>
              <a:t> </a:t>
            </a:r>
            <a:r>
              <a:rPr lang="en-GB" dirty="0" smtClean="0"/>
              <a:t>or</a:t>
            </a:r>
            <a:r>
              <a:rPr lang="en-GB" dirty="0"/>
              <a:t> </a:t>
            </a:r>
            <a:r>
              <a:rPr lang="en-GB" dirty="0" smtClean="0"/>
              <a:t>mental </a:t>
            </a:r>
            <a:r>
              <a:rPr lang="en-GB" dirty="0"/>
              <a:t>health </a:t>
            </a:r>
            <a:r>
              <a:rPr lang="en-GB" dirty="0" smtClean="0"/>
              <a:t>problems </a:t>
            </a:r>
          </a:p>
          <a:p>
            <a:r>
              <a:rPr lang="en-GB" dirty="0"/>
              <a:t>A</a:t>
            </a:r>
            <a:r>
              <a:rPr lang="en-GB" dirty="0" smtClean="0"/>
              <a:t>lcohol </a:t>
            </a:r>
            <a:r>
              <a:rPr lang="en-GB" dirty="0"/>
              <a:t>and drugs </a:t>
            </a:r>
            <a:r>
              <a:rPr lang="en-GB" dirty="0" smtClean="0"/>
              <a:t>issues</a:t>
            </a:r>
          </a:p>
          <a:p>
            <a:r>
              <a:rPr lang="en-GB" dirty="0" smtClean="0"/>
              <a:t>Bereavement </a:t>
            </a:r>
          </a:p>
          <a:p>
            <a:r>
              <a:rPr lang="en-GB" dirty="0"/>
              <a:t>E</a:t>
            </a:r>
            <a:r>
              <a:rPr lang="en-GB" dirty="0" smtClean="0"/>
              <a:t>xperience </a:t>
            </a:r>
            <a:r>
              <a:rPr lang="en-GB" dirty="0"/>
              <a:t>of </a:t>
            </a:r>
            <a:r>
              <a:rPr lang="en-GB" dirty="0" smtClean="0"/>
              <a:t>care or </a:t>
            </a:r>
            <a:r>
              <a:rPr lang="en-GB" dirty="0"/>
              <a:t>the criminal justice </a:t>
            </a:r>
            <a:r>
              <a:rPr lang="en-GB" dirty="0" smtClean="0"/>
              <a:t>system</a:t>
            </a:r>
          </a:p>
          <a:p>
            <a:r>
              <a:rPr lang="en-GB" dirty="0" smtClean="0"/>
              <a:t>Experience of abuse </a:t>
            </a:r>
            <a:endParaRPr lang="en-GB" dirty="0"/>
          </a:p>
        </p:txBody>
      </p:sp>
      <p:sp>
        <p:nvSpPr>
          <p:cNvPr id="5" name="Text Placeholder 4"/>
          <p:cNvSpPr>
            <a:spLocks noGrp="1"/>
          </p:cNvSpPr>
          <p:nvPr>
            <p:ph type="body" sz="quarter" idx="3"/>
          </p:nvPr>
        </p:nvSpPr>
        <p:spPr/>
        <p:txBody>
          <a:bodyPr/>
          <a:lstStyle/>
          <a:p>
            <a:r>
              <a:rPr lang="en-GB" dirty="0" smtClean="0"/>
              <a:t>Wider Forces</a:t>
            </a:r>
            <a:endParaRPr lang="en-GB" dirty="0"/>
          </a:p>
        </p:txBody>
      </p:sp>
      <p:sp>
        <p:nvSpPr>
          <p:cNvPr id="6" name="Content Placeholder 5"/>
          <p:cNvSpPr>
            <a:spLocks noGrp="1"/>
          </p:cNvSpPr>
          <p:nvPr>
            <p:ph sz="quarter" idx="4"/>
          </p:nvPr>
        </p:nvSpPr>
        <p:spPr/>
        <p:txBody>
          <a:bodyPr/>
          <a:lstStyle/>
          <a:p>
            <a:r>
              <a:rPr lang="en-GB" dirty="0" smtClean="0"/>
              <a:t>Poverty</a:t>
            </a:r>
          </a:p>
          <a:p>
            <a:r>
              <a:rPr lang="en-GB" dirty="0" smtClean="0"/>
              <a:t>Inequality</a:t>
            </a:r>
          </a:p>
          <a:p>
            <a:r>
              <a:rPr lang="en-GB" dirty="0" smtClean="0"/>
              <a:t>Housing supply and affordability</a:t>
            </a:r>
          </a:p>
          <a:p>
            <a:r>
              <a:rPr lang="en-GB" dirty="0" smtClean="0"/>
              <a:t>Unemployment</a:t>
            </a:r>
            <a:endParaRPr lang="en-GB" dirty="0"/>
          </a:p>
          <a:p>
            <a:r>
              <a:rPr lang="en-GB" dirty="0" smtClean="0"/>
              <a:t>Migration</a:t>
            </a:r>
            <a:endParaRPr lang="en-GB" dirty="0"/>
          </a:p>
        </p:txBody>
      </p:sp>
      <p:sp>
        <p:nvSpPr>
          <p:cNvPr id="7" name="Rectangle 6"/>
          <p:cNvSpPr/>
          <p:nvPr/>
        </p:nvSpPr>
        <p:spPr>
          <a:xfrm>
            <a:off x="1566263" y="1987017"/>
            <a:ext cx="9228815" cy="400110"/>
          </a:xfrm>
          <a:prstGeom prst="rect">
            <a:avLst/>
          </a:prstGeom>
        </p:spPr>
        <p:txBody>
          <a:bodyPr wrap="square">
            <a:spAutoFit/>
          </a:bodyPr>
          <a:lstStyle/>
          <a:p>
            <a:pPr lvl="0">
              <a:spcBef>
                <a:spcPct val="20000"/>
              </a:spcBef>
              <a:spcAft>
                <a:spcPts val="600"/>
              </a:spcAft>
              <a:buClr>
                <a:srgbClr val="D9B247"/>
              </a:buClr>
              <a:buSzPct val="115000"/>
            </a:pPr>
            <a:r>
              <a:rPr lang="en-GB" sz="2000" b="1" dirty="0">
                <a:solidFill>
                  <a:prstClr val="black">
                    <a:lumMod val="85000"/>
                    <a:lumOff val="15000"/>
                  </a:prstClr>
                </a:solidFill>
              </a:rPr>
              <a:t>Some </a:t>
            </a:r>
            <a:r>
              <a:rPr lang="en-GB" sz="2000" b="1" dirty="0" smtClean="0">
                <a:solidFill>
                  <a:prstClr val="black">
                    <a:lumMod val="85000"/>
                    <a:lumOff val="15000"/>
                  </a:prstClr>
                </a:solidFill>
              </a:rPr>
              <a:t>Factors </a:t>
            </a:r>
            <a:r>
              <a:rPr lang="en-GB" sz="2000" b="1" dirty="0">
                <a:solidFill>
                  <a:prstClr val="black">
                    <a:lumMod val="85000"/>
                    <a:lumOff val="15000"/>
                  </a:prstClr>
                </a:solidFill>
              </a:rPr>
              <a:t>and </a:t>
            </a:r>
            <a:r>
              <a:rPr lang="en-GB" sz="2000" b="1" dirty="0" smtClean="0">
                <a:solidFill>
                  <a:prstClr val="black">
                    <a:lumMod val="85000"/>
                    <a:lumOff val="15000"/>
                  </a:prstClr>
                </a:solidFill>
              </a:rPr>
              <a:t>Experiences </a:t>
            </a:r>
            <a:r>
              <a:rPr lang="en-GB" sz="2000" b="1" dirty="0">
                <a:solidFill>
                  <a:prstClr val="black">
                    <a:lumMod val="85000"/>
                    <a:lumOff val="15000"/>
                  </a:prstClr>
                </a:solidFill>
              </a:rPr>
              <a:t>can make </a:t>
            </a:r>
            <a:r>
              <a:rPr lang="en-GB" sz="2000" b="1" dirty="0" smtClean="0">
                <a:solidFill>
                  <a:prstClr val="black">
                    <a:lumMod val="85000"/>
                    <a:lumOff val="15000"/>
                  </a:prstClr>
                </a:solidFill>
              </a:rPr>
              <a:t>People More Vulnerable </a:t>
            </a:r>
            <a:r>
              <a:rPr lang="en-GB" sz="2000" b="1" dirty="0">
                <a:solidFill>
                  <a:prstClr val="black">
                    <a:lumMod val="85000"/>
                    <a:lumOff val="15000"/>
                  </a:prstClr>
                </a:solidFill>
              </a:rPr>
              <a:t>to </a:t>
            </a:r>
            <a:r>
              <a:rPr lang="en-GB" sz="2000" b="1" dirty="0" smtClean="0">
                <a:solidFill>
                  <a:prstClr val="black">
                    <a:lumMod val="85000"/>
                    <a:lumOff val="15000"/>
                  </a:prstClr>
                </a:solidFill>
              </a:rPr>
              <a:t>Homelessness</a:t>
            </a:r>
            <a:endParaRPr lang="en-GB" sz="2000" b="1" dirty="0">
              <a:solidFill>
                <a:prstClr val="black">
                  <a:lumMod val="85000"/>
                  <a:lumOff val="15000"/>
                </a:prstClr>
              </a:solidFill>
            </a:endParaRPr>
          </a:p>
        </p:txBody>
      </p:sp>
      <p:sp>
        <p:nvSpPr>
          <p:cNvPr id="8" name="TextBox 7"/>
          <p:cNvSpPr txBox="1"/>
          <p:nvPr/>
        </p:nvSpPr>
        <p:spPr>
          <a:xfrm>
            <a:off x="9687339" y="5884334"/>
            <a:ext cx="2504661" cy="276999"/>
          </a:xfrm>
          <a:prstGeom prst="rect">
            <a:avLst/>
          </a:prstGeom>
          <a:noFill/>
        </p:spPr>
        <p:txBody>
          <a:bodyPr wrap="square" rtlCol="0">
            <a:spAutoFit/>
          </a:bodyPr>
          <a:lstStyle/>
          <a:p>
            <a:r>
              <a:rPr lang="en-GB" sz="1200" dirty="0"/>
              <a:t>(Homeless Link, 2019)</a:t>
            </a:r>
          </a:p>
        </p:txBody>
      </p:sp>
    </p:spTree>
    <p:extLst>
      <p:ext uri="{BB962C8B-B14F-4D97-AF65-F5344CB8AC3E}">
        <p14:creationId xmlns:p14="http://schemas.microsoft.com/office/powerpoint/2010/main" val="86224187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4">
                                            <p:txEl>
                                              <p:pRg st="0" end="0"/>
                                            </p:txEl>
                                          </p:spTgt>
                                        </p:tgtEl>
                                        <p:attrNameLst>
                                          <p:attrName>style.visibility</p:attrName>
                                        </p:attrNameLst>
                                      </p:cBhvr>
                                      <p:to>
                                        <p:strVal val="visible"/>
                                      </p:to>
                                    </p:set>
                                  </p:childTnLst>
                                </p:cTn>
                              </p:par>
                              <p:par>
                                <p:cTn id="7" presetID="1" presetClass="entr" presetSubtype="0" fill="hold" nodeType="withEffect">
                                  <p:stCondLst>
                                    <p:cond delay="0"/>
                                  </p:stCondLst>
                                  <p:childTnLst>
                                    <p:set>
                                      <p:cBhvr>
                                        <p:cTn id="8" dur="1" fill="hold">
                                          <p:stCondLst>
                                            <p:cond delay="0"/>
                                          </p:stCondLst>
                                        </p:cTn>
                                        <p:tgtEl>
                                          <p:spTgt spid="4">
                                            <p:txEl>
                                              <p:pRg st="1" end="1"/>
                                            </p:txEl>
                                          </p:spTgt>
                                        </p:tgtEl>
                                        <p:attrNameLst>
                                          <p:attrName>style.visibility</p:attrName>
                                        </p:attrNameLst>
                                      </p:cBhvr>
                                      <p:to>
                                        <p:strVal val="visible"/>
                                      </p:to>
                                    </p:set>
                                  </p:childTnLst>
                                </p:cTn>
                              </p:par>
                              <p:par>
                                <p:cTn id="9" presetID="1" presetClass="entr" presetSubtype="0" fill="hold" nodeType="withEffect">
                                  <p:stCondLst>
                                    <p:cond delay="0"/>
                                  </p:stCondLst>
                                  <p:childTnLst>
                                    <p:set>
                                      <p:cBhvr>
                                        <p:cTn id="10" dur="1" fill="hold">
                                          <p:stCondLst>
                                            <p:cond delay="0"/>
                                          </p:stCondLst>
                                        </p:cTn>
                                        <p:tgtEl>
                                          <p:spTgt spid="4">
                                            <p:txEl>
                                              <p:pRg st="2" end="2"/>
                                            </p:txEl>
                                          </p:spTgt>
                                        </p:tgtEl>
                                        <p:attrNameLst>
                                          <p:attrName>style.visibility</p:attrName>
                                        </p:attrNameLst>
                                      </p:cBhvr>
                                      <p:to>
                                        <p:strVal val="visible"/>
                                      </p:to>
                                    </p:set>
                                  </p:childTnLst>
                                </p:cTn>
                              </p:par>
                              <p:par>
                                <p:cTn id="11" presetID="1" presetClass="entr" presetSubtype="0" fill="hold" nodeType="withEffect">
                                  <p:stCondLst>
                                    <p:cond delay="0"/>
                                  </p:stCondLst>
                                  <p:childTnLst>
                                    <p:set>
                                      <p:cBhvr>
                                        <p:cTn id="12" dur="1" fill="hold">
                                          <p:stCondLst>
                                            <p:cond delay="0"/>
                                          </p:stCondLst>
                                        </p:cTn>
                                        <p:tgtEl>
                                          <p:spTgt spid="4">
                                            <p:txEl>
                                              <p:pRg st="3" end="3"/>
                                            </p:txEl>
                                          </p:spTgt>
                                        </p:tgtEl>
                                        <p:attrNameLst>
                                          <p:attrName>style.visibility</p:attrName>
                                        </p:attrNameLst>
                                      </p:cBhvr>
                                      <p:to>
                                        <p:strVal val="visible"/>
                                      </p:to>
                                    </p:set>
                                  </p:childTnLst>
                                </p:cTn>
                              </p:par>
                              <p:par>
                                <p:cTn id="13" presetID="1" presetClass="entr" presetSubtype="0" fill="hold" nodeType="withEffect">
                                  <p:stCondLst>
                                    <p:cond delay="0"/>
                                  </p:stCondLst>
                                  <p:childTnLst>
                                    <p:set>
                                      <p:cBhvr>
                                        <p:cTn id="14" dur="1" fill="hold">
                                          <p:stCondLst>
                                            <p:cond delay="0"/>
                                          </p:stCondLst>
                                        </p:cTn>
                                        <p:tgtEl>
                                          <p:spTgt spid="4">
                                            <p:txEl>
                                              <p:pRg st="4" end="4"/>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6">
                                            <p:txEl>
                                              <p:pRg st="0" end="0"/>
                                            </p:txEl>
                                          </p:spTgt>
                                        </p:tgtEl>
                                        <p:attrNameLst>
                                          <p:attrName>style.visibility</p:attrName>
                                        </p:attrNameLst>
                                      </p:cBhvr>
                                      <p:to>
                                        <p:strVal val="visible"/>
                                      </p:to>
                                    </p:set>
                                  </p:childTnLst>
                                </p:cTn>
                              </p:par>
                              <p:par>
                                <p:cTn id="19" presetID="1" presetClass="entr" presetSubtype="0" fill="hold" nodeType="withEffect">
                                  <p:stCondLst>
                                    <p:cond delay="0"/>
                                  </p:stCondLst>
                                  <p:childTnLst>
                                    <p:set>
                                      <p:cBhvr>
                                        <p:cTn id="20" dur="1" fill="hold">
                                          <p:stCondLst>
                                            <p:cond delay="0"/>
                                          </p:stCondLst>
                                        </p:cTn>
                                        <p:tgtEl>
                                          <p:spTgt spid="6">
                                            <p:txEl>
                                              <p:pRg st="1" end="1"/>
                                            </p:txEl>
                                          </p:spTgt>
                                        </p:tgtEl>
                                        <p:attrNameLst>
                                          <p:attrName>style.visibility</p:attrName>
                                        </p:attrNameLst>
                                      </p:cBhvr>
                                      <p:to>
                                        <p:strVal val="visible"/>
                                      </p:to>
                                    </p:set>
                                  </p:childTnLst>
                                </p:cTn>
                              </p:par>
                              <p:par>
                                <p:cTn id="21" presetID="1" presetClass="entr" presetSubtype="0" fill="hold" nodeType="withEffect">
                                  <p:stCondLst>
                                    <p:cond delay="0"/>
                                  </p:stCondLst>
                                  <p:childTnLst>
                                    <p:set>
                                      <p:cBhvr>
                                        <p:cTn id="22" dur="1" fill="hold">
                                          <p:stCondLst>
                                            <p:cond delay="0"/>
                                          </p:stCondLst>
                                        </p:cTn>
                                        <p:tgtEl>
                                          <p:spTgt spid="6">
                                            <p:txEl>
                                              <p:pRg st="2" end="2"/>
                                            </p:txEl>
                                          </p:spTgt>
                                        </p:tgtEl>
                                        <p:attrNameLst>
                                          <p:attrName>style.visibility</p:attrName>
                                        </p:attrNameLst>
                                      </p:cBhvr>
                                      <p:to>
                                        <p:strVal val="visible"/>
                                      </p:to>
                                    </p:set>
                                  </p:childTnLst>
                                </p:cTn>
                              </p:par>
                              <p:par>
                                <p:cTn id="23" presetID="1" presetClass="entr" presetSubtype="0" fill="hold" nodeType="withEffect">
                                  <p:stCondLst>
                                    <p:cond delay="0"/>
                                  </p:stCondLst>
                                  <p:childTnLst>
                                    <p:set>
                                      <p:cBhvr>
                                        <p:cTn id="24" dur="1" fill="hold">
                                          <p:stCondLst>
                                            <p:cond delay="0"/>
                                          </p:stCondLst>
                                        </p:cTn>
                                        <p:tgtEl>
                                          <p:spTgt spid="6">
                                            <p:txEl>
                                              <p:pRg st="3" end="3"/>
                                            </p:txEl>
                                          </p:spTgt>
                                        </p:tgtEl>
                                        <p:attrNameLst>
                                          <p:attrName>style.visibility</p:attrName>
                                        </p:attrNameLst>
                                      </p:cBhvr>
                                      <p:to>
                                        <p:strVal val="visible"/>
                                      </p:to>
                                    </p:set>
                                  </p:childTnLst>
                                </p:cTn>
                              </p:par>
                              <p:par>
                                <p:cTn id="25" presetID="1" presetClass="entr" presetSubtype="0" fill="hold" nodeType="withEffect">
                                  <p:stCondLst>
                                    <p:cond delay="0"/>
                                  </p:stCondLst>
                                  <p:childTnLst>
                                    <p:set>
                                      <p:cBhvr>
                                        <p:cTn id="26" dur="1" fill="hold">
                                          <p:stCondLst>
                                            <p:cond delay="0"/>
                                          </p:stCondLst>
                                        </p:cTn>
                                        <p:tgtEl>
                                          <p:spTgt spid="6">
                                            <p:txEl>
                                              <p:pRg st="4" end="4"/>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b="1" dirty="0" smtClean="0"/>
              <a:t>Do Homeless People Have Protection and Rights????</a:t>
            </a:r>
            <a:endParaRPr lang="en-GB" b="1" dirty="0"/>
          </a:p>
        </p:txBody>
      </p:sp>
      <p:sp>
        <p:nvSpPr>
          <p:cNvPr id="3" name="Content Placeholder 2"/>
          <p:cNvSpPr>
            <a:spLocks noGrp="1"/>
          </p:cNvSpPr>
          <p:nvPr>
            <p:ph idx="1"/>
          </p:nvPr>
        </p:nvSpPr>
        <p:spPr/>
        <p:txBody>
          <a:bodyPr>
            <a:normAutofit lnSpcReduction="10000"/>
          </a:bodyPr>
          <a:lstStyle/>
          <a:p>
            <a:r>
              <a:rPr lang="en-GB" dirty="0"/>
              <a:t>The Human Rights Act (1998</a:t>
            </a:r>
            <a:r>
              <a:rPr lang="en-GB" dirty="0" smtClean="0"/>
              <a:t>)</a:t>
            </a:r>
          </a:p>
          <a:p>
            <a:r>
              <a:rPr lang="en-GB" dirty="0"/>
              <a:t>The Equality Act (2010</a:t>
            </a:r>
            <a:r>
              <a:rPr lang="en-GB" dirty="0" smtClean="0"/>
              <a:t>)</a:t>
            </a:r>
          </a:p>
          <a:p>
            <a:r>
              <a:rPr lang="en-GB" dirty="0"/>
              <a:t>The Care Act (2014</a:t>
            </a:r>
            <a:r>
              <a:rPr lang="en-GB" dirty="0" smtClean="0"/>
              <a:t>)</a:t>
            </a:r>
          </a:p>
          <a:p>
            <a:r>
              <a:rPr lang="en-GB" dirty="0"/>
              <a:t>Mental Capacity Act (2005</a:t>
            </a:r>
            <a:r>
              <a:rPr lang="en-GB" dirty="0" smtClean="0"/>
              <a:t>)</a:t>
            </a:r>
          </a:p>
          <a:p>
            <a:r>
              <a:rPr lang="en-GB" dirty="0"/>
              <a:t>Social Services and Well-being (Wales) Act </a:t>
            </a:r>
            <a:r>
              <a:rPr lang="en-GB" dirty="0" smtClean="0"/>
              <a:t>2014</a:t>
            </a:r>
          </a:p>
          <a:p>
            <a:r>
              <a:rPr lang="en-GB" dirty="0"/>
              <a:t>The Well-being of Future Generations (Wales) </a:t>
            </a:r>
            <a:br>
              <a:rPr lang="en-GB" dirty="0"/>
            </a:br>
            <a:r>
              <a:rPr lang="en-GB" dirty="0"/>
              <a:t>Act 2015</a:t>
            </a:r>
          </a:p>
        </p:txBody>
      </p:sp>
    </p:spTree>
    <p:extLst>
      <p:ext uri="{BB962C8B-B14F-4D97-AF65-F5344CB8AC3E}">
        <p14:creationId xmlns:p14="http://schemas.microsoft.com/office/powerpoint/2010/main" val="205244337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nodeType="clickEffect">
                                  <p:stCondLst>
                                    <p:cond delay="0"/>
                                  </p:stCondLst>
                                  <p:childTnLst>
                                    <p:set>
                                      <p:cBhvr>
                                        <p:cTn id="26" dur="1" fill="hold">
                                          <p:stCondLst>
                                            <p:cond delay="0"/>
                                          </p:stCondLst>
                                        </p:cTn>
                                        <p:tgtEl>
                                          <p:spTgt spid="3">
                                            <p:txEl>
                                              <p:pRg st="5" end="5"/>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dirty="0" smtClean="0"/>
              <a:t>Causes of Homelessness</a:t>
            </a:r>
            <a:endParaRPr lang="en-GB" b="1" dirty="0"/>
          </a:p>
        </p:txBody>
      </p:sp>
      <p:sp>
        <p:nvSpPr>
          <p:cNvPr id="3" name="Content Placeholder 2"/>
          <p:cNvSpPr>
            <a:spLocks noGrp="1"/>
          </p:cNvSpPr>
          <p:nvPr>
            <p:ph idx="1"/>
          </p:nvPr>
        </p:nvSpPr>
        <p:spPr>
          <a:xfrm>
            <a:off x="1295402" y="3097621"/>
            <a:ext cx="9601196" cy="3318936"/>
          </a:xfrm>
        </p:spPr>
        <p:txBody>
          <a:bodyPr/>
          <a:lstStyle/>
          <a:p>
            <a:r>
              <a:rPr lang="en-GB" dirty="0">
                <a:solidFill>
                  <a:srgbClr val="444444"/>
                </a:solidFill>
                <a:latin typeface="+mj-lt"/>
              </a:rPr>
              <a:t>Structural and individual factors are often </a:t>
            </a:r>
            <a:r>
              <a:rPr lang="en-GB" dirty="0" smtClean="0">
                <a:solidFill>
                  <a:srgbClr val="444444"/>
                </a:solidFill>
                <a:latin typeface="+mj-lt"/>
              </a:rPr>
              <a:t>interrelated</a:t>
            </a:r>
          </a:p>
          <a:p>
            <a:r>
              <a:rPr lang="en-GB" dirty="0">
                <a:solidFill>
                  <a:srgbClr val="444444"/>
                </a:solidFill>
                <a:latin typeface="+mj-lt"/>
              </a:rPr>
              <a:t>I</a:t>
            </a:r>
            <a:r>
              <a:rPr lang="en-GB" dirty="0" smtClean="0">
                <a:solidFill>
                  <a:srgbClr val="444444"/>
                </a:solidFill>
                <a:latin typeface="+mj-lt"/>
              </a:rPr>
              <a:t>ndividual </a:t>
            </a:r>
            <a:r>
              <a:rPr lang="en-GB" dirty="0">
                <a:solidFill>
                  <a:srgbClr val="444444"/>
                </a:solidFill>
                <a:latin typeface="+mj-lt"/>
              </a:rPr>
              <a:t>issues can arise from structural disadvantages such as poverty or lack of </a:t>
            </a:r>
            <a:r>
              <a:rPr lang="en-GB" dirty="0" smtClean="0">
                <a:solidFill>
                  <a:srgbClr val="444444"/>
                </a:solidFill>
                <a:latin typeface="+mj-lt"/>
              </a:rPr>
              <a:t>education </a:t>
            </a:r>
          </a:p>
          <a:p>
            <a:r>
              <a:rPr lang="en-GB" dirty="0" smtClean="0">
                <a:solidFill>
                  <a:srgbClr val="444444"/>
                </a:solidFill>
                <a:latin typeface="+mj-lt"/>
              </a:rPr>
              <a:t>Personal </a:t>
            </a:r>
            <a:r>
              <a:rPr lang="en-GB" dirty="0">
                <a:solidFill>
                  <a:srgbClr val="444444"/>
                </a:solidFill>
                <a:latin typeface="+mj-lt"/>
              </a:rPr>
              <a:t>factors, such as family and social relationships, can also be put under pressure by structural forces such as poverty</a:t>
            </a:r>
            <a:endParaRPr lang="en-GB" dirty="0">
              <a:latin typeface="+mj-lt"/>
            </a:endParaRPr>
          </a:p>
        </p:txBody>
      </p:sp>
      <p:sp>
        <p:nvSpPr>
          <p:cNvPr id="4" name="TextBox 3"/>
          <p:cNvSpPr txBox="1"/>
          <p:nvPr/>
        </p:nvSpPr>
        <p:spPr>
          <a:xfrm>
            <a:off x="1574358" y="2496709"/>
            <a:ext cx="4521642" cy="461665"/>
          </a:xfrm>
          <a:prstGeom prst="rect">
            <a:avLst/>
          </a:prstGeom>
          <a:noFill/>
        </p:spPr>
        <p:txBody>
          <a:bodyPr wrap="square" rtlCol="0">
            <a:spAutoFit/>
          </a:bodyPr>
          <a:lstStyle/>
          <a:p>
            <a:r>
              <a:rPr lang="en-GB" sz="2400" b="1" dirty="0" smtClean="0"/>
              <a:t>A Complex Issue…</a:t>
            </a:r>
            <a:endParaRPr lang="en-GB" sz="2400" b="1" dirty="0"/>
          </a:p>
        </p:txBody>
      </p:sp>
      <p:pic>
        <p:nvPicPr>
          <p:cNvPr id="5" name="Picture 4"/>
          <p:cNvPicPr>
            <a:picLocks noChangeAspect="1"/>
          </p:cNvPicPr>
          <p:nvPr/>
        </p:nvPicPr>
        <p:blipFill>
          <a:blip r:embed="rId2"/>
          <a:stretch>
            <a:fillRect/>
          </a:stretch>
        </p:blipFill>
        <p:spPr>
          <a:xfrm>
            <a:off x="9831324" y="5962934"/>
            <a:ext cx="1530229" cy="323116"/>
          </a:xfrm>
          <a:prstGeom prst="rect">
            <a:avLst/>
          </a:prstGeom>
        </p:spPr>
      </p:pic>
    </p:spTree>
    <p:extLst>
      <p:ext uri="{BB962C8B-B14F-4D97-AF65-F5344CB8AC3E}">
        <p14:creationId xmlns:p14="http://schemas.microsoft.com/office/powerpoint/2010/main" val="50044937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dirty="0" smtClean="0"/>
              <a:t>Impact of Homelessness</a:t>
            </a:r>
            <a:endParaRPr lang="en-GB" b="1" dirty="0"/>
          </a:p>
        </p:txBody>
      </p:sp>
      <p:pic>
        <p:nvPicPr>
          <p:cNvPr id="4" name="Content Placeholder 3"/>
          <p:cNvPicPr>
            <a:picLocks noGrp="1"/>
          </p:cNvPicPr>
          <p:nvPr>
            <p:ph idx="1"/>
          </p:nvPr>
        </p:nvPicPr>
        <p:blipFill rotWithShape="1">
          <a:blip r:embed="rId2"/>
          <a:srcRect l="61230" t="23446" r="15340" b="34815"/>
          <a:stretch/>
        </p:blipFill>
        <p:spPr bwMode="auto">
          <a:xfrm>
            <a:off x="3392438" y="2460928"/>
            <a:ext cx="5518442" cy="3589339"/>
          </a:xfrm>
          <a:prstGeom prst="rect">
            <a:avLst/>
          </a:prstGeom>
          <a:ln>
            <a:noFill/>
          </a:ln>
          <a:extLst>
            <a:ext uri="{53640926-AAD7-44D8-BBD7-CCE9431645EC}">
              <a14:shadowObscured xmlns:a14="http://schemas.microsoft.com/office/drawing/2010/main"/>
            </a:ext>
          </a:extLst>
        </p:spPr>
      </p:pic>
      <p:sp>
        <p:nvSpPr>
          <p:cNvPr id="5" name="TextBox 4"/>
          <p:cNvSpPr txBox="1"/>
          <p:nvPr/>
        </p:nvSpPr>
        <p:spPr>
          <a:xfrm>
            <a:off x="9581322" y="5773268"/>
            <a:ext cx="1924216" cy="276999"/>
          </a:xfrm>
          <a:prstGeom prst="rect">
            <a:avLst/>
          </a:prstGeom>
          <a:noFill/>
        </p:spPr>
        <p:txBody>
          <a:bodyPr wrap="square" rtlCol="0">
            <a:spAutoFit/>
          </a:bodyPr>
          <a:lstStyle/>
          <a:p>
            <a:r>
              <a:rPr lang="en-GB" sz="1200" dirty="0" smtClean="0"/>
              <a:t>(Homeless Link, 2019a)</a:t>
            </a:r>
            <a:endParaRPr lang="en-GB" sz="1200" dirty="0"/>
          </a:p>
        </p:txBody>
      </p:sp>
    </p:spTree>
    <p:extLst>
      <p:ext uri="{BB962C8B-B14F-4D97-AF65-F5344CB8AC3E}">
        <p14:creationId xmlns:p14="http://schemas.microsoft.com/office/powerpoint/2010/main" val="3302163807"/>
      </p:ext>
    </p:extLst>
  </p:cSld>
  <p:clrMapOvr>
    <a:masterClrMapping/>
  </p:clrMapOvr>
  <p:timing>
    <p:tnLst>
      <p:par>
        <p:cTn id="1" dur="indefinite" restart="never" nodeType="tmRoot"/>
      </p:par>
    </p:tnLst>
  </p:timing>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dirty="0" smtClean="0"/>
              <a:t>Impact of Homelessness</a:t>
            </a:r>
            <a:endParaRPr lang="en-GB" b="1" dirty="0"/>
          </a:p>
        </p:txBody>
      </p:sp>
      <p:sp>
        <p:nvSpPr>
          <p:cNvPr id="5" name="TextBox 4"/>
          <p:cNvSpPr txBox="1"/>
          <p:nvPr/>
        </p:nvSpPr>
        <p:spPr>
          <a:xfrm>
            <a:off x="9525663" y="5869802"/>
            <a:ext cx="1924216" cy="276999"/>
          </a:xfrm>
          <a:prstGeom prst="rect">
            <a:avLst/>
          </a:prstGeom>
          <a:noFill/>
        </p:spPr>
        <p:txBody>
          <a:bodyPr wrap="square" rtlCol="0">
            <a:spAutoFit/>
          </a:bodyPr>
          <a:lstStyle/>
          <a:p>
            <a:r>
              <a:rPr lang="en-GB" sz="1200" dirty="0" smtClean="0"/>
              <a:t>(Homeless Link, 2019a)</a:t>
            </a:r>
            <a:endParaRPr lang="en-GB" sz="1200" dirty="0"/>
          </a:p>
        </p:txBody>
      </p:sp>
      <p:sp>
        <p:nvSpPr>
          <p:cNvPr id="3" name="Content Placeholder 2"/>
          <p:cNvSpPr>
            <a:spLocks noGrp="1"/>
          </p:cNvSpPr>
          <p:nvPr>
            <p:ph idx="1"/>
          </p:nvPr>
        </p:nvSpPr>
        <p:spPr/>
        <p:txBody>
          <a:bodyPr>
            <a:normAutofit fontScale="92500" lnSpcReduction="10000"/>
          </a:bodyPr>
          <a:lstStyle/>
          <a:p>
            <a:pPr marL="0" indent="0">
              <a:buNone/>
            </a:pPr>
            <a:r>
              <a:rPr lang="en-GB" b="1" dirty="0" smtClean="0"/>
              <a:t>On Individuals</a:t>
            </a:r>
          </a:p>
          <a:p>
            <a:r>
              <a:rPr lang="en-GB" dirty="0"/>
              <a:t>H</a:t>
            </a:r>
            <a:r>
              <a:rPr lang="en-GB" dirty="0" smtClean="0"/>
              <a:t>igher risk of isolation/ loneliness</a:t>
            </a:r>
          </a:p>
          <a:p>
            <a:r>
              <a:rPr lang="en-GB" dirty="0" smtClean="0"/>
              <a:t>Increase in likelihood of substance addiction or abuse</a:t>
            </a:r>
          </a:p>
          <a:p>
            <a:r>
              <a:rPr lang="en-GB" dirty="0"/>
              <a:t>P</a:t>
            </a:r>
            <a:r>
              <a:rPr lang="en-GB" dirty="0" smtClean="0"/>
              <a:t>hysical </a:t>
            </a:r>
            <a:r>
              <a:rPr lang="en-GB" dirty="0"/>
              <a:t>or mental health </a:t>
            </a:r>
            <a:r>
              <a:rPr lang="en-GB" dirty="0" smtClean="0"/>
              <a:t>problems</a:t>
            </a:r>
          </a:p>
          <a:p>
            <a:r>
              <a:rPr lang="en-GB" i="1" dirty="0"/>
              <a:t>As someone's problems become more complex, anti-social behaviour, involvement with the criminal justice system and acute NHS services become more </a:t>
            </a:r>
            <a:r>
              <a:rPr lang="en-GB" i="1" dirty="0" smtClean="0"/>
              <a:t>likely</a:t>
            </a:r>
          </a:p>
          <a:p>
            <a:r>
              <a:rPr lang="en-GB" i="1" dirty="0"/>
              <a:t>T</a:t>
            </a:r>
            <a:r>
              <a:rPr lang="en-GB" i="1" dirty="0" smtClean="0"/>
              <a:t>he </a:t>
            </a:r>
            <a:r>
              <a:rPr lang="en-GB" i="1" dirty="0"/>
              <a:t>longer someone is in this position the more difficult it can become to get back on </a:t>
            </a:r>
            <a:r>
              <a:rPr lang="en-GB" i="1" dirty="0" smtClean="0"/>
              <a:t>their feet and the less likely they are to get into paid work, education or training.</a:t>
            </a:r>
          </a:p>
          <a:p>
            <a:endParaRPr lang="en-GB" dirty="0"/>
          </a:p>
        </p:txBody>
      </p:sp>
    </p:spTree>
    <p:extLst>
      <p:ext uri="{BB962C8B-B14F-4D97-AF65-F5344CB8AC3E}">
        <p14:creationId xmlns:p14="http://schemas.microsoft.com/office/powerpoint/2010/main" val="203147054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3">
                                            <p:txEl>
                                              <p:pRg st="5" end="5"/>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dirty="0" smtClean="0"/>
              <a:t>Impact of Homelessness</a:t>
            </a:r>
            <a:endParaRPr lang="en-GB" b="1" dirty="0"/>
          </a:p>
        </p:txBody>
      </p:sp>
      <p:sp>
        <p:nvSpPr>
          <p:cNvPr id="3" name="Content Placeholder 2"/>
          <p:cNvSpPr>
            <a:spLocks noGrp="1"/>
          </p:cNvSpPr>
          <p:nvPr>
            <p:ph idx="1"/>
          </p:nvPr>
        </p:nvSpPr>
        <p:spPr/>
        <p:txBody>
          <a:bodyPr/>
          <a:lstStyle/>
          <a:p>
            <a:pPr marL="0" indent="0">
              <a:buNone/>
            </a:pPr>
            <a:r>
              <a:rPr lang="en-GB" b="1" dirty="0" smtClean="0"/>
              <a:t>On Communities</a:t>
            </a:r>
          </a:p>
          <a:p>
            <a:r>
              <a:rPr lang="en-GB" dirty="0" smtClean="0"/>
              <a:t>Could lead to rough sleeping</a:t>
            </a:r>
          </a:p>
          <a:p>
            <a:r>
              <a:rPr lang="en-GB" dirty="0" smtClean="0"/>
              <a:t>Street drinking</a:t>
            </a:r>
          </a:p>
          <a:p>
            <a:r>
              <a:rPr lang="en-GB" dirty="0" smtClean="0"/>
              <a:t>Begging</a:t>
            </a:r>
          </a:p>
          <a:p>
            <a:r>
              <a:rPr lang="en-GB" dirty="0" smtClean="0"/>
              <a:t>Criminal/ Anti-social behaviour</a:t>
            </a:r>
          </a:p>
          <a:p>
            <a:endParaRPr lang="en-GB" dirty="0"/>
          </a:p>
        </p:txBody>
      </p:sp>
      <p:sp>
        <p:nvSpPr>
          <p:cNvPr id="4" name="TextBox 3"/>
          <p:cNvSpPr txBox="1"/>
          <p:nvPr/>
        </p:nvSpPr>
        <p:spPr>
          <a:xfrm>
            <a:off x="9374586" y="5875868"/>
            <a:ext cx="2274073" cy="276999"/>
          </a:xfrm>
          <a:prstGeom prst="rect">
            <a:avLst/>
          </a:prstGeom>
          <a:noFill/>
        </p:spPr>
        <p:txBody>
          <a:bodyPr wrap="square" rtlCol="0">
            <a:spAutoFit/>
          </a:bodyPr>
          <a:lstStyle/>
          <a:p>
            <a:r>
              <a:rPr lang="en-GB" sz="1200" dirty="0" smtClean="0"/>
              <a:t>(Homeless Link, 2019a)</a:t>
            </a:r>
            <a:endParaRPr lang="en-GB" sz="1200" dirty="0"/>
          </a:p>
        </p:txBody>
      </p:sp>
      <p:pic>
        <p:nvPicPr>
          <p:cNvPr id="5" name="Picture 4" descr="Image result for free images of rough sleepers drinking alcohol"/>
          <p:cNvPicPr/>
          <p:nvPr/>
        </p:nvPicPr>
        <p:blipFill>
          <a:blip r:embed="rId2">
            <a:extLst>
              <a:ext uri="{28A0092B-C50C-407E-A947-70E740481C1C}">
                <a14:useLocalDpi xmlns:a14="http://schemas.microsoft.com/office/drawing/2010/main" val="0"/>
              </a:ext>
            </a:extLst>
          </a:blip>
          <a:srcRect/>
          <a:stretch>
            <a:fillRect/>
          </a:stretch>
        </p:blipFill>
        <p:spPr bwMode="auto">
          <a:xfrm>
            <a:off x="7712392" y="3211936"/>
            <a:ext cx="2619375" cy="1737995"/>
          </a:xfrm>
          <a:prstGeom prst="rect">
            <a:avLst/>
          </a:prstGeom>
          <a:noFill/>
          <a:ln>
            <a:noFill/>
          </a:ln>
        </p:spPr>
      </p:pic>
    </p:spTree>
    <p:extLst>
      <p:ext uri="{BB962C8B-B14F-4D97-AF65-F5344CB8AC3E}">
        <p14:creationId xmlns:p14="http://schemas.microsoft.com/office/powerpoint/2010/main" val="2396672682"/>
      </p:ext>
    </p:extLst>
  </p:cSld>
  <p:clrMapOvr>
    <a:masterClrMapping/>
  </p:clrMapOvr>
  <p:timing>
    <p:tnLst>
      <p:par>
        <p:cTn id="1" dur="indefinite" restart="never" nodeType="tmRoot"/>
      </p:par>
    </p:tnLst>
  </p:timing>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dirty="0" smtClean="0"/>
              <a:t>Cost of Homelessness</a:t>
            </a:r>
            <a:endParaRPr lang="en-GB" b="1" dirty="0"/>
          </a:p>
        </p:txBody>
      </p:sp>
      <p:sp>
        <p:nvSpPr>
          <p:cNvPr id="3" name="Content Placeholder 2"/>
          <p:cNvSpPr>
            <a:spLocks noGrp="1"/>
          </p:cNvSpPr>
          <p:nvPr>
            <p:ph idx="1"/>
          </p:nvPr>
        </p:nvSpPr>
        <p:spPr/>
        <p:txBody>
          <a:bodyPr>
            <a:normAutofit fontScale="92500" lnSpcReduction="20000"/>
          </a:bodyPr>
          <a:lstStyle/>
          <a:p>
            <a:r>
              <a:rPr lang="en-GB" sz="1800" dirty="0"/>
              <a:t>T</a:t>
            </a:r>
            <a:r>
              <a:rPr lang="en-GB" sz="1800" dirty="0" smtClean="0"/>
              <a:t>he </a:t>
            </a:r>
            <a:r>
              <a:rPr lang="en-GB" sz="1800" dirty="0"/>
              <a:t>average cost of an A&amp;E visit is </a:t>
            </a:r>
            <a:r>
              <a:rPr lang="en-GB" sz="1800" b="1" dirty="0"/>
              <a:t>£147</a:t>
            </a:r>
            <a:r>
              <a:rPr lang="en-GB" sz="1800" dirty="0"/>
              <a:t>; 4 out of 10 experiencing homelessness have used A&amp;E in last six month </a:t>
            </a:r>
          </a:p>
          <a:p>
            <a:r>
              <a:rPr lang="en-GB" sz="1800" b="1" dirty="0"/>
              <a:t>£1,668 </a:t>
            </a:r>
            <a:r>
              <a:rPr lang="en-GB" sz="1800" dirty="0"/>
              <a:t>is the average cost per arrest; 7 out of 10 homeless ex-offenders are reconvicted within one year</a:t>
            </a:r>
          </a:p>
          <a:p>
            <a:r>
              <a:rPr lang="en-GB" sz="1800" b="1" dirty="0"/>
              <a:t>£26, 000 </a:t>
            </a:r>
            <a:r>
              <a:rPr lang="en-GB" sz="1800" dirty="0"/>
              <a:t>is the estimated average cost of a homeless person each year to public </a:t>
            </a:r>
            <a:r>
              <a:rPr lang="en-GB" sz="1800" dirty="0" smtClean="0"/>
              <a:t>purse</a:t>
            </a:r>
          </a:p>
          <a:p>
            <a:r>
              <a:rPr lang="en-GB" sz="1800" dirty="0"/>
              <a:t>The </a:t>
            </a:r>
            <a:r>
              <a:rPr lang="en-GB" sz="1800" dirty="0" smtClean="0"/>
              <a:t>cost </a:t>
            </a:r>
            <a:r>
              <a:rPr lang="en-GB" sz="1800" dirty="0"/>
              <a:t>of temporary accommodation across London in 2014/15 was close to </a:t>
            </a:r>
            <a:r>
              <a:rPr lang="en-GB" sz="1800" b="1" dirty="0"/>
              <a:t>£663m</a:t>
            </a:r>
          </a:p>
          <a:p>
            <a:r>
              <a:rPr lang="en-GB" sz="1800" b="1" dirty="0"/>
              <a:t>£1 billion </a:t>
            </a:r>
            <a:r>
              <a:rPr lang="en-GB" sz="1800" dirty="0"/>
              <a:t>is the estimated annual cost of </a:t>
            </a:r>
            <a:r>
              <a:rPr lang="en-GB" sz="1800" dirty="0" smtClean="0"/>
              <a:t>homelessness</a:t>
            </a:r>
          </a:p>
          <a:p>
            <a:pPr marL="0" indent="0">
              <a:buNone/>
            </a:pPr>
            <a:r>
              <a:rPr lang="en-GB" dirty="0"/>
              <a:t>Research shows that effective early interventions reduce the </a:t>
            </a:r>
            <a:r>
              <a:rPr lang="en-GB" b="1" dirty="0"/>
              <a:t>personal</a:t>
            </a:r>
            <a:r>
              <a:rPr lang="en-GB" dirty="0"/>
              <a:t> and </a:t>
            </a:r>
            <a:r>
              <a:rPr lang="en-GB" b="1" dirty="0"/>
              <a:t>financial </a:t>
            </a:r>
            <a:r>
              <a:rPr lang="en-GB" dirty="0"/>
              <a:t>cost of homelessness. </a:t>
            </a:r>
          </a:p>
          <a:p>
            <a:pPr marL="0" indent="0">
              <a:buNone/>
            </a:pPr>
            <a:r>
              <a:rPr lang="en-GB" dirty="0"/>
              <a:t>If 40,000 people were prevented from becoming homeless for one year in England it would save the public purse </a:t>
            </a:r>
            <a:r>
              <a:rPr lang="en-GB" b="1" dirty="0"/>
              <a:t>£370 million</a:t>
            </a:r>
            <a:r>
              <a:rPr lang="en-GB" dirty="0"/>
              <a:t>.</a:t>
            </a:r>
          </a:p>
          <a:p>
            <a:endParaRPr lang="en-GB" dirty="0" smtClean="0"/>
          </a:p>
          <a:p>
            <a:pPr marL="0" indent="0">
              <a:buNone/>
            </a:pPr>
            <a:endParaRPr lang="en-GB" sz="1800" dirty="0"/>
          </a:p>
        </p:txBody>
      </p:sp>
      <p:sp>
        <p:nvSpPr>
          <p:cNvPr id="4" name="TextBox 3"/>
          <p:cNvSpPr txBox="1"/>
          <p:nvPr/>
        </p:nvSpPr>
        <p:spPr>
          <a:xfrm>
            <a:off x="9660835" y="5869802"/>
            <a:ext cx="1781092" cy="276999"/>
          </a:xfrm>
          <a:prstGeom prst="rect">
            <a:avLst/>
          </a:prstGeom>
          <a:noFill/>
        </p:spPr>
        <p:txBody>
          <a:bodyPr wrap="square" rtlCol="0">
            <a:spAutoFit/>
          </a:bodyPr>
          <a:lstStyle/>
          <a:p>
            <a:r>
              <a:rPr lang="en-GB" sz="1200" dirty="0" smtClean="0"/>
              <a:t>(Homeless Link, 2019a)</a:t>
            </a:r>
            <a:endParaRPr lang="en-GB" sz="1200" dirty="0"/>
          </a:p>
        </p:txBody>
      </p:sp>
    </p:spTree>
    <p:extLst>
      <p:ext uri="{BB962C8B-B14F-4D97-AF65-F5344CB8AC3E}">
        <p14:creationId xmlns:p14="http://schemas.microsoft.com/office/powerpoint/2010/main" val="124199834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nodeType="clickEffect">
                                  <p:stCondLst>
                                    <p:cond delay="0"/>
                                  </p:stCondLst>
                                  <p:childTnLst>
                                    <p:set>
                                      <p:cBhvr>
                                        <p:cTn id="26" dur="1" fill="hold">
                                          <p:stCondLst>
                                            <p:cond delay="0"/>
                                          </p:stCondLst>
                                        </p:cTn>
                                        <p:tgtEl>
                                          <p:spTgt spid="3">
                                            <p:txEl>
                                              <p:pRg st="5" end="5"/>
                                            </p:txEl>
                                          </p:spTgt>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nodeType="clickEffect">
                                  <p:stCondLst>
                                    <p:cond delay="0"/>
                                  </p:stCondLst>
                                  <p:childTnLst>
                                    <p:set>
                                      <p:cBhvr>
                                        <p:cTn id="30" dur="1" fill="hold">
                                          <p:stCondLst>
                                            <p:cond delay="0"/>
                                          </p:stCondLst>
                                        </p:cTn>
                                        <p:tgtEl>
                                          <p:spTgt spid="3">
                                            <p:txEl>
                                              <p:pRg st="6" end="6"/>
                                            </p:txEl>
                                          </p:spTgt>
                                        </p:tgtEl>
                                        <p:attrNameLst>
                                          <p:attrName>style.visibility</p:attrName>
                                        </p:attrNameLst>
                                      </p:cBhvr>
                                      <p:to>
                                        <p:strVal val="visible"/>
                                      </p:to>
                                    </p:set>
                                  </p:childTnLst>
                                </p:cTn>
                              </p:par>
                            </p:childTnLst>
                          </p:cTn>
                        </p:par>
                      </p:childTnLst>
                    </p:cTn>
                  </p:par>
                  <p:par>
                    <p:cTn id="31" fill="hold">
                      <p:stCondLst>
                        <p:cond delay="indefinite"/>
                      </p:stCondLst>
                      <p:childTnLst>
                        <p:par>
                          <p:cTn id="32" fill="hold">
                            <p:stCondLst>
                              <p:cond delay="0"/>
                            </p:stCondLst>
                            <p:childTnLst>
                              <p:par>
                                <p:cTn id="33" presetID="1" presetClass="entr" presetSubtype="0" fill="hold" nodeType="clickEffect">
                                  <p:stCondLst>
                                    <p:cond delay="0"/>
                                  </p:stCondLst>
                                  <p:childTnLst>
                                    <p:set>
                                      <p:cBhvr>
                                        <p:cTn id="34" dur="1" fill="hold">
                                          <p:stCondLst>
                                            <p:cond delay="0"/>
                                          </p:stCondLst>
                                        </p:cTn>
                                        <p:tgtEl>
                                          <p:spTgt spid="4">
                                            <p:txEl>
                                              <p:pRg st="0" end="0"/>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p:cNvSpPr/>
          <p:nvPr/>
        </p:nvSpPr>
        <p:spPr>
          <a:xfrm>
            <a:off x="2873070" y="2974651"/>
            <a:ext cx="6096000" cy="923330"/>
          </a:xfrm>
          <a:prstGeom prst="rect">
            <a:avLst/>
          </a:prstGeom>
        </p:spPr>
        <p:txBody>
          <a:bodyPr>
            <a:spAutoFit/>
          </a:bodyPr>
          <a:lstStyle/>
          <a:p>
            <a:pPr algn="ctr"/>
            <a:r>
              <a:rPr lang="en-GB" b="1" dirty="0">
                <a:solidFill>
                  <a:srgbClr val="000000"/>
                </a:solidFill>
                <a:latin typeface="+mj-lt"/>
              </a:rPr>
              <a:t>An estimated </a:t>
            </a:r>
            <a:r>
              <a:rPr lang="en-GB" b="1" dirty="0">
                <a:solidFill>
                  <a:srgbClr val="E10010"/>
                </a:solidFill>
                <a:latin typeface="+mj-lt"/>
                <a:hlinkClick r:id="rId2"/>
              </a:rPr>
              <a:t>320,000 people are homeless in the UK</a:t>
            </a:r>
            <a:r>
              <a:rPr lang="en-GB" b="1" dirty="0">
                <a:solidFill>
                  <a:srgbClr val="000000"/>
                </a:solidFill>
                <a:latin typeface="+mj-lt"/>
              </a:rPr>
              <a:t>, according to research by Shelter – that is one in every 201 Brits and an increase of four per cent on last year’s number.</a:t>
            </a:r>
            <a:endParaRPr lang="en-GB" b="1" dirty="0">
              <a:latin typeface="+mj-lt"/>
            </a:endParaRPr>
          </a:p>
        </p:txBody>
      </p:sp>
      <p:sp>
        <p:nvSpPr>
          <p:cNvPr id="3" name="Rectangle 2"/>
          <p:cNvSpPr/>
          <p:nvPr/>
        </p:nvSpPr>
        <p:spPr>
          <a:xfrm>
            <a:off x="740796" y="1141863"/>
            <a:ext cx="10710407" cy="1446550"/>
          </a:xfrm>
          <a:prstGeom prst="rect">
            <a:avLst/>
          </a:prstGeom>
        </p:spPr>
        <p:txBody>
          <a:bodyPr wrap="square">
            <a:spAutoFit/>
          </a:bodyPr>
          <a:lstStyle/>
          <a:p>
            <a:pPr algn="ctr"/>
            <a:r>
              <a:rPr lang="en-GB" sz="4400" b="1" dirty="0">
                <a:solidFill>
                  <a:srgbClr val="000000"/>
                </a:solidFill>
                <a:latin typeface="+mj-lt"/>
              </a:rPr>
              <a:t>How </a:t>
            </a:r>
            <a:r>
              <a:rPr lang="en-GB" sz="4400" b="1" dirty="0" smtClean="0">
                <a:solidFill>
                  <a:srgbClr val="000000"/>
                </a:solidFill>
                <a:latin typeface="+mj-lt"/>
              </a:rPr>
              <a:t>Many People </a:t>
            </a:r>
            <a:r>
              <a:rPr lang="en-GB" sz="4400" b="1" dirty="0">
                <a:solidFill>
                  <a:srgbClr val="000000"/>
                </a:solidFill>
                <a:latin typeface="+mj-lt"/>
              </a:rPr>
              <a:t>are </a:t>
            </a:r>
            <a:r>
              <a:rPr lang="en-GB" sz="4400" b="1" dirty="0" smtClean="0">
                <a:solidFill>
                  <a:srgbClr val="000000"/>
                </a:solidFill>
                <a:latin typeface="+mj-lt"/>
              </a:rPr>
              <a:t>Homeless </a:t>
            </a:r>
            <a:r>
              <a:rPr lang="en-GB" sz="4400" b="1" dirty="0">
                <a:solidFill>
                  <a:srgbClr val="000000"/>
                </a:solidFill>
                <a:latin typeface="+mj-lt"/>
              </a:rPr>
              <a:t>in the UK? And </a:t>
            </a:r>
            <a:r>
              <a:rPr lang="en-GB" sz="4400" b="1" dirty="0" smtClean="0">
                <a:solidFill>
                  <a:srgbClr val="000000"/>
                </a:solidFill>
                <a:latin typeface="+mj-lt"/>
              </a:rPr>
              <a:t>What Can You </a:t>
            </a:r>
            <a:r>
              <a:rPr lang="en-GB" sz="4400" b="1" dirty="0">
                <a:solidFill>
                  <a:srgbClr val="000000"/>
                </a:solidFill>
                <a:latin typeface="+mj-lt"/>
              </a:rPr>
              <a:t>do </a:t>
            </a:r>
            <a:r>
              <a:rPr lang="en-GB" sz="4400" b="1" dirty="0" smtClean="0">
                <a:solidFill>
                  <a:srgbClr val="000000"/>
                </a:solidFill>
                <a:latin typeface="+mj-lt"/>
              </a:rPr>
              <a:t>About </a:t>
            </a:r>
            <a:r>
              <a:rPr lang="en-GB" sz="4400" b="1" dirty="0">
                <a:solidFill>
                  <a:srgbClr val="000000"/>
                </a:solidFill>
                <a:latin typeface="+mj-lt"/>
              </a:rPr>
              <a:t>it?</a:t>
            </a:r>
            <a:endParaRPr lang="en-GB" sz="4400" b="1" i="0" dirty="0">
              <a:solidFill>
                <a:srgbClr val="000000"/>
              </a:solidFill>
              <a:effectLst/>
              <a:latin typeface="+mj-lt"/>
            </a:endParaRPr>
          </a:p>
        </p:txBody>
      </p:sp>
      <p:pic>
        <p:nvPicPr>
          <p:cNvPr id="4" name="Picture 3"/>
          <p:cNvPicPr/>
          <p:nvPr/>
        </p:nvPicPr>
        <p:blipFill rotWithShape="1">
          <a:blip r:embed="rId3"/>
          <a:srcRect l="61814" t="6195" r="33165" b="83899"/>
          <a:stretch/>
        </p:blipFill>
        <p:spPr bwMode="auto">
          <a:xfrm>
            <a:off x="4455298" y="4149130"/>
            <a:ext cx="2708910" cy="1804035"/>
          </a:xfrm>
          <a:prstGeom prst="rect">
            <a:avLst/>
          </a:prstGeom>
          <a:ln>
            <a:noFill/>
          </a:ln>
          <a:extLst>
            <a:ext uri="{53640926-AAD7-44D8-BBD7-CCE9431645EC}">
              <a14:shadowObscured xmlns:a14="http://schemas.microsoft.com/office/drawing/2010/main"/>
            </a:ext>
          </a:extLst>
        </p:spPr>
      </p:pic>
      <p:sp>
        <p:nvSpPr>
          <p:cNvPr id="5" name="Rectangle 4"/>
          <p:cNvSpPr/>
          <p:nvPr/>
        </p:nvSpPr>
        <p:spPr>
          <a:xfrm>
            <a:off x="8969070" y="5653846"/>
            <a:ext cx="2459603" cy="553998"/>
          </a:xfrm>
          <a:prstGeom prst="rect">
            <a:avLst/>
          </a:prstGeom>
        </p:spPr>
        <p:txBody>
          <a:bodyPr wrap="square">
            <a:spAutoFit/>
          </a:bodyPr>
          <a:lstStyle/>
          <a:p>
            <a:r>
              <a:rPr lang="en-GB" sz="1000" dirty="0">
                <a:hlinkClick r:id="rId4"/>
              </a:rPr>
              <a:t>https://www.bigissue.com/latest/social-activism/how-many-people-are-homeless-in-the-uk-and-what-can-you-do-about-it/</a:t>
            </a:r>
            <a:endParaRPr lang="en-GB" sz="1000" dirty="0"/>
          </a:p>
        </p:txBody>
      </p:sp>
    </p:spTree>
    <p:extLst>
      <p:ext uri="{BB962C8B-B14F-4D97-AF65-F5344CB8AC3E}">
        <p14:creationId xmlns:p14="http://schemas.microsoft.com/office/powerpoint/2010/main" val="1484971604"/>
      </p:ext>
    </p:extLst>
  </p:cSld>
  <p:clrMapOvr>
    <a:masterClrMapping/>
  </p:clrMapOvr>
  <p:timing>
    <p:tnLst>
      <p:par>
        <p:cTn id="1" dur="indefinite" restart="never" nodeType="tmRoot"/>
      </p:par>
    </p:tnLst>
  </p:timing>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p:cNvSpPr txBox="1"/>
          <p:nvPr/>
        </p:nvSpPr>
        <p:spPr>
          <a:xfrm>
            <a:off x="938253" y="683812"/>
            <a:ext cx="10185621" cy="5355312"/>
          </a:xfrm>
          <a:prstGeom prst="rect">
            <a:avLst/>
          </a:prstGeom>
          <a:noFill/>
        </p:spPr>
        <p:txBody>
          <a:bodyPr wrap="square" rtlCol="0">
            <a:spAutoFit/>
          </a:bodyPr>
          <a:lstStyle/>
          <a:p>
            <a:r>
              <a:rPr lang="en-GB" sz="2400" b="1" dirty="0" smtClean="0"/>
              <a:t>References</a:t>
            </a:r>
          </a:p>
          <a:p>
            <a:r>
              <a:rPr lang="en-GB" sz="1200" dirty="0" smtClean="0"/>
              <a:t>Crisis (2019) </a:t>
            </a:r>
            <a:r>
              <a:rPr lang="en-GB" sz="1200" i="1" dirty="0"/>
              <a:t>About </a:t>
            </a:r>
            <a:r>
              <a:rPr lang="en-GB" sz="1200" i="1" dirty="0" smtClean="0"/>
              <a:t>Homelessness </a:t>
            </a:r>
            <a:r>
              <a:rPr lang="en-GB" sz="1200" dirty="0" smtClean="0"/>
              <a:t>Available at: </a:t>
            </a:r>
            <a:r>
              <a:rPr lang="en-GB" sz="1200" dirty="0">
                <a:hlinkClick r:id="rId2"/>
              </a:rPr>
              <a:t>https://www.crisis.org.uk/ending-homelessness/about-homelessness</a:t>
            </a:r>
            <a:r>
              <a:rPr lang="en-GB" sz="1200" dirty="0" smtClean="0">
                <a:hlinkClick r:id="rId2"/>
              </a:rPr>
              <a:t>/</a:t>
            </a:r>
            <a:r>
              <a:rPr lang="en-GB" sz="1200" dirty="0" smtClean="0"/>
              <a:t> </a:t>
            </a:r>
            <a:r>
              <a:rPr lang="en-GB" sz="1200" dirty="0"/>
              <a:t>(Accessed: 1 December 2019</a:t>
            </a:r>
            <a:r>
              <a:rPr lang="en-GB" sz="1200" dirty="0" smtClean="0"/>
              <a:t>).</a:t>
            </a:r>
          </a:p>
          <a:p>
            <a:pPr lvl="0"/>
            <a:r>
              <a:rPr lang="en-GB" sz="1200" dirty="0" smtClean="0"/>
              <a:t>Crisis (2019a) </a:t>
            </a:r>
            <a:r>
              <a:rPr lang="en-GB" sz="1200" i="1" dirty="0"/>
              <a:t>Politicians, </a:t>
            </a:r>
            <a:r>
              <a:rPr lang="en-GB" sz="1200" i="1" dirty="0" smtClean="0"/>
              <a:t>Police </a:t>
            </a:r>
            <a:r>
              <a:rPr lang="en-GB" sz="1200" i="1" dirty="0"/>
              <a:t>and C</a:t>
            </a:r>
            <a:r>
              <a:rPr lang="en-GB" sz="1200" i="1" dirty="0" smtClean="0"/>
              <a:t>harities Urge </a:t>
            </a:r>
            <a:r>
              <a:rPr lang="en-GB" sz="1200" i="1" dirty="0"/>
              <a:t>Government to S</a:t>
            </a:r>
            <a:r>
              <a:rPr lang="en-GB" sz="1200" i="1" dirty="0" smtClean="0"/>
              <a:t>crap Draconian </a:t>
            </a:r>
            <a:r>
              <a:rPr lang="en-GB" sz="1200" i="1" dirty="0"/>
              <a:t>Vagrancy </a:t>
            </a:r>
            <a:r>
              <a:rPr lang="en-GB" sz="1200" i="1" dirty="0" smtClean="0"/>
              <a:t>Act </a:t>
            </a:r>
            <a:r>
              <a:rPr lang="en-GB" sz="1200" dirty="0" smtClean="0"/>
              <a:t>Available at: </a:t>
            </a:r>
            <a:r>
              <a:rPr lang="en-GB" sz="1200" dirty="0">
                <a:hlinkClick r:id="rId3"/>
              </a:rPr>
              <a:t>https://www.crisis.org.uk/about-us/latest-news/politicians-police-and-charities-urge-government-to-scrap-draconian-vagrancy-act</a:t>
            </a:r>
            <a:r>
              <a:rPr lang="en-GB" sz="1200" dirty="0" smtClean="0">
                <a:hlinkClick r:id="rId3"/>
              </a:rPr>
              <a:t>/</a:t>
            </a:r>
            <a:r>
              <a:rPr lang="en-GB" sz="1200" dirty="0" smtClean="0"/>
              <a:t> </a:t>
            </a:r>
            <a:r>
              <a:rPr lang="en-GB" sz="1200" dirty="0">
                <a:solidFill>
                  <a:prstClr val="black"/>
                </a:solidFill>
              </a:rPr>
              <a:t>(Accessed: 1 December 2019).</a:t>
            </a:r>
            <a:endParaRPr lang="en-GB" sz="1200" i="1" dirty="0">
              <a:solidFill>
                <a:prstClr val="black"/>
              </a:solidFill>
            </a:endParaRPr>
          </a:p>
          <a:p>
            <a:endParaRPr lang="en-GB" sz="1200" dirty="0" smtClean="0"/>
          </a:p>
          <a:p>
            <a:pPr lvl="0"/>
            <a:r>
              <a:rPr lang="en-GB" sz="1200" dirty="0" smtClean="0"/>
              <a:t>Crisis (2018) </a:t>
            </a:r>
            <a:r>
              <a:rPr lang="en-GB" sz="1200" i="1" dirty="0" smtClean="0"/>
              <a:t>International Plans to End Homelessness</a:t>
            </a:r>
            <a:r>
              <a:rPr lang="en-GB" sz="1200" dirty="0" smtClean="0"/>
              <a:t> Available at: </a:t>
            </a:r>
            <a:r>
              <a:rPr lang="en-GB" sz="1200" dirty="0">
                <a:hlinkClick r:id="rId4"/>
              </a:rPr>
              <a:t>https://www.crisis.org.uk/ending-homelessness/homelessness-knowledge-hub/international-plans-to-end-homelessness</a:t>
            </a:r>
            <a:r>
              <a:rPr lang="en-GB" sz="1200" dirty="0" smtClean="0">
                <a:hlinkClick r:id="rId4"/>
              </a:rPr>
              <a:t>/</a:t>
            </a:r>
            <a:r>
              <a:rPr lang="en-GB" sz="1200" dirty="0" smtClean="0"/>
              <a:t> </a:t>
            </a:r>
            <a:r>
              <a:rPr lang="en-GB" sz="1200" dirty="0">
                <a:solidFill>
                  <a:prstClr val="black"/>
                </a:solidFill>
              </a:rPr>
              <a:t>(Accessed: 1 December 2019</a:t>
            </a:r>
            <a:r>
              <a:rPr lang="en-GB" sz="1200" dirty="0" smtClean="0">
                <a:solidFill>
                  <a:prstClr val="black"/>
                </a:solidFill>
              </a:rPr>
              <a:t>).</a:t>
            </a:r>
            <a:endParaRPr lang="en-GB" sz="1200" i="1" dirty="0" smtClean="0">
              <a:solidFill>
                <a:prstClr val="black"/>
              </a:solidFill>
            </a:endParaRPr>
          </a:p>
          <a:p>
            <a:pPr lvl="0"/>
            <a:r>
              <a:rPr lang="en-GB" sz="1200" dirty="0" smtClean="0"/>
              <a:t>Dictionary.com (2019) </a:t>
            </a:r>
            <a:r>
              <a:rPr lang="en-GB" sz="1200" i="1" dirty="0" smtClean="0"/>
              <a:t>Homeless </a:t>
            </a:r>
            <a:r>
              <a:rPr lang="en-GB" sz="1200" dirty="0" smtClean="0"/>
              <a:t>Available at:</a:t>
            </a:r>
            <a:r>
              <a:rPr lang="en-GB" sz="1200" dirty="0">
                <a:hlinkClick r:id="rId5"/>
              </a:rPr>
              <a:t> https://</a:t>
            </a:r>
            <a:r>
              <a:rPr lang="en-GB" sz="1200" dirty="0" smtClean="0">
                <a:hlinkClick r:id="rId5"/>
              </a:rPr>
              <a:t>www.dictionary.com/browse/homelessness</a:t>
            </a:r>
            <a:r>
              <a:rPr lang="en-GB" sz="1200" dirty="0" smtClean="0"/>
              <a:t> (Accessed: 1 December 2019).</a:t>
            </a:r>
          </a:p>
          <a:p>
            <a:pPr lvl="0"/>
            <a:r>
              <a:rPr lang="en-GB" sz="1200" dirty="0" smtClean="0"/>
              <a:t>Homeless Link (2019) </a:t>
            </a:r>
            <a:r>
              <a:rPr lang="en-GB" sz="1200" i="1" dirty="0" smtClean="0"/>
              <a:t>Causes of Homelessness</a:t>
            </a:r>
            <a:r>
              <a:rPr lang="en-GB" sz="1200" dirty="0" smtClean="0"/>
              <a:t> Available at: </a:t>
            </a:r>
            <a:r>
              <a:rPr lang="en-GB" sz="1200" dirty="0">
                <a:hlinkClick r:id="rId6"/>
              </a:rPr>
              <a:t>https://</a:t>
            </a:r>
            <a:r>
              <a:rPr lang="en-GB" sz="1200" dirty="0" smtClean="0">
                <a:hlinkClick r:id="rId6"/>
              </a:rPr>
              <a:t>www.homeless.org.uk/facts/understanding-homelessness/causes-of-homelessness</a:t>
            </a:r>
            <a:r>
              <a:rPr lang="en-GB" sz="1200" dirty="0" smtClean="0"/>
              <a:t> (Accessed: 2 December 2019).</a:t>
            </a:r>
          </a:p>
          <a:p>
            <a:pPr lvl="0"/>
            <a:r>
              <a:rPr lang="en-GB" sz="1200" dirty="0" smtClean="0"/>
              <a:t>Ministry of Housing, Communities &amp; </a:t>
            </a:r>
            <a:r>
              <a:rPr lang="en-GB" sz="1200" dirty="0"/>
              <a:t>Local Government (2019) </a:t>
            </a:r>
            <a:r>
              <a:rPr lang="en-GB" sz="1200" i="1" dirty="0"/>
              <a:t>Rough Sleeping Statistics Autumn 2018, England (Revised</a:t>
            </a:r>
            <a:r>
              <a:rPr lang="en-GB" sz="1200" i="1" dirty="0" smtClean="0"/>
              <a:t>) </a:t>
            </a:r>
            <a:r>
              <a:rPr lang="en-GB" sz="1200" dirty="0" err="1" smtClean="0"/>
              <a:t>Avaliable</a:t>
            </a:r>
            <a:r>
              <a:rPr lang="en-GB" sz="1200" dirty="0" smtClean="0"/>
              <a:t> at: </a:t>
            </a:r>
            <a:r>
              <a:rPr lang="en-GB" sz="1200" dirty="0">
                <a:hlinkClick r:id="rId7"/>
              </a:rPr>
              <a:t>https://</a:t>
            </a:r>
            <a:r>
              <a:rPr lang="en-GB" sz="1200" dirty="0" smtClean="0">
                <a:hlinkClick r:id="rId7"/>
              </a:rPr>
              <a:t>assets.publishing.service.gov.uk/government/uploads/system/uploads/attachment_data/file/781567/Rough_Sleeping_Statistics_2018_release.pdf</a:t>
            </a:r>
            <a:r>
              <a:rPr lang="en-GB" sz="1200" dirty="0" smtClean="0"/>
              <a:t> </a:t>
            </a:r>
            <a:r>
              <a:rPr lang="en-GB" sz="1200" dirty="0">
                <a:solidFill>
                  <a:prstClr val="black"/>
                </a:solidFill>
              </a:rPr>
              <a:t>(Accessed: 1 December 2019).</a:t>
            </a:r>
            <a:endParaRPr lang="en-GB" sz="1200" i="1" dirty="0">
              <a:solidFill>
                <a:prstClr val="black"/>
              </a:solidFill>
            </a:endParaRPr>
          </a:p>
          <a:p>
            <a:pPr lvl="0"/>
            <a:r>
              <a:rPr lang="en-GB" sz="1200" dirty="0" smtClean="0"/>
              <a:t>Ministry of Housing, Communities &amp; </a:t>
            </a:r>
            <a:r>
              <a:rPr lang="en-GB" sz="1200" dirty="0"/>
              <a:t>Local Government (2018) </a:t>
            </a:r>
            <a:r>
              <a:rPr lang="en-GB" sz="1200" i="1" dirty="0"/>
              <a:t>Rough Sleeping Strategy: </a:t>
            </a:r>
            <a:r>
              <a:rPr lang="en-GB" sz="1200" i="1" dirty="0" smtClean="0"/>
              <a:t>Delivery Plan </a:t>
            </a:r>
            <a:r>
              <a:rPr lang="en-GB" sz="1200" dirty="0" smtClean="0"/>
              <a:t>Available at: </a:t>
            </a:r>
            <a:r>
              <a:rPr lang="en-GB" sz="1200" dirty="0">
                <a:hlinkClick r:id="rId8"/>
              </a:rPr>
              <a:t>https://</a:t>
            </a:r>
            <a:r>
              <a:rPr lang="en-GB" sz="1200" dirty="0" smtClean="0">
                <a:hlinkClick r:id="rId8"/>
              </a:rPr>
              <a:t>assets.publishing.service.gov.uk/government/uploads/system/uploads/attachment_data/file/762854/RSS_delivery_plan.pdf</a:t>
            </a:r>
            <a:r>
              <a:rPr lang="en-GB" sz="1200" dirty="0" smtClean="0"/>
              <a:t> (Accessed: 1 December 2019).</a:t>
            </a:r>
            <a:endParaRPr lang="en-GB" sz="1200" i="1" dirty="0" smtClean="0"/>
          </a:p>
          <a:p>
            <a:r>
              <a:rPr lang="en-GB" sz="1200" dirty="0" smtClean="0"/>
              <a:t>ONS. (2019) </a:t>
            </a:r>
            <a:r>
              <a:rPr lang="en-GB" sz="1200" i="1" dirty="0"/>
              <a:t>UK </a:t>
            </a:r>
            <a:r>
              <a:rPr lang="en-GB" sz="1200" i="1" dirty="0" smtClean="0"/>
              <a:t>Homelessness</a:t>
            </a:r>
            <a:r>
              <a:rPr lang="en-GB" sz="1200" i="1" dirty="0"/>
              <a:t>: 2005 to </a:t>
            </a:r>
            <a:r>
              <a:rPr lang="en-GB" sz="1200" i="1" dirty="0" smtClean="0"/>
              <a:t>2018 </a:t>
            </a:r>
            <a:r>
              <a:rPr lang="en-GB" sz="1200" dirty="0" smtClean="0"/>
              <a:t>Available at: </a:t>
            </a:r>
            <a:r>
              <a:rPr lang="en-GB" sz="1200" dirty="0">
                <a:hlinkClick r:id="rId9"/>
              </a:rPr>
              <a:t>https://</a:t>
            </a:r>
            <a:r>
              <a:rPr lang="en-GB" sz="1200" dirty="0" smtClean="0">
                <a:hlinkClick r:id="rId9"/>
              </a:rPr>
              <a:t>www.ons.gov.uk/peoplepopulationandcommunity/housing/articles/ukhomelessness/2005to2018#main-points</a:t>
            </a:r>
            <a:r>
              <a:rPr lang="en-GB" sz="1200" dirty="0" smtClean="0"/>
              <a:t> </a:t>
            </a:r>
            <a:r>
              <a:rPr lang="en-GB" sz="1200" dirty="0"/>
              <a:t>(Accessed: 1 December 2019</a:t>
            </a:r>
            <a:r>
              <a:rPr lang="en-GB" sz="1200" dirty="0" smtClean="0"/>
              <a:t>).</a:t>
            </a:r>
          </a:p>
          <a:p>
            <a:r>
              <a:rPr lang="en-GB" sz="1200" dirty="0" smtClean="0"/>
              <a:t>Selby, J. (2019) </a:t>
            </a:r>
            <a:r>
              <a:rPr lang="en-GB" sz="1200" i="1" dirty="0">
                <a:latin typeface="+mj-lt"/>
              </a:rPr>
              <a:t>Politicians, Police And Charities Urge Government To Scrap Vagrancy Act And Decriminalise </a:t>
            </a:r>
            <a:r>
              <a:rPr lang="en-GB" sz="1200" i="1" dirty="0" smtClean="0">
                <a:latin typeface="+mj-lt"/>
              </a:rPr>
              <a:t>Homelessness </a:t>
            </a:r>
            <a:r>
              <a:rPr lang="en-GB" sz="1200" dirty="0" smtClean="0">
                <a:latin typeface="+mj-lt"/>
              </a:rPr>
              <a:t>Available at: </a:t>
            </a:r>
            <a:r>
              <a:rPr lang="en-GB" sz="1200" dirty="0">
                <a:hlinkClick r:id="rId10"/>
              </a:rPr>
              <a:t>https://rightsinfo.org/government-urged-to-scrap-vagrancy-act-and-decriminalise-homelessness</a:t>
            </a:r>
            <a:r>
              <a:rPr lang="en-GB" sz="1200" dirty="0" smtClean="0">
                <a:hlinkClick r:id="rId10"/>
              </a:rPr>
              <a:t>/</a:t>
            </a:r>
            <a:r>
              <a:rPr lang="en-GB" sz="1200" dirty="0" smtClean="0"/>
              <a:t> (Accessed: 2 December 2019).</a:t>
            </a:r>
            <a:endParaRPr lang="en-GB" sz="1200" i="1" dirty="0">
              <a:latin typeface="+mj-lt"/>
            </a:endParaRPr>
          </a:p>
          <a:p>
            <a:endParaRPr lang="en-GB" sz="1200" dirty="0"/>
          </a:p>
          <a:p>
            <a:r>
              <a:rPr lang="en-GB" sz="1200" dirty="0" smtClean="0"/>
              <a:t>Shelter (2019) </a:t>
            </a:r>
            <a:r>
              <a:rPr lang="en-GB" sz="1200" i="1" dirty="0"/>
              <a:t>What is </a:t>
            </a:r>
            <a:r>
              <a:rPr lang="en-GB" sz="1200" i="1" dirty="0" smtClean="0"/>
              <a:t>Homelessness? </a:t>
            </a:r>
            <a:r>
              <a:rPr lang="en-GB" sz="1200" dirty="0" smtClean="0"/>
              <a:t>Available at: </a:t>
            </a:r>
            <a:r>
              <a:rPr lang="en-GB" sz="1200" dirty="0">
                <a:hlinkClick r:id="rId11"/>
              </a:rPr>
              <a:t>https://</a:t>
            </a:r>
            <a:r>
              <a:rPr lang="en-GB" sz="1200" dirty="0" smtClean="0">
                <a:hlinkClick r:id="rId11"/>
              </a:rPr>
              <a:t>england.shelter.org.uk/housing_advice/homelessness/rules/what_is_homelessness</a:t>
            </a:r>
            <a:r>
              <a:rPr lang="en-GB" sz="1200" dirty="0" smtClean="0"/>
              <a:t> (Accessed: 1 December 2019).</a:t>
            </a:r>
          </a:p>
          <a:p>
            <a:r>
              <a:rPr lang="en-GB" sz="1200" dirty="0"/>
              <a:t>Shelter </a:t>
            </a:r>
            <a:r>
              <a:rPr lang="en-GB" sz="1200" dirty="0" err="1" smtClean="0"/>
              <a:t>Cymru</a:t>
            </a:r>
            <a:r>
              <a:rPr lang="en-GB" sz="1200" dirty="0" smtClean="0"/>
              <a:t> (2018) </a:t>
            </a:r>
            <a:r>
              <a:rPr lang="en-GB" sz="1200" i="1" dirty="0"/>
              <a:t>What is </a:t>
            </a:r>
            <a:r>
              <a:rPr lang="en-GB" sz="1200" i="1" dirty="0" smtClean="0"/>
              <a:t>Homelessness? </a:t>
            </a:r>
            <a:r>
              <a:rPr lang="en-GB" sz="1200" dirty="0" smtClean="0"/>
              <a:t>Available at: </a:t>
            </a:r>
            <a:r>
              <a:rPr lang="en-GB" sz="1200" dirty="0">
                <a:hlinkClick r:id="rId12"/>
              </a:rPr>
              <a:t>https://sheltercymru.org.uk/get-advice/homelessness/what-is-homelessness</a:t>
            </a:r>
            <a:r>
              <a:rPr lang="en-GB" sz="1200" dirty="0" smtClean="0">
                <a:hlinkClick r:id="rId12"/>
              </a:rPr>
              <a:t>/</a:t>
            </a:r>
            <a:r>
              <a:rPr lang="en-GB" sz="1200" dirty="0" smtClean="0"/>
              <a:t> (Accessed: 1 December 2019).</a:t>
            </a:r>
            <a:endParaRPr lang="en-GB" sz="1200" i="1" dirty="0"/>
          </a:p>
          <a:p>
            <a:endParaRPr lang="en-GB" i="1" dirty="0"/>
          </a:p>
          <a:p>
            <a:endParaRPr lang="en-GB" dirty="0" smtClean="0"/>
          </a:p>
          <a:p>
            <a:r>
              <a:rPr lang="en-GB" dirty="0" smtClean="0"/>
              <a:t> </a:t>
            </a:r>
            <a:r>
              <a:rPr lang="en-GB" i="1" dirty="0" smtClean="0"/>
              <a:t> </a:t>
            </a:r>
            <a:endParaRPr lang="en-GB" i="1" dirty="0"/>
          </a:p>
        </p:txBody>
      </p:sp>
    </p:spTree>
    <p:extLst>
      <p:ext uri="{BB962C8B-B14F-4D97-AF65-F5344CB8AC3E}">
        <p14:creationId xmlns:p14="http://schemas.microsoft.com/office/powerpoint/2010/main" val="3209633185"/>
      </p:ext>
    </p:extLst>
  </p:cSld>
  <p:clrMapOvr>
    <a:masterClrMapping/>
  </p:clrMapOvr>
  <p:timing>
    <p:tnLst>
      <p:par>
        <p:cTn id="1" dur="indefinite" restart="never" nodeType="tmRoot"/>
      </p:par>
    </p:tnLst>
  </p:timing>
</p:sld>
</file>

<file path=ppt/theme/_rels/theme1.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image" Target="../media/image1.jpeg"/></Relationships>
</file>

<file path=ppt/theme/theme1.xml><?xml version="1.0" encoding="utf-8"?>
<a:theme xmlns:a="http://schemas.openxmlformats.org/drawingml/2006/main" name="Organic">
  <a:themeElements>
    <a:clrScheme name="Organic">
      <a:dk1>
        <a:sysClr val="windowText" lastClr="000000"/>
      </a:dk1>
      <a:lt1>
        <a:sysClr val="window" lastClr="FFFFFF"/>
      </a:lt1>
      <a:dk2>
        <a:srgbClr val="212121"/>
      </a:dk2>
      <a:lt2>
        <a:srgbClr val="DADADA"/>
      </a:lt2>
      <a:accent1>
        <a:srgbClr val="D9B247"/>
      </a:accent1>
      <a:accent2>
        <a:srgbClr val="CC702D"/>
      </a:accent2>
      <a:accent3>
        <a:srgbClr val="B53A31"/>
      </a:accent3>
      <a:accent4>
        <a:srgbClr val="815F56"/>
      </a:accent4>
      <a:accent5>
        <a:srgbClr val="AE9E7C"/>
      </a:accent5>
      <a:accent6>
        <a:srgbClr val="7B8865"/>
      </a:accent6>
      <a:hlink>
        <a:srgbClr val="BB7826"/>
      </a:hlink>
      <a:folHlink>
        <a:srgbClr val="CF9C5F"/>
      </a:folHlink>
    </a:clrScheme>
    <a:fontScheme name="Organic">
      <a:majorFont>
        <a:latin typeface="Garamond" panose="02020404030301010803"/>
        <a:ea typeface=""/>
        <a:cs typeface=""/>
        <a:font script="Jpan" typeface="ＭＳ Ｐゴシック"/>
        <a:font script="Hang" typeface="돋움"/>
        <a:font script="Hans" typeface="方正舒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ajorFont>
      <a:minorFont>
        <a:latin typeface="Garamond" panose="02020404030301010803"/>
        <a:ea typeface=""/>
        <a:cs typeface=""/>
        <a:font script="Jpan" typeface="ＭＳ Ｐ明朝"/>
        <a:font script="Hang" typeface="바탕"/>
        <a:font script="Hans" typeface="方正舒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inorFont>
    </a:fontScheme>
    <a:fmtScheme name="Organic">
      <a:fillStyleLst>
        <a:solidFill>
          <a:schemeClr val="phClr"/>
        </a:solidFill>
        <a:gradFill rotWithShape="1">
          <a:gsLst>
            <a:gs pos="0">
              <a:schemeClr val="phClr">
                <a:tint val="60000"/>
                <a:lumMod val="110000"/>
              </a:schemeClr>
            </a:gs>
            <a:gs pos="100000">
              <a:schemeClr val="phClr">
                <a:tint val="82000"/>
              </a:schemeClr>
            </a:gs>
          </a:gsLst>
          <a:lin ang="5400000" scaled="0"/>
        </a:gradFill>
        <a:blipFill>
          <a:blip xmlns:r="http://schemas.openxmlformats.org/officeDocument/2006/relationships" r:embed="rId1">
            <a:duotone>
              <a:schemeClr val="phClr">
                <a:shade val="74000"/>
                <a:satMod val="130000"/>
                <a:lumMod val="90000"/>
              </a:schemeClr>
              <a:schemeClr val="phClr">
                <a:tint val="94000"/>
                <a:satMod val="120000"/>
                <a:lumMod val="104000"/>
              </a:schemeClr>
            </a:duotone>
          </a:blip>
          <a:tile tx="0" ty="0" sx="100000" sy="100000" flip="none" algn="tl"/>
        </a:blipFill>
      </a:fillStyleLst>
      <a:lnStyleLst>
        <a:ln w="9525" cap="flat" cmpd="sng" algn="ctr">
          <a:solidFill>
            <a:schemeClr val="phClr"/>
          </a:solidFill>
          <a:prstDash val="solid"/>
        </a:ln>
        <a:ln w="15875" cap="flat" cmpd="sng" algn="ctr">
          <a:solidFill>
            <a:schemeClr val="phClr"/>
          </a:solidFill>
          <a:prstDash val="solid"/>
        </a:ln>
        <a:ln w="25400" cap="flat" cmpd="sng" algn="ctr">
          <a:solidFill>
            <a:schemeClr val="phClr"/>
          </a:solidFill>
          <a:prstDash val="solid"/>
        </a:ln>
      </a:lnStyleLst>
      <a:effectStyleLst>
        <a:effectStyle>
          <a:effectLst/>
        </a:effectStyle>
        <a:effectStyle>
          <a:effectLst>
            <a:innerShdw blurRad="25400" dist="12700" dir="13500000">
              <a:srgbClr val="000000">
                <a:alpha val="45000"/>
              </a:srgbClr>
            </a:innerShdw>
          </a:effectLst>
        </a:effectStyle>
        <a:effectStyle>
          <a:effectLst>
            <a:outerShdw blurRad="38100" dist="25400" dir="5400000" rotWithShape="0">
              <a:srgbClr val="000000">
                <a:alpha val="60000"/>
              </a:srgbClr>
            </a:outerShdw>
          </a:effectLst>
        </a:effectStyle>
      </a:effectStyleLst>
      <a:bgFillStyleLst>
        <a:solidFill>
          <a:schemeClr val="phClr"/>
        </a:solidFill>
        <a:gradFill rotWithShape="1">
          <a:gsLst>
            <a:gs pos="0">
              <a:schemeClr val="phClr">
                <a:tint val="90000"/>
                <a:lumMod val="110000"/>
              </a:schemeClr>
            </a:gs>
            <a:gs pos="100000">
              <a:schemeClr val="phClr">
                <a:shade val="88000"/>
                <a:lumMod val="98000"/>
              </a:schemeClr>
            </a:gs>
          </a:gsLst>
          <a:lin ang="5400000" scaled="0"/>
        </a:gradFill>
        <a:blipFill>
          <a:blip xmlns:r="http://schemas.openxmlformats.org/officeDocument/2006/relationships" r:embed="rId2"/>
          <a:stretch/>
        </a:blipFill>
      </a:bgFillStyleLst>
    </a:fmtScheme>
  </a:themeElements>
  <a:objectDefaults/>
  <a:extraClrSchemeLst/>
  <a:extLst>
    <a:ext uri="{05A4C25C-085E-4340-85A3-A5531E510DB2}">
      <thm15:themeFamily xmlns:thm15="http://schemas.microsoft.com/office/thememl/2012/main" name="Organic" id="{28CDC826-8792-45C0-861B-85EB3ADEDA33}" vid="{E4E49EB0-FB00-41F5-9359-4843D783A23D}"/>
    </a:ext>
  </a:extLst>
</a:theme>
</file>

<file path=docProps/app.xml><?xml version="1.0" encoding="utf-8"?>
<Properties xmlns="http://schemas.openxmlformats.org/officeDocument/2006/extended-properties" xmlns:vt="http://schemas.openxmlformats.org/officeDocument/2006/docPropsVTypes">
  <Template>Organic</Template>
  <TotalTime>639</TotalTime>
  <Words>1881</Words>
  <Application>Microsoft Office PowerPoint</Application>
  <PresentationFormat>Widescreen</PresentationFormat>
  <Paragraphs>213</Paragraphs>
  <Slides>39</Slides>
  <Notes>0</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39</vt:i4>
      </vt:variant>
    </vt:vector>
  </HeadingPairs>
  <TitlesOfParts>
    <vt:vector size="43" baseType="lpstr">
      <vt:lpstr>Arial</vt:lpstr>
      <vt:lpstr>Garamond</vt:lpstr>
      <vt:lpstr>Helvetica Neue</vt:lpstr>
      <vt:lpstr>Organic</vt:lpstr>
      <vt:lpstr>Homelessness in the UK</vt:lpstr>
      <vt:lpstr>PowerPoint Presentation</vt:lpstr>
      <vt:lpstr>What is  Homelessness?...</vt:lpstr>
      <vt:lpstr>PowerPoint Presentation</vt:lpstr>
      <vt:lpstr>You are Homeless if you are…</vt:lpstr>
      <vt:lpstr>You are Homeless if you are…</vt:lpstr>
      <vt:lpstr>Types of Homelessness</vt:lpstr>
      <vt:lpstr>Statutory Homelessness</vt:lpstr>
      <vt:lpstr>Non Statutory Homelessness (Single Homeless)</vt:lpstr>
      <vt:lpstr>Hidden Homelessness</vt:lpstr>
      <vt:lpstr>Rough Sleeping</vt:lpstr>
      <vt:lpstr>Britain's Homeless in Winter</vt:lpstr>
      <vt:lpstr>LA Definition of ‘Sleeping Rough’</vt:lpstr>
      <vt:lpstr>Rough Sleeping</vt:lpstr>
      <vt:lpstr>The Vagrancy Act</vt:lpstr>
      <vt:lpstr>The Vagrancy Act</vt:lpstr>
      <vt:lpstr>Vagrancy Act</vt:lpstr>
      <vt:lpstr>PowerPoint Presentation</vt:lpstr>
      <vt:lpstr>UK Overview</vt:lpstr>
      <vt:lpstr>UK Statistics</vt:lpstr>
      <vt:lpstr>PowerPoint Presentation</vt:lpstr>
      <vt:lpstr>UK Government Rough Sleeping Strategy</vt:lpstr>
      <vt:lpstr>Homelessness In Wales</vt:lpstr>
      <vt:lpstr>Homelessness in Wales</vt:lpstr>
      <vt:lpstr>Homeless in Cardiff</vt:lpstr>
      <vt:lpstr>How Does Wales Support the Homeless?</vt:lpstr>
      <vt:lpstr>PowerPoint Presentation</vt:lpstr>
      <vt:lpstr>PowerPoint Presentation</vt:lpstr>
      <vt:lpstr>Impact evaluation of the Rough Sleeping Initiative 2018</vt:lpstr>
      <vt:lpstr>Causes of Homelessness</vt:lpstr>
      <vt:lpstr>Causes of Homelessness </vt:lpstr>
      <vt:lpstr>Do Homeless People Have Protection and Rights????</vt:lpstr>
      <vt:lpstr>Causes of Homelessness</vt:lpstr>
      <vt:lpstr>Impact of Homelessness</vt:lpstr>
      <vt:lpstr>Impact of Homelessness</vt:lpstr>
      <vt:lpstr>Impact of Homelessness</vt:lpstr>
      <vt:lpstr>Cost of Homelessness</vt:lpstr>
      <vt:lpstr>PowerPoint Presentation</vt:lpstr>
      <vt:lpstr>PowerPoint Presentation</vt:lpstr>
    </vt:vector>
  </TitlesOfParts>
  <Company>University of Wales Trinity Saint David</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Homelessness in the UK</dc:title>
  <dc:creator>Joanne Davies (Yr Athrofa)</dc:creator>
  <cp:lastModifiedBy>Joanne Davies (Yr Athrofa)</cp:lastModifiedBy>
  <cp:revision>42</cp:revision>
  <dcterms:created xsi:type="dcterms:W3CDTF">2019-12-02T10:53:32Z</dcterms:created>
  <dcterms:modified xsi:type="dcterms:W3CDTF">2019-12-03T08:39:02Z</dcterms:modified>
</cp:coreProperties>
</file>