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7"/>
  </p:notesMasterIdLst>
  <p:sldIdLst>
    <p:sldId id="256" r:id="rId5"/>
    <p:sldId id="257" r:id="rId6"/>
    <p:sldId id="265" r:id="rId7"/>
    <p:sldId id="266" r:id="rId8"/>
    <p:sldId id="258" r:id="rId9"/>
    <p:sldId id="281" r:id="rId10"/>
    <p:sldId id="282" r:id="rId11"/>
    <p:sldId id="277" r:id="rId12"/>
    <p:sldId id="278" r:id="rId13"/>
    <p:sldId id="279" r:id="rId14"/>
    <p:sldId id="280" r:id="rId15"/>
    <p:sldId id="259" r:id="rId16"/>
    <p:sldId id="283" r:id="rId17"/>
    <p:sldId id="275" r:id="rId18"/>
    <p:sldId id="276" r:id="rId19"/>
    <p:sldId id="284" r:id="rId20"/>
    <p:sldId id="260" r:id="rId21"/>
    <p:sldId id="285" r:id="rId22"/>
    <p:sldId id="261" r:id="rId23"/>
    <p:sldId id="263" r:id="rId24"/>
    <p:sldId id="286" r:id="rId25"/>
    <p:sldId id="264" r:id="rId26"/>
    <p:sldId id="287" r:id="rId27"/>
    <p:sldId id="267" r:id="rId28"/>
    <p:sldId id="296" r:id="rId29"/>
    <p:sldId id="297" r:id="rId30"/>
    <p:sldId id="299" r:id="rId31"/>
    <p:sldId id="298" r:id="rId32"/>
    <p:sldId id="300" r:id="rId33"/>
    <p:sldId id="301" r:id="rId34"/>
    <p:sldId id="302" r:id="rId35"/>
    <p:sldId id="310" r:id="rId36"/>
    <p:sldId id="289" r:id="rId37"/>
    <p:sldId id="311" r:id="rId38"/>
    <p:sldId id="312" r:id="rId39"/>
    <p:sldId id="313" r:id="rId40"/>
    <p:sldId id="314" r:id="rId41"/>
    <p:sldId id="307" r:id="rId42"/>
    <p:sldId id="315" r:id="rId43"/>
    <p:sldId id="309" r:id="rId44"/>
    <p:sldId id="268" r:id="rId45"/>
    <p:sldId id="269" r:id="rId46"/>
    <p:sldId id="270" r:id="rId47"/>
    <p:sldId id="271" r:id="rId48"/>
    <p:sldId id="272" r:id="rId49"/>
    <p:sldId id="273" r:id="rId50"/>
    <p:sldId id="274" r:id="rId51"/>
    <p:sldId id="290" r:id="rId52"/>
    <p:sldId id="292" r:id="rId53"/>
    <p:sldId id="291" r:id="rId54"/>
    <p:sldId id="293" r:id="rId55"/>
    <p:sldId id="294"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64CD386-AEB5-44B5-ABB1-CB7FAD74DF4D}">
          <p14:sldIdLst>
            <p14:sldId id="256"/>
            <p14:sldId id="257"/>
            <p14:sldId id="265"/>
            <p14:sldId id="266"/>
            <p14:sldId id="258"/>
            <p14:sldId id="281"/>
            <p14:sldId id="282"/>
            <p14:sldId id="277"/>
            <p14:sldId id="278"/>
            <p14:sldId id="279"/>
            <p14:sldId id="280"/>
            <p14:sldId id="259"/>
            <p14:sldId id="283"/>
            <p14:sldId id="275"/>
            <p14:sldId id="276"/>
            <p14:sldId id="284"/>
            <p14:sldId id="260"/>
            <p14:sldId id="285"/>
            <p14:sldId id="261"/>
            <p14:sldId id="263"/>
            <p14:sldId id="286"/>
            <p14:sldId id="264"/>
            <p14:sldId id="287"/>
            <p14:sldId id="267"/>
            <p14:sldId id="296"/>
            <p14:sldId id="297"/>
            <p14:sldId id="299"/>
            <p14:sldId id="298"/>
            <p14:sldId id="300"/>
            <p14:sldId id="301"/>
            <p14:sldId id="302"/>
            <p14:sldId id="310"/>
            <p14:sldId id="289"/>
            <p14:sldId id="311"/>
            <p14:sldId id="312"/>
            <p14:sldId id="313"/>
            <p14:sldId id="314"/>
            <p14:sldId id="307"/>
            <p14:sldId id="315"/>
            <p14:sldId id="309"/>
            <p14:sldId id="268"/>
            <p14:sldId id="269"/>
            <p14:sldId id="270"/>
            <p14:sldId id="271"/>
            <p14:sldId id="272"/>
            <p14:sldId id="273"/>
            <p14:sldId id="274"/>
            <p14:sldId id="290"/>
            <p14:sldId id="292"/>
            <p14:sldId id="291"/>
            <p14:sldId id="293"/>
            <p14:sldId id="29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B460A0-8827-83E9-2B01-4F8BFC0F95F9}" v="279" dt="2026-03-24T17:30:49.607"/>
    <p1510:client id="{4DFB3CAE-B5B1-B234-C89E-E2C2DA006FA8}" v="350" dt="2026-03-24T20:13:50.863"/>
    <p1510:client id="{55C35B85-A03F-417C-A423-4FB277292F9A}" v="51" dt="2026-03-23T18:15:06.427"/>
    <p1510:client id="{F9458303-3900-434D-AB02-A41110352C23}" v="442" dt="2026-03-24T13:27:20.123"/>
    <p1510:client id="{FD103576-1CDE-4416-98E8-BF82544AAF39}" v="3465" dt="2026-03-24T13:21:33.3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2721F3-81E9-484D-947B-0EB3BE2403E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823BB69-08A1-4E75-AE61-6CAFA58DDD87}">
      <dgm:prSet/>
      <dgm:spPr/>
      <dgm:t>
        <a:bodyPr/>
        <a:lstStyle/>
        <a:p>
          <a:r>
            <a:rPr lang="en-GB"/>
            <a:t>“Following analysis and comparison of three primary collector designs, clear performance differences were identified. The original, crudely modified cast collector showed poor flow characteristics, with high turbulence and restriction. A larger 4–2–1 design provided some improvement; however, it still did not perform as effectively as the final 4–1 configuration.</a:t>
          </a:r>
          <a:endParaRPr lang="en-US"/>
        </a:p>
      </dgm:t>
    </dgm:pt>
    <dgm:pt modelId="{3E877783-EEB7-4DF7-AF9F-C8CED78AD5D6}" type="parTrans" cxnId="{7C142A86-43C9-4A4A-9C28-A79D95EBA9D1}">
      <dgm:prSet/>
      <dgm:spPr/>
      <dgm:t>
        <a:bodyPr/>
        <a:lstStyle/>
        <a:p>
          <a:endParaRPr lang="en-US"/>
        </a:p>
      </dgm:t>
    </dgm:pt>
    <dgm:pt modelId="{7D69A8A3-4BA4-4889-9017-675577367647}" type="sibTrans" cxnId="{7C142A86-43C9-4A4A-9C28-A79D95EBA9D1}">
      <dgm:prSet/>
      <dgm:spPr/>
      <dgm:t>
        <a:bodyPr/>
        <a:lstStyle/>
        <a:p>
          <a:endParaRPr lang="en-US"/>
        </a:p>
      </dgm:t>
    </dgm:pt>
    <dgm:pt modelId="{DD66BA2B-0FA9-452A-8355-D893995FC1C4}">
      <dgm:prSet/>
      <dgm:spPr/>
      <dgm:t>
        <a:bodyPr/>
        <a:lstStyle/>
        <a:p>
          <a:r>
            <a:rPr lang="en-GB"/>
            <a:t>The selected 4–1 collector demonstrated the most consistent exhaust gas velocity, with minimal turbulence and pressure loss, making it the most efficient design for this application. This design will be paired with the existing headers, which already provide good flow characteristics and maintain equal length for effective pulse timing. Overall, the 4–1 collector offers the best balance of performance, weight reduction, and packaging within the available space, while also supporting compliance with noise restrictions, such as the 105 dB limit.</a:t>
          </a:r>
          <a:endParaRPr lang="en-US"/>
        </a:p>
      </dgm:t>
    </dgm:pt>
    <dgm:pt modelId="{A8E3F102-3E6F-46EF-BD40-1684CC2E6232}" type="parTrans" cxnId="{AFAD850E-8AAF-4731-9800-1C7D62B4773A}">
      <dgm:prSet/>
      <dgm:spPr/>
      <dgm:t>
        <a:bodyPr/>
        <a:lstStyle/>
        <a:p>
          <a:endParaRPr lang="en-US"/>
        </a:p>
      </dgm:t>
    </dgm:pt>
    <dgm:pt modelId="{3440F8F4-41F6-49CA-A7F7-C4A867796388}" type="sibTrans" cxnId="{AFAD850E-8AAF-4731-9800-1C7D62B4773A}">
      <dgm:prSet/>
      <dgm:spPr/>
      <dgm:t>
        <a:bodyPr/>
        <a:lstStyle/>
        <a:p>
          <a:endParaRPr lang="en-US"/>
        </a:p>
      </dgm:t>
    </dgm:pt>
    <dgm:pt modelId="{8B13505C-2837-454F-80CB-421B658D9F2E}">
      <dgm:prSet/>
      <dgm:spPr/>
      <dgm:t>
        <a:bodyPr/>
        <a:lstStyle/>
        <a:p>
          <a:r>
            <a:rPr lang="en-GB"/>
            <a:t>In terms of further development, final sensor selection and placement were only confirmed after additional group work on a similar motorcycle platform ZXR750. As a result, a comparable data acquisition setup will be implemented on this bike, including similar sensor types, mounting strategies, and system layout. This allows for efficient replication of proven designs and will support consistent and reliable data collection during testing.”</a:t>
          </a:r>
          <a:endParaRPr lang="en-US"/>
        </a:p>
      </dgm:t>
    </dgm:pt>
    <dgm:pt modelId="{C29D4063-329A-4A66-AB48-5935715363D5}" type="parTrans" cxnId="{42D2E01B-8E56-40A2-AFA1-1ADE84739A0C}">
      <dgm:prSet/>
      <dgm:spPr/>
      <dgm:t>
        <a:bodyPr/>
        <a:lstStyle/>
        <a:p>
          <a:endParaRPr lang="en-US"/>
        </a:p>
      </dgm:t>
    </dgm:pt>
    <dgm:pt modelId="{7A438263-CDB0-4EBB-A5C2-29F8789C8F8A}" type="sibTrans" cxnId="{42D2E01B-8E56-40A2-AFA1-1ADE84739A0C}">
      <dgm:prSet/>
      <dgm:spPr/>
      <dgm:t>
        <a:bodyPr/>
        <a:lstStyle/>
        <a:p>
          <a:endParaRPr lang="en-US"/>
        </a:p>
      </dgm:t>
    </dgm:pt>
    <dgm:pt modelId="{E73E2063-EBF4-4232-AB68-1A3079DCD551}" type="pres">
      <dgm:prSet presAssocID="{892721F3-81E9-484D-947B-0EB3BE2403EC}" presName="linear" presStyleCnt="0">
        <dgm:presLayoutVars>
          <dgm:animLvl val="lvl"/>
          <dgm:resizeHandles val="exact"/>
        </dgm:presLayoutVars>
      </dgm:prSet>
      <dgm:spPr/>
    </dgm:pt>
    <dgm:pt modelId="{9B74AD25-ACFC-4C9E-ACDC-FC3B87AF83C2}" type="pres">
      <dgm:prSet presAssocID="{A823BB69-08A1-4E75-AE61-6CAFA58DDD87}" presName="parentText" presStyleLbl="node1" presStyleIdx="0" presStyleCnt="3">
        <dgm:presLayoutVars>
          <dgm:chMax val="0"/>
          <dgm:bulletEnabled val="1"/>
        </dgm:presLayoutVars>
      </dgm:prSet>
      <dgm:spPr/>
    </dgm:pt>
    <dgm:pt modelId="{9E2C4492-4660-4183-8AC7-0EDC3860C295}" type="pres">
      <dgm:prSet presAssocID="{7D69A8A3-4BA4-4889-9017-675577367647}" presName="spacer" presStyleCnt="0"/>
      <dgm:spPr/>
    </dgm:pt>
    <dgm:pt modelId="{E9E5ECDC-981E-4F7F-AB95-591E760E29CF}" type="pres">
      <dgm:prSet presAssocID="{DD66BA2B-0FA9-452A-8355-D893995FC1C4}" presName="parentText" presStyleLbl="node1" presStyleIdx="1" presStyleCnt="3">
        <dgm:presLayoutVars>
          <dgm:chMax val="0"/>
          <dgm:bulletEnabled val="1"/>
        </dgm:presLayoutVars>
      </dgm:prSet>
      <dgm:spPr/>
    </dgm:pt>
    <dgm:pt modelId="{AB90ED2C-F016-438F-8C45-2A8215C8D047}" type="pres">
      <dgm:prSet presAssocID="{3440F8F4-41F6-49CA-A7F7-C4A867796388}" presName="spacer" presStyleCnt="0"/>
      <dgm:spPr/>
    </dgm:pt>
    <dgm:pt modelId="{D5CAB4EE-D584-431F-AE28-5982A3DD8C6F}" type="pres">
      <dgm:prSet presAssocID="{8B13505C-2837-454F-80CB-421B658D9F2E}" presName="parentText" presStyleLbl="node1" presStyleIdx="2" presStyleCnt="3">
        <dgm:presLayoutVars>
          <dgm:chMax val="0"/>
          <dgm:bulletEnabled val="1"/>
        </dgm:presLayoutVars>
      </dgm:prSet>
      <dgm:spPr/>
    </dgm:pt>
  </dgm:ptLst>
  <dgm:cxnLst>
    <dgm:cxn modelId="{E6B89708-4FAB-4405-839B-B5A803A190F4}" type="presOf" srcId="{8B13505C-2837-454F-80CB-421B658D9F2E}" destId="{D5CAB4EE-D584-431F-AE28-5982A3DD8C6F}" srcOrd="0" destOrd="0" presId="urn:microsoft.com/office/officeart/2005/8/layout/vList2"/>
    <dgm:cxn modelId="{AFAD850E-8AAF-4731-9800-1C7D62B4773A}" srcId="{892721F3-81E9-484D-947B-0EB3BE2403EC}" destId="{DD66BA2B-0FA9-452A-8355-D893995FC1C4}" srcOrd="1" destOrd="0" parTransId="{A8E3F102-3E6F-46EF-BD40-1684CC2E6232}" sibTransId="{3440F8F4-41F6-49CA-A7F7-C4A867796388}"/>
    <dgm:cxn modelId="{42D2E01B-8E56-40A2-AFA1-1ADE84739A0C}" srcId="{892721F3-81E9-484D-947B-0EB3BE2403EC}" destId="{8B13505C-2837-454F-80CB-421B658D9F2E}" srcOrd="2" destOrd="0" parTransId="{C29D4063-329A-4A66-AB48-5935715363D5}" sibTransId="{7A438263-CDB0-4EBB-A5C2-29F8789C8F8A}"/>
    <dgm:cxn modelId="{6A4A3A2A-90CD-436D-A7EA-1326936B2742}" type="presOf" srcId="{A823BB69-08A1-4E75-AE61-6CAFA58DDD87}" destId="{9B74AD25-ACFC-4C9E-ACDC-FC3B87AF83C2}" srcOrd="0" destOrd="0" presId="urn:microsoft.com/office/officeart/2005/8/layout/vList2"/>
    <dgm:cxn modelId="{D83CF834-7A83-4E98-BDCC-99A624E867AA}" type="presOf" srcId="{892721F3-81E9-484D-947B-0EB3BE2403EC}" destId="{E73E2063-EBF4-4232-AB68-1A3079DCD551}" srcOrd="0" destOrd="0" presId="urn:microsoft.com/office/officeart/2005/8/layout/vList2"/>
    <dgm:cxn modelId="{7C142A86-43C9-4A4A-9C28-A79D95EBA9D1}" srcId="{892721F3-81E9-484D-947B-0EB3BE2403EC}" destId="{A823BB69-08A1-4E75-AE61-6CAFA58DDD87}" srcOrd="0" destOrd="0" parTransId="{3E877783-EEB7-4DF7-AF9F-C8CED78AD5D6}" sibTransId="{7D69A8A3-4BA4-4889-9017-675577367647}"/>
    <dgm:cxn modelId="{55E99FDE-B70E-47B9-A9E4-C373B57DEE20}" type="presOf" srcId="{DD66BA2B-0FA9-452A-8355-D893995FC1C4}" destId="{E9E5ECDC-981E-4F7F-AB95-591E760E29CF}" srcOrd="0" destOrd="0" presId="urn:microsoft.com/office/officeart/2005/8/layout/vList2"/>
    <dgm:cxn modelId="{AB7F6012-6EC8-4290-92FD-FA2F74C2B768}" type="presParOf" srcId="{E73E2063-EBF4-4232-AB68-1A3079DCD551}" destId="{9B74AD25-ACFC-4C9E-ACDC-FC3B87AF83C2}" srcOrd="0" destOrd="0" presId="urn:microsoft.com/office/officeart/2005/8/layout/vList2"/>
    <dgm:cxn modelId="{2ADB5A94-3883-40AE-A5B7-F75BF33A0BF6}" type="presParOf" srcId="{E73E2063-EBF4-4232-AB68-1A3079DCD551}" destId="{9E2C4492-4660-4183-8AC7-0EDC3860C295}" srcOrd="1" destOrd="0" presId="urn:microsoft.com/office/officeart/2005/8/layout/vList2"/>
    <dgm:cxn modelId="{2694A668-01AC-4E7A-AEF9-58E83A1D5453}" type="presParOf" srcId="{E73E2063-EBF4-4232-AB68-1A3079DCD551}" destId="{E9E5ECDC-981E-4F7F-AB95-591E760E29CF}" srcOrd="2" destOrd="0" presId="urn:microsoft.com/office/officeart/2005/8/layout/vList2"/>
    <dgm:cxn modelId="{EC533B05-1397-4E1F-BC46-380FC138EEFD}" type="presParOf" srcId="{E73E2063-EBF4-4232-AB68-1A3079DCD551}" destId="{AB90ED2C-F016-438F-8C45-2A8215C8D047}" srcOrd="3" destOrd="0" presId="urn:microsoft.com/office/officeart/2005/8/layout/vList2"/>
    <dgm:cxn modelId="{447700BB-7215-41C0-B59A-C6DFF7B285B9}" type="presParOf" srcId="{E73E2063-EBF4-4232-AB68-1A3079DCD551}" destId="{D5CAB4EE-D584-431F-AE28-5982A3DD8C6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4AD25-ACFC-4C9E-ACDC-FC3B87AF83C2}">
      <dsp:nvSpPr>
        <dsp:cNvPr id="0" name=""/>
        <dsp:cNvSpPr/>
      </dsp:nvSpPr>
      <dsp:spPr>
        <a:xfrm>
          <a:off x="0" y="186642"/>
          <a:ext cx="6666833" cy="16666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“Following analysis and comparison of three primary collector designs, clear performance differences were identified. The original, crudely modified cast collector showed poor flow characteristics, with high turbulence and restriction. A larger 4–2–1 design provided some improvement; however, it still did not perform as effectively as the final 4–1 configuration.</a:t>
          </a:r>
          <a:endParaRPr lang="en-US" sz="1400" kern="1200"/>
        </a:p>
      </dsp:txBody>
      <dsp:txXfrm>
        <a:off x="81360" y="268002"/>
        <a:ext cx="6504113" cy="1503945"/>
      </dsp:txXfrm>
    </dsp:sp>
    <dsp:sp modelId="{E9E5ECDC-981E-4F7F-AB95-591E760E29CF}">
      <dsp:nvSpPr>
        <dsp:cNvPr id="0" name=""/>
        <dsp:cNvSpPr/>
      </dsp:nvSpPr>
      <dsp:spPr>
        <a:xfrm>
          <a:off x="0" y="1893627"/>
          <a:ext cx="6666833" cy="1666665"/>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selected 4–1 collector demonstrated the most consistent exhaust gas velocity, with minimal turbulence and pressure loss, making it the most efficient design for this application. This design will be paired with the existing headers, which already provide good flow characteristics and maintain equal length for effective pulse timing. Overall, the 4–1 collector offers the best balance of performance, weight reduction, and packaging within the available space, while also supporting compliance with noise restrictions, such as the 105 dB limit.</a:t>
          </a:r>
          <a:endParaRPr lang="en-US" sz="1400" kern="1200"/>
        </a:p>
      </dsp:txBody>
      <dsp:txXfrm>
        <a:off x="81360" y="1974987"/>
        <a:ext cx="6504113" cy="1503945"/>
      </dsp:txXfrm>
    </dsp:sp>
    <dsp:sp modelId="{D5CAB4EE-D584-431F-AE28-5982A3DD8C6F}">
      <dsp:nvSpPr>
        <dsp:cNvPr id="0" name=""/>
        <dsp:cNvSpPr/>
      </dsp:nvSpPr>
      <dsp:spPr>
        <a:xfrm>
          <a:off x="0" y="3600612"/>
          <a:ext cx="6666833" cy="1666665"/>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terms of further development, final sensor selection and placement were only confirmed after additional group work on a similar motorcycle platform ZXR750. As a result, a comparable data acquisition setup will be implemented on this bike, including similar sensor types, mounting strategies, and system layout. This allows for efficient replication of proven designs and will support consistent and reliable data collection during testing.”</a:t>
          </a:r>
          <a:endParaRPr lang="en-US" sz="1400" kern="1200"/>
        </a:p>
      </dsp:txBody>
      <dsp:txXfrm>
        <a:off x="81360" y="3681972"/>
        <a:ext cx="6504113" cy="150394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4AF7A1-A9AA-4E64-BBB4-9252324AE385}"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3C4ED-1E2B-430C-BF87-BECA61192699}" type="slidenum">
              <a:rPr lang="en-GB" smtClean="0"/>
              <a:t>‹#›</a:t>
            </a:fld>
            <a:endParaRPr lang="en-GB"/>
          </a:p>
        </p:txBody>
      </p:sp>
    </p:spTree>
    <p:extLst>
      <p:ext uri="{BB962C8B-B14F-4D97-AF65-F5344CB8AC3E}">
        <p14:creationId xmlns:p14="http://schemas.microsoft.com/office/powerpoint/2010/main" val="1507149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B53C4ED-1E2B-430C-BF87-BECA61192699}" type="slidenum">
              <a:rPr lang="en-GB" smtClean="0"/>
              <a:t>2</a:t>
            </a:fld>
            <a:endParaRPr lang="en-GB"/>
          </a:p>
        </p:txBody>
      </p:sp>
    </p:spTree>
    <p:extLst>
      <p:ext uri="{BB962C8B-B14F-4D97-AF65-F5344CB8AC3E}">
        <p14:creationId xmlns:p14="http://schemas.microsoft.com/office/powerpoint/2010/main" val="1966922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B53C4ED-1E2B-430C-BF87-BECA61192699}" type="slidenum">
              <a:rPr lang="en-GB" smtClean="0"/>
              <a:t>17</a:t>
            </a:fld>
            <a:endParaRPr lang="en-GB"/>
          </a:p>
        </p:txBody>
      </p:sp>
    </p:spTree>
    <p:extLst>
      <p:ext uri="{BB962C8B-B14F-4D97-AF65-F5344CB8AC3E}">
        <p14:creationId xmlns:p14="http://schemas.microsoft.com/office/powerpoint/2010/main" val="1459692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179E9-72C2-44D2-4333-4C9F734AA3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F8E5C1-8DBC-BC03-A508-92D240AEB7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16DC0C-9B8D-869C-0C5A-50CB6821C177}"/>
              </a:ext>
            </a:extLst>
          </p:cNvPr>
          <p:cNvSpPr>
            <a:spLocks noGrp="1"/>
          </p:cNvSpPr>
          <p:nvPr>
            <p:ph type="dt" sz="half" idx="10"/>
          </p:nvPr>
        </p:nvSpPr>
        <p:spPr/>
        <p:txBody>
          <a:bodyPr/>
          <a:lstStyle/>
          <a:p>
            <a:fld id="{5E19E336-4034-4A0E-ADDE-8D413F1DB845}" type="datetimeFigureOut">
              <a:rPr lang="en-GB" smtClean="0"/>
              <a:t>24/03/2026</a:t>
            </a:fld>
            <a:endParaRPr lang="en-GB"/>
          </a:p>
        </p:txBody>
      </p:sp>
      <p:sp>
        <p:nvSpPr>
          <p:cNvPr id="5" name="Footer Placeholder 4">
            <a:extLst>
              <a:ext uri="{FF2B5EF4-FFF2-40B4-BE49-F238E27FC236}">
                <a16:creationId xmlns:a16="http://schemas.microsoft.com/office/drawing/2014/main" id="{612BD6AA-5CE8-9B6D-918C-97E0EA7A3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122500-EF12-523C-3A22-8862297FCB58}"/>
              </a:ext>
            </a:extLst>
          </p:cNvPr>
          <p:cNvSpPr>
            <a:spLocks noGrp="1"/>
          </p:cNvSpPr>
          <p:nvPr>
            <p:ph type="sldNum" sz="quarter" idx="12"/>
          </p:nvPr>
        </p:nvSpPr>
        <p:spPr/>
        <p:txBody>
          <a:bodyPr/>
          <a:lstStyle/>
          <a:p>
            <a:fld id="{9131FFCA-4DA0-4E21-A747-B1E607E9B57B}" type="slidenum">
              <a:rPr lang="en-GB" smtClean="0"/>
              <a:t>‹#›</a:t>
            </a:fld>
            <a:endParaRPr lang="en-GB"/>
          </a:p>
        </p:txBody>
      </p:sp>
    </p:spTree>
    <p:extLst>
      <p:ext uri="{BB962C8B-B14F-4D97-AF65-F5344CB8AC3E}">
        <p14:creationId xmlns:p14="http://schemas.microsoft.com/office/powerpoint/2010/main" val="3488148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C443B-BD7E-A5E9-3341-92294E4DE7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736A49-8A0B-262C-09BA-ED1C150C98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E48EA2-4525-61BF-76CB-60EF5F913684}"/>
              </a:ext>
            </a:extLst>
          </p:cNvPr>
          <p:cNvSpPr>
            <a:spLocks noGrp="1"/>
          </p:cNvSpPr>
          <p:nvPr>
            <p:ph type="dt" sz="half" idx="10"/>
          </p:nvPr>
        </p:nvSpPr>
        <p:spPr/>
        <p:txBody>
          <a:bodyPr/>
          <a:lstStyle/>
          <a:p>
            <a:fld id="{5E19E336-4034-4A0E-ADDE-8D413F1DB845}" type="datetimeFigureOut">
              <a:rPr lang="en-GB" smtClean="0"/>
              <a:t>24/03/2026</a:t>
            </a:fld>
            <a:endParaRPr lang="en-GB"/>
          </a:p>
        </p:txBody>
      </p:sp>
      <p:sp>
        <p:nvSpPr>
          <p:cNvPr id="5" name="Footer Placeholder 4">
            <a:extLst>
              <a:ext uri="{FF2B5EF4-FFF2-40B4-BE49-F238E27FC236}">
                <a16:creationId xmlns:a16="http://schemas.microsoft.com/office/drawing/2014/main" id="{AA4426B1-326F-B6F8-25A2-F1A822BB80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F9EB4C-6311-C403-7557-D1F320D3A10F}"/>
              </a:ext>
            </a:extLst>
          </p:cNvPr>
          <p:cNvSpPr>
            <a:spLocks noGrp="1"/>
          </p:cNvSpPr>
          <p:nvPr>
            <p:ph type="sldNum" sz="quarter" idx="12"/>
          </p:nvPr>
        </p:nvSpPr>
        <p:spPr/>
        <p:txBody>
          <a:bodyPr/>
          <a:lstStyle/>
          <a:p>
            <a:fld id="{9131FFCA-4DA0-4E21-A747-B1E607E9B57B}" type="slidenum">
              <a:rPr lang="en-GB" smtClean="0"/>
              <a:t>‹#›</a:t>
            </a:fld>
            <a:endParaRPr lang="en-GB"/>
          </a:p>
        </p:txBody>
      </p:sp>
    </p:spTree>
    <p:extLst>
      <p:ext uri="{BB962C8B-B14F-4D97-AF65-F5344CB8AC3E}">
        <p14:creationId xmlns:p14="http://schemas.microsoft.com/office/powerpoint/2010/main" val="3828449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9F113-A667-3A17-4E04-60AF9FCF607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F95AA1-4D33-3F46-6A0F-DDDD91DE78E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4CC484-2017-5804-D145-2B2FD4920F04}"/>
              </a:ext>
            </a:extLst>
          </p:cNvPr>
          <p:cNvSpPr>
            <a:spLocks noGrp="1"/>
          </p:cNvSpPr>
          <p:nvPr>
            <p:ph type="dt" sz="half" idx="10"/>
          </p:nvPr>
        </p:nvSpPr>
        <p:spPr/>
        <p:txBody>
          <a:bodyPr/>
          <a:lstStyle/>
          <a:p>
            <a:fld id="{5E19E336-4034-4A0E-ADDE-8D413F1DB845}" type="datetimeFigureOut">
              <a:rPr lang="en-GB" smtClean="0"/>
              <a:t>24/03/2026</a:t>
            </a:fld>
            <a:endParaRPr lang="en-GB"/>
          </a:p>
        </p:txBody>
      </p:sp>
      <p:sp>
        <p:nvSpPr>
          <p:cNvPr id="5" name="Footer Placeholder 4">
            <a:extLst>
              <a:ext uri="{FF2B5EF4-FFF2-40B4-BE49-F238E27FC236}">
                <a16:creationId xmlns:a16="http://schemas.microsoft.com/office/drawing/2014/main" id="{0564498A-D587-63E0-CC68-05CAE98AC2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62488C-5690-1D46-5404-6D8AE6EBDC39}"/>
              </a:ext>
            </a:extLst>
          </p:cNvPr>
          <p:cNvSpPr>
            <a:spLocks noGrp="1"/>
          </p:cNvSpPr>
          <p:nvPr>
            <p:ph type="sldNum" sz="quarter" idx="12"/>
          </p:nvPr>
        </p:nvSpPr>
        <p:spPr/>
        <p:txBody>
          <a:bodyPr/>
          <a:lstStyle/>
          <a:p>
            <a:fld id="{9131FFCA-4DA0-4E21-A747-B1E607E9B57B}" type="slidenum">
              <a:rPr lang="en-GB" smtClean="0"/>
              <a:t>‹#›</a:t>
            </a:fld>
            <a:endParaRPr lang="en-GB"/>
          </a:p>
        </p:txBody>
      </p:sp>
    </p:spTree>
    <p:extLst>
      <p:ext uri="{BB962C8B-B14F-4D97-AF65-F5344CB8AC3E}">
        <p14:creationId xmlns:p14="http://schemas.microsoft.com/office/powerpoint/2010/main" val="2539679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46246-4F7A-101A-1957-050144DA64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41CCD0-E05E-F2B9-973D-3A83E09F1B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B176FA-DE75-1D0C-C716-25CE1C09A3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44EA3C-F0C2-7051-547C-08B7D1208A83}"/>
              </a:ext>
            </a:extLst>
          </p:cNvPr>
          <p:cNvSpPr>
            <a:spLocks noGrp="1"/>
          </p:cNvSpPr>
          <p:nvPr>
            <p:ph type="dt" sz="half" idx="10"/>
          </p:nvPr>
        </p:nvSpPr>
        <p:spPr/>
        <p:txBody>
          <a:bodyPr/>
          <a:lstStyle/>
          <a:p>
            <a:fld id="{5E19E336-4034-4A0E-ADDE-8D413F1DB845}" type="datetimeFigureOut">
              <a:rPr lang="en-GB" smtClean="0"/>
              <a:t>24/03/2026</a:t>
            </a:fld>
            <a:endParaRPr lang="en-GB"/>
          </a:p>
        </p:txBody>
      </p:sp>
      <p:sp>
        <p:nvSpPr>
          <p:cNvPr id="6" name="Footer Placeholder 5">
            <a:extLst>
              <a:ext uri="{FF2B5EF4-FFF2-40B4-BE49-F238E27FC236}">
                <a16:creationId xmlns:a16="http://schemas.microsoft.com/office/drawing/2014/main" id="{228F9E4F-B380-79F1-6EB5-7A7D5879FF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27FD8F-9D9D-8FF4-AD9A-36C3F2AA148F}"/>
              </a:ext>
            </a:extLst>
          </p:cNvPr>
          <p:cNvSpPr>
            <a:spLocks noGrp="1"/>
          </p:cNvSpPr>
          <p:nvPr>
            <p:ph type="sldNum" sz="quarter" idx="12"/>
          </p:nvPr>
        </p:nvSpPr>
        <p:spPr/>
        <p:txBody>
          <a:bodyPr/>
          <a:lstStyle/>
          <a:p>
            <a:fld id="{9131FFCA-4DA0-4E21-A747-B1E607E9B57B}" type="slidenum">
              <a:rPr lang="en-GB" smtClean="0"/>
              <a:t>‹#›</a:t>
            </a:fld>
            <a:endParaRPr lang="en-GB"/>
          </a:p>
        </p:txBody>
      </p:sp>
    </p:spTree>
    <p:extLst>
      <p:ext uri="{BB962C8B-B14F-4D97-AF65-F5344CB8AC3E}">
        <p14:creationId xmlns:p14="http://schemas.microsoft.com/office/powerpoint/2010/main" val="4244637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07A24-D79E-688E-9DFC-1081278027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2E4A25-034D-8F55-3C29-56275F88CA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FDBF39-DF3E-ADB5-C862-01D75DB2EE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9BEF715-87F0-476A-2AD5-E5CC69024F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80A19E-83AE-ACFC-937B-079D4859AA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130B41-8A36-E2A9-8458-DCE0FA982A32}"/>
              </a:ext>
            </a:extLst>
          </p:cNvPr>
          <p:cNvSpPr>
            <a:spLocks noGrp="1"/>
          </p:cNvSpPr>
          <p:nvPr>
            <p:ph type="dt" sz="half" idx="10"/>
          </p:nvPr>
        </p:nvSpPr>
        <p:spPr/>
        <p:txBody>
          <a:bodyPr/>
          <a:lstStyle/>
          <a:p>
            <a:fld id="{5E19E336-4034-4A0E-ADDE-8D413F1DB845}" type="datetimeFigureOut">
              <a:rPr lang="en-GB" smtClean="0"/>
              <a:t>24/03/2026</a:t>
            </a:fld>
            <a:endParaRPr lang="en-GB"/>
          </a:p>
        </p:txBody>
      </p:sp>
      <p:sp>
        <p:nvSpPr>
          <p:cNvPr id="8" name="Footer Placeholder 7">
            <a:extLst>
              <a:ext uri="{FF2B5EF4-FFF2-40B4-BE49-F238E27FC236}">
                <a16:creationId xmlns:a16="http://schemas.microsoft.com/office/drawing/2014/main" id="{5228877B-BF92-F1E6-0D9B-6CC369BF1C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0AD410F-8E12-5533-F3C3-EA6180C268E0}"/>
              </a:ext>
            </a:extLst>
          </p:cNvPr>
          <p:cNvSpPr>
            <a:spLocks noGrp="1"/>
          </p:cNvSpPr>
          <p:nvPr>
            <p:ph type="sldNum" sz="quarter" idx="12"/>
          </p:nvPr>
        </p:nvSpPr>
        <p:spPr/>
        <p:txBody>
          <a:bodyPr/>
          <a:lstStyle/>
          <a:p>
            <a:fld id="{9131FFCA-4DA0-4E21-A747-B1E607E9B57B}" type="slidenum">
              <a:rPr lang="en-GB" smtClean="0"/>
              <a:t>‹#›</a:t>
            </a:fld>
            <a:endParaRPr lang="en-GB"/>
          </a:p>
        </p:txBody>
      </p:sp>
    </p:spTree>
    <p:extLst>
      <p:ext uri="{BB962C8B-B14F-4D97-AF65-F5344CB8AC3E}">
        <p14:creationId xmlns:p14="http://schemas.microsoft.com/office/powerpoint/2010/main" val="1324798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8314F-94A7-7D4A-C558-8AD899340C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165BC2-A1E5-7F65-6829-9F2FBE2DE269}"/>
              </a:ext>
            </a:extLst>
          </p:cNvPr>
          <p:cNvSpPr>
            <a:spLocks noGrp="1"/>
          </p:cNvSpPr>
          <p:nvPr>
            <p:ph type="dt" sz="half" idx="10"/>
          </p:nvPr>
        </p:nvSpPr>
        <p:spPr/>
        <p:txBody>
          <a:bodyPr/>
          <a:lstStyle/>
          <a:p>
            <a:fld id="{5E19E336-4034-4A0E-ADDE-8D413F1DB845}" type="datetimeFigureOut">
              <a:rPr lang="en-GB" smtClean="0"/>
              <a:t>24/03/2026</a:t>
            </a:fld>
            <a:endParaRPr lang="en-GB"/>
          </a:p>
        </p:txBody>
      </p:sp>
      <p:sp>
        <p:nvSpPr>
          <p:cNvPr id="4" name="Footer Placeholder 3">
            <a:extLst>
              <a:ext uri="{FF2B5EF4-FFF2-40B4-BE49-F238E27FC236}">
                <a16:creationId xmlns:a16="http://schemas.microsoft.com/office/drawing/2014/main" id="{D37D145C-3AC5-FDD0-345F-1C0BCA16592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99BFD7-A9DB-D12F-FF01-9E69D2A66AC7}"/>
              </a:ext>
            </a:extLst>
          </p:cNvPr>
          <p:cNvSpPr>
            <a:spLocks noGrp="1"/>
          </p:cNvSpPr>
          <p:nvPr>
            <p:ph type="sldNum" sz="quarter" idx="12"/>
          </p:nvPr>
        </p:nvSpPr>
        <p:spPr/>
        <p:txBody>
          <a:bodyPr/>
          <a:lstStyle/>
          <a:p>
            <a:fld id="{9131FFCA-4DA0-4E21-A747-B1E607E9B57B}" type="slidenum">
              <a:rPr lang="en-GB" smtClean="0"/>
              <a:t>‹#›</a:t>
            </a:fld>
            <a:endParaRPr lang="en-GB"/>
          </a:p>
        </p:txBody>
      </p:sp>
    </p:spTree>
    <p:extLst>
      <p:ext uri="{BB962C8B-B14F-4D97-AF65-F5344CB8AC3E}">
        <p14:creationId xmlns:p14="http://schemas.microsoft.com/office/powerpoint/2010/main" val="3670861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38BC15-DF94-5FD5-6713-4D95C2B808DF}"/>
              </a:ext>
            </a:extLst>
          </p:cNvPr>
          <p:cNvSpPr>
            <a:spLocks noGrp="1"/>
          </p:cNvSpPr>
          <p:nvPr>
            <p:ph type="dt" sz="half" idx="10"/>
          </p:nvPr>
        </p:nvSpPr>
        <p:spPr/>
        <p:txBody>
          <a:bodyPr/>
          <a:lstStyle/>
          <a:p>
            <a:fld id="{5E19E336-4034-4A0E-ADDE-8D413F1DB845}" type="datetimeFigureOut">
              <a:rPr lang="en-GB" smtClean="0"/>
              <a:t>24/03/2026</a:t>
            </a:fld>
            <a:endParaRPr lang="en-GB"/>
          </a:p>
        </p:txBody>
      </p:sp>
      <p:sp>
        <p:nvSpPr>
          <p:cNvPr id="3" name="Footer Placeholder 2">
            <a:extLst>
              <a:ext uri="{FF2B5EF4-FFF2-40B4-BE49-F238E27FC236}">
                <a16:creationId xmlns:a16="http://schemas.microsoft.com/office/drawing/2014/main" id="{FFB02E42-DAD1-E17F-C37B-9DCEC63C57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1D119F-E3D3-BBD5-7B11-4FFDDCCCFD4D}"/>
              </a:ext>
            </a:extLst>
          </p:cNvPr>
          <p:cNvSpPr>
            <a:spLocks noGrp="1"/>
          </p:cNvSpPr>
          <p:nvPr>
            <p:ph type="sldNum" sz="quarter" idx="12"/>
          </p:nvPr>
        </p:nvSpPr>
        <p:spPr/>
        <p:txBody>
          <a:bodyPr/>
          <a:lstStyle/>
          <a:p>
            <a:fld id="{9131FFCA-4DA0-4E21-A747-B1E607E9B57B}" type="slidenum">
              <a:rPr lang="en-GB" smtClean="0"/>
              <a:t>‹#›</a:t>
            </a:fld>
            <a:endParaRPr lang="en-GB"/>
          </a:p>
        </p:txBody>
      </p:sp>
    </p:spTree>
    <p:extLst>
      <p:ext uri="{BB962C8B-B14F-4D97-AF65-F5344CB8AC3E}">
        <p14:creationId xmlns:p14="http://schemas.microsoft.com/office/powerpoint/2010/main" val="571951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A2B7E-0609-6447-FB0E-0FAB0EF7ED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5391E8-4948-7020-FADA-EACA7DAB99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33736E-DB4B-7BB5-8C4A-1038A81BE0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73AA3A-E21B-CAFF-E033-65025004FB28}"/>
              </a:ext>
            </a:extLst>
          </p:cNvPr>
          <p:cNvSpPr>
            <a:spLocks noGrp="1"/>
          </p:cNvSpPr>
          <p:nvPr>
            <p:ph type="dt" sz="half" idx="10"/>
          </p:nvPr>
        </p:nvSpPr>
        <p:spPr/>
        <p:txBody>
          <a:bodyPr/>
          <a:lstStyle/>
          <a:p>
            <a:fld id="{5E19E336-4034-4A0E-ADDE-8D413F1DB845}" type="datetimeFigureOut">
              <a:rPr lang="en-GB" smtClean="0"/>
              <a:t>24/03/2026</a:t>
            </a:fld>
            <a:endParaRPr lang="en-GB"/>
          </a:p>
        </p:txBody>
      </p:sp>
      <p:sp>
        <p:nvSpPr>
          <p:cNvPr id="6" name="Footer Placeholder 5">
            <a:extLst>
              <a:ext uri="{FF2B5EF4-FFF2-40B4-BE49-F238E27FC236}">
                <a16:creationId xmlns:a16="http://schemas.microsoft.com/office/drawing/2014/main" id="{A41FCC05-8FE8-F15C-179D-CC78A4D505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FF8F35-62FC-85C0-0910-9509906C0181}"/>
              </a:ext>
            </a:extLst>
          </p:cNvPr>
          <p:cNvSpPr>
            <a:spLocks noGrp="1"/>
          </p:cNvSpPr>
          <p:nvPr>
            <p:ph type="sldNum" sz="quarter" idx="12"/>
          </p:nvPr>
        </p:nvSpPr>
        <p:spPr/>
        <p:txBody>
          <a:bodyPr/>
          <a:lstStyle/>
          <a:p>
            <a:fld id="{9131FFCA-4DA0-4E21-A747-B1E607E9B57B}" type="slidenum">
              <a:rPr lang="en-GB" smtClean="0"/>
              <a:t>‹#›</a:t>
            </a:fld>
            <a:endParaRPr lang="en-GB"/>
          </a:p>
        </p:txBody>
      </p:sp>
    </p:spTree>
    <p:extLst>
      <p:ext uri="{BB962C8B-B14F-4D97-AF65-F5344CB8AC3E}">
        <p14:creationId xmlns:p14="http://schemas.microsoft.com/office/powerpoint/2010/main" val="2473141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C658-FF9E-C0C8-92C1-67097F8980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51C814-893E-3AB6-8119-AC455B0BA6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B56139-3900-5A3D-0CF0-747ACD31E8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9651CB-4E04-2A52-9FDE-F487FCB96788}"/>
              </a:ext>
            </a:extLst>
          </p:cNvPr>
          <p:cNvSpPr>
            <a:spLocks noGrp="1"/>
          </p:cNvSpPr>
          <p:nvPr>
            <p:ph type="dt" sz="half" idx="10"/>
          </p:nvPr>
        </p:nvSpPr>
        <p:spPr/>
        <p:txBody>
          <a:bodyPr/>
          <a:lstStyle/>
          <a:p>
            <a:fld id="{5E19E336-4034-4A0E-ADDE-8D413F1DB845}" type="datetimeFigureOut">
              <a:rPr lang="en-GB" smtClean="0"/>
              <a:t>24/03/2026</a:t>
            </a:fld>
            <a:endParaRPr lang="en-GB"/>
          </a:p>
        </p:txBody>
      </p:sp>
      <p:sp>
        <p:nvSpPr>
          <p:cNvPr id="6" name="Footer Placeholder 5">
            <a:extLst>
              <a:ext uri="{FF2B5EF4-FFF2-40B4-BE49-F238E27FC236}">
                <a16:creationId xmlns:a16="http://schemas.microsoft.com/office/drawing/2014/main" id="{14AC878B-0600-DACA-892E-67DBE4F38E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E09474-8304-588E-3A21-E235939A5139}"/>
              </a:ext>
            </a:extLst>
          </p:cNvPr>
          <p:cNvSpPr>
            <a:spLocks noGrp="1"/>
          </p:cNvSpPr>
          <p:nvPr>
            <p:ph type="sldNum" sz="quarter" idx="12"/>
          </p:nvPr>
        </p:nvSpPr>
        <p:spPr/>
        <p:txBody>
          <a:bodyPr/>
          <a:lstStyle/>
          <a:p>
            <a:fld id="{9131FFCA-4DA0-4E21-A747-B1E607E9B57B}" type="slidenum">
              <a:rPr lang="en-GB" smtClean="0"/>
              <a:t>‹#›</a:t>
            </a:fld>
            <a:endParaRPr lang="en-GB"/>
          </a:p>
        </p:txBody>
      </p:sp>
    </p:spTree>
    <p:extLst>
      <p:ext uri="{BB962C8B-B14F-4D97-AF65-F5344CB8AC3E}">
        <p14:creationId xmlns:p14="http://schemas.microsoft.com/office/powerpoint/2010/main" val="2695121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612C5-4188-D067-5A04-4B4D1BD0AC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6AAC1C-C306-0DC5-A462-FAF4D496C3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3C37AF-FEA8-F9F8-12AC-694A0537CDFE}"/>
              </a:ext>
            </a:extLst>
          </p:cNvPr>
          <p:cNvSpPr>
            <a:spLocks noGrp="1"/>
          </p:cNvSpPr>
          <p:nvPr>
            <p:ph type="dt" sz="half" idx="10"/>
          </p:nvPr>
        </p:nvSpPr>
        <p:spPr/>
        <p:txBody>
          <a:bodyPr/>
          <a:lstStyle/>
          <a:p>
            <a:fld id="{5E19E336-4034-4A0E-ADDE-8D413F1DB845}" type="datetimeFigureOut">
              <a:rPr lang="en-GB" smtClean="0"/>
              <a:t>24/03/2026</a:t>
            </a:fld>
            <a:endParaRPr lang="en-GB"/>
          </a:p>
        </p:txBody>
      </p:sp>
      <p:sp>
        <p:nvSpPr>
          <p:cNvPr id="5" name="Footer Placeholder 4">
            <a:extLst>
              <a:ext uri="{FF2B5EF4-FFF2-40B4-BE49-F238E27FC236}">
                <a16:creationId xmlns:a16="http://schemas.microsoft.com/office/drawing/2014/main" id="{BF57711D-2B70-8208-70C6-7D37EA53F4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6EE975-1AE9-EB1E-2E51-43BC1C35B548}"/>
              </a:ext>
            </a:extLst>
          </p:cNvPr>
          <p:cNvSpPr>
            <a:spLocks noGrp="1"/>
          </p:cNvSpPr>
          <p:nvPr>
            <p:ph type="sldNum" sz="quarter" idx="12"/>
          </p:nvPr>
        </p:nvSpPr>
        <p:spPr/>
        <p:txBody>
          <a:bodyPr/>
          <a:lstStyle/>
          <a:p>
            <a:fld id="{9131FFCA-4DA0-4E21-A747-B1E607E9B57B}" type="slidenum">
              <a:rPr lang="en-GB" smtClean="0"/>
              <a:t>‹#›</a:t>
            </a:fld>
            <a:endParaRPr lang="en-GB"/>
          </a:p>
        </p:txBody>
      </p:sp>
    </p:spTree>
    <p:extLst>
      <p:ext uri="{BB962C8B-B14F-4D97-AF65-F5344CB8AC3E}">
        <p14:creationId xmlns:p14="http://schemas.microsoft.com/office/powerpoint/2010/main" val="2740319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16E628-19FB-9CBC-DF60-523781CF63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73CC89-58F0-1C58-6F60-D81A1DD5671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312C93-5112-F376-EB6A-01EF251ABF74}"/>
              </a:ext>
            </a:extLst>
          </p:cNvPr>
          <p:cNvSpPr>
            <a:spLocks noGrp="1"/>
          </p:cNvSpPr>
          <p:nvPr>
            <p:ph type="dt" sz="half" idx="10"/>
          </p:nvPr>
        </p:nvSpPr>
        <p:spPr/>
        <p:txBody>
          <a:bodyPr/>
          <a:lstStyle/>
          <a:p>
            <a:fld id="{5E19E336-4034-4A0E-ADDE-8D413F1DB845}" type="datetimeFigureOut">
              <a:rPr lang="en-GB" smtClean="0"/>
              <a:t>24/03/2026</a:t>
            </a:fld>
            <a:endParaRPr lang="en-GB"/>
          </a:p>
        </p:txBody>
      </p:sp>
      <p:sp>
        <p:nvSpPr>
          <p:cNvPr id="5" name="Footer Placeholder 4">
            <a:extLst>
              <a:ext uri="{FF2B5EF4-FFF2-40B4-BE49-F238E27FC236}">
                <a16:creationId xmlns:a16="http://schemas.microsoft.com/office/drawing/2014/main" id="{34A2BF0B-A66A-60CF-9564-7CB1B76851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BCF986-428E-47FA-6B85-3A8E32BC8D3A}"/>
              </a:ext>
            </a:extLst>
          </p:cNvPr>
          <p:cNvSpPr>
            <a:spLocks noGrp="1"/>
          </p:cNvSpPr>
          <p:nvPr>
            <p:ph type="sldNum" sz="quarter" idx="12"/>
          </p:nvPr>
        </p:nvSpPr>
        <p:spPr/>
        <p:txBody>
          <a:bodyPr/>
          <a:lstStyle/>
          <a:p>
            <a:fld id="{9131FFCA-4DA0-4E21-A747-B1E607E9B57B}" type="slidenum">
              <a:rPr lang="en-GB" smtClean="0"/>
              <a:t>‹#›</a:t>
            </a:fld>
            <a:endParaRPr lang="en-GB"/>
          </a:p>
        </p:txBody>
      </p:sp>
    </p:spTree>
    <p:extLst>
      <p:ext uri="{BB962C8B-B14F-4D97-AF65-F5344CB8AC3E}">
        <p14:creationId xmlns:p14="http://schemas.microsoft.com/office/powerpoint/2010/main" val="4255291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727558-4AE3-20EA-10DB-028BC99917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1ADA95-1616-BD16-67C5-3AFB2B78DC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C54A9-DCB2-9F91-5464-7846721D3B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E19E336-4034-4A0E-ADDE-8D413F1DB845}" type="datetimeFigureOut">
              <a:rPr lang="en-GB" smtClean="0"/>
              <a:t>24/03/2026</a:t>
            </a:fld>
            <a:endParaRPr lang="en-GB"/>
          </a:p>
        </p:txBody>
      </p:sp>
      <p:sp>
        <p:nvSpPr>
          <p:cNvPr id="5" name="Footer Placeholder 4">
            <a:extLst>
              <a:ext uri="{FF2B5EF4-FFF2-40B4-BE49-F238E27FC236}">
                <a16:creationId xmlns:a16="http://schemas.microsoft.com/office/drawing/2014/main" id="{403C202A-C994-45CC-CCAC-5232C89BEE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DCC1E6E-B732-30A3-D558-44A4A88B3A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131FFCA-4DA0-4E21-A747-B1E607E9B57B}" type="slidenum">
              <a:rPr lang="en-GB" smtClean="0"/>
              <a:t>‹#›</a:t>
            </a:fld>
            <a:endParaRPr lang="en-GB"/>
          </a:p>
        </p:txBody>
      </p:sp>
    </p:spTree>
    <p:extLst>
      <p:ext uri="{BB962C8B-B14F-4D97-AF65-F5344CB8AC3E}">
        <p14:creationId xmlns:p14="http://schemas.microsoft.com/office/powerpoint/2010/main" val="31728646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5" Type="http://schemas.openxmlformats.org/officeDocument/2006/relationships/image" Target="../media/image41.png"/><Relationship Id="rId4" Type="http://schemas.openxmlformats.org/officeDocument/2006/relationships/image" Target="../media/image40.png"/></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image" Target="../media/image48.png"/></Relationships>
</file>

<file path=ppt/slides/_rels/slide3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png"/></Relationships>
</file>

<file path=ppt/slides/_rels/slide3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 Id="rId5" Type="http://schemas.openxmlformats.org/officeDocument/2006/relationships/image" Target="../media/image58.png"/><Relationship Id="rId4" Type="http://schemas.openxmlformats.org/officeDocument/2006/relationships/image" Target="../media/image57.png"/></Relationships>
</file>

<file path=ppt/slides/_rels/slide3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34.xml.rels><?xml version="1.0" encoding="UTF-8" standalone="yes"?>
<Relationships xmlns="http://schemas.openxmlformats.org/package/2006/relationships"><Relationship Id="rId8" Type="http://schemas.openxmlformats.org/officeDocument/2006/relationships/image" Target="../media/image68.png"/><Relationship Id="rId3" Type="http://schemas.openxmlformats.org/officeDocument/2006/relationships/image" Target="../media/image63.png"/><Relationship Id="rId7" Type="http://schemas.openxmlformats.org/officeDocument/2006/relationships/image" Target="../media/image67.png"/><Relationship Id="rId2" Type="http://schemas.openxmlformats.org/officeDocument/2006/relationships/image" Target="../media/image62.png"/><Relationship Id="rId1" Type="http://schemas.openxmlformats.org/officeDocument/2006/relationships/slideLayout" Target="../slideLayouts/slideLayout2.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 Id="rId9" Type="http://schemas.openxmlformats.org/officeDocument/2006/relationships/image" Target="../media/image69.png"/></Relationships>
</file>

<file path=ppt/slides/_rels/slide35.xml.rels><?xml version="1.0" encoding="UTF-8" standalone="yes"?>
<Relationships xmlns="http://schemas.openxmlformats.org/package/2006/relationships"><Relationship Id="rId8" Type="http://schemas.openxmlformats.org/officeDocument/2006/relationships/image" Target="../media/image76.png"/><Relationship Id="rId3" Type="http://schemas.openxmlformats.org/officeDocument/2006/relationships/image" Target="../media/image71.png"/><Relationship Id="rId7" Type="http://schemas.openxmlformats.org/officeDocument/2006/relationships/image" Target="../media/image75.png"/><Relationship Id="rId12" Type="http://schemas.openxmlformats.org/officeDocument/2006/relationships/image" Target="../media/image80.png"/><Relationship Id="rId2" Type="http://schemas.openxmlformats.org/officeDocument/2006/relationships/image" Target="../media/image70.png"/><Relationship Id="rId1" Type="http://schemas.openxmlformats.org/officeDocument/2006/relationships/slideLayout" Target="../slideLayouts/slideLayout2.xml"/><Relationship Id="rId6" Type="http://schemas.openxmlformats.org/officeDocument/2006/relationships/image" Target="../media/image74.png"/><Relationship Id="rId11" Type="http://schemas.openxmlformats.org/officeDocument/2006/relationships/image" Target="../media/image79.png"/><Relationship Id="rId5" Type="http://schemas.openxmlformats.org/officeDocument/2006/relationships/image" Target="../media/image73.png"/><Relationship Id="rId10" Type="http://schemas.openxmlformats.org/officeDocument/2006/relationships/image" Target="../media/image78.png"/><Relationship Id="rId4" Type="http://schemas.openxmlformats.org/officeDocument/2006/relationships/image" Target="../media/image72.png"/><Relationship Id="rId9" Type="http://schemas.openxmlformats.org/officeDocument/2006/relationships/image" Target="../media/image77.png"/></Relationships>
</file>

<file path=ppt/slides/_rels/slide36.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image" Target="../media/image81.png"/><Relationship Id="rId1" Type="http://schemas.openxmlformats.org/officeDocument/2006/relationships/slideLayout" Target="../slideLayouts/slideLayout2.xml"/><Relationship Id="rId6" Type="http://schemas.openxmlformats.org/officeDocument/2006/relationships/image" Target="../media/image85.png"/><Relationship Id="rId11" Type="http://schemas.openxmlformats.org/officeDocument/2006/relationships/image" Target="../media/image90.png"/><Relationship Id="rId5" Type="http://schemas.openxmlformats.org/officeDocument/2006/relationships/image" Target="../media/image84.png"/><Relationship Id="rId10" Type="http://schemas.openxmlformats.org/officeDocument/2006/relationships/image" Target="../media/image89.png"/><Relationship Id="rId4" Type="http://schemas.openxmlformats.org/officeDocument/2006/relationships/image" Target="../media/image83.png"/><Relationship Id="rId9" Type="http://schemas.openxmlformats.org/officeDocument/2006/relationships/image" Target="../media/image88.png"/></Relationships>
</file>

<file path=ppt/slides/_rels/slide37.xml.rels><?xml version="1.0" encoding="UTF-8" standalone="yes"?>
<Relationships xmlns="http://schemas.openxmlformats.org/package/2006/relationships"><Relationship Id="rId3" Type="http://schemas.openxmlformats.org/officeDocument/2006/relationships/image" Target="../media/image92.png"/><Relationship Id="rId7" Type="http://schemas.openxmlformats.org/officeDocument/2006/relationships/image" Target="../media/image96.png"/><Relationship Id="rId2" Type="http://schemas.openxmlformats.org/officeDocument/2006/relationships/image" Target="../media/image91.png"/><Relationship Id="rId1" Type="http://schemas.openxmlformats.org/officeDocument/2006/relationships/slideLayout" Target="../slideLayouts/slideLayout2.xml"/><Relationship Id="rId6" Type="http://schemas.openxmlformats.org/officeDocument/2006/relationships/image" Target="../media/image95.png"/><Relationship Id="rId5" Type="http://schemas.openxmlformats.org/officeDocument/2006/relationships/image" Target="../media/image94.png"/><Relationship Id="rId4" Type="http://schemas.openxmlformats.org/officeDocument/2006/relationships/image" Target="../media/image9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xml"/><Relationship Id="rId6" Type="http://schemas.openxmlformats.org/officeDocument/2006/relationships/image" Target="../media/image101.png"/><Relationship Id="rId5" Type="http://schemas.openxmlformats.org/officeDocument/2006/relationships/image" Target="../media/image100.png"/><Relationship Id="rId4" Type="http://schemas.openxmlformats.org/officeDocument/2006/relationships/image" Target="../media/image99.png"/></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1.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2.xml"/><Relationship Id="rId4" Type="http://schemas.openxmlformats.org/officeDocument/2006/relationships/image" Target="../media/image107.png"/></Relationships>
</file>

<file path=ppt/slides/_rels/slide45.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moto-performance.co.uk/transponders/complete-kits/mylaps-tr2-direct-powered-transponder-motorcycle-car/" TargetMode="External"/><Relationship Id="rId2" Type="http://schemas.openxmlformats.org/officeDocument/2006/relationships/hyperlink" Target="https://hssports.co.uk/sales/mylaps-tr2-direct-powered-car-bike-transponder/" TargetMode="External"/><Relationship Id="rId1" Type="http://schemas.openxmlformats.org/officeDocument/2006/relationships/slideLayout" Target="../slideLayouts/slideLayout2.xml"/><Relationship Id="rId6" Type="http://schemas.openxmlformats.org/officeDocument/2006/relationships/hyperlink" Target="https://www.acu.org.uk/Uploaded/1/Documents/2024%20Paperwork/Handbook/Updated/2024-Road-Racing-Standing-Regulations-Final.pdf" TargetMode="External"/><Relationship Id="rId5" Type="http://schemas.openxmlformats.org/officeDocument/2006/relationships/hyperlink" Target="https://nolimitstrackdays.com/media/wysiwyg/nlr-docs/2014_Technical_Rules_NLR_V1_1_.pdf" TargetMode="External"/><Relationship Id="rId4" Type="http://schemas.openxmlformats.org/officeDocument/2006/relationships/hyperlink" Target="https://storage.googleapis.com/wzukusers/user-18730654/documents/24edd90a2fe844a284dc785c502fbf5c/NLR%202024%20SuppRegs%20Final%20240124.pdf"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polyurethanelaboratories.com/pu-polyurethane-products/bump-stops-jounce-bumpers/" TargetMode="External"/><Relationship Id="rId7" Type="http://schemas.openxmlformats.org/officeDocument/2006/relationships/hyperlink" Target="https://www.motortrend.com/uploads/2023/07/982-1420-104-1/feature_image.jpg" TargetMode="External"/><Relationship Id="rId2" Type="http://schemas.openxmlformats.org/officeDocument/2006/relationships/hyperlink" Target="https://aluminiummagazine.com/mag/aluminium/aluminium-6061-t6-alloy-properties-machining-applications-guide.html" TargetMode="External"/><Relationship Id="rId1" Type="http://schemas.openxmlformats.org/officeDocument/2006/relationships/slideLayout" Target="../slideLayouts/slideLayout2.xml"/><Relationship Id="rId6" Type="http://schemas.openxmlformats.org/officeDocument/2006/relationships/hyperlink" Target="https://uk.pinterest.com/pin/543387511294246169/" TargetMode="External"/><Relationship Id="rId5" Type="http://schemas.openxmlformats.org/officeDocument/2006/relationships/hyperlink" Target="https://uk.pinterest.com/pin/6755468186136801/" TargetMode="External"/><Relationship Id="rId4" Type="http://schemas.openxmlformats.org/officeDocument/2006/relationships/hyperlink" Target="https://www.shimrestackor.com/Overview/response.htm"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doi.org/10.1023/B:MECC.0000022842.12077.5c" TargetMode="External"/><Relationship Id="rId2" Type="http://schemas.openxmlformats.org/officeDocument/2006/relationships/hyperlink" Target="https://www.researchgate.net/journal/Meccanica-1572-9648?_tp=eyJjb250ZXh0Ijp7ImZpcnN0UGFnZSI6InB1YmxpY2F0aW9uIiwicGFnZSI6InB1YmxpY2F0aW9uIn19"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hyperlink" Target="https://doi.org/10.1088/1742-6596/2051/1/012044" TargetMode="External"/><Relationship Id="rId13" Type="http://schemas.openxmlformats.org/officeDocument/2006/relationships/hyperlink" Target="https://doi.org/10.1021/ie200823s" TargetMode="External"/><Relationship Id="rId18" Type="http://schemas.openxmlformats.org/officeDocument/2006/relationships/hyperlink" Target="https://www.yourspec.com/understanding-and-implementing-concentric-twisting-for-harness-assembly/" TargetMode="External"/><Relationship Id="rId3" Type="http://schemas.openxmlformats.org/officeDocument/2006/relationships/hyperlink" Target="https://doi.org/10.1007/s11223-025-00834-w" TargetMode="External"/><Relationship Id="rId7" Type="http://schemas.openxmlformats.org/officeDocument/2006/relationships/hyperlink" Target="https://www.mancinoinno.com/concentric-twisting-in-electrical-wiring-harnesses" TargetMode="External"/><Relationship Id="rId12" Type="http://schemas.openxmlformats.org/officeDocument/2006/relationships/hyperlink" Target="https://doi.org/10.3390/en11061545" TargetMode="External"/><Relationship Id="rId17" Type="http://schemas.openxmlformats.org/officeDocument/2006/relationships/hyperlink" Target="https://doi.org/10.1002/(sici)1520-6424(199712)80:12%3C9::aid-ecja2%3E3.0.co;2-2" TargetMode="External"/><Relationship Id="rId2" Type="http://schemas.openxmlformats.org/officeDocument/2006/relationships/hyperlink" Target="https://doi.org/10.1051/matecconf/201822401064" TargetMode="External"/><Relationship Id="rId16" Type="http://schemas.openxmlformats.org/officeDocument/2006/relationships/hyperlink" Target="https://doi.org/10.1088/1757-899x/421/4/042083" TargetMode="External"/><Relationship Id="rId1" Type="http://schemas.openxmlformats.org/officeDocument/2006/relationships/slideLayout" Target="../slideLayouts/slideLayout2.xml"/><Relationship Id="rId6" Type="http://schemas.openxmlformats.org/officeDocument/2006/relationships/hyperlink" Target="https://www.numberanalytics.com/blog/ultimate-guide-automotive-electrical-connectors" TargetMode="External"/><Relationship Id="rId11" Type="http://schemas.openxmlformats.org/officeDocument/2006/relationships/hyperlink" Target="https://www.proquest.com/scholarly-journals/emi-susceptibility-issue-analog-front-end-sensor/docview/1755483933/se-2?accountid=14680" TargetMode="External"/><Relationship Id="rId5" Type="http://schemas.openxmlformats.org/officeDocument/2006/relationships/hyperlink" Target="https://doi.org/10.1109/jsen.2024.3370565" TargetMode="External"/><Relationship Id="rId15" Type="http://schemas.openxmlformats.org/officeDocument/2006/relationships/hyperlink" Target="https://doi.org/10.1109/pcic47468.2025.11289103" TargetMode="External"/><Relationship Id="rId10" Type="http://schemas.openxmlformats.org/officeDocument/2006/relationships/hyperlink" Target="https://doi.org/10.1088/1742-6596/1683/4/042008" TargetMode="External"/><Relationship Id="rId4" Type="http://schemas.openxmlformats.org/officeDocument/2006/relationships/hyperlink" Target="https://doi.org/10.1063/5.0016170" TargetMode="External"/><Relationship Id="rId9" Type="http://schemas.openxmlformats.org/officeDocument/2006/relationships/hyperlink" Target="https://doi.org/10.1177/0957650911406334" TargetMode="External"/><Relationship Id="rId14" Type="http://schemas.openxmlformats.org/officeDocument/2006/relationships/hyperlink" Target="https://doi.org/10.34259/ijew.21.801636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8E91E-21C7-0580-F65A-D99DA8AB75D9}"/>
              </a:ext>
            </a:extLst>
          </p:cNvPr>
          <p:cNvSpPr>
            <a:spLocks noGrp="1"/>
          </p:cNvSpPr>
          <p:nvPr>
            <p:ph type="ctrTitle"/>
          </p:nvPr>
        </p:nvSpPr>
        <p:spPr/>
        <p:txBody>
          <a:bodyPr/>
          <a:lstStyle/>
          <a:p>
            <a:r>
              <a:rPr lang="en-GB" u="sng"/>
              <a:t>Endurance Team ​</a:t>
            </a:r>
            <a:br>
              <a:rPr lang="en-GB" u="sng"/>
            </a:br>
            <a:r>
              <a:rPr lang="en-GB" u="sng"/>
              <a:t>Group Project</a:t>
            </a:r>
          </a:p>
        </p:txBody>
      </p:sp>
      <p:sp>
        <p:nvSpPr>
          <p:cNvPr id="3" name="Subtitle 2">
            <a:extLst>
              <a:ext uri="{FF2B5EF4-FFF2-40B4-BE49-F238E27FC236}">
                <a16:creationId xmlns:a16="http://schemas.microsoft.com/office/drawing/2014/main" id="{B2F013C2-7C1E-A327-F4E4-072F359B5F1A}"/>
              </a:ext>
            </a:extLst>
          </p:cNvPr>
          <p:cNvSpPr>
            <a:spLocks noGrp="1"/>
          </p:cNvSpPr>
          <p:nvPr>
            <p:ph type="subTitle" idx="1"/>
          </p:nvPr>
        </p:nvSpPr>
        <p:spPr/>
        <p:txBody>
          <a:bodyPr>
            <a:normAutofit lnSpcReduction="10000"/>
          </a:bodyPr>
          <a:lstStyle/>
          <a:p>
            <a:pPr fontAlgn="base"/>
            <a:r>
              <a:rPr lang="en-GB"/>
              <a:t>ACHA 5014</a:t>
            </a:r>
            <a:r>
              <a:rPr lang="en-US"/>
              <a:t>​</a:t>
            </a:r>
          </a:p>
          <a:p>
            <a:pPr fontAlgn="base"/>
            <a:r>
              <a:rPr lang="en-GB"/>
              <a:t>​</a:t>
            </a:r>
          </a:p>
          <a:p>
            <a:pPr fontAlgn="base"/>
            <a:r>
              <a:rPr lang="en-GB"/>
              <a:t>Members:</a:t>
            </a:r>
            <a:r>
              <a:rPr lang="en-US"/>
              <a:t>​</a:t>
            </a:r>
          </a:p>
          <a:p>
            <a:pPr fontAlgn="base"/>
            <a:r>
              <a:rPr lang="en-GB"/>
              <a:t>Daniel Briggs, Finn Flye, Lars Milner, Moses Adair, Oska Robertson</a:t>
            </a:r>
            <a:endParaRPr lang="en-US"/>
          </a:p>
          <a:p>
            <a:endParaRPr lang="en-GB"/>
          </a:p>
        </p:txBody>
      </p:sp>
      <p:pic>
        <p:nvPicPr>
          <p:cNvPr id="1028" name="Picture 4">
            <a:extLst>
              <a:ext uri="{FF2B5EF4-FFF2-40B4-BE49-F238E27FC236}">
                <a16:creationId xmlns:a16="http://schemas.microsoft.com/office/drawing/2014/main" id="{EA3617BC-26FB-16BB-1C04-98D4D7D869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952750" cy="12954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54E793C-7CDF-62FF-BA0E-55FF1C40088E}"/>
              </a:ext>
            </a:extLst>
          </p:cNvPr>
          <p:cNvSpPr txBox="1"/>
          <p:nvPr/>
        </p:nvSpPr>
        <p:spPr>
          <a:xfrm>
            <a:off x="5738498" y="647700"/>
            <a:ext cx="715004" cy="369332"/>
          </a:xfrm>
          <a:prstGeom prst="rect">
            <a:avLst/>
          </a:prstGeom>
          <a:noFill/>
        </p:spPr>
        <p:txBody>
          <a:bodyPr wrap="none" rtlCol="0">
            <a:spAutoFit/>
          </a:bodyPr>
          <a:lstStyle/>
          <a:p>
            <a:r>
              <a:rPr lang="en-GB" u="sng"/>
              <a:t>WISA</a:t>
            </a:r>
          </a:p>
        </p:txBody>
      </p:sp>
    </p:spTree>
    <p:extLst>
      <p:ext uri="{BB962C8B-B14F-4D97-AF65-F5344CB8AC3E}">
        <p14:creationId xmlns:p14="http://schemas.microsoft.com/office/powerpoint/2010/main" val="2049060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2DF5F-24DF-FFBB-1E45-E61008C85DE9}"/>
              </a:ext>
            </a:extLst>
          </p:cNvPr>
          <p:cNvSpPr>
            <a:spLocks noGrp="1"/>
          </p:cNvSpPr>
          <p:nvPr>
            <p:ph type="title"/>
          </p:nvPr>
        </p:nvSpPr>
        <p:spPr>
          <a:xfrm>
            <a:off x="5868557" y="1138036"/>
            <a:ext cx="5444382" cy="1402470"/>
          </a:xfrm>
        </p:spPr>
        <p:txBody>
          <a:bodyPr anchor="t">
            <a:normAutofit/>
          </a:bodyPr>
          <a:lstStyle/>
          <a:p>
            <a:r>
              <a:rPr lang="en-GB" sz="3200"/>
              <a:t>Member Roles</a:t>
            </a:r>
          </a:p>
        </p:txBody>
      </p:sp>
      <p:pic>
        <p:nvPicPr>
          <p:cNvPr id="5" name="Picture 4" descr="A close up of a motorcycle tire on a dusty dirt road">
            <a:extLst>
              <a:ext uri="{FF2B5EF4-FFF2-40B4-BE49-F238E27FC236}">
                <a16:creationId xmlns:a16="http://schemas.microsoft.com/office/drawing/2014/main" id="{FD4C1073-9CA2-D0DD-DAA6-91BC87734371}"/>
              </a:ext>
            </a:extLst>
          </p:cNvPr>
          <p:cNvPicPr>
            <a:picLocks noChangeAspect="1"/>
          </p:cNvPicPr>
          <p:nvPr/>
        </p:nvPicPr>
        <p:blipFill>
          <a:blip r:embed="rId3"/>
          <a:srcRect l="14736" r="37756"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EBF01C-89B2-D1EA-A2EF-51F5D52C00FC}"/>
              </a:ext>
            </a:extLst>
          </p:cNvPr>
          <p:cNvSpPr>
            <a:spLocks noGrp="1"/>
          </p:cNvSpPr>
          <p:nvPr>
            <p:ph idx="1"/>
          </p:nvPr>
        </p:nvSpPr>
        <p:spPr>
          <a:xfrm>
            <a:off x="5721790" y="1758731"/>
            <a:ext cx="5927756" cy="4832192"/>
          </a:xfrm>
        </p:spPr>
        <p:txBody>
          <a:bodyPr>
            <a:noAutofit/>
          </a:bodyPr>
          <a:lstStyle/>
          <a:p>
            <a:r>
              <a:rPr lang="en-GB" sz="1000" b="1"/>
              <a:t>Daniel Briggs</a:t>
            </a:r>
          </a:p>
          <a:p>
            <a:r>
              <a:rPr lang="en-GB" sz="1000"/>
              <a:t>The primary role for Daniel is to research the sensors that will need to go on the motorcycle to keep the motorcycle compliant with the regulations for the endurance race. The secondary role for Daniel is to redesign the yokes on the motorcycle and try to lose weight, but at the same time keep the structural strength. The third role is to support others in the group for their task on the motorcycle.</a:t>
            </a:r>
            <a:endParaRPr lang="en-GB" sz="1000" b="1"/>
          </a:p>
          <a:p>
            <a:r>
              <a:rPr lang="en-GB" sz="1000" b="1"/>
              <a:t>Finn Flye</a:t>
            </a:r>
          </a:p>
          <a:p>
            <a:r>
              <a:rPr lang="en-GB" sz="1000"/>
              <a:t>Finn will begin by inspecting the engine clearances, ensuring the valves and camshaft are within the motorcycle's specifications. Furthermore, a deep analysis will be conducted on the strength and potential structural issues of the welded steering column. Finally, a CAD model of a rear shock will be created. Following this, a MATLAB script will be produced against the gathered dyno data of the shock and optimized versions. </a:t>
            </a:r>
          </a:p>
          <a:p>
            <a:r>
              <a:rPr lang="en-GB" sz="1000" b="1"/>
              <a:t>Lars Milner</a:t>
            </a:r>
          </a:p>
          <a:p>
            <a:r>
              <a:rPr lang="en-US" sz="1000"/>
              <a:t>First check if the play in the rear suspension system is within tolerance. Accurately measure the dimensions of all parts of the rear suspension and, importantly, the relative positions of all pivots and mounting points. Model the rear suspension system and establish its characteristics. Then attempt to redesign the linkage keeping in mind the bikes intended purpose. Finally, structurally analyze the redesigned parts.</a:t>
            </a:r>
            <a:endParaRPr lang="en-GB" sz="1000" b="1"/>
          </a:p>
          <a:p>
            <a:r>
              <a:rPr lang="en-GB" sz="1000" b="1"/>
              <a:t>Moses Adair</a:t>
            </a:r>
          </a:p>
          <a:p>
            <a:r>
              <a:rPr lang="en-US" sz="1000"/>
              <a:t>Moses will be looking at the exhaust system with potential for redesign. Also, Moses will be looking at the headers and collectors for the motorcycle. The third part of the motorcycle Moses will be looking at electrical wiring.</a:t>
            </a:r>
          </a:p>
          <a:p>
            <a:r>
              <a:rPr lang="en-GB" sz="1000" b="1"/>
              <a:t>Oska Robertson</a:t>
            </a:r>
          </a:p>
          <a:p>
            <a:r>
              <a:rPr lang="en-US" sz="1000"/>
              <a:t>Oska will review the race regulations and ensure the motorcycle complies with the required standards set by the ACU (Auto Cycle Union) and No Limits Raing. This will entail replacing the brake light with a rain light, oil sealing, removal of indicators, removing the glass and examining the chain guard for compliance.</a:t>
            </a:r>
            <a:endParaRPr lang="en-GB" sz="1000"/>
          </a:p>
        </p:txBody>
      </p:sp>
    </p:spTree>
    <p:extLst>
      <p:ext uri="{BB962C8B-B14F-4D97-AF65-F5344CB8AC3E}">
        <p14:creationId xmlns:p14="http://schemas.microsoft.com/office/powerpoint/2010/main" val="2862328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B4E29-3B7E-2D9C-C74C-D04CF991B06B}"/>
              </a:ext>
            </a:extLst>
          </p:cNvPr>
          <p:cNvSpPr>
            <a:spLocks noGrp="1"/>
          </p:cNvSpPr>
          <p:nvPr>
            <p:ph type="title"/>
          </p:nvPr>
        </p:nvSpPr>
        <p:spPr>
          <a:xfrm>
            <a:off x="8153400" y="1128094"/>
            <a:ext cx="3434180" cy="1415270"/>
          </a:xfrm>
        </p:spPr>
        <p:txBody>
          <a:bodyPr anchor="t">
            <a:normAutofit/>
          </a:bodyPr>
          <a:lstStyle/>
          <a:p>
            <a:r>
              <a:rPr lang="en-GB" sz="3200" u="sng"/>
              <a:t>Background</a:t>
            </a:r>
          </a:p>
        </p:txBody>
      </p:sp>
      <p:pic>
        <p:nvPicPr>
          <p:cNvPr id="1026" name="Picture 2" descr="Yamaha FZR1000">
            <a:extLst>
              <a:ext uri="{FF2B5EF4-FFF2-40B4-BE49-F238E27FC236}">
                <a16:creationId xmlns:a16="http://schemas.microsoft.com/office/drawing/2014/main" id="{C75B8615-FE27-B414-81D9-2AFD90EC87D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292" r="5285" b="1"/>
          <a:stretch>
            <a:fillRect/>
          </a:stretch>
        </p:blipFill>
        <p:spPr bwMode="auto">
          <a:xfrm>
            <a:off x="-9886" y="10"/>
            <a:ext cx="7572605"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1038" name="Straight Connector 1037">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39" name="Content Placeholder 1029">
            <a:extLst>
              <a:ext uri="{FF2B5EF4-FFF2-40B4-BE49-F238E27FC236}">
                <a16:creationId xmlns:a16="http://schemas.microsoft.com/office/drawing/2014/main" id="{AE45523B-ACDE-C47B-3336-D792C93087DA}"/>
              </a:ext>
            </a:extLst>
          </p:cNvPr>
          <p:cNvSpPr>
            <a:spLocks noGrp="1"/>
          </p:cNvSpPr>
          <p:nvPr>
            <p:ph idx="1"/>
          </p:nvPr>
        </p:nvSpPr>
        <p:spPr>
          <a:xfrm>
            <a:off x="7926635" y="2515544"/>
            <a:ext cx="3887709" cy="4020398"/>
          </a:xfrm>
        </p:spPr>
        <p:txBody>
          <a:bodyPr>
            <a:noAutofit/>
          </a:bodyPr>
          <a:lstStyle/>
          <a:p>
            <a:r>
              <a:rPr lang="en-GB" sz="1800"/>
              <a:t>For our group project, we will be restoring and modifying a 1989 Yamaha FZR1000 motorcycle. This report retrospectively documents the collective group efforts and individual processes carried out by each team member. Our overall goal is to fully restore and upgrade the already existing motorcycle through rigorous calculations and team efforts, to ensure the motorcycle is prepared for No limits Endurance Racing.</a:t>
            </a:r>
            <a:endParaRPr lang="en-US" sz="1800"/>
          </a:p>
        </p:txBody>
      </p:sp>
    </p:spTree>
    <p:extLst>
      <p:ext uri="{BB962C8B-B14F-4D97-AF65-F5344CB8AC3E}">
        <p14:creationId xmlns:p14="http://schemas.microsoft.com/office/powerpoint/2010/main" val="1425814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EB3A7-0444-98A6-7374-70621D4D4D2E}"/>
              </a:ext>
            </a:extLst>
          </p:cNvPr>
          <p:cNvSpPr>
            <a:spLocks noGrp="1"/>
          </p:cNvSpPr>
          <p:nvPr>
            <p:ph type="title"/>
          </p:nvPr>
        </p:nvSpPr>
        <p:spPr/>
        <p:txBody>
          <a:bodyPr/>
          <a:lstStyle/>
          <a:p>
            <a:pPr algn="ctr"/>
            <a:r>
              <a:rPr lang="en-GB" u="sng"/>
              <a:t>Timeline</a:t>
            </a:r>
          </a:p>
        </p:txBody>
      </p:sp>
      <p:pic>
        <p:nvPicPr>
          <p:cNvPr id="4" name="Content Placeholder 3" descr="A screenshot of a project schedule&#10;&#10;AI-generated content may be incorrect.">
            <a:extLst>
              <a:ext uri="{FF2B5EF4-FFF2-40B4-BE49-F238E27FC236}">
                <a16:creationId xmlns:a16="http://schemas.microsoft.com/office/drawing/2014/main" id="{B49BDAF7-486F-8847-68A9-A6101D53401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21494" y="1568450"/>
            <a:ext cx="8196562" cy="4351338"/>
          </a:xfrm>
          <a:prstGeom prst="rect">
            <a:avLst/>
          </a:prstGeom>
          <a:noFill/>
          <a:ln>
            <a:noFill/>
          </a:ln>
        </p:spPr>
      </p:pic>
    </p:spTree>
    <p:extLst>
      <p:ext uri="{BB962C8B-B14F-4D97-AF65-F5344CB8AC3E}">
        <p14:creationId xmlns:p14="http://schemas.microsoft.com/office/powerpoint/2010/main" val="3652471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Shiny engine parts">
            <a:extLst>
              <a:ext uri="{FF2B5EF4-FFF2-40B4-BE49-F238E27FC236}">
                <a16:creationId xmlns:a16="http://schemas.microsoft.com/office/drawing/2014/main" id="{351358FE-8E39-BED3-091A-9FEEDE3CE3B4}"/>
              </a:ext>
            </a:extLst>
          </p:cNvPr>
          <p:cNvPicPr>
            <a:picLocks noChangeAspect="1"/>
          </p:cNvPicPr>
          <p:nvPr/>
        </p:nvPicPr>
        <p:blipFill>
          <a:blip r:embed="rId2"/>
          <a:srcRect r="6237"/>
          <a:stretch>
            <a:fillRect/>
          </a:stretch>
        </p:blipFill>
        <p:spPr>
          <a:xfrm>
            <a:off x="1"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E71853-7376-68FD-71C8-181EAA2D7667}"/>
              </a:ext>
            </a:extLst>
          </p:cNvPr>
          <p:cNvSpPr>
            <a:spLocks noGrp="1"/>
          </p:cNvSpPr>
          <p:nvPr>
            <p:ph type="title"/>
          </p:nvPr>
        </p:nvSpPr>
        <p:spPr>
          <a:xfrm>
            <a:off x="7531610" y="365125"/>
            <a:ext cx="3822189" cy="1899912"/>
          </a:xfrm>
        </p:spPr>
        <p:txBody>
          <a:bodyPr>
            <a:normAutofit/>
          </a:bodyPr>
          <a:lstStyle/>
          <a:p>
            <a:r>
              <a:rPr lang="en-GB" sz="4000"/>
              <a:t>Daniel Briggs</a:t>
            </a:r>
            <a:endParaRPr lang="en-US" sz="4000"/>
          </a:p>
        </p:txBody>
      </p:sp>
      <p:sp>
        <p:nvSpPr>
          <p:cNvPr id="3" name="Content Placeholder 2">
            <a:extLst>
              <a:ext uri="{FF2B5EF4-FFF2-40B4-BE49-F238E27FC236}">
                <a16:creationId xmlns:a16="http://schemas.microsoft.com/office/drawing/2014/main" id="{0349EFCE-014F-5AFB-E45F-946EB466D666}"/>
              </a:ext>
            </a:extLst>
          </p:cNvPr>
          <p:cNvSpPr>
            <a:spLocks noGrp="1"/>
          </p:cNvSpPr>
          <p:nvPr>
            <p:ph idx="1"/>
          </p:nvPr>
        </p:nvSpPr>
        <p:spPr>
          <a:xfrm>
            <a:off x="7531610" y="2434201"/>
            <a:ext cx="3822189" cy="3742762"/>
          </a:xfrm>
        </p:spPr>
        <p:txBody>
          <a:bodyPr>
            <a:normAutofit/>
          </a:bodyPr>
          <a:lstStyle/>
          <a:p>
            <a:pPr marL="0" indent="0">
              <a:buNone/>
            </a:pPr>
            <a:r>
              <a:rPr lang="en-GB" sz="1600" u="sng"/>
              <a:t>The Second Semester Tasks</a:t>
            </a:r>
          </a:p>
          <a:p>
            <a:r>
              <a:rPr lang="en-GB" sz="1600"/>
              <a:t>Redesign the motorcycle yokes</a:t>
            </a:r>
          </a:p>
          <a:p>
            <a:pPr marL="0" indent="0">
              <a:buNone/>
            </a:pPr>
            <a:r>
              <a:rPr lang="en-GB" sz="1600" u="sng"/>
              <a:t>Extra Work</a:t>
            </a:r>
          </a:p>
          <a:p>
            <a:r>
              <a:rPr lang="en-US" sz="1600"/>
              <a:t>Finn and I Striped parts of the engine and vapour blasted the casing to remove dirt and paint.</a:t>
            </a:r>
          </a:p>
          <a:p>
            <a:r>
              <a:rPr lang="en-US" sz="1600"/>
              <a:t>After vapour blasting, I cleaned up the casing and prepped the parts for painting </a:t>
            </a:r>
          </a:p>
          <a:p>
            <a:r>
              <a:rPr lang="en-US" sz="1600"/>
              <a:t>I painted the parts and let them dry.</a:t>
            </a:r>
          </a:p>
          <a:p>
            <a:r>
              <a:rPr lang="en-US" sz="1600"/>
              <a:t>Finn and I reinstalled the painted parts to the engine and reinstalled the engine to the frame of the bike.</a:t>
            </a:r>
          </a:p>
          <a:p>
            <a:endParaRPr lang="en-GB" sz="1600"/>
          </a:p>
        </p:txBody>
      </p:sp>
    </p:spTree>
    <p:extLst>
      <p:ext uri="{BB962C8B-B14F-4D97-AF65-F5344CB8AC3E}">
        <p14:creationId xmlns:p14="http://schemas.microsoft.com/office/powerpoint/2010/main" val="2855636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AD2ED45-B93E-A3A6-EA72-29AC8B756FEC}"/>
              </a:ext>
            </a:extLst>
          </p:cNvPr>
          <p:cNvPicPr>
            <a:picLocks noChangeAspect="1"/>
          </p:cNvPicPr>
          <p:nvPr/>
        </p:nvPicPr>
        <p:blipFill>
          <a:blip r:embed="rId2"/>
          <a:srcRect t="4152" r="-3" b="17805"/>
          <a:stretch>
            <a:fillRect/>
          </a:stretch>
        </p:blipFill>
        <p:spPr>
          <a:xfrm>
            <a:off x="5162052" y="3272588"/>
            <a:ext cx="6105382" cy="3585411"/>
          </a:xfrm>
          <a:prstGeom prst="rect">
            <a:avLst/>
          </a:prstGeom>
        </p:spPr>
      </p:pic>
      <p:pic>
        <p:nvPicPr>
          <p:cNvPr id="11" name="Picture 10">
            <a:extLst>
              <a:ext uri="{FF2B5EF4-FFF2-40B4-BE49-F238E27FC236}">
                <a16:creationId xmlns:a16="http://schemas.microsoft.com/office/drawing/2014/main" id="{6B9FAD62-28C2-CD4B-AAEC-2BC7706BB47B}"/>
              </a:ext>
            </a:extLst>
          </p:cNvPr>
          <p:cNvPicPr>
            <a:picLocks noChangeAspect="1"/>
          </p:cNvPicPr>
          <p:nvPr/>
        </p:nvPicPr>
        <p:blipFill>
          <a:blip r:embed="rId3"/>
          <a:srcRect t="9950" r="1" b="14687"/>
          <a:stretch>
            <a:fillRect/>
          </a:stretch>
        </p:blipFill>
        <p:spPr>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pic>
        <p:nvPicPr>
          <p:cNvPr id="5" name="Picture 4">
            <a:extLst>
              <a:ext uri="{FF2B5EF4-FFF2-40B4-BE49-F238E27FC236}">
                <a16:creationId xmlns:a16="http://schemas.microsoft.com/office/drawing/2014/main" id="{280AD269-B7FA-99C0-5378-487FF58F4540}"/>
              </a:ext>
            </a:extLst>
          </p:cNvPr>
          <p:cNvPicPr>
            <a:picLocks noChangeAspect="1"/>
          </p:cNvPicPr>
          <p:nvPr/>
        </p:nvPicPr>
        <p:blipFill>
          <a:blip r:embed="rId4"/>
          <a:srcRect l="4395" r="5213" b="-3"/>
          <a:stretch>
            <a:fillRect/>
          </a:stretch>
        </p:blipFill>
        <p:spPr>
          <a:xfrm>
            <a:off x="7458302" y="-22547"/>
            <a:ext cx="3809132" cy="3139531"/>
          </a:xfrm>
          <a:prstGeom prst="rect">
            <a:avLst/>
          </a:prstGeom>
        </p:spPr>
      </p:pic>
      <p:pic>
        <p:nvPicPr>
          <p:cNvPr id="9" name="Picture 8">
            <a:extLst>
              <a:ext uri="{FF2B5EF4-FFF2-40B4-BE49-F238E27FC236}">
                <a16:creationId xmlns:a16="http://schemas.microsoft.com/office/drawing/2014/main" id="{DCC4D90F-3006-D9D6-189E-D8DA1F1B3F38}"/>
              </a:ext>
            </a:extLst>
          </p:cNvPr>
          <p:cNvPicPr>
            <a:picLocks noChangeAspect="1"/>
          </p:cNvPicPr>
          <p:nvPr/>
        </p:nvPicPr>
        <p:blipFill>
          <a:blip r:embed="rId5"/>
          <a:srcRect t="31163" r="2" b="26965"/>
          <a:stretch>
            <a:fillRect/>
          </a:stretch>
        </p:blipFill>
        <p:spPr>
          <a:xfrm>
            <a:off x="1" y="4065775"/>
            <a:ext cx="5001186" cy="2792224"/>
          </a:xfrm>
          <a:prstGeom prst="rect">
            <a:avLst/>
          </a:prstGeom>
        </p:spPr>
      </p:pic>
      <p:sp>
        <p:nvSpPr>
          <p:cNvPr id="16" name="Rectangle 15">
            <a:extLst>
              <a:ext uri="{FF2B5EF4-FFF2-40B4-BE49-F238E27FC236}">
                <a16:creationId xmlns:a16="http://schemas.microsoft.com/office/drawing/2014/main" id="{25414FA1-2D4C-41DB-83DE-4F3E38C10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21397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AA968-D863-5478-703F-AD7A89F32EE1}"/>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Original 3D Printed Yoke</a:t>
            </a:r>
          </a:p>
        </p:txBody>
      </p:sp>
      <p:pic>
        <p:nvPicPr>
          <p:cNvPr id="4" name="Picture 3">
            <a:extLst>
              <a:ext uri="{FF2B5EF4-FFF2-40B4-BE49-F238E27FC236}">
                <a16:creationId xmlns:a16="http://schemas.microsoft.com/office/drawing/2014/main" id="{03CD1962-24DA-AD3C-C404-6C02EBACC1ED}"/>
              </a:ext>
            </a:extLst>
          </p:cNvPr>
          <p:cNvPicPr>
            <a:picLocks noChangeAspect="1"/>
          </p:cNvPicPr>
          <p:nvPr/>
        </p:nvPicPr>
        <p:blipFill>
          <a:blip r:embed="rId2"/>
          <a:srcRect l="5102" t="17813" r="3864" b="31200"/>
          <a:stretch>
            <a:fillRect/>
          </a:stretch>
        </p:blipFill>
        <p:spPr>
          <a:xfrm>
            <a:off x="498081" y="1966293"/>
            <a:ext cx="11195837" cy="4452160"/>
          </a:xfrm>
          <a:prstGeom prst="rect">
            <a:avLst/>
          </a:prstGeom>
        </p:spPr>
      </p:pic>
    </p:spTree>
    <p:extLst>
      <p:ext uri="{BB962C8B-B14F-4D97-AF65-F5344CB8AC3E}">
        <p14:creationId xmlns:p14="http://schemas.microsoft.com/office/powerpoint/2010/main" val="1938566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F759721-DB8B-9762-D812-5F4823BF2D42}"/>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Standard Yoke</a:t>
            </a:r>
          </a:p>
        </p:txBody>
      </p:sp>
      <p:pic>
        <p:nvPicPr>
          <p:cNvPr id="5" name="Picture 4">
            <a:extLst>
              <a:ext uri="{FF2B5EF4-FFF2-40B4-BE49-F238E27FC236}">
                <a16:creationId xmlns:a16="http://schemas.microsoft.com/office/drawing/2014/main" id="{DCDA20FC-909B-DF8C-59A6-ED7A951A69FB}"/>
              </a:ext>
            </a:extLst>
          </p:cNvPr>
          <p:cNvPicPr>
            <a:picLocks noChangeAspect="1"/>
          </p:cNvPicPr>
          <p:nvPr/>
        </p:nvPicPr>
        <p:blipFill>
          <a:blip r:embed="rId2"/>
          <a:stretch>
            <a:fillRect/>
          </a:stretch>
        </p:blipFill>
        <p:spPr>
          <a:xfrm>
            <a:off x="1434053" y="1966293"/>
            <a:ext cx="9323893" cy="4452160"/>
          </a:xfrm>
          <a:prstGeom prst="rect">
            <a:avLst/>
          </a:prstGeom>
        </p:spPr>
      </p:pic>
    </p:spTree>
    <p:extLst>
      <p:ext uri="{BB962C8B-B14F-4D97-AF65-F5344CB8AC3E}">
        <p14:creationId xmlns:p14="http://schemas.microsoft.com/office/powerpoint/2010/main" val="2596885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DBB2125-846E-8978-5EAF-18BF60F34481}"/>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Cut Out Yoke</a:t>
            </a:r>
          </a:p>
        </p:txBody>
      </p:sp>
      <p:pic>
        <p:nvPicPr>
          <p:cNvPr id="4" name="Picture 3">
            <a:extLst>
              <a:ext uri="{FF2B5EF4-FFF2-40B4-BE49-F238E27FC236}">
                <a16:creationId xmlns:a16="http://schemas.microsoft.com/office/drawing/2014/main" id="{FE32C156-15B1-50FD-210A-6CE1E35F6F3D}"/>
              </a:ext>
            </a:extLst>
          </p:cNvPr>
          <p:cNvPicPr>
            <a:picLocks noChangeAspect="1"/>
          </p:cNvPicPr>
          <p:nvPr/>
        </p:nvPicPr>
        <p:blipFill>
          <a:blip r:embed="rId2"/>
          <a:stretch>
            <a:fillRect/>
          </a:stretch>
        </p:blipFill>
        <p:spPr>
          <a:xfrm>
            <a:off x="432225" y="1969341"/>
            <a:ext cx="11327549" cy="4446063"/>
          </a:xfrm>
          <a:prstGeom prst="rect">
            <a:avLst/>
          </a:prstGeom>
        </p:spPr>
      </p:pic>
    </p:spTree>
    <p:extLst>
      <p:ext uri="{BB962C8B-B14F-4D97-AF65-F5344CB8AC3E}">
        <p14:creationId xmlns:p14="http://schemas.microsoft.com/office/powerpoint/2010/main" val="2297197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EBE339-2FA9-A096-C6CE-FD78BBA9058B}"/>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Bridge Yoke</a:t>
            </a:r>
          </a:p>
        </p:txBody>
      </p:sp>
      <p:pic>
        <p:nvPicPr>
          <p:cNvPr id="4" name="Picture 3">
            <a:extLst>
              <a:ext uri="{FF2B5EF4-FFF2-40B4-BE49-F238E27FC236}">
                <a16:creationId xmlns:a16="http://schemas.microsoft.com/office/drawing/2014/main" id="{E1809EA1-7D2B-9BA6-58CB-802AB2802048}"/>
              </a:ext>
            </a:extLst>
          </p:cNvPr>
          <p:cNvPicPr>
            <a:picLocks noChangeAspect="1"/>
          </p:cNvPicPr>
          <p:nvPr/>
        </p:nvPicPr>
        <p:blipFill>
          <a:blip r:embed="rId2"/>
          <a:stretch>
            <a:fillRect/>
          </a:stretch>
        </p:blipFill>
        <p:spPr>
          <a:xfrm>
            <a:off x="432225" y="2295008"/>
            <a:ext cx="11327549" cy="3794730"/>
          </a:xfrm>
          <a:prstGeom prst="rect">
            <a:avLst/>
          </a:prstGeom>
        </p:spPr>
      </p:pic>
    </p:spTree>
    <p:extLst>
      <p:ext uri="{BB962C8B-B14F-4D97-AF65-F5344CB8AC3E}">
        <p14:creationId xmlns:p14="http://schemas.microsoft.com/office/powerpoint/2010/main" val="562428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AF96A-94AC-E773-DFB9-3BA7ED91F5CF}"/>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Hex Holes Yoke</a:t>
            </a:r>
          </a:p>
        </p:txBody>
      </p:sp>
      <p:pic>
        <p:nvPicPr>
          <p:cNvPr id="3" name="Picture 2">
            <a:extLst>
              <a:ext uri="{FF2B5EF4-FFF2-40B4-BE49-F238E27FC236}">
                <a16:creationId xmlns:a16="http://schemas.microsoft.com/office/drawing/2014/main" id="{5237842E-A8BA-1A1F-6791-1586A84899FC}"/>
              </a:ext>
            </a:extLst>
          </p:cNvPr>
          <p:cNvPicPr>
            <a:picLocks noChangeAspect="1"/>
          </p:cNvPicPr>
          <p:nvPr/>
        </p:nvPicPr>
        <p:blipFill>
          <a:blip r:embed="rId2"/>
          <a:stretch>
            <a:fillRect/>
          </a:stretch>
        </p:blipFill>
        <p:spPr>
          <a:xfrm>
            <a:off x="1458332" y="1966293"/>
            <a:ext cx="9275335" cy="4452160"/>
          </a:xfrm>
          <a:prstGeom prst="rect">
            <a:avLst/>
          </a:prstGeom>
        </p:spPr>
      </p:pic>
    </p:spTree>
    <p:extLst>
      <p:ext uri="{BB962C8B-B14F-4D97-AF65-F5344CB8AC3E}">
        <p14:creationId xmlns:p14="http://schemas.microsoft.com/office/powerpoint/2010/main" val="3731848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2" name="Rectangle 2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6A10EDB-35F1-0B2B-2598-47F55B167039}"/>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Circle Holes Yoke</a:t>
            </a:r>
          </a:p>
        </p:txBody>
      </p:sp>
      <p:pic>
        <p:nvPicPr>
          <p:cNvPr id="5" name="Picture 4">
            <a:extLst>
              <a:ext uri="{FF2B5EF4-FFF2-40B4-BE49-F238E27FC236}">
                <a16:creationId xmlns:a16="http://schemas.microsoft.com/office/drawing/2014/main" id="{FD4A71C8-F03B-27C3-B60E-69690EE682AD}"/>
              </a:ext>
            </a:extLst>
          </p:cNvPr>
          <p:cNvPicPr>
            <a:picLocks noChangeAspect="1"/>
          </p:cNvPicPr>
          <p:nvPr/>
        </p:nvPicPr>
        <p:blipFill>
          <a:blip r:embed="rId2"/>
          <a:stretch>
            <a:fillRect/>
          </a:stretch>
        </p:blipFill>
        <p:spPr>
          <a:xfrm>
            <a:off x="715748" y="3089888"/>
            <a:ext cx="5131088" cy="2180713"/>
          </a:xfrm>
          <a:prstGeom prst="rect">
            <a:avLst/>
          </a:prstGeom>
        </p:spPr>
      </p:pic>
      <p:pic>
        <p:nvPicPr>
          <p:cNvPr id="6" name="Picture 5">
            <a:extLst>
              <a:ext uri="{FF2B5EF4-FFF2-40B4-BE49-F238E27FC236}">
                <a16:creationId xmlns:a16="http://schemas.microsoft.com/office/drawing/2014/main" id="{5D0130BF-AFEF-EE54-F265-D6BA84FF68A1}"/>
              </a:ext>
            </a:extLst>
          </p:cNvPr>
          <p:cNvPicPr>
            <a:picLocks noChangeAspect="1"/>
          </p:cNvPicPr>
          <p:nvPr/>
        </p:nvPicPr>
        <p:blipFill>
          <a:blip r:embed="rId3"/>
          <a:stretch>
            <a:fillRect/>
          </a:stretch>
        </p:blipFill>
        <p:spPr>
          <a:xfrm>
            <a:off x="6345165" y="3023753"/>
            <a:ext cx="5131087" cy="2385955"/>
          </a:xfrm>
          <a:prstGeom prst="rect">
            <a:avLst/>
          </a:prstGeom>
        </p:spPr>
      </p:pic>
    </p:spTree>
    <p:extLst>
      <p:ext uri="{BB962C8B-B14F-4D97-AF65-F5344CB8AC3E}">
        <p14:creationId xmlns:p14="http://schemas.microsoft.com/office/powerpoint/2010/main" val="3667509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7D3F26-7CF9-4418-4F87-5C144813BAE4}"/>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Material</a:t>
            </a:r>
          </a:p>
        </p:txBody>
      </p:sp>
      <p:pic>
        <p:nvPicPr>
          <p:cNvPr id="4" name="Picture 3">
            <a:extLst>
              <a:ext uri="{FF2B5EF4-FFF2-40B4-BE49-F238E27FC236}">
                <a16:creationId xmlns:a16="http://schemas.microsoft.com/office/drawing/2014/main" id="{D08C0BEC-6230-FB7A-31D6-EC9E6D2E2E3C}"/>
              </a:ext>
            </a:extLst>
          </p:cNvPr>
          <p:cNvPicPr>
            <a:picLocks noChangeAspect="1"/>
          </p:cNvPicPr>
          <p:nvPr/>
        </p:nvPicPr>
        <p:blipFill>
          <a:blip r:embed="rId2"/>
          <a:srcRect t="3375" b="4620"/>
          <a:stretch>
            <a:fillRect/>
          </a:stretch>
        </p:blipFill>
        <p:spPr>
          <a:xfrm>
            <a:off x="6096000" y="4491534"/>
            <a:ext cx="5749543" cy="2229666"/>
          </a:xfrm>
          <a:prstGeom prst="rect">
            <a:avLst/>
          </a:prstGeom>
        </p:spPr>
      </p:pic>
      <p:sp>
        <p:nvSpPr>
          <p:cNvPr id="7" name="TextBox 6">
            <a:extLst>
              <a:ext uri="{FF2B5EF4-FFF2-40B4-BE49-F238E27FC236}">
                <a16:creationId xmlns:a16="http://schemas.microsoft.com/office/drawing/2014/main" id="{5A1FA426-402B-0EC1-9CB7-804A403B6026}"/>
              </a:ext>
            </a:extLst>
          </p:cNvPr>
          <p:cNvSpPr txBox="1"/>
          <p:nvPr/>
        </p:nvSpPr>
        <p:spPr>
          <a:xfrm>
            <a:off x="124357" y="1704442"/>
            <a:ext cx="5705709" cy="5016758"/>
          </a:xfrm>
          <a:prstGeom prst="rect">
            <a:avLst/>
          </a:prstGeom>
          <a:noFill/>
        </p:spPr>
        <p:txBody>
          <a:bodyPr wrap="square" rtlCol="0">
            <a:spAutoFit/>
          </a:bodyPr>
          <a:lstStyle/>
          <a:p>
            <a:pPr marL="285750" indent="-285750">
              <a:buFont typeface="Arial" panose="020B0604020202020204" pitchFamily="34" charset="0"/>
              <a:buChar char="•"/>
            </a:pPr>
            <a:r>
              <a:rPr lang="en-US" sz="1600"/>
              <a:t>6061 T6 </a:t>
            </a:r>
            <a:r>
              <a:rPr lang="en-US" sz="1600" err="1"/>
              <a:t>aluminium</a:t>
            </a:r>
            <a:r>
              <a:rPr lang="en-US" sz="1600"/>
              <a:t>: This is a very popular material used for general-purpose alloy used in many billet-machined motorcycle parts, such as yokes. It offers good strength, excellent corrosion resistance, and is easier to machine than the 7000 series.</a:t>
            </a:r>
          </a:p>
          <a:p>
            <a:pPr marL="285750" indent="-285750">
              <a:buFont typeface="Arial" panose="020B0604020202020204" pitchFamily="34" charset="0"/>
              <a:buChar char="•"/>
            </a:pPr>
            <a:endParaRPr lang="en-US" sz="1600"/>
          </a:p>
          <a:p>
            <a:pPr marL="285750" indent="-285750">
              <a:buFont typeface="Arial" panose="020B0604020202020204" pitchFamily="34" charset="0"/>
              <a:buChar char="•"/>
            </a:pPr>
            <a:endParaRPr lang="en-US" sz="1600"/>
          </a:p>
          <a:p>
            <a:pPr marL="285750" indent="-285750">
              <a:buFont typeface="Arial" panose="020B0604020202020204" pitchFamily="34" charset="0"/>
              <a:buChar char="•"/>
            </a:pPr>
            <a:endParaRPr lang="en-US" sz="1600"/>
          </a:p>
          <a:p>
            <a:pPr marL="285750" indent="-285750">
              <a:buFont typeface="Arial" panose="020B0604020202020204" pitchFamily="34" charset="0"/>
              <a:buChar char="•"/>
            </a:pPr>
            <a:endParaRPr lang="en-US" sz="1600"/>
          </a:p>
          <a:p>
            <a:pPr marL="285750" indent="-285750">
              <a:buFont typeface="Arial" panose="020B0604020202020204" pitchFamily="34" charset="0"/>
              <a:buChar char="•"/>
            </a:pPr>
            <a:r>
              <a:rPr lang="en-US" sz="1600"/>
              <a:t> 6082 T6 </a:t>
            </a:r>
            <a:r>
              <a:rPr lang="en-US" sz="1600" err="1"/>
              <a:t>aluminium</a:t>
            </a:r>
            <a:r>
              <a:rPr lang="en-US" sz="1600"/>
              <a:t>: A common, slightly stronger European alternative to 6061 that is widely used and </a:t>
            </a:r>
            <a:r>
              <a:rPr lang="en-US" sz="1600" err="1"/>
              <a:t>anodises</a:t>
            </a:r>
            <a:r>
              <a:rPr lang="en-US" sz="1600"/>
              <a:t> well.</a:t>
            </a:r>
          </a:p>
          <a:p>
            <a:pPr marL="285750" indent="-285750">
              <a:buFont typeface="Arial" panose="020B0604020202020204" pitchFamily="34" charset="0"/>
              <a:buChar char="•"/>
            </a:pPr>
            <a:endParaRPr lang="en-US" sz="1600"/>
          </a:p>
          <a:p>
            <a:endParaRPr lang="en-US" sz="1600"/>
          </a:p>
          <a:p>
            <a:pPr marL="285750" indent="-285750">
              <a:buFont typeface="Arial" panose="020B0604020202020204" pitchFamily="34" charset="0"/>
              <a:buChar char="•"/>
            </a:pPr>
            <a:r>
              <a:rPr lang="en-US" sz="1600"/>
              <a:t>7075 T6 </a:t>
            </a:r>
            <a:r>
              <a:rPr lang="en-US" sz="1600" err="1"/>
              <a:t>aluminium</a:t>
            </a:r>
            <a:r>
              <a:rPr lang="en-US" sz="1600"/>
              <a:t>: this material is becoming popular for being used in high-performance or racing triple clamps due to its superior strength-to-weight ratio. It is an aircraft-grade alloy with strength comparable to many steels, making it ideal for high-stress applications, however it is more expensive than the other grades of </a:t>
            </a:r>
            <a:r>
              <a:rPr lang="en-US" sz="1600" err="1"/>
              <a:t>aluminium</a:t>
            </a:r>
            <a:r>
              <a:rPr lang="en-US" sz="1600"/>
              <a:t> mentioned above.</a:t>
            </a:r>
          </a:p>
        </p:txBody>
      </p:sp>
      <p:pic>
        <p:nvPicPr>
          <p:cNvPr id="10" name="Picture 9">
            <a:extLst>
              <a:ext uri="{FF2B5EF4-FFF2-40B4-BE49-F238E27FC236}">
                <a16:creationId xmlns:a16="http://schemas.microsoft.com/office/drawing/2014/main" id="{E1CEAAAE-4AB1-0107-0A6B-115D498A5A08}"/>
              </a:ext>
            </a:extLst>
          </p:cNvPr>
          <p:cNvPicPr>
            <a:picLocks noChangeAspect="1"/>
          </p:cNvPicPr>
          <p:nvPr/>
        </p:nvPicPr>
        <p:blipFill>
          <a:blip r:embed="rId3"/>
          <a:stretch>
            <a:fillRect/>
          </a:stretch>
        </p:blipFill>
        <p:spPr>
          <a:xfrm>
            <a:off x="6095997" y="1574309"/>
            <a:ext cx="5749543" cy="2260505"/>
          </a:xfrm>
          <a:prstGeom prst="rect">
            <a:avLst/>
          </a:prstGeom>
        </p:spPr>
      </p:pic>
    </p:spTree>
    <p:extLst>
      <p:ext uri="{BB962C8B-B14F-4D97-AF65-F5344CB8AC3E}">
        <p14:creationId xmlns:p14="http://schemas.microsoft.com/office/powerpoint/2010/main" val="3617648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8" name="Rectangle 17">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9B24FAD-2FCF-C6E9-528B-FEF473DEABD0}"/>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Stress Simulation</a:t>
            </a:r>
          </a:p>
        </p:txBody>
      </p:sp>
      <p:pic>
        <p:nvPicPr>
          <p:cNvPr id="5" name="Picture 4">
            <a:extLst>
              <a:ext uri="{FF2B5EF4-FFF2-40B4-BE49-F238E27FC236}">
                <a16:creationId xmlns:a16="http://schemas.microsoft.com/office/drawing/2014/main" id="{3E1704CE-93D5-F6DF-0480-859BE1726706}"/>
              </a:ext>
            </a:extLst>
          </p:cNvPr>
          <p:cNvPicPr>
            <a:picLocks noChangeAspect="1"/>
          </p:cNvPicPr>
          <p:nvPr/>
        </p:nvPicPr>
        <p:blipFill>
          <a:blip r:embed="rId2"/>
          <a:srcRect l="6462" r="3479"/>
          <a:stretch>
            <a:fillRect/>
          </a:stretch>
        </p:blipFill>
        <p:spPr>
          <a:xfrm>
            <a:off x="70615" y="2611526"/>
            <a:ext cx="5951890" cy="2858359"/>
          </a:xfrm>
          <a:prstGeom prst="rect">
            <a:avLst/>
          </a:prstGeom>
        </p:spPr>
      </p:pic>
      <p:pic>
        <p:nvPicPr>
          <p:cNvPr id="6" name="Picture 5">
            <a:extLst>
              <a:ext uri="{FF2B5EF4-FFF2-40B4-BE49-F238E27FC236}">
                <a16:creationId xmlns:a16="http://schemas.microsoft.com/office/drawing/2014/main" id="{2B71144D-43B6-02B6-93D7-1BFC3100EB31}"/>
              </a:ext>
            </a:extLst>
          </p:cNvPr>
          <p:cNvPicPr>
            <a:picLocks noChangeAspect="1"/>
          </p:cNvPicPr>
          <p:nvPr/>
        </p:nvPicPr>
        <p:blipFill>
          <a:blip r:embed="rId3"/>
          <a:srcRect l="5221" t="5159"/>
          <a:stretch>
            <a:fillRect/>
          </a:stretch>
        </p:blipFill>
        <p:spPr>
          <a:xfrm>
            <a:off x="6169225" y="2647507"/>
            <a:ext cx="5951890" cy="2977882"/>
          </a:xfrm>
          <a:prstGeom prst="rect">
            <a:avLst/>
          </a:prstGeom>
        </p:spPr>
      </p:pic>
    </p:spTree>
    <p:extLst>
      <p:ext uri="{BB962C8B-B14F-4D97-AF65-F5344CB8AC3E}">
        <p14:creationId xmlns:p14="http://schemas.microsoft.com/office/powerpoint/2010/main" val="50715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1" name="Rectangle 1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83324-4DC5-843E-FF36-166E1F4FFF02}"/>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Strain Simulation</a:t>
            </a:r>
          </a:p>
        </p:txBody>
      </p:sp>
      <p:pic>
        <p:nvPicPr>
          <p:cNvPr id="3" name="Picture 2">
            <a:extLst>
              <a:ext uri="{FF2B5EF4-FFF2-40B4-BE49-F238E27FC236}">
                <a16:creationId xmlns:a16="http://schemas.microsoft.com/office/drawing/2014/main" id="{2EF3E6FF-AC52-BB85-D770-0CEF803BE5FF}"/>
              </a:ext>
            </a:extLst>
          </p:cNvPr>
          <p:cNvPicPr>
            <a:picLocks noChangeAspect="1"/>
          </p:cNvPicPr>
          <p:nvPr/>
        </p:nvPicPr>
        <p:blipFill>
          <a:blip r:embed="rId2"/>
          <a:srcRect l="3301" r="2918"/>
          <a:stretch>
            <a:fillRect/>
          </a:stretch>
        </p:blipFill>
        <p:spPr>
          <a:xfrm>
            <a:off x="38381" y="2807678"/>
            <a:ext cx="6062897" cy="2715297"/>
          </a:xfrm>
          <a:prstGeom prst="rect">
            <a:avLst/>
          </a:prstGeom>
        </p:spPr>
      </p:pic>
      <p:pic>
        <p:nvPicPr>
          <p:cNvPr id="4" name="Picture 3">
            <a:extLst>
              <a:ext uri="{FF2B5EF4-FFF2-40B4-BE49-F238E27FC236}">
                <a16:creationId xmlns:a16="http://schemas.microsoft.com/office/drawing/2014/main" id="{C122D06F-9132-6F7C-679A-CA624F83BE1A}"/>
              </a:ext>
            </a:extLst>
          </p:cNvPr>
          <p:cNvPicPr>
            <a:picLocks noChangeAspect="1"/>
          </p:cNvPicPr>
          <p:nvPr/>
        </p:nvPicPr>
        <p:blipFill>
          <a:blip r:embed="rId3"/>
          <a:srcRect l="3080" r="1026"/>
          <a:stretch>
            <a:fillRect/>
          </a:stretch>
        </p:blipFill>
        <p:spPr>
          <a:xfrm>
            <a:off x="6099889" y="2802440"/>
            <a:ext cx="6080579" cy="3027774"/>
          </a:xfrm>
          <a:prstGeom prst="rect">
            <a:avLst/>
          </a:prstGeom>
        </p:spPr>
      </p:pic>
    </p:spTree>
    <p:extLst>
      <p:ext uri="{BB962C8B-B14F-4D97-AF65-F5344CB8AC3E}">
        <p14:creationId xmlns:p14="http://schemas.microsoft.com/office/powerpoint/2010/main" val="4205446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Freeform: Shape 104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8" name="Rectangle 104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CF3DB7-FDF9-10F7-EC5B-F276FF5A3513}"/>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Finn Flye - Introduction</a:t>
            </a:r>
          </a:p>
        </p:txBody>
      </p:sp>
      <p:sp>
        <p:nvSpPr>
          <p:cNvPr id="3" name="TextBox 2">
            <a:extLst>
              <a:ext uri="{FF2B5EF4-FFF2-40B4-BE49-F238E27FC236}">
                <a16:creationId xmlns:a16="http://schemas.microsoft.com/office/drawing/2014/main" id="{20CF49A0-09DC-F124-528A-4C4D12B1887F}"/>
              </a:ext>
            </a:extLst>
          </p:cNvPr>
          <p:cNvSpPr txBox="1"/>
          <p:nvPr/>
        </p:nvSpPr>
        <p:spPr>
          <a:xfrm>
            <a:off x="4581727" y="649480"/>
            <a:ext cx="3025303"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a:t>To introduce my area of work I have conducted MATLAB experiments on data acquired from the damper dynamometer to produce calculated values of the damping coefficients and ratios. Furthermore, CAD models have been produced to convey my designed model of the rear shock.</a:t>
            </a:r>
          </a:p>
        </p:txBody>
      </p:sp>
      <p:pic>
        <p:nvPicPr>
          <p:cNvPr id="1026" name="Picture 2" descr="This may contain: an image of a drawing of a motorcycle engine">
            <a:extLst>
              <a:ext uri="{FF2B5EF4-FFF2-40B4-BE49-F238E27FC236}">
                <a16:creationId xmlns:a16="http://schemas.microsoft.com/office/drawing/2014/main" id="{6C3AE13B-4387-E63D-4E46-84146C5DC5C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09502" y="1848518"/>
            <a:ext cx="3615776" cy="3172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220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47F22ED-3A55-4EDE-A5A8-163D82B09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3"/>
            <a:ext cx="6858000" cy="403783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26611" y="3576013"/>
            <a:ext cx="2526132"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3" y="1396067"/>
            <a:ext cx="6858000" cy="403783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8268" y="982780"/>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DC808C-AB30-52DA-2133-02325007AB40}"/>
              </a:ext>
            </a:extLst>
          </p:cNvPr>
          <p:cNvSpPr>
            <a:spLocks noGrp="1"/>
          </p:cNvSpPr>
          <p:nvPr>
            <p:ph type="title"/>
          </p:nvPr>
        </p:nvSpPr>
        <p:spPr>
          <a:xfrm>
            <a:off x="566382" y="456345"/>
            <a:ext cx="3111690" cy="3556097"/>
          </a:xfrm>
        </p:spPr>
        <p:txBody>
          <a:bodyPr vert="horz" lIns="91440" tIns="45720" rIns="91440" bIns="45720" rtlCol="0" anchor="b">
            <a:normAutofit/>
          </a:bodyPr>
          <a:lstStyle/>
          <a:p>
            <a:pPr algn="r"/>
            <a:r>
              <a:rPr lang="en-US" sz="4000">
                <a:solidFill>
                  <a:srgbClr val="FFFFFF"/>
                </a:solidFill>
              </a:rPr>
              <a:t>Finn Flye - MATLAB Outputs</a:t>
            </a:r>
          </a:p>
        </p:txBody>
      </p:sp>
      <p:sp>
        <p:nvSpPr>
          <p:cNvPr id="6" name="TextBox 5">
            <a:extLst>
              <a:ext uri="{FF2B5EF4-FFF2-40B4-BE49-F238E27FC236}">
                <a16:creationId xmlns:a16="http://schemas.microsoft.com/office/drawing/2014/main" id="{BFC2E64D-7880-1485-59E2-E8980313D9F1}"/>
              </a:ext>
            </a:extLst>
          </p:cNvPr>
          <p:cNvSpPr txBox="1"/>
          <p:nvPr/>
        </p:nvSpPr>
        <p:spPr>
          <a:xfrm>
            <a:off x="4688006" y="511389"/>
            <a:ext cx="3534770" cy="5848468"/>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a:t>The MATLAB outputs from the gathered data of the actual damper dyno testing, showing the rebound and compression against the shaft velocity alongside the rebound dominance.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The Rebound Dominance ratio shows a realistic value of 2:5:1 gradually retarding to the 2:1 rule of thumb ratio at high damping speeds.</a:t>
            </a:r>
          </a:p>
        </p:txBody>
      </p:sp>
      <p:pic>
        <p:nvPicPr>
          <p:cNvPr id="4" name="Content Placeholder 3">
            <a:extLst>
              <a:ext uri="{FF2B5EF4-FFF2-40B4-BE49-F238E27FC236}">
                <a16:creationId xmlns:a16="http://schemas.microsoft.com/office/drawing/2014/main" id="{8CD87A98-2BCE-6BA1-FFC8-B64F012E1F7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04225" y="628173"/>
            <a:ext cx="3666129" cy="2444086"/>
          </a:xfrm>
          <a:prstGeom prst="rect">
            <a:avLst/>
          </a:prstGeom>
        </p:spPr>
      </p:pic>
      <p:pic>
        <p:nvPicPr>
          <p:cNvPr id="5" name="Picture 4">
            <a:extLst>
              <a:ext uri="{FF2B5EF4-FFF2-40B4-BE49-F238E27FC236}">
                <a16:creationId xmlns:a16="http://schemas.microsoft.com/office/drawing/2014/main" id="{A2C24762-3873-7AFC-613E-1D84AC4C7802}"/>
              </a:ext>
            </a:extLst>
          </p:cNvPr>
          <p:cNvPicPr>
            <a:picLocks noChangeAspect="1"/>
          </p:cNvPicPr>
          <p:nvPr/>
        </p:nvPicPr>
        <p:blipFill>
          <a:blip r:embed="rId4"/>
          <a:stretch>
            <a:fillRect/>
          </a:stretch>
        </p:blipFill>
        <p:spPr>
          <a:xfrm>
            <a:off x="8287151" y="3312504"/>
            <a:ext cx="3904849" cy="2479580"/>
          </a:xfrm>
          <a:prstGeom prst="rect">
            <a:avLst/>
          </a:prstGeom>
        </p:spPr>
      </p:pic>
    </p:spTree>
    <p:extLst>
      <p:ext uri="{BB962C8B-B14F-4D97-AF65-F5344CB8AC3E}">
        <p14:creationId xmlns:p14="http://schemas.microsoft.com/office/powerpoint/2010/main" val="3318672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760AF2A0-42EF-83F7-56C7-B42586A90A49}"/>
              </a:ext>
            </a:extLst>
          </p:cNvPr>
          <p:cNvPicPr>
            <a:picLocks noChangeAspect="1"/>
          </p:cNvPicPr>
          <p:nvPr/>
        </p:nvPicPr>
        <p:blipFill>
          <a:blip r:embed="rId2"/>
          <a:stretch>
            <a:fillRect/>
          </a:stretch>
        </p:blipFill>
        <p:spPr>
          <a:xfrm>
            <a:off x="3233356" y="209550"/>
            <a:ext cx="5281993" cy="6159760"/>
          </a:xfrm>
          <a:prstGeom prst="rect">
            <a:avLst/>
          </a:prstGeom>
        </p:spPr>
      </p:pic>
    </p:spTree>
    <p:extLst>
      <p:ext uri="{BB962C8B-B14F-4D97-AF65-F5344CB8AC3E}">
        <p14:creationId xmlns:p14="http://schemas.microsoft.com/office/powerpoint/2010/main" val="30925708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47F22ED-3A55-4EDE-A5A8-163D82B09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3"/>
            <a:ext cx="6858000" cy="403783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26611" y="3576013"/>
            <a:ext cx="2526132"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3" y="1396067"/>
            <a:ext cx="6858000" cy="403783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8268" y="982780"/>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4F3EDD-5FAA-FA5A-21FE-09A2B76D26D0}"/>
              </a:ext>
            </a:extLst>
          </p:cNvPr>
          <p:cNvSpPr>
            <a:spLocks noGrp="1"/>
          </p:cNvSpPr>
          <p:nvPr>
            <p:ph type="title"/>
          </p:nvPr>
        </p:nvSpPr>
        <p:spPr>
          <a:xfrm>
            <a:off x="566382" y="456345"/>
            <a:ext cx="3111690" cy="3556097"/>
          </a:xfrm>
        </p:spPr>
        <p:txBody>
          <a:bodyPr vert="horz" lIns="91440" tIns="45720" rIns="91440" bIns="45720" rtlCol="0" anchor="b">
            <a:normAutofit/>
          </a:bodyPr>
          <a:lstStyle/>
          <a:p>
            <a:pPr algn="r"/>
            <a:r>
              <a:rPr lang="en-US" sz="4000">
                <a:solidFill>
                  <a:srgbClr val="FFFFFF"/>
                </a:solidFill>
              </a:rPr>
              <a:t>Finn Flye - MATLAB Outputs</a:t>
            </a:r>
          </a:p>
        </p:txBody>
      </p:sp>
      <p:sp>
        <p:nvSpPr>
          <p:cNvPr id="9" name="TextBox 8">
            <a:extLst>
              <a:ext uri="{FF2B5EF4-FFF2-40B4-BE49-F238E27FC236}">
                <a16:creationId xmlns:a16="http://schemas.microsoft.com/office/drawing/2014/main" id="{8F70A9EC-08A1-69D6-80AF-998E51271D4A}"/>
              </a:ext>
            </a:extLst>
          </p:cNvPr>
          <p:cNvSpPr txBox="1"/>
          <p:nvPr/>
        </p:nvSpPr>
        <p:spPr>
          <a:xfrm>
            <a:off x="4688006" y="511389"/>
            <a:ext cx="3534770" cy="5848468"/>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a:t>The Optimised MATLAB outputs from the tweaked code to produce data that trends towards the desired characteristics that the team wants for the suspension to ensure stability in the chassis and rapid settling  of the system while having the compression soft to absorb bumps efficiently. </a:t>
            </a:r>
          </a:p>
        </p:txBody>
      </p:sp>
      <p:pic>
        <p:nvPicPr>
          <p:cNvPr id="7" name="Picture 6">
            <a:extLst>
              <a:ext uri="{FF2B5EF4-FFF2-40B4-BE49-F238E27FC236}">
                <a16:creationId xmlns:a16="http://schemas.microsoft.com/office/drawing/2014/main" id="{502263D5-9066-4006-12E2-87572A654D82}"/>
              </a:ext>
            </a:extLst>
          </p:cNvPr>
          <p:cNvPicPr>
            <a:picLocks noChangeAspect="1"/>
          </p:cNvPicPr>
          <p:nvPr/>
        </p:nvPicPr>
        <p:blipFill>
          <a:blip r:embed="rId2"/>
          <a:stretch>
            <a:fillRect/>
          </a:stretch>
        </p:blipFill>
        <p:spPr>
          <a:xfrm>
            <a:off x="8304182" y="840921"/>
            <a:ext cx="3806412" cy="1487878"/>
          </a:xfrm>
          <a:prstGeom prst="rect">
            <a:avLst/>
          </a:prstGeom>
        </p:spPr>
      </p:pic>
      <p:pic>
        <p:nvPicPr>
          <p:cNvPr id="4" name="Content Placeholder 3">
            <a:extLst>
              <a:ext uri="{FF2B5EF4-FFF2-40B4-BE49-F238E27FC236}">
                <a16:creationId xmlns:a16="http://schemas.microsoft.com/office/drawing/2014/main" id="{BE83B1A1-123A-0BAA-6B2B-E04A63780F8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211117" y="2667000"/>
            <a:ext cx="3712680" cy="2255453"/>
          </a:xfrm>
          <a:prstGeom prst="rect">
            <a:avLst/>
          </a:prstGeom>
        </p:spPr>
      </p:pic>
      <p:pic>
        <p:nvPicPr>
          <p:cNvPr id="5" name="Picture 4">
            <a:extLst>
              <a:ext uri="{FF2B5EF4-FFF2-40B4-BE49-F238E27FC236}">
                <a16:creationId xmlns:a16="http://schemas.microsoft.com/office/drawing/2014/main" id="{174CF7F5-5A02-AFA3-C44A-0D51FF4A27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80136" y="5170097"/>
            <a:ext cx="5043661" cy="1487878"/>
          </a:xfrm>
          <a:prstGeom prst="rect">
            <a:avLst/>
          </a:prstGeom>
        </p:spPr>
      </p:pic>
    </p:spTree>
    <p:extLst>
      <p:ext uri="{BB962C8B-B14F-4D97-AF65-F5344CB8AC3E}">
        <p14:creationId xmlns:p14="http://schemas.microsoft.com/office/powerpoint/2010/main" val="38839334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47F22ED-3A55-4EDE-A5A8-163D82B09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3"/>
            <a:ext cx="6858000" cy="403783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26611" y="3576013"/>
            <a:ext cx="2526132"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3" y="1396067"/>
            <a:ext cx="6858000" cy="403783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8268" y="982780"/>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ECD3A5-8A6D-469B-28E2-287C9D7F3C39}"/>
              </a:ext>
            </a:extLst>
          </p:cNvPr>
          <p:cNvSpPr>
            <a:spLocks noGrp="1"/>
          </p:cNvSpPr>
          <p:nvPr>
            <p:ph type="title"/>
          </p:nvPr>
        </p:nvSpPr>
        <p:spPr>
          <a:xfrm>
            <a:off x="566382" y="456345"/>
            <a:ext cx="3111690" cy="3556097"/>
          </a:xfrm>
        </p:spPr>
        <p:txBody>
          <a:bodyPr vert="horz" lIns="91440" tIns="45720" rIns="91440" bIns="45720" rtlCol="0" anchor="b">
            <a:normAutofit/>
          </a:bodyPr>
          <a:lstStyle/>
          <a:p>
            <a:pPr algn="r"/>
            <a:r>
              <a:rPr lang="en-US" sz="4000">
                <a:solidFill>
                  <a:srgbClr val="FFFFFF"/>
                </a:solidFill>
              </a:rPr>
              <a:t>Finn Flye - CAD Model </a:t>
            </a:r>
          </a:p>
        </p:txBody>
      </p:sp>
      <p:sp>
        <p:nvSpPr>
          <p:cNvPr id="8" name="TextBox 7">
            <a:extLst>
              <a:ext uri="{FF2B5EF4-FFF2-40B4-BE49-F238E27FC236}">
                <a16:creationId xmlns:a16="http://schemas.microsoft.com/office/drawing/2014/main" id="{05A77C30-6C87-2664-C570-E80BC10D0E86}"/>
              </a:ext>
            </a:extLst>
          </p:cNvPr>
          <p:cNvSpPr txBox="1"/>
          <p:nvPr/>
        </p:nvSpPr>
        <p:spPr>
          <a:xfrm>
            <a:off x="4688006" y="511389"/>
            <a:ext cx="3534770" cy="5848468"/>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a:t>The produced CAD model from the preliminary design 3 featuring the extension of the cylindrical profile for the remote reservoirs hose to be attached.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The following technical drawing offers the important dimensions used to construct the upper portion.</a:t>
            </a:r>
          </a:p>
        </p:txBody>
      </p:sp>
      <p:pic>
        <p:nvPicPr>
          <p:cNvPr id="4" name="Picture 3">
            <a:extLst>
              <a:ext uri="{FF2B5EF4-FFF2-40B4-BE49-F238E27FC236}">
                <a16:creationId xmlns:a16="http://schemas.microsoft.com/office/drawing/2014/main" id="{45A286C8-438C-78E5-6BD2-1AF6EF4AAB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2948" y="456345"/>
            <a:ext cx="2695919" cy="3190439"/>
          </a:xfrm>
          <a:prstGeom prst="rect">
            <a:avLst/>
          </a:prstGeom>
        </p:spPr>
      </p:pic>
      <p:pic>
        <p:nvPicPr>
          <p:cNvPr id="7" name="Content Placeholder 6">
            <a:extLst>
              <a:ext uri="{FF2B5EF4-FFF2-40B4-BE49-F238E27FC236}">
                <a16:creationId xmlns:a16="http://schemas.microsoft.com/office/drawing/2014/main" id="{F79816C9-AC56-DE68-ADFE-99AF4F1D296E}"/>
              </a:ext>
            </a:extLst>
          </p:cNvPr>
          <p:cNvPicPr>
            <a:picLocks noGrp="1" noChangeAspect="1"/>
          </p:cNvPicPr>
          <p:nvPr>
            <p:ph idx="1"/>
          </p:nvPr>
        </p:nvPicPr>
        <p:blipFill>
          <a:blip r:embed="rId3"/>
          <a:stretch>
            <a:fillRect/>
          </a:stretch>
        </p:blipFill>
        <p:spPr>
          <a:xfrm>
            <a:off x="8344398" y="4103129"/>
            <a:ext cx="3670333" cy="2477476"/>
          </a:xfrm>
          <a:prstGeom prst="rect">
            <a:avLst/>
          </a:prstGeom>
        </p:spPr>
      </p:pic>
    </p:spTree>
    <p:extLst>
      <p:ext uri="{BB962C8B-B14F-4D97-AF65-F5344CB8AC3E}">
        <p14:creationId xmlns:p14="http://schemas.microsoft.com/office/powerpoint/2010/main" val="553285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DC0AB6E-D347-7D25-4CF8-4337A7435FD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10367" y="457200"/>
            <a:ext cx="8371266" cy="5943600"/>
          </a:xfrm>
          <a:prstGeom prst="rect">
            <a:avLst/>
          </a:prstGeom>
        </p:spPr>
      </p:pic>
    </p:spTree>
    <p:extLst>
      <p:ext uri="{BB962C8B-B14F-4D97-AF65-F5344CB8AC3E}">
        <p14:creationId xmlns:p14="http://schemas.microsoft.com/office/powerpoint/2010/main" val="28011687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BCE80B-260A-85A7-7F12-D23787184AD7}"/>
              </a:ext>
            </a:extLst>
          </p:cNvPr>
          <p:cNvSpPr>
            <a:spLocks noGrp="1"/>
          </p:cNvSpPr>
          <p:nvPr>
            <p:ph type="title"/>
          </p:nvPr>
        </p:nvSpPr>
        <p:spPr>
          <a:xfrm>
            <a:off x="806825" y="457201"/>
            <a:ext cx="2844800" cy="3588870"/>
          </a:xfrm>
        </p:spPr>
        <p:txBody>
          <a:bodyPr vert="horz" lIns="91440" tIns="45720" rIns="91440" bIns="45720" rtlCol="0" anchor="b">
            <a:normAutofit/>
          </a:bodyPr>
          <a:lstStyle/>
          <a:p>
            <a:pPr algn="r"/>
            <a:r>
              <a:rPr lang="en-US" sz="4000">
                <a:solidFill>
                  <a:srgbClr val="FFFFFF"/>
                </a:solidFill>
              </a:rPr>
              <a:t>Finn Flye - CAD Assembly</a:t>
            </a:r>
          </a:p>
        </p:txBody>
      </p:sp>
      <p:sp>
        <p:nvSpPr>
          <p:cNvPr id="6" name="TextBox 5">
            <a:extLst>
              <a:ext uri="{FF2B5EF4-FFF2-40B4-BE49-F238E27FC236}">
                <a16:creationId xmlns:a16="http://schemas.microsoft.com/office/drawing/2014/main" id="{111D5D06-A220-3984-A452-D5927EBA6295}"/>
              </a:ext>
            </a:extLst>
          </p:cNvPr>
          <p:cNvSpPr txBox="1"/>
          <p:nvPr/>
        </p:nvSpPr>
        <p:spPr>
          <a:xfrm>
            <a:off x="4649245" y="669363"/>
            <a:ext cx="3290579" cy="5534211"/>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000"/>
              <a:t>Illustrated here is the Full Assembly of the rear shock. Including the remote reservoir that was shown in preliminary design 3 with the cog design for the integrated high and low speed compression adjuster.</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The Technical drawing displayed shows key dimensions from the shock showing the overall length and the size of the coil. </a:t>
            </a:r>
          </a:p>
        </p:txBody>
      </p:sp>
      <p:pic>
        <p:nvPicPr>
          <p:cNvPr id="4" name="Content Placeholder 3">
            <a:extLst>
              <a:ext uri="{FF2B5EF4-FFF2-40B4-BE49-F238E27FC236}">
                <a16:creationId xmlns:a16="http://schemas.microsoft.com/office/drawing/2014/main" id="{E52A3B97-8F4D-2A53-4A48-3CD9B61FC82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8075" y="1333500"/>
            <a:ext cx="3453739" cy="3324225"/>
          </a:xfrm>
          <a:prstGeom prst="rect">
            <a:avLst/>
          </a:prstGeom>
        </p:spPr>
      </p:pic>
    </p:spTree>
    <p:extLst>
      <p:ext uri="{BB962C8B-B14F-4D97-AF65-F5344CB8AC3E}">
        <p14:creationId xmlns:p14="http://schemas.microsoft.com/office/powerpoint/2010/main" val="31437690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526564B-9758-029D-2CC3-8E8C2E4151C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0750" y="247650"/>
            <a:ext cx="8610500" cy="6091928"/>
          </a:xfrm>
          <a:prstGeom prst="rect">
            <a:avLst/>
          </a:prstGeom>
        </p:spPr>
      </p:pic>
    </p:spTree>
    <p:extLst>
      <p:ext uri="{BB962C8B-B14F-4D97-AF65-F5344CB8AC3E}">
        <p14:creationId xmlns:p14="http://schemas.microsoft.com/office/powerpoint/2010/main" val="20947713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2" name="Rectangle 208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3" name="Rectangle 208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4" name="Rectangle 208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5" name="Rectangle 208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6" name="Freeform: Shape 208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87" name="Rectangle 208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75DF5-99E0-B6BD-4136-92E99F00EA3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Further Work</a:t>
            </a:r>
          </a:p>
        </p:txBody>
      </p:sp>
      <p:sp>
        <p:nvSpPr>
          <p:cNvPr id="3" name="Content Placeholder 2">
            <a:extLst>
              <a:ext uri="{FF2B5EF4-FFF2-40B4-BE49-F238E27FC236}">
                <a16:creationId xmlns:a16="http://schemas.microsoft.com/office/drawing/2014/main" id="{68E10FF9-4202-218B-1ABE-36A6DD24F72A}"/>
              </a:ext>
            </a:extLst>
          </p:cNvPr>
          <p:cNvSpPr>
            <a:spLocks noGrp="1"/>
          </p:cNvSpPr>
          <p:nvPr>
            <p:ph idx="1"/>
          </p:nvPr>
        </p:nvSpPr>
        <p:spPr>
          <a:xfrm>
            <a:off x="4581727" y="649480"/>
            <a:ext cx="3025303" cy="5546047"/>
          </a:xfrm>
        </p:spPr>
        <p:txBody>
          <a:bodyPr anchor="ctr">
            <a:normAutofit/>
          </a:bodyPr>
          <a:lstStyle/>
          <a:p>
            <a:r>
              <a:rPr lang="en-GB" sz="1900"/>
              <a:t>To Further develop my areas a model of motion analysis can be conducted in SolidWorks to observe the linear motions of a spring under the specified spring rate and calculated amping values </a:t>
            </a:r>
          </a:p>
          <a:p>
            <a:endParaRPr lang="en-GB" sz="1900"/>
          </a:p>
          <a:p>
            <a:r>
              <a:rPr lang="en-GB" sz="1900"/>
              <a:t>Furthermore, a more refined optimized MATLAB script can be conducted with more realistic values compared to the substantially high values calculated earlier.</a:t>
            </a:r>
          </a:p>
        </p:txBody>
      </p:sp>
      <p:pic>
        <p:nvPicPr>
          <p:cNvPr id="2050" name="Picture 2" descr="This may contain: an advertisement for the yamaha fzr1000">
            <a:extLst>
              <a:ext uri="{FF2B5EF4-FFF2-40B4-BE49-F238E27FC236}">
                <a16:creationId xmlns:a16="http://schemas.microsoft.com/office/drawing/2014/main" id="{C7D47D85-9CC5-9FEB-9CB4-DB27F394123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86268" y="466190"/>
            <a:ext cx="4200957" cy="6001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6807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F5D276-6EE7-9570-37C5-59FCDED55B4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C998F76-6791-6CCC-1EAC-48091D4BA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F0328FC-E808-31A0-03C6-57F948B7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E51485-FDFF-E991-C63F-1C419FE22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FD210DF-5A6F-4602-41EC-0B5743EDC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F1630E7-7719-6A94-9D45-8B3BC52CD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22A3EE6-CD34-F58E-1BCE-BBF7295DF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A1378CA9-8F71-BA4B-79B0-DAAF7B4B6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90FEE4-D74A-574A-324A-8B9B028D588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Lars                          introduction</a:t>
            </a:r>
          </a:p>
        </p:txBody>
      </p:sp>
      <p:pic>
        <p:nvPicPr>
          <p:cNvPr id="4" name="Content Placeholder 3" descr="A grey mechanical arm with a metal arm&#10;&#10;AI-generated content may be incorrect.">
            <a:extLst>
              <a:ext uri="{FF2B5EF4-FFF2-40B4-BE49-F238E27FC236}">
                <a16:creationId xmlns:a16="http://schemas.microsoft.com/office/drawing/2014/main" id="{017511C5-C8E4-429C-1285-2D4F0CCCA940}"/>
              </a:ext>
            </a:extLst>
          </p:cNvPr>
          <p:cNvPicPr>
            <a:picLocks noGrp="1" noChangeAspect="1"/>
          </p:cNvPicPr>
          <p:nvPr>
            <p:ph idx="1"/>
          </p:nvPr>
        </p:nvPicPr>
        <p:blipFill>
          <a:blip r:embed="rId2"/>
          <a:stretch>
            <a:fillRect/>
          </a:stretch>
        </p:blipFill>
        <p:spPr>
          <a:xfrm>
            <a:off x="4759405" y="1157505"/>
            <a:ext cx="6730502" cy="4126046"/>
          </a:xfrm>
          <a:prstGeom prst="rect">
            <a:avLst/>
          </a:prstGeom>
        </p:spPr>
      </p:pic>
    </p:spTree>
    <p:extLst>
      <p:ext uri="{BB962C8B-B14F-4D97-AF65-F5344CB8AC3E}">
        <p14:creationId xmlns:p14="http://schemas.microsoft.com/office/powerpoint/2010/main" val="19982042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A0C49F-5889-726A-FDE0-C0AF93F9167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75AA24-9CA6-A8FB-14BD-FE02CC81EF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261171D6-7520-3CC8-995C-615A9847C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9B4D5E6-8119-FA08-51A8-66058BADD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46EA3FE-019F-D260-E2CF-A9077C892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07CD725-15AB-31F3-04FE-23A153579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CBF1367-F180-6BEF-4615-78A401097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C008F516-C021-834C-C761-1A23BF69E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A8757-85BF-A01F-3FC5-214AA3F4A95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Original linkage results</a:t>
            </a:r>
          </a:p>
        </p:txBody>
      </p:sp>
      <p:pic>
        <p:nvPicPr>
          <p:cNvPr id="6" name="Content Placeholder 5" descr="A graph with a line going up&#10;&#10;AI-generated content may be incorrect.">
            <a:extLst>
              <a:ext uri="{FF2B5EF4-FFF2-40B4-BE49-F238E27FC236}">
                <a16:creationId xmlns:a16="http://schemas.microsoft.com/office/drawing/2014/main" id="{5EBC5893-8C1E-B235-DDEB-EAE95B1E8F43}"/>
              </a:ext>
            </a:extLst>
          </p:cNvPr>
          <p:cNvPicPr>
            <a:picLocks noGrp="1" noChangeAspect="1"/>
          </p:cNvPicPr>
          <p:nvPr>
            <p:ph idx="1"/>
          </p:nvPr>
        </p:nvPicPr>
        <p:blipFill>
          <a:blip r:embed="rId2"/>
          <a:stretch>
            <a:fillRect/>
          </a:stretch>
        </p:blipFill>
        <p:spPr>
          <a:xfrm>
            <a:off x="5362976" y="403367"/>
            <a:ext cx="4385517" cy="3156333"/>
          </a:xfrm>
          <a:prstGeom prst="rect">
            <a:avLst/>
          </a:prstGeom>
        </p:spPr>
      </p:pic>
      <p:pic>
        <p:nvPicPr>
          <p:cNvPr id="7" name="Picture 6" descr="A graph with a line&#10;&#10;AI-generated content may be incorrect.">
            <a:extLst>
              <a:ext uri="{FF2B5EF4-FFF2-40B4-BE49-F238E27FC236}">
                <a16:creationId xmlns:a16="http://schemas.microsoft.com/office/drawing/2014/main" id="{5D4A8AD2-025A-F3BE-D089-789F5B67D6B2}"/>
              </a:ext>
            </a:extLst>
          </p:cNvPr>
          <p:cNvPicPr>
            <a:picLocks noChangeAspect="1"/>
          </p:cNvPicPr>
          <p:nvPr/>
        </p:nvPicPr>
        <p:blipFill>
          <a:blip r:embed="rId3"/>
          <a:stretch>
            <a:fillRect/>
          </a:stretch>
        </p:blipFill>
        <p:spPr>
          <a:xfrm>
            <a:off x="5419725" y="3681183"/>
            <a:ext cx="4272019" cy="3011850"/>
          </a:xfrm>
          <a:prstGeom prst="rect">
            <a:avLst/>
          </a:prstGeom>
        </p:spPr>
      </p:pic>
    </p:spTree>
    <p:extLst>
      <p:ext uri="{BB962C8B-B14F-4D97-AF65-F5344CB8AC3E}">
        <p14:creationId xmlns:p14="http://schemas.microsoft.com/office/powerpoint/2010/main" val="34869448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891914-AB11-2490-9585-1FDE0F7251B3}"/>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A74EECF-2402-348E-E1FD-98E169338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D4935A6-9A63-42EA-5170-B24FC4A51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706DDBE-CC84-429C-1078-5CF7F9661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82D27D5-C30D-D1BE-1C51-79D153C95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6"/>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C7D0EDE-F09C-3A2E-84E2-D174F4729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aph with a line&#10;&#10;AI-generated content may be incorrect.">
            <a:extLst>
              <a:ext uri="{FF2B5EF4-FFF2-40B4-BE49-F238E27FC236}">
                <a16:creationId xmlns:a16="http://schemas.microsoft.com/office/drawing/2014/main" id="{AF3672AE-AEE8-E364-FD95-494C748B1F47}"/>
              </a:ext>
            </a:extLst>
          </p:cNvPr>
          <p:cNvPicPr>
            <a:picLocks noGrp="1" noChangeAspect="1"/>
          </p:cNvPicPr>
          <p:nvPr>
            <p:ph idx="1"/>
          </p:nvPr>
        </p:nvPicPr>
        <p:blipFill>
          <a:blip r:embed="rId2"/>
          <a:stretch>
            <a:fillRect/>
          </a:stretch>
        </p:blipFill>
        <p:spPr>
          <a:xfrm>
            <a:off x="638806" y="172244"/>
            <a:ext cx="5038725" cy="3086100"/>
          </a:xfrm>
          <a:prstGeom prst="rect">
            <a:avLst/>
          </a:prstGeom>
        </p:spPr>
      </p:pic>
      <p:pic>
        <p:nvPicPr>
          <p:cNvPr id="6" name="Picture 5" descr="A graph of a function&#10;&#10;AI-generated content may be incorrect.">
            <a:extLst>
              <a:ext uri="{FF2B5EF4-FFF2-40B4-BE49-F238E27FC236}">
                <a16:creationId xmlns:a16="http://schemas.microsoft.com/office/drawing/2014/main" id="{E020739D-AA0D-916C-0EC2-605C9A47C80F}"/>
              </a:ext>
            </a:extLst>
          </p:cNvPr>
          <p:cNvPicPr>
            <a:picLocks noChangeAspect="1"/>
          </p:cNvPicPr>
          <p:nvPr/>
        </p:nvPicPr>
        <p:blipFill>
          <a:blip r:embed="rId3"/>
          <a:stretch>
            <a:fillRect/>
          </a:stretch>
        </p:blipFill>
        <p:spPr>
          <a:xfrm>
            <a:off x="6446301" y="275822"/>
            <a:ext cx="4670118" cy="3451148"/>
          </a:xfrm>
          <a:prstGeom prst="rect">
            <a:avLst/>
          </a:prstGeom>
        </p:spPr>
      </p:pic>
      <p:pic>
        <p:nvPicPr>
          <p:cNvPr id="7" name="Picture 6" descr="A graph with numbers and lines&#10;&#10;AI-generated content may be incorrect.">
            <a:extLst>
              <a:ext uri="{FF2B5EF4-FFF2-40B4-BE49-F238E27FC236}">
                <a16:creationId xmlns:a16="http://schemas.microsoft.com/office/drawing/2014/main" id="{118105AA-FC98-24A7-579A-58C721765316}"/>
              </a:ext>
            </a:extLst>
          </p:cNvPr>
          <p:cNvPicPr>
            <a:picLocks noChangeAspect="1"/>
          </p:cNvPicPr>
          <p:nvPr/>
        </p:nvPicPr>
        <p:blipFill>
          <a:blip r:embed="rId4"/>
          <a:stretch>
            <a:fillRect/>
          </a:stretch>
        </p:blipFill>
        <p:spPr>
          <a:xfrm>
            <a:off x="987788" y="3426188"/>
            <a:ext cx="4331579" cy="2796562"/>
          </a:xfrm>
          <a:prstGeom prst="rect">
            <a:avLst/>
          </a:prstGeom>
        </p:spPr>
      </p:pic>
      <p:pic>
        <p:nvPicPr>
          <p:cNvPr id="8" name="Picture 7" descr="A graph with colored lines&#10;&#10;AI-generated content may be incorrect.">
            <a:extLst>
              <a:ext uri="{FF2B5EF4-FFF2-40B4-BE49-F238E27FC236}">
                <a16:creationId xmlns:a16="http://schemas.microsoft.com/office/drawing/2014/main" id="{D6CBCCB3-C0D3-C4ED-3C5A-5F1349F4454F}"/>
              </a:ext>
            </a:extLst>
          </p:cNvPr>
          <p:cNvPicPr>
            <a:picLocks noChangeAspect="1"/>
          </p:cNvPicPr>
          <p:nvPr/>
        </p:nvPicPr>
        <p:blipFill>
          <a:blip r:embed="rId5"/>
          <a:stretch>
            <a:fillRect/>
          </a:stretch>
        </p:blipFill>
        <p:spPr>
          <a:xfrm>
            <a:off x="6444293" y="3851256"/>
            <a:ext cx="4380351" cy="3002210"/>
          </a:xfrm>
          <a:prstGeom prst="rect">
            <a:avLst/>
          </a:prstGeom>
        </p:spPr>
      </p:pic>
    </p:spTree>
    <p:extLst>
      <p:ext uri="{BB962C8B-B14F-4D97-AF65-F5344CB8AC3E}">
        <p14:creationId xmlns:p14="http://schemas.microsoft.com/office/powerpoint/2010/main" val="7969180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001C72-3F38-6318-9D57-4E56E9B935EF}"/>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3B9C452-2C6E-4D52-8FC7-669291EE9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4E1CC44-1B7F-472B-B668-B4F2F4723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B5BAD077-4A41-458D-9909-1A108699E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6"/>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1FC21CE-01FD-49CC-BAFC-06F38B34B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omputer screen shot of a tool&#10;&#10;AI-generated content may be incorrect.">
            <a:extLst>
              <a:ext uri="{FF2B5EF4-FFF2-40B4-BE49-F238E27FC236}">
                <a16:creationId xmlns:a16="http://schemas.microsoft.com/office/drawing/2014/main" id="{2EF84D4F-18C4-7DC4-567B-B2933D8B2345}"/>
              </a:ext>
            </a:extLst>
          </p:cNvPr>
          <p:cNvPicPr>
            <a:picLocks noChangeAspect="1"/>
          </p:cNvPicPr>
          <p:nvPr/>
        </p:nvPicPr>
        <p:blipFill>
          <a:blip r:embed="rId2"/>
          <a:srcRect l="28230" t="25037" r="30617" b="33236"/>
          <a:stretch>
            <a:fillRect/>
          </a:stretch>
        </p:blipFill>
        <p:spPr>
          <a:xfrm rot="5400000">
            <a:off x="-25683" y="3089903"/>
            <a:ext cx="3903541" cy="2226366"/>
          </a:xfrm>
          <a:prstGeom prst="rect">
            <a:avLst/>
          </a:prstGeom>
        </p:spPr>
      </p:pic>
      <p:pic>
        <p:nvPicPr>
          <p:cNvPr id="11" name="Picture 10" descr="A computer screen shot of a computer&#10;&#10;AI-generated content may be incorrect.">
            <a:extLst>
              <a:ext uri="{FF2B5EF4-FFF2-40B4-BE49-F238E27FC236}">
                <a16:creationId xmlns:a16="http://schemas.microsoft.com/office/drawing/2014/main" id="{4C5B3F5D-82EB-7F15-7DF5-7FAA2BCE0887}"/>
              </a:ext>
            </a:extLst>
          </p:cNvPr>
          <p:cNvPicPr>
            <a:picLocks noChangeAspect="1"/>
          </p:cNvPicPr>
          <p:nvPr/>
        </p:nvPicPr>
        <p:blipFill>
          <a:blip r:embed="rId3"/>
          <a:srcRect l="47286" t="25585" r="39309" b="24561"/>
          <a:stretch>
            <a:fillRect/>
          </a:stretch>
        </p:blipFill>
        <p:spPr>
          <a:xfrm>
            <a:off x="3774220" y="2251317"/>
            <a:ext cx="1865961" cy="3903541"/>
          </a:xfrm>
          <a:prstGeom prst="rect">
            <a:avLst/>
          </a:prstGeom>
        </p:spPr>
      </p:pic>
      <p:pic>
        <p:nvPicPr>
          <p:cNvPr id="13" name="Picture 12" descr="A computer screen shot of a computer screen&#10;&#10;AI-generated content may be incorrect.">
            <a:extLst>
              <a:ext uri="{FF2B5EF4-FFF2-40B4-BE49-F238E27FC236}">
                <a16:creationId xmlns:a16="http://schemas.microsoft.com/office/drawing/2014/main" id="{222519C2-1D38-F74C-49F3-1A461A4BBFD5}"/>
              </a:ext>
            </a:extLst>
          </p:cNvPr>
          <p:cNvPicPr>
            <a:picLocks noChangeAspect="1"/>
          </p:cNvPicPr>
          <p:nvPr/>
        </p:nvPicPr>
        <p:blipFill>
          <a:blip r:embed="rId4"/>
          <a:srcRect l="33198" t="40796" r="27654" b="21083"/>
          <a:stretch>
            <a:fillRect/>
          </a:stretch>
        </p:blipFill>
        <p:spPr>
          <a:xfrm>
            <a:off x="6720432" y="1853242"/>
            <a:ext cx="3575727" cy="1962504"/>
          </a:xfrm>
          <a:prstGeom prst="rect">
            <a:avLst/>
          </a:prstGeom>
        </p:spPr>
      </p:pic>
      <p:pic>
        <p:nvPicPr>
          <p:cNvPr id="5" name="Content Placeholder 4" descr="A computer screen shot of a machine&#10;&#10;AI-generated content may be incorrect.">
            <a:extLst>
              <a:ext uri="{FF2B5EF4-FFF2-40B4-BE49-F238E27FC236}">
                <a16:creationId xmlns:a16="http://schemas.microsoft.com/office/drawing/2014/main" id="{36FFA3EB-27F6-26AD-AA5A-3810C8C11BCF}"/>
              </a:ext>
            </a:extLst>
          </p:cNvPr>
          <p:cNvPicPr>
            <a:picLocks noGrp="1" noChangeAspect="1"/>
          </p:cNvPicPr>
          <p:nvPr>
            <p:ph idx="1"/>
          </p:nvPr>
        </p:nvPicPr>
        <p:blipFill>
          <a:blip r:embed="rId5"/>
          <a:srcRect l="30842" t="20675" r="30012" b="35232"/>
          <a:stretch>
            <a:fillRect/>
          </a:stretch>
        </p:blipFill>
        <p:spPr>
          <a:xfrm>
            <a:off x="7030140" y="4212289"/>
            <a:ext cx="3435357" cy="2157305"/>
          </a:xfrm>
          <a:prstGeom prst="rect">
            <a:avLst/>
          </a:prstGeom>
        </p:spPr>
      </p:pic>
    </p:spTree>
    <p:extLst>
      <p:ext uri="{BB962C8B-B14F-4D97-AF65-F5344CB8AC3E}">
        <p14:creationId xmlns:p14="http://schemas.microsoft.com/office/powerpoint/2010/main" val="30391151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8C7570-F138-5D9E-CFC9-8F9B49095038}"/>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BD935F7-4AEB-C4AE-0202-8BC99C4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2ED9784-58DB-C6D9-4E3F-B9A66F6AE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5A5FEE7-45E2-6CA0-C7C9-5AD646B8D5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C5AC776-FA2A-1404-844F-7357D887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6"/>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7B033B0-41B3-2B47-0475-21E57A741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aph with a line&#10;&#10;AI-generated content may be incorrect.">
            <a:extLst>
              <a:ext uri="{FF2B5EF4-FFF2-40B4-BE49-F238E27FC236}">
                <a16:creationId xmlns:a16="http://schemas.microsoft.com/office/drawing/2014/main" id="{070C89A9-3898-DFB8-0D76-AB3FFF35F6CF}"/>
              </a:ext>
            </a:extLst>
          </p:cNvPr>
          <p:cNvPicPr>
            <a:picLocks noGrp="1" noChangeAspect="1"/>
          </p:cNvPicPr>
          <p:nvPr>
            <p:ph idx="1"/>
          </p:nvPr>
        </p:nvPicPr>
        <p:blipFill>
          <a:blip r:embed="rId2"/>
          <a:stretch>
            <a:fillRect/>
          </a:stretch>
        </p:blipFill>
        <p:spPr>
          <a:xfrm>
            <a:off x="607914" y="532230"/>
            <a:ext cx="5170936" cy="2516523"/>
          </a:xfrm>
          <a:prstGeom prst="rect">
            <a:avLst/>
          </a:prstGeom>
        </p:spPr>
      </p:pic>
      <p:pic>
        <p:nvPicPr>
          <p:cNvPr id="6" name="Picture 5" descr="A graph with a line&#10;&#10;AI-generated content may be incorrect.">
            <a:extLst>
              <a:ext uri="{FF2B5EF4-FFF2-40B4-BE49-F238E27FC236}">
                <a16:creationId xmlns:a16="http://schemas.microsoft.com/office/drawing/2014/main" id="{EADE07A1-CE77-1FAF-795C-3DC45F9CFBCE}"/>
              </a:ext>
            </a:extLst>
          </p:cNvPr>
          <p:cNvPicPr>
            <a:picLocks noChangeAspect="1"/>
          </p:cNvPicPr>
          <p:nvPr/>
        </p:nvPicPr>
        <p:blipFill>
          <a:blip r:embed="rId3"/>
          <a:stretch>
            <a:fillRect/>
          </a:stretch>
        </p:blipFill>
        <p:spPr>
          <a:xfrm>
            <a:off x="6331117" y="373480"/>
            <a:ext cx="5024187" cy="3053014"/>
          </a:xfrm>
          <a:prstGeom prst="rect">
            <a:avLst/>
          </a:prstGeom>
        </p:spPr>
      </p:pic>
      <p:pic>
        <p:nvPicPr>
          <p:cNvPr id="7" name="Picture 6">
            <a:extLst>
              <a:ext uri="{FF2B5EF4-FFF2-40B4-BE49-F238E27FC236}">
                <a16:creationId xmlns:a16="http://schemas.microsoft.com/office/drawing/2014/main" id="{29F02EF1-E6D4-F739-26DC-8A3979F8BA9F}"/>
              </a:ext>
            </a:extLst>
          </p:cNvPr>
          <p:cNvPicPr>
            <a:picLocks noChangeAspect="1"/>
          </p:cNvPicPr>
          <p:nvPr/>
        </p:nvPicPr>
        <p:blipFill>
          <a:blip r:embed="rId4"/>
          <a:stretch>
            <a:fillRect/>
          </a:stretch>
        </p:blipFill>
        <p:spPr>
          <a:xfrm>
            <a:off x="460709" y="3336006"/>
            <a:ext cx="5034214" cy="3524753"/>
          </a:xfrm>
          <a:prstGeom prst="rect">
            <a:avLst/>
          </a:prstGeom>
        </p:spPr>
      </p:pic>
      <p:pic>
        <p:nvPicPr>
          <p:cNvPr id="8" name="Picture 7" descr="A graph of a line&#10;&#10;AI-generated content may be incorrect.">
            <a:extLst>
              <a:ext uri="{FF2B5EF4-FFF2-40B4-BE49-F238E27FC236}">
                <a16:creationId xmlns:a16="http://schemas.microsoft.com/office/drawing/2014/main" id="{CB3307CB-4150-2691-729F-8DA8EF52D892}"/>
              </a:ext>
            </a:extLst>
          </p:cNvPr>
          <p:cNvPicPr>
            <a:picLocks noChangeAspect="1"/>
          </p:cNvPicPr>
          <p:nvPr/>
        </p:nvPicPr>
        <p:blipFill>
          <a:blip r:embed="rId5"/>
          <a:stretch>
            <a:fillRect/>
          </a:stretch>
        </p:blipFill>
        <p:spPr>
          <a:xfrm>
            <a:off x="6216315" y="3435512"/>
            <a:ext cx="5975685" cy="3225477"/>
          </a:xfrm>
          <a:prstGeom prst="rect">
            <a:avLst/>
          </a:prstGeom>
        </p:spPr>
      </p:pic>
    </p:spTree>
    <p:extLst>
      <p:ext uri="{BB962C8B-B14F-4D97-AF65-F5344CB8AC3E}">
        <p14:creationId xmlns:p14="http://schemas.microsoft.com/office/powerpoint/2010/main" val="32999076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78EBA8A-F0D7-14EF-5FF3-5CEEEF3E7874}"/>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83AA36E-8C31-7A93-922E-50CF0E786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9101475-1A47-D53B-52C4-46946DDF2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5BE9354-1E67-3FE1-C799-94EEE70FF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F4FF321-AFDD-D4A4-7CE9-40D94B7F8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6"/>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83B17DB-5D12-5AF3-C154-80E162CE8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Content Placeholder 8">
            <a:extLst>
              <a:ext uri="{FF2B5EF4-FFF2-40B4-BE49-F238E27FC236}">
                <a16:creationId xmlns:a16="http://schemas.microsoft.com/office/drawing/2014/main" id="{5F7ADFD4-828A-EC44-981B-DAF7A9A44D69}"/>
              </a:ext>
            </a:extLst>
          </p:cNvPr>
          <p:cNvGraphicFramePr>
            <a:graphicFrameLocks noGrp="1"/>
          </p:cNvGraphicFramePr>
          <p:nvPr>
            <p:ph idx="1"/>
            <p:extLst>
              <p:ext uri="{D42A27DB-BD31-4B8C-83A1-F6EECF244321}">
                <p14:modId xmlns:p14="http://schemas.microsoft.com/office/powerpoint/2010/main" val="2330981052"/>
              </p:ext>
            </p:extLst>
          </p:nvPr>
        </p:nvGraphicFramePr>
        <p:xfrm>
          <a:off x="282307" y="1710030"/>
          <a:ext cx="7842560" cy="3346842"/>
        </p:xfrm>
        <a:graphic>
          <a:graphicData uri="http://schemas.openxmlformats.org/drawingml/2006/table">
            <a:tbl>
              <a:tblPr bandRow="1">
                <a:tableStyleId>{5C22544A-7EE6-4342-B048-85BDC9FD1C3A}</a:tableStyleId>
              </a:tblPr>
              <a:tblGrid>
                <a:gridCol w="3259343">
                  <a:extLst>
                    <a:ext uri="{9D8B030D-6E8A-4147-A177-3AD203B41FA5}">
                      <a16:colId xmlns:a16="http://schemas.microsoft.com/office/drawing/2014/main" val="1806945453"/>
                    </a:ext>
                  </a:extLst>
                </a:gridCol>
                <a:gridCol w="3259343">
                  <a:extLst>
                    <a:ext uri="{9D8B030D-6E8A-4147-A177-3AD203B41FA5}">
                      <a16:colId xmlns:a16="http://schemas.microsoft.com/office/drawing/2014/main" val="560120913"/>
                    </a:ext>
                  </a:extLst>
                </a:gridCol>
                <a:gridCol w="1323874">
                  <a:extLst>
                    <a:ext uri="{9D8B030D-6E8A-4147-A177-3AD203B41FA5}">
                      <a16:colId xmlns:a16="http://schemas.microsoft.com/office/drawing/2014/main" val="101527115"/>
                    </a:ext>
                  </a:extLst>
                </a:gridCol>
              </a:tblGrid>
              <a:tr h="458472">
                <a:tc>
                  <a:txBody>
                    <a:bodyPr/>
                    <a:lstStyle/>
                    <a:p>
                      <a:pPr algn="l" rtl="0" fontAlgn="base">
                        <a:lnSpc>
                          <a:spcPts val="2025"/>
                        </a:lnSpc>
                        <a:buNone/>
                      </a:pPr>
                      <a:r>
                        <a:rPr lang="en-GB" sz="1100" b="0" i="0">
                          <a:effectLst/>
                          <a:latin typeface="Calibri" panose="020F0502020204030204" pitchFamily="34" charset="0"/>
                        </a:rPr>
                        <a:t>Bump simulation variable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value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reference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503908"/>
                  </a:ext>
                </a:extLst>
              </a:tr>
              <a:tr h="320930">
                <a:tc>
                  <a:txBody>
                    <a:bodyPr/>
                    <a:lstStyle/>
                    <a:p>
                      <a:pPr algn="l" rtl="0" fontAlgn="base">
                        <a:lnSpc>
                          <a:spcPts val="2025"/>
                        </a:lnSpc>
                        <a:buNone/>
                      </a:pPr>
                      <a:r>
                        <a:rPr lang="en-GB" sz="1100" b="0" i="0">
                          <a:effectLst/>
                          <a:latin typeface="Calibri" panose="020F0502020204030204" pitchFamily="34" charset="0"/>
                        </a:rPr>
                        <a:t>Spring rate  N/mm  (linear)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140 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Finn Flye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142458298"/>
                  </a:ext>
                </a:extLst>
              </a:tr>
              <a:tr h="320930">
                <a:tc>
                  <a:txBody>
                    <a:bodyPr/>
                    <a:lstStyle/>
                    <a:p>
                      <a:pPr algn="l" rtl="0" fontAlgn="base">
                        <a:lnSpc>
                          <a:spcPts val="2025"/>
                        </a:lnSpc>
                        <a:buNone/>
                      </a:pPr>
                      <a:r>
                        <a:rPr lang="en-GB" sz="1100" b="0" i="0">
                          <a:effectLst/>
                          <a:latin typeface="Calibri" panose="020F0502020204030204" pitchFamily="34" charset="0"/>
                        </a:rPr>
                        <a:t>Preload   mm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10 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649357413"/>
                  </a:ext>
                </a:extLst>
              </a:tr>
              <a:tr h="320930">
                <a:tc>
                  <a:txBody>
                    <a:bodyPr/>
                    <a:lstStyle/>
                    <a:p>
                      <a:pPr algn="l" rtl="0" fontAlgn="base">
                        <a:lnSpc>
                          <a:spcPts val="2025"/>
                        </a:lnSpc>
                        <a:buNone/>
                      </a:pPr>
                      <a:r>
                        <a:rPr lang="en-GB" sz="1100" b="0" i="0">
                          <a:effectLst/>
                          <a:latin typeface="Calibri" panose="020F0502020204030204" pitchFamily="34" charset="0"/>
                        </a:rPr>
                        <a:t>Damping  Ns/mm  (linear)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7.7 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328600815"/>
                  </a:ext>
                </a:extLst>
              </a:tr>
              <a:tr h="320930">
                <a:tc>
                  <a:txBody>
                    <a:bodyPr/>
                    <a:lstStyle/>
                    <a:p>
                      <a:pPr algn="l" rtl="0" fontAlgn="base">
                        <a:lnSpc>
                          <a:spcPts val="2025"/>
                        </a:lnSpc>
                        <a:buNone/>
                      </a:pPr>
                      <a:r>
                        <a:rPr lang="en-GB" sz="1100" b="0" i="0">
                          <a:effectLst/>
                          <a:latin typeface="Calibri" panose="020F0502020204030204" pitchFamily="34" charset="0"/>
                        </a:rPr>
                        <a:t>Tyre spring N/mm   (exp 1.2)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200 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Roberto Lot (2003)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681692048"/>
                  </a:ext>
                </a:extLst>
              </a:tr>
              <a:tr h="320930">
                <a:tc>
                  <a:txBody>
                    <a:bodyPr/>
                    <a:lstStyle/>
                    <a:p>
                      <a:pPr algn="l" rtl="0" fontAlgn="base">
                        <a:lnSpc>
                          <a:spcPts val="2025"/>
                        </a:lnSpc>
                        <a:buNone/>
                      </a:pPr>
                      <a:r>
                        <a:rPr lang="en-GB" sz="1100" b="0" i="0">
                          <a:effectLst/>
                          <a:latin typeface="Calibri" panose="020F0502020204030204" pitchFamily="34" charset="0"/>
                        </a:rPr>
                        <a:t>Tyre damping  Ns/mm         (linear)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0.2 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569747485"/>
                  </a:ext>
                </a:extLst>
              </a:tr>
              <a:tr h="320930">
                <a:tc>
                  <a:txBody>
                    <a:bodyPr/>
                    <a:lstStyle/>
                    <a:p>
                      <a:pPr algn="l" rtl="0" fontAlgn="base">
                        <a:lnSpc>
                          <a:spcPts val="2025"/>
                        </a:lnSpc>
                        <a:buNone/>
                      </a:pPr>
                      <a:r>
                        <a:rPr lang="en-GB" sz="1100" b="0" i="0">
                          <a:effectLst/>
                          <a:latin typeface="Calibri" panose="020F0502020204030204" pitchFamily="34" charset="0"/>
                        </a:rPr>
                        <a:t>Impact velocity m/s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23 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 </a:t>
                      </a: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445831681"/>
                  </a:ext>
                </a:extLst>
              </a:tr>
              <a:tr h="320930">
                <a:tc>
                  <a:txBody>
                    <a:bodyPr/>
                    <a:lstStyle/>
                    <a:p>
                      <a:pPr algn="l" rtl="0" fontAlgn="base">
                        <a:lnSpc>
                          <a:spcPts val="2025"/>
                        </a:lnSpc>
                        <a:buNone/>
                      </a:pPr>
                      <a:r>
                        <a:rPr lang="en-GB" sz="1100" b="0" i="0">
                          <a:effectLst/>
                          <a:latin typeface="Calibri" panose="020F0502020204030204" pitchFamily="34" charset="0"/>
                        </a:rPr>
                        <a:t>Swingarm mass  kg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5 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 </a:t>
                      </a: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659404068"/>
                  </a:ext>
                </a:extLst>
              </a:tr>
              <a:tr h="320930">
                <a:tc>
                  <a:txBody>
                    <a:bodyPr/>
                    <a:lstStyle/>
                    <a:p>
                      <a:pPr algn="l" rtl="0" fontAlgn="base">
                        <a:lnSpc>
                          <a:spcPts val="2025"/>
                        </a:lnSpc>
                        <a:buNone/>
                      </a:pPr>
                      <a:r>
                        <a:rPr lang="en-GB" sz="1100" b="0" i="0">
                          <a:effectLst/>
                          <a:latin typeface="Calibri" panose="020F0502020204030204" pitchFamily="34" charset="0"/>
                        </a:rPr>
                        <a:t>Wheel mass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17 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 </a:t>
                      </a: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773511099"/>
                  </a:ext>
                </a:extLst>
              </a:tr>
              <a:tr h="320930">
                <a:tc>
                  <a:txBody>
                    <a:bodyPr/>
                    <a:lstStyle/>
                    <a:p>
                      <a:pPr algn="l" rtl="0" fontAlgn="base">
                        <a:lnSpc>
                          <a:spcPts val="2025"/>
                        </a:lnSpc>
                        <a:buNone/>
                      </a:pPr>
                      <a:r>
                        <a:rPr lang="en-GB" sz="1100" b="0" i="0">
                          <a:effectLst/>
                          <a:latin typeface="Calibri" panose="020F0502020204030204" pitchFamily="34" charset="0"/>
                        </a:rPr>
                        <a:t>Frames per second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2500 </a:t>
                      </a:r>
                      <a:endParaRPr lang="en-GB" b="0" i="0">
                        <a:effectLst/>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l" rtl="0" fontAlgn="base">
                        <a:lnSpc>
                          <a:spcPts val="2025"/>
                        </a:lnSpc>
                        <a:buNone/>
                      </a:pPr>
                      <a:r>
                        <a:rPr lang="en-GB" sz="1100" b="0" i="0">
                          <a:effectLst/>
                          <a:latin typeface="Calibri" panose="020F0502020204030204" pitchFamily="34" charset="0"/>
                        </a:rPr>
                        <a:t> </a:t>
                      </a: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815654045"/>
                  </a:ext>
                </a:extLst>
              </a:tr>
            </a:tbl>
          </a:graphicData>
        </a:graphic>
      </p:graphicFrame>
      <p:pic>
        <p:nvPicPr>
          <p:cNvPr id="10" name="Picture 9" descr="A close-up of a machine&#10;&#10;AI-generated content may be incorrect.">
            <a:extLst>
              <a:ext uri="{FF2B5EF4-FFF2-40B4-BE49-F238E27FC236}">
                <a16:creationId xmlns:a16="http://schemas.microsoft.com/office/drawing/2014/main" id="{446AFE87-2660-6F45-6AB8-F61CBD87492E}"/>
              </a:ext>
            </a:extLst>
          </p:cNvPr>
          <p:cNvPicPr>
            <a:picLocks noChangeAspect="1"/>
          </p:cNvPicPr>
          <p:nvPr/>
        </p:nvPicPr>
        <p:blipFill>
          <a:blip r:embed="rId2"/>
          <a:stretch>
            <a:fillRect/>
          </a:stretch>
        </p:blipFill>
        <p:spPr>
          <a:xfrm>
            <a:off x="5493801" y="4065568"/>
            <a:ext cx="5583600" cy="2435875"/>
          </a:xfrm>
          <a:prstGeom prst="rect">
            <a:avLst/>
          </a:prstGeom>
        </p:spPr>
      </p:pic>
    </p:spTree>
    <p:extLst>
      <p:ext uri="{BB962C8B-B14F-4D97-AF65-F5344CB8AC3E}">
        <p14:creationId xmlns:p14="http://schemas.microsoft.com/office/powerpoint/2010/main" val="29804817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B805D3-C51B-04B0-DE0E-85A44BEC0124}"/>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E3FFF71-0874-73E9-9050-9727599D7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A1A8F13-AA2B-5AC8-5099-68FFAEFDD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A59CF51-8C94-A6EF-96B6-1346D07A7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B81FDBC-E2A7-CABF-EEB5-5C8F820E84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6"/>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4F2D1C8-B2C0-722F-49E7-E9A640DD8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5D77991A-8CFC-AA7A-CFB7-63124DC8978F}"/>
              </a:ext>
            </a:extLst>
          </p:cNvPr>
          <p:cNvPicPr>
            <a:picLocks noGrp="1" noChangeAspect="1"/>
          </p:cNvPicPr>
          <p:nvPr>
            <p:ph idx="1"/>
          </p:nvPr>
        </p:nvPicPr>
        <p:blipFill>
          <a:blip r:embed="rId2"/>
          <a:stretch>
            <a:fillRect/>
          </a:stretch>
        </p:blipFill>
        <p:spPr>
          <a:xfrm>
            <a:off x="8427042" y="583196"/>
            <a:ext cx="2801841" cy="2576340"/>
          </a:xfrm>
          <a:prstGeom prst="rect">
            <a:avLst/>
          </a:prstGeom>
        </p:spPr>
      </p:pic>
      <p:pic>
        <p:nvPicPr>
          <p:cNvPr id="8" name="Picture 7" descr="A close-up of a metal object&#10;&#10;AI-generated content may be incorrect.">
            <a:extLst>
              <a:ext uri="{FF2B5EF4-FFF2-40B4-BE49-F238E27FC236}">
                <a16:creationId xmlns:a16="http://schemas.microsoft.com/office/drawing/2014/main" id="{25FCDD3E-E874-EED1-E0B7-35A52EF039DA}"/>
              </a:ext>
            </a:extLst>
          </p:cNvPr>
          <p:cNvPicPr>
            <a:picLocks noChangeAspect="1"/>
          </p:cNvPicPr>
          <p:nvPr/>
        </p:nvPicPr>
        <p:blipFill>
          <a:blip r:embed="rId3"/>
          <a:stretch>
            <a:fillRect/>
          </a:stretch>
        </p:blipFill>
        <p:spPr>
          <a:xfrm>
            <a:off x="8504678" y="3431581"/>
            <a:ext cx="2646572" cy="3070378"/>
          </a:xfrm>
          <a:prstGeom prst="rect">
            <a:avLst/>
          </a:prstGeom>
        </p:spPr>
      </p:pic>
      <p:pic>
        <p:nvPicPr>
          <p:cNvPr id="10" name="Picture 9" descr="A graph with a blue line&#10;&#10;AI-generated content may be incorrect.">
            <a:extLst>
              <a:ext uri="{FF2B5EF4-FFF2-40B4-BE49-F238E27FC236}">
                <a16:creationId xmlns:a16="http://schemas.microsoft.com/office/drawing/2014/main" id="{B86ED141-6D44-CB87-8861-C5303E189BC3}"/>
              </a:ext>
            </a:extLst>
          </p:cNvPr>
          <p:cNvPicPr>
            <a:picLocks noChangeAspect="1"/>
          </p:cNvPicPr>
          <p:nvPr/>
        </p:nvPicPr>
        <p:blipFill>
          <a:blip r:embed="rId4"/>
          <a:stretch>
            <a:fillRect/>
          </a:stretch>
        </p:blipFill>
        <p:spPr>
          <a:xfrm>
            <a:off x="251322" y="1872064"/>
            <a:ext cx="6897019" cy="2186619"/>
          </a:xfrm>
          <a:prstGeom prst="rect">
            <a:avLst/>
          </a:prstGeom>
        </p:spPr>
      </p:pic>
      <p:pic>
        <p:nvPicPr>
          <p:cNvPr id="11" name="Picture 10" descr="A graph with a blue line&#10;&#10;AI-generated content may be incorrect.">
            <a:extLst>
              <a:ext uri="{FF2B5EF4-FFF2-40B4-BE49-F238E27FC236}">
                <a16:creationId xmlns:a16="http://schemas.microsoft.com/office/drawing/2014/main" id="{C10074A2-45FF-4A94-DD7A-0A587E6862E2}"/>
              </a:ext>
            </a:extLst>
          </p:cNvPr>
          <p:cNvPicPr>
            <a:picLocks noChangeAspect="1"/>
          </p:cNvPicPr>
          <p:nvPr/>
        </p:nvPicPr>
        <p:blipFill>
          <a:blip r:embed="rId5"/>
          <a:stretch>
            <a:fillRect/>
          </a:stretch>
        </p:blipFill>
        <p:spPr>
          <a:xfrm>
            <a:off x="250002" y="4351434"/>
            <a:ext cx="6881296" cy="2148748"/>
          </a:xfrm>
          <a:prstGeom prst="rect">
            <a:avLst/>
          </a:prstGeom>
        </p:spPr>
      </p:pic>
    </p:spTree>
    <p:extLst>
      <p:ext uri="{BB962C8B-B14F-4D97-AF65-F5344CB8AC3E}">
        <p14:creationId xmlns:p14="http://schemas.microsoft.com/office/powerpoint/2010/main" val="30574220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6D1F695-989E-1C0B-88A2-1EA5A6FFC84F}"/>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3EDD957-C6C1-C98F-E790-5314B5A26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6988BD1-C265-F8C6-3455-1A456727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260F736-DB5D-FCA3-FB49-27AB09E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4F18572-F5B3-6D73-9D66-4CBBF9E1E0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6"/>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C5AF01D-6F71-C878-8215-ACB056D33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and green object with a hole&#10;&#10;AI-generated content may be incorrect.">
            <a:extLst>
              <a:ext uri="{FF2B5EF4-FFF2-40B4-BE49-F238E27FC236}">
                <a16:creationId xmlns:a16="http://schemas.microsoft.com/office/drawing/2014/main" id="{A16CBD87-9D1D-C6AA-BE39-327CAA5A33D3}"/>
              </a:ext>
            </a:extLst>
          </p:cNvPr>
          <p:cNvPicPr>
            <a:picLocks noGrp="1" noChangeAspect="1"/>
          </p:cNvPicPr>
          <p:nvPr>
            <p:ph idx="1"/>
          </p:nvPr>
        </p:nvPicPr>
        <p:blipFill>
          <a:blip r:embed="rId2"/>
          <a:stretch>
            <a:fillRect/>
          </a:stretch>
        </p:blipFill>
        <p:spPr>
          <a:xfrm>
            <a:off x="105527" y="320634"/>
            <a:ext cx="5894972" cy="2448427"/>
          </a:xfrm>
          <a:prstGeom prst="rect">
            <a:avLst/>
          </a:prstGeom>
        </p:spPr>
      </p:pic>
      <p:pic>
        <p:nvPicPr>
          <p:cNvPr id="5" name="Picture 4" descr="A blue rectangular object with a hole&#10;&#10;AI-generated content may be incorrect.">
            <a:extLst>
              <a:ext uri="{FF2B5EF4-FFF2-40B4-BE49-F238E27FC236}">
                <a16:creationId xmlns:a16="http://schemas.microsoft.com/office/drawing/2014/main" id="{FDE87384-CB00-0789-F07B-988DC77F86A0}"/>
              </a:ext>
            </a:extLst>
          </p:cNvPr>
          <p:cNvPicPr>
            <a:picLocks noChangeAspect="1"/>
          </p:cNvPicPr>
          <p:nvPr/>
        </p:nvPicPr>
        <p:blipFill>
          <a:blip r:embed="rId3"/>
          <a:stretch>
            <a:fillRect/>
          </a:stretch>
        </p:blipFill>
        <p:spPr>
          <a:xfrm>
            <a:off x="5995736" y="321344"/>
            <a:ext cx="6196263" cy="2325101"/>
          </a:xfrm>
          <a:prstGeom prst="rect">
            <a:avLst/>
          </a:prstGeom>
        </p:spPr>
      </p:pic>
      <p:pic>
        <p:nvPicPr>
          <p:cNvPr id="6" name="Picture 5" descr="A blue and green gas mask&#10;&#10;AI-generated content may be incorrect.">
            <a:extLst>
              <a:ext uri="{FF2B5EF4-FFF2-40B4-BE49-F238E27FC236}">
                <a16:creationId xmlns:a16="http://schemas.microsoft.com/office/drawing/2014/main" id="{7E55A034-1C98-7B22-AAE5-4563D11639AA}"/>
              </a:ext>
            </a:extLst>
          </p:cNvPr>
          <p:cNvPicPr>
            <a:picLocks noChangeAspect="1"/>
          </p:cNvPicPr>
          <p:nvPr/>
        </p:nvPicPr>
        <p:blipFill>
          <a:blip r:embed="rId4"/>
          <a:stretch>
            <a:fillRect/>
          </a:stretch>
        </p:blipFill>
        <p:spPr>
          <a:xfrm>
            <a:off x="243748" y="3333692"/>
            <a:ext cx="6287877" cy="2586783"/>
          </a:xfrm>
          <a:prstGeom prst="rect">
            <a:avLst/>
          </a:prstGeom>
        </p:spPr>
      </p:pic>
      <p:pic>
        <p:nvPicPr>
          <p:cNvPr id="9" name="Picture 8" descr="A blue green and yellow symbol&#10;&#10;AI-generated content may be incorrect.">
            <a:extLst>
              <a:ext uri="{FF2B5EF4-FFF2-40B4-BE49-F238E27FC236}">
                <a16:creationId xmlns:a16="http://schemas.microsoft.com/office/drawing/2014/main" id="{57F410FB-7002-84AA-A10A-8A7ED32E3550}"/>
              </a:ext>
            </a:extLst>
          </p:cNvPr>
          <p:cNvPicPr>
            <a:picLocks noChangeAspect="1"/>
          </p:cNvPicPr>
          <p:nvPr/>
        </p:nvPicPr>
        <p:blipFill>
          <a:blip r:embed="rId5"/>
          <a:stretch>
            <a:fillRect/>
          </a:stretch>
        </p:blipFill>
        <p:spPr>
          <a:xfrm>
            <a:off x="6285754" y="3330651"/>
            <a:ext cx="5826660" cy="2427612"/>
          </a:xfrm>
          <a:prstGeom prst="rect">
            <a:avLst/>
          </a:prstGeom>
        </p:spPr>
      </p:pic>
    </p:spTree>
    <p:extLst>
      <p:ext uri="{BB962C8B-B14F-4D97-AF65-F5344CB8AC3E}">
        <p14:creationId xmlns:p14="http://schemas.microsoft.com/office/powerpoint/2010/main" val="1841573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7FB31A-E2F1-44BE-B56F-92DCD48A3EE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Moses Adair  </a:t>
            </a:r>
            <a:br>
              <a:rPr lang="en-GB" sz="4000" dirty="0">
                <a:solidFill>
                  <a:srgbClr val="FFFFFF"/>
                </a:solidFill>
              </a:rPr>
            </a:br>
            <a:r>
              <a:rPr lang="en-GB" sz="4000">
                <a:solidFill>
                  <a:srgbClr val="FFFFFF"/>
                </a:solidFill>
              </a:rPr>
              <a:t>-Introduction- </a:t>
            </a:r>
            <a:endParaRPr lang="en-GB" sz="4000" dirty="0">
              <a:solidFill>
                <a:srgbClr val="FFFFFF"/>
              </a:solidFill>
            </a:endParaRPr>
          </a:p>
        </p:txBody>
      </p:sp>
      <p:sp>
        <p:nvSpPr>
          <p:cNvPr id="5" name="TextBox 4">
            <a:extLst>
              <a:ext uri="{FF2B5EF4-FFF2-40B4-BE49-F238E27FC236}">
                <a16:creationId xmlns:a16="http://schemas.microsoft.com/office/drawing/2014/main" id="{96DA5914-FA68-7691-3670-E1C798B596DF}"/>
              </a:ext>
            </a:extLst>
          </p:cNvPr>
          <p:cNvSpPr txBox="1"/>
          <p:nvPr/>
        </p:nvSpPr>
        <p:spPr>
          <a:xfrm>
            <a:off x="5061952" y="296873"/>
            <a:ext cx="6094476" cy="2585323"/>
          </a:xfrm>
          <a:prstGeom prst="rect">
            <a:avLst/>
          </a:prstGeom>
          <a:noFill/>
        </p:spPr>
        <p:txBody>
          <a:bodyPr wrap="square">
            <a:spAutoFit/>
          </a:bodyPr>
          <a:lstStyle/>
          <a:p>
            <a:r>
              <a:rPr lang="en-GB" dirty="0"/>
              <a:t>My contribution to this project focuses on improving two key areas of the motorcycle: the exhaust system and the electrical wiring harness. The aim of this work is to enhance overall performance, reduce unnecessary weight, and improve reliability for a race-focused application. This has involved redesigning the exhaust to improve gas flow and engine efficiency, alongside developing a simplified and more robust wiring system capable of supporting additional data acquisition components.</a:t>
            </a:r>
          </a:p>
        </p:txBody>
      </p:sp>
      <p:pic>
        <p:nvPicPr>
          <p:cNvPr id="7" name="Picture 6" descr="A diagram of a motorcycle wiring diagram&#10;&#10;AI-generated content may be incorrect.">
            <a:extLst>
              <a:ext uri="{FF2B5EF4-FFF2-40B4-BE49-F238E27FC236}">
                <a16:creationId xmlns:a16="http://schemas.microsoft.com/office/drawing/2014/main" id="{FA8B35BE-21A1-0796-22EF-FE29FA070184}"/>
              </a:ext>
            </a:extLst>
          </p:cNvPr>
          <p:cNvPicPr>
            <a:picLocks noChangeAspect="1"/>
          </p:cNvPicPr>
          <p:nvPr/>
        </p:nvPicPr>
        <p:blipFill>
          <a:blip r:embed="rId2"/>
          <a:srcRect l="6593" t="824" r="6778" b="466"/>
          <a:stretch>
            <a:fillRect/>
          </a:stretch>
        </p:blipFill>
        <p:spPr>
          <a:xfrm>
            <a:off x="6601931" y="2896076"/>
            <a:ext cx="3329630" cy="2364623"/>
          </a:xfrm>
          <a:prstGeom prst="rect">
            <a:avLst/>
          </a:prstGeom>
        </p:spPr>
      </p:pic>
      <p:pic>
        <p:nvPicPr>
          <p:cNvPr id="11" name="Picture 10" descr="A group of wires on a floor&#10;&#10;AI-generated content may be incorrect.">
            <a:extLst>
              <a:ext uri="{FF2B5EF4-FFF2-40B4-BE49-F238E27FC236}">
                <a16:creationId xmlns:a16="http://schemas.microsoft.com/office/drawing/2014/main" id="{A094AF2D-FAB2-150A-1365-5A4FD597492B}"/>
              </a:ext>
            </a:extLst>
          </p:cNvPr>
          <p:cNvPicPr>
            <a:picLocks noChangeAspect="1"/>
          </p:cNvPicPr>
          <p:nvPr/>
        </p:nvPicPr>
        <p:blipFill>
          <a:blip r:embed="rId3"/>
          <a:stretch>
            <a:fillRect/>
          </a:stretch>
        </p:blipFill>
        <p:spPr>
          <a:xfrm rot="16200000">
            <a:off x="6381052" y="4748774"/>
            <a:ext cx="1515746" cy="2016895"/>
          </a:xfrm>
          <a:prstGeom prst="rect">
            <a:avLst/>
          </a:prstGeom>
        </p:spPr>
      </p:pic>
      <p:pic>
        <p:nvPicPr>
          <p:cNvPr id="15" name="Picture 14" descr="A screenshot of a computer&#10;&#10;AI-generated content may be incorrect.">
            <a:extLst>
              <a:ext uri="{FF2B5EF4-FFF2-40B4-BE49-F238E27FC236}">
                <a16:creationId xmlns:a16="http://schemas.microsoft.com/office/drawing/2014/main" id="{45CA0B74-95C2-0EEF-7A87-D89CD64DED77}"/>
              </a:ext>
            </a:extLst>
          </p:cNvPr>
          <p:cNvPicPr>
            <a:picLocks noChangeAspect="1"/>
          </p:cNvPicPr>
          <p:nvPr/>
        </p:nvPicPr>
        <p:blipFill>
          <a:blip r:embed="rId4"/>
          <a:stretch>
            <a:fillRect/>
          </a:stretch>
        </p:blipFill>
        <p:spPr>
          <a:xfrm>
            <a:off x="8142485" y="5259935"/>
            <a:ext cx="2453812" cy="1376767"/>
          </a:xfrm>
          <a:prstGeom prst="rect">
            <a:avLst/>
          </a:prstGeom>
        </p:spPr>
      </p:pic>
    </p:spTree>
    <p:extLst>
      <p:ext uri="{BB962C8B-B14F-4D97-AF65-F5344CB8AC3E}">
        <p14:creationId xmlns:p14="http://schemas.microsoft.com/office/powerpoint/2010/main" val="40804848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42AC25E-72AA-AFA4-8A22-F03C3BE035DA}"/>
              </a:ext>
            </a:extLst>
          </p:cNvPr>
          <p:cNvPicPr>
            <a:picLocks noChangeAspect="1"/>
          </p:cNvPicPr>
          <p:nvPr/>
        </p:nvPicPr>
        <p:blipFill>
          <a:blip r:embed="rId2"/>
          <a:stretch>
            <a:fillRect/>
          </a:stretch>
        </p:blipFill>
        <p:spPr>
          <a:xfrm>
            <a:off x="4603719" y="329531"/>
            <a:ext cx="2984561" cy="1966955"/>
          </a:xfrm>
          <a:prstGeom prst="rect">
            <a:avLst/>
          </a:prstGeom>
        </p:spPr>
      </p:pic>
      <p:pic>
        <p:nvPicPr>
          <p:cNvPr id="7" name="Picture 6" descr="A close-up of several pipes&#10;&#10;AI-generated content may be incorrect.">
            <a:extLst>
              <a:ext uri="{FF2B5EF4-FFF2-40B4-BE49-F238E27FC236}">
                <a16:creationId xmlns:a16="http://schemas.microsoft.com/office/drawing/2014/main" id="{0E90044E-9B9E-9189-C73F-B6B0CCCA9891}"/>
              </a:ext>
            </a:extLst>
          </p:cNvPr>
          <p:cNvPicPr>
            <a:picLocks noChangeAspect="1"/>
          </p:cNvPicPr>
          <p:nvPr/>
        </p:nvPicPr>
        <p:blipFill>
          <a:blip r:embed="rId3"/>
          <a:stretch>
            <a:fillRect/>
          </a:stretch>
        </p:blipFill>
        <p:spPr>
          <a:xfrm>
            <a:off x="7721774" y="301483"/>
            <a:ext cx="1985570" cy="1966954"/>
          </a:xfrm>
          <a:prstGeom prst="rect">
            <a:avLst/>
          </a:prstGeom>
        </p:spPr>
      </p:pic>
      <p:pic>
        <p:nvPicPr>
          <p:cNvPr id="11" name="Picture 10" descr="A close-up of a pipe&#10;&#10;AI-generated content may be incorrect.">
            <a:extLst>
              <a:ext uri="{FF2B5EF4-FFF2-40B4-BE49-F238E27FC236}">
                <a16:creationId xmlns:a16="http://schemas.microsoft.com/office/drawing/2014/main" id="{19E6FCA7-7440-6434-8E72-31B0A5C2ED6A}"/>
              </a:ext>
            </a:extLst>
          </p:cNvPr>
          <p:cNvPicPr>
            <a:picLocks noChangeAspect="1"/>
          </p:cNvPicPr>
          <p:nvPr/>
        </p:nvPicPr>
        <p:blipFill>
          <a:blip r:embed="rId4"/>
          <a:stretch>
            <a:fillRect/>
          </a:stretch>
        </p:blipFill>
        <p:spPr>
          <a:xfrm>
            <a:off x="2106155" y="328858"/>
            <a:ext cx="2364070" cy="1966955"/>
          </a:xfrm>
          <a:prstGeom prst="rect">
            <a:avLst/>
          </a:prstGeom>
        </p:spPr>
      </p:pic>
      <p:pic>
        <p:nvPicPr>
          <p:cNvPr id="15" name="Picture 14" descr="A computer screen shot of a curved object&#10;&#10;AI-generated content may be incorrect.">
            <a:extLst>
              <a:ext uri="{FF2B5EF4-FFF2-40B4-BE49-F238E27FC236}">
                <a16:creationId xmlns:a16="http://schemas.microsoft.com/office/drawing/2014/main" id="{7C760B4B-97F5-3529-A5B9-486A5CF7619A}"/>
              </a:ext>
            </a:extLst>
          </p:cNvPr>
          <p:cNvPicPr>
            <a:picLocks noChangeAspect="1"/>
          </p:cNvPicPr>
          <p:nvPr/>
        </p:nvPicPr>
        <p:blipFill>
          <a:blip r:embed="rId5"/>
          <a:stretch>
            <a:fillRect/>
          </a:stretch>
        </p:blipFill>
        <p:spPr>
          <a:xfrm>
            <a:off x="586395" y="4595461"/>
            <a:ext cx="3477048" cy="1961056"/>
          </a:xfrm>
          <a:prstGeom prst="rect">
            <a:avLst/>
          </a:prstGeom>
        </p:spPr>
      </p:pic>
      <p:pic>
        <p:nvPicPr>
          <p:cNvPr id="18" name="Picture 17" descr="A screenshot of a computer&#10;&#10;AI-generated content may be incorrect.">
            <a:extLst>
              <a:ext uri="{FF2B5EF4-FFF2-40B4-BE49-F238E27FC236}">
                <a16:creationId xmlns:a16="http://schemas.microsoft.com/office/drawing/2014/main" id="{D8FC45B4-4557-0843-C5D4-0ED1DC18D0C1}"/>
              </a:ext>
            </a:extLst>
          </p:cNvPr>
          <p:cNvPicPr>
            <a:picLocks noChangeAspect="1"/>
          </p:cNvPicPr>
          <p:nvPr/>
        </p:nvPicPr>
        <p:blipFill>
          <a:blip r:embed="rId6"/>
          <a:stretch>
            <a:fillRect/>
          </a:stretch>
        </p:blipFill>
        <p:spPr>
          <a:xfrm>
            <a:off x="8128556" y="2513724"/>
            <a:ext cx="3491020" cy="1958377"/>
          </a:xfrm>
          <a:prstGeom prst="rect">
            <a:avLst/>
          </a:prstGeom>
        </p:spPr>
      </p:pic>
      <p:pic>
        <p:nvPicPr>
          <p:cNvPr id="20" name="Picture 19" descr="A screenshot of a computer&#10;&#10;AI-generated content may be incorrect.">
            <a:extLst>
              <a:ext uri="{FF2B5EF4-FFF2-40B4-BE49-F238E27FC236}">
                <a16:creationId xmlns:a16="http://schemas.microsoft.com/office/drawing/2014/main" id="{DA44B99D-A10E-07D2-1EEE-1C8A54976B22}"/>
              </a:ext>
            </a:extLst>
          </p:cNvPr>
          <p:cNvPicPr>
            <a:picLocks noChangeAspect="1"/>
          </p:cNvPicPr>
          <p:nvPr/>
        </p:nvPicPr>
        <p:blipFill>
          <a:blip r:embed="rId7"/>
          <a:stretch>
            <a:fillRect/>
          </a:stretch>
        </p:blipFill>
        <p:spPr>
          <a:xfrm>
            <a:off x="572424" y="2513724"/>
            <a:ext cx="3477048" cy="1957632"/>
          </a:xfrm>
          <a:prstGeom prst="rect">
            <a:avLst/>
          </a:prstGeom>
        </p:spPr>
      </p:pic>
      <p:pic>
        <p:nvPicPr>
          <p:cNvPr id="22" name="Picture 21" descr="A screenshot of a computer&#10;&#10;AI-generated content may be incorrect.">
            <a:extLst>
              <a:ext uri="{FF2B5EF4-FFF2-40B4-BE49-F238E27FC236}">
                <a16:creationId xmlns:a16="http://schemas.microsoft.com/office/drawing/2014/main" id="{8028A149-2523-EED7-8F82-DE25CEE5F269}"/>
              </a:ext>
            </a:extLst>
          </p:cNvPr>
          <p:cNvPicPr>
            <a:picLocks noChangeAspect="1"/>
          </p:cNvPicPr>
          <p:nvPr/>
        </p:nvPicPr>
        <p:blipFill>
          <a:blip r:embed="rId8"/>
          <a:stretch>
            <a:fillRect/>
          </a:stretch>
        </p:blipFill>
        <p:spPr>
          <a:xfrm>
            <a:off x="8128556" y="4595461"/>
            <a:ext cx="3491019" cy="1961056"/>
          </a:xfrm>
          <a:prstGeom prst="rect">
            <a:avLst/>
          </a:prstGeom>
        </p:spPr>
      </p:pic>
      <p:pic>
        <p:nvPicPr>
          <p:cNvPr id="24" name="Picture 23">
            <a:extLst>
              <a:ext uri="{FF2B5EF4-FFF2-40B4-BE49-F238E27FC236}">
                <a16:creationId xmlns:a16="http://schemas.microsoft.com/office/drawing/2014/main" id="{A4160765-AAA5-E2B3-52FD-397CBCC3CFE4}"/>
              </a:ext>
            </a:extLst>
          </p:cNvPr>
          <p:cNvPicPr>
            <a:picLocks noChangeAspect="1"/>
          </p:cNvPicPr>
          <p:nvPr/>
        </p:nvPicPr>
        <p:blipFill>
          <a:blip r:embed="rId9"/>
          <a:srcRect l="6446" r="10653"/>
          <a:stretch>
            <a:fillRect/>
          </a:stretch>
        </p:blipFill>
        <p:spPr>
          <a:xfrm>
            <a:off x="4178808" y="3918399"/>
            <a:ext cx="3831336" cy="2638117"/>
          </a:xfrm>
          <a:prstGeom prst="rect">
            <a:avLst/>
          </a:prstGeom>
        </p:spPr>
      </p:pic>
      <p:sp>
        <p:nvSpPr>
          <p:cNvPr id="26" name="TextBox 25">
            <a:extLst>
              <a:ext uri="{FF2B5EF4-FFF2-40B4-BE49-F238E27FC236}">
                <a16:creationId xmlns:a16="http://schemas.microsoft.com/office/drawing/2014/main" id="{56C7ACF4-7B86-28B2-A3C9-BA606A6976D3}"/>
              </a:ext>
            </a:extLst>
          </p:cNvPr>
          <p:cNvSpPr txBox="1"/>
          <p:nvPr/>
        </p:nvSpPr>
        <p:spPr>
          <a:xfrm>
            <a:off x="4350490" y="2752826"/>
            <a:ext cx="3477048" cy="707886"/>
          </a:xfrm>
          <a:prstGeom prst="rect">
            <a:avLst/>
          </a:prstGeom>
          <a:noFill/>
        </p:spPr>
        <p:txBody>
          <a:bodyPr wrap="square" rtlCol="0">
            <a:spAutoFit/>
          </a:bodyPr>
          <a:lstStyle/>
          <a:p>
            <a:pPr algn="ctr"/>
            <a:r>
              <a:rPr lang="en-GB" sz="2000"/>
              <a:t>Updated header designs and baseline flow testing</a:t>
            </a:r>
          </a:p>
        </p:txBody>
      </p:sp>
    </p:spTree>
    <p:extLst>
      <p:ext uri="{BB962C8B-B14F-4D97-AF65-F5344CB8AC3E}">
        <p14:creationId xmlns:p14="http://schemas.microsoft.com/office/powerpoint/2010/main" val="1263582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6" name="Picture 35" descr="A computer screen shot of a computer&#10;&#10;AI-generated content may be incorrect.">
            <a:extLst>
              <a:ext uri="{FF2B5EF4-FFF2-40B4-BE49-F238E27FC236}">
                <a16:creationId xmlns:a16="http://schemas.microsoft.com/office/drawing/2014/main" id="{D2656C43-6FF3-646E-8A85-AB5361E26CB0}"/>
              </a:ext>
            </a:extLst>
          </p:cNvPr>
          <p:cNvPicPr>
            <a:picLocks noChangeAspect="1"/>
          </p:cNvPicPr>
          <p:nvPr/>
        </p:nvPicPr>
        <p:blipFill>
          <a:blip r:embed="rId2"/>
          <a:stretch>
            <a:fillRect/>
          </a:stretch>
        </p:blipFill>
        <p:spPr>
          <a:xfrm>
            <a:off x="408698" y="3713921"/>
            <a:ext cx="2819134" cy="1531707"/>
          </a:xfrm>
          <a:prstGeom prst="rect">
            <a:avLst/>
          </a:prstGeom>
        </p:spPr>
      </p:pic>
      <p:pic>
        <p:nvPicPr>
          <p:cNvPr id="38" name="Picture 37" descr="A computer screen shot of a computer generated model&#10;&#10;AI-generated content may be incorrect.">
            <a:extLst>
              <a:ext uri="{FF2B5EF4-FFF2-40B4-BE49-F238E27FC236}">
                <a16:creationId xmlns:a16="http://schemas.microsoft.com/office/drawing/2014/main" id="{B6297E56-29EB-9DD5-2CD1-B49DD6C821C9}"/>
              </a:ext>
            </a:extLst>
          </p:cNvPr>
          <p:cNvPicPr>
            <a:picLocks noChangeAspect="1"/>
          </p:cNvPicPr>
          <p:nvPr/>
        </p:nvPicPr>
        <p:blipFill>
          <a:blip r:embed="rId3"/>
          <a:stretch>
            <a:fillRect/>
          </a:stretch>
        </p:blipFill>
        <p:spPr>
          <a:xfrm>
            <a:off x="408699" y="1994829"/>
            <a:ext cx="2819134" cy="1559521"/>
          </a:xfrm>
          <a:prstGeom prst="rect">
            <a:avLst/>
          </a:prstGeom>
        </p:spPr>
      </p:pic>
      <p:pic>
        <p:nvPicPr>
          <p:cNvPr id="40" name="Picture 39" descr="A computer screen shot of a wire sculpture&#10;&#10;AI-generated content may be incorrect.">
            <a:extLst>
              <a:ext uri="{FF2B5EF4-FFF2-40B4-BE49-F238E27FC236}">
                <a16:creationId xmlns:a16="http://schemas.microsoft.com/office/drawing/2014/main" id="{6357A673-6246-9F1F-7CA9-9BD128CCA59E}"/>
              </a:ext>
            </a:extLst>
          </p:cNvPr>
          <p:cNvPicPr>
            <a:picLocks noChangeAspect="1"/>
          </p:cNvPicPr>
          <p:nvPr/>
        </p:nvPicPr>
        <p:blipFill>
          <a:blip r:embed="rId4"/>
          <a:stretch>
            <a:fillRect/>
          </a:stretch>
        </p:blipFill>
        <p:spPr>
          <a:xfrm>
            <a:off x="408698" y="263415"/>
            <a:ext cx="2819134" cy="1571843"/>
          </a:xfrm>
          <a:prstGeom prst="rect">
            <a:avLst/>
          </a:prstGeom>
        </p:spPr>
      </p:pic>
      <p:pic>
        <p:nvPicPr>
          <p:cNvPr id="42" name="Picture 41" descr="A computer screen shot of a computer generated image&#10;&#10;AI-generated content may be incorrect.">
            <a:extLst>
              <a:ext uri="{FF2B5EF4-FFF2-40B4-BE49-F238E27FC236}">
                <a16:creationId xmlns:a16="http://schemas.microsoft.com/office/drawing/2014/main" id="{05E1CB7C-6D3C-CDA9-6EA6-A60093859083}"/>
              </a:ext>
            </a:extLst>
          </p:cNvPr>
          <p:cNvPicPr>
            <a:picLocks noChangeAspect="1"/>
          </p:cNvPicPr>
          <p:nvPr/>
        </p:nvPicPr>
        <p:blipFill>
          <a:blip r:embed="rId5"/>
          <a:stretch>
            <a:fillRect/>
          </a:stretch>
        </p:blipFill>
        <p:spPr>
          <a:xfrm>
            <a:off x="3375137" y="3669867"/>
            <a:ext cx="2843520" cy="1524538"/>
          </a:xfrm>
          <a:prstGeom prst="rect">
            <a:avLst/>
          </a:prstGeom>
        </p:spPr>
      </p:pic>
      <p:pic>
        <p:nvPicPr>
          <p:cNvPr id="44" name="Picture 43" descr="A computer screen shot of a computer generated object&#10;&#10;AI-generated content may be incorrect.">
            <a:extLst>
              <a:ext uri="{FF2B5EF4-FFF2-40B4-BE49-F238E27FC236}">
                <a16:creationId xmlns:a16="http://schemas.microsoft.com/office/drawing/2014/main" id="{663F0CE9-E9C9-3BD9-FD01-8DD04633D8C0}"/>
              </a:ext>
            </a:extLst>
          </p:cNvPr>
          <p:cNvPicPr>
            <a:picLocks noChangeAspect="1"/>
          </p:cNvPicPr>
          <p:nvPr/>
        </p:nvPicPr>
        <p:blipFill>
          <a:blip r:embed="rId6"/>
          <a:stretch>
            <a:fillRect/>
          </a:stretch>
        </p:blipFill>
        <p:spPr>
          <a:xfrm>
            <a:off x="3375137" y="263415"/>
            <a:ext cx="2843520" cy="1571843"/>
          </a:xfrm>
          <a:prstGeom prst="rect">
            <a:avLst/>
          </a:prstGeom>
        </p:spPr>
      </p:pic>
      <p:pic>
        <p:nvPicPr>
          <p:cNvPr id="46" name="Picture 45" descr="A computer screen shot of a computer model&#10;&#10;AI-generated content may be incorrect.">
            <a:extLst>
              <a:ext uri="{FF2B5EF4-FFF2-40B4-BE49-F238E27FC236}">
                <a16:creationId xmlns:a16="http://schemas.microsoft.com/office/drawing/2014/main" id="{F5D100E7-591A-A491-4614-1D7E53F23F2D}"/>
              </a:ext>
            </a:extLst>
          </p:cNvPr>
          <p:cNvPicPr>
            <a:picLocks noChangeAspect="1"/>
          </p:cNvPicPr>
          <p:nvPr/>
        </p:nvPicPr>
        <p:blipFill>
          <a:blip r:embed="rId7"/>
          <a:stretch>
            <a:fillRect/>
          </a:stretch>
        </p:blipFill>
        <p:spPr>
          <a:xfrm>
            <a:off x="3375138" y="1994829"/>
            <a:ext cx="2843520" cy="1515467"/>
          </a:xfrm>
          <a:prstGeom prst="rect">
            <a:avLst/>
          </a:prstGeom>
        </p:spPr>
      </p:pic>
      <p:pic>
        <p:nvPicPr>
          <p:cNvPr id="48" name="Picture 47">
            <a:extLst>
              <a:ext uri="{FF2B5EF4-FFF2-40B4-BE49-F238E27FC236}">
                <a16:creationId xmlns:a16="http://schemas.microsoft.com/office/drawing/2014/main" id="{C4665073-B273-DE34-8BE5-D59E451BED38}"/>
              </a:ext>
            </a:extLst>
          </p:cNvPr>
          <p:cNvPicPr>
            <a:picLocks noChangeAspect="1"/>
          </p:cNvPicPr>
          <p:nvPr/>
        </p:nvPicPr>
        <p:blipFill>
          <a:blip r:embed="rId8"/>
          <a:srcRect l="27286" r="27771"/>
          <a:stretch>
            <a:fillRect/>
          </a:stretch>
        </p:blipFill>
        <p:spPr>
          <a:xfrm>
            <a:off x="7056780" y="263415"/>
            <a:ext cx="1991654" cy="2406642"/>
          </a:xfrm>
          <a:prstGeom prst="rect">
            <a:avLst/>
          </a:prstGeom>
        </p:spPr>
      </p:pic>
      <p:pic>
        <p:nvPicPr>
          <p:cNvPr id="50" name="Picture 49" descr="A drawing of a pipe&#10;&#10;AI-generated content may be incorrect.">
            <a:extLst>
              <a:ext uri="{FF2B5EF4-FFF2-40B4-BE49-F238E27FC236}">
                <a16:creationId xmlns:a16="http://schemas.microsoft.com/office/drawing/2014/main" id="{9D6CCB53-D156-8585-9A4D-01794A29D779}"/>
              </a:ext>
            </a:extLst>
          </p:cNvPr>
          <p:cNvPicPr>
            <a:picLocks noChangeAspect="1"/>
          </p:cNvPicPr>
          <p:nvPr/>
        </p:nvPicPr>
        <p:blipFill>
          <a:blip r:embed="rId9"/>
          <a:stretch>
            <a:fillRect/>
          </a:stretch>
        </p:blipFill>
        <p:spPr>
          <a:xfrm>
            <a:off x="1806072" y="5353976"/>
            <a:ext cx="2990825" cy="1300242"/>
          </a:xfrm>
          <a:prstGeom prst="rect">
            <a:avLst/>
          </a:prstGeom>
        </p:spPr>
      </p:pic>
      <p:pic>
        <p:nvPicPr>
          <p:cNvPr id="52" name="Picture 51" descr="A computer screen shot of a grey object&#10;&#10;AI-generated content may be incorrect.">
            <a:extLst>
              <a:ext uri="{FF2B5EF4-FFF2-40B4-BE49-F238E27FC236}">
                <a16:creationId xmlns:a16="http://schemas.microsoft.com/office/drawing/2014/main" id="{D46F206C-63E0-61C8-F46E-AABD47353105}"/>
              </a:ext>
            </a:extLst>
          </p:cNvPr>
          <p:cNvPicPr>
            <a:picLocks noChangeAspect="1"/>
          </p:cNvPicPr>
          <p:nvPr/>
        </p:nvPicPr>
        <p:blipFill>
          <a:blip r:embed="rId10"/>
          <a:stretch>
            <a:fillRect/>
          </a:stretch>
        </p:blipFill>
        <p:spPr>
          <a:xfrm>
            <a:off x="9145737" y="5020348"/>
            <a:ext cx="2864153" cy="1633870"/>
          </a:xfrm>
          <a:prstGeom prst="rect">
            <a:avLst/>
          </a:prstGeom>
        </p:spPr>
      </p:pic>
      <p:pic>
        <p:nvPicPr>
          <p:cNvPr id="54" name="Picture 53" descr="A computer drawing of a grey object&#10;&#10;AI-generated content may be incorrect.">
            <a:extLst>
              <a:ext uri="{FF2B5EF4-FFF2-40B4-BE49-F238E27FC236}">
                <a16:creationId xmlns:a16="http://schemas.microsoft.com/office/drawing/2014/main" id="{F2D5B0D8-1826-33A4-3EDA-F73ACA7C7FE3}"/>
              </a:ext>
            </a:extLst>
          </p:cNvPr>
          <p:cNvPicPr>
            <a:picLocks noChangeAspect="1"/>
          </p:cNvPicPr>
          <p:nvPr/>
        </p:nvPicPr>
        <p:blipFill>
          <a:blip r:embed="rId11"/>
          <a:stretch>
            <a:fillRect/>
          </a:stretch>
        </p:blipFill>
        <p:spPr>
          <a:xfrm>
            <a:off x="9145737" y="263415"/>
            <a:ext cx="2676376" cy="1536325"/>
          </a:xfrm>
          <a:prstGeom prst="rect">
            <a:avLst/>
          </a:prstGeom>
        </p:spPr>
      </p:pic>
      <p:pic>
        <p:nvPicPr>
          <p:cNvPr id="56" name="Picture 55" descr="A 3d model of a exhaust pipe&#10;&#10;AI-generated content may be incorrect.">
            <a:extLst>
              <a:ext uri="{FF2B5EF4-FFF2-40B4-BE49-F238E27FC236}">
                <a16:creationId xmlns:a16="http://schemas.microsoft.com/office/drawing/2014/main" id="{200E09B6-8AF0-0896-55F7-73730E1B75DB}"/>
              </a:ext>
            </a:extLst>
          </p:cNvPr>
          <p:cNvPicPr>
            <a:picLocks noChangeAspect="1"/>
          </p:cNvPicPr>
          <p:nvPr/>
        </p:nvPicPr>
        <p:blipFill>
          <a:blip r:embed="rId12"/>
          <a:stretch>
            <a:fillRect/>
          </a:stretch>
        </p:blipFill>
        <p:spPr>
          <a:xfrm>
            <a:off x="6365962" y="5020348"/>
            <a:ext cx="2682472" cy="1633870"/>
          </a:xfrm>
          <a:prstGeom prst="rect">
            <a:avLst/>
          </a:prstGeom>
        </p:spPr>
      </p:pic>
      <p:sp>
        <p:nvSpPr>
          <p:cNvPr id="58" name="TextBox 57">
            <a:extLst>
              <a:ext uri="{FF2B5EF4-FFF2-40B4-BE49-F238E27FC236}">
                <a16:creationId xmlns:a16="http://schemas.microsoft.com/office/drawing/2014/main" id="{4B4639A5-01A5-76D5-5744-4116C9C6B960}"/>
              </a:ext>
            </a:extLst>
          </p:cNvPr>
          <p:cNvSpPr txBox="1"/>
          <p:nvPr/>
        </p:nvSpPr>
        <p:spPr>
          <a:xfrm>
            <a:off x="7056780" y="3081528"/>
            <a:ext cx="4446372" cy="1323439"/>
          </a:xfrm>
          <a:prstGeom prst="rect">
            <a:avLst/>
          </a:prstGeom>
          <a:noFill/>
        </p:spPr>
        <p:txBody>
          <a:bodyPr wrap="square" rtlCol="0">
            <a:spAutoFit/>
          </a:bodyPr>
          <a:lstStyle/>
          <a:p>
            <a:pPr algn="ctr"/>
            <a:r>
              <a:rPr lang="en-GB" sz="2000"/>
              <a:t>Current collector CAD model (modified EXUP), flow testing. </a:t>
            </a:r>
          </a:p>
          <a:p>
            <a:pPr algn="ctr"/>
            <a:endParaRPr lang="en-GB" sz="2000"/>
          </a:p>
          <a:p>
            <a:pPr algn="ctr"/>
            <a:r>
              <a:rPr lang="en-GB" sz="2000"/>
              <a:t>-Velocity   &amp;   Pressure-</a:t>
            </a:r>
          </a:p>
        </p:txBody>
      </p:sp>
    </p:spTree>
    <p:extLst>
      <p:ext uri="{BB962C8B-B14F-4D97-AF65-F5344CB8AC3E}">
        <p14:creationId xmlns:p14="http://schemas.microsoft.com/office/powerpoint/2010/main" val="10672452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rawing of a couple of tubes&#10;&#10;AI-generated content may be incorrect.">
            <a:extLst>
              <a:ext uri="{FF2B5EF4-FFF2-40B4-BE49-F238E27FC236}">
                <a16:creationId xmlns:a16="http://schemas.microsoft.com/office/drawing/2014/main" id="{1F8B1050-82D2-ADBA-A4F2-3C3A92CB0096}"/>
              </a:ext>
            </a:extLst>
          </p:cNvPr>
          <p:cNvPicPr>
            <a:picLocks noChangeAspect="1"/>
          </p:cNvPicPr>
          <p:nvPr/>
        </p:nvPicPr>
        <p:blipFill>
          <a:blip r:embed="rId2"/>
          <a:srcRect l="26635" r="26727"/>
          <a:stretch>
            <a:fillRect/>
          </a:stretch>
        </p:blipFill>
        <p:spPr>
          <a:xfrm>
            <a:off x="351915" y="337374"/>
            <a:ext cx="1494161" cy="2005714"/>
          </a:xfrm>
          <a:prstGeom prst="rect">
            <a:avLst/>
          </a:prstGeom>
        </p:spPr>
      </p:pic>
      <p:pic>
        <p:nvPicPr>
          <p:cNvPr id="7" name="Picture 6" descr="A screenshot of a computer&#10;&#10;AI-generated content may be incorrect.">
            <a:extLst>
              <a:ext uri="{FF2B5EF4-FFF2-40B4-BE49-F238E27FC236}">
                <a16:creationId xmlns:a16="http://schemas.microsoft.com/office/drawing/2014/main" id="{30BE0763-093C-74A8-DD34-7C545310566C}"/>
              </a:ext>
            </a:extLst>
          </p:cNvPr>
          <p:cNvPicPr>
            <a:picLocks noChangeAspect="1"/>
          </p:cNvPicPr>
          <p:nvPr/>
        </p:nvPicPr>
        <p:blipFill>
          <a:blip r:embed="rId3"/>
          <a:stretch>
            <a:fillRect/>
          </a:stretch>
        </p:blipFill>
        <p:spPr>
          <a:xfrm>
            <a:off x="2112562" y="337374"/>
            <a:ext cx="3163805" cy="2005714"/>
          </a:xfrm>
          <a:prstGeom prst="rect">
            <a:avLst/>
          </a:prstGeom>
        </p:spPr>
      </p:pic>
      <p:pic>
        <p:nvPicPr>
          <p:cNvPr id="11" name="Picture 10">
            <a:extLst>
              <a:ext uri="{FF2B5EF4-FFF2-40B4-BE49-F238E27FC236}">
                <a16:creationId xmlns:a16="http://schemas.microsoft.com/office/drawing/2014/main" id="{E021DD47-97AF-95D5-2A68-6CFBFA7581B6}"/>
              </a:ext>
            </a:extLst>
          </p:cNvPr>
          <p:cNvPicPr>
            <a:picLocks noChangeAspect="1"/>
          </p:cNvPicPr>
          <p:nvPr/>
        </p:nvPicPr>
        <p:blipFill>
          <a:blip r:embed="rId4"/>
          <a:srcRect l="3284" r="6233"/>
          <a:stretch>
            <a:fillRect/>
          </a:stretch>
        </p:blipFill>
        <p:spPr>
          <a:xfrm>
            <a:off x="5439881" y="337374"/>
            <a:ext cx="2974039" cy="2005714"/>
          </a:xfrm>
          <a:prstGeom prst="rect">
            <a:avLst/>
          </a:prstGeom>
        </p:spPr>
      </p:pic>
      <p:pic>
        <p:nvPicPr>
          <p:cNvPr id="15" name="Picture 14" descr="A close-up of a glass tube&#10;&#10;AI-generated content may be incorrect.">
            <a:extLst>
              <a:ext uri="{FF2B5EF4-FFF2-40B4-BE49-F238E27FC236}">
                <a16:creationId xmlns:a16="http://schemas.microsoft.com/office/drawing/2014/main" id="{86E0CC78-EA30-FF63-D55E-65B7595C004F}"/>
              </a:ext>
            </a:extLst>
          </p:cNvPr>
          <p:cNvPicPr>
            <a:picLocks noChangeAspect="1"/>
          </p:cNvPicPr>
          <p:nvPr/>
        </p:nvPicPr>
        <p:blipFill>
          <a:blip r:embed="rId5"/>
          <a:srcRect l="26481" t="14029" r="25115" b="11139"/>
          <a:stretch>
            <a:fillRect/>
          </a:stretch>
        </p:blipFill>
        <p:spPr>
          <a:xfrm>
            <a:off x="506375" y="4690406"/>
            <a:ext cx="2045006" cy="2130553"/>
          </a:xfrm>
          <a:prstGeom prst="rect">
            <a:avLst/>
          </a:prstGeom>
        </p:spPr>
      </p:pic>
      <p:pic>
        <p:nvPicPr>
          <p:cNvPr id="18" name="Picture 17" descr="A computer screen shot of a computer&#10;&#10;AI-generated content may be incorrect.">
            <a:extLst>
              <a:ext uri="{FF2B5EF4-FFF2-40B4-BE49-F238E27FC236}">
                <a16:creationId xmlns:a16="http://schemas.microsoft.com/office/drawing/2014/main" id="{9A9D4A25-934E-C978-53B1-57EB380CE330}"/>
              </a:ext>
            </a:extLst>
          </p:cNvPr>
          <p:cNvPicPr>
            <a:picLocks noChangeAspect="1"/>
          </p:cNvPicPr>
          <p:nvPr/>
        </p:nvPicPr>
        <p:blipFill>
          <a:blip r:embed="rId6"/>
          <a:stretch>
            <a:fillRect/>
          </a:stretch>
        </p:blipFill>
        <p:spPr>
          <a:xfrm>
            <a:off x="2769538" y="4680108"/>
            <a:ext cx="3321982" cy="2130554"/>
          </a:xfrm>
          <a:prstGeom prst="rect">
            <a:avLst/>
          </a:prstGeom>
        </p:spPr>
      </p:pic>
      <p:pic>
        <p:nvPicPr>
          <p:cNvPr id="20" name="Picture 19" descr="A computer screen shot of a computer&#10;&#10;AI-generated content may be incorrect.">
            <a:extLst>
              <a:ext uri="{FF2B5EF4-FFF2-40B4-BE49-F238E27FC236}">
                <a16:creationId xmlns:a16="http://schemas.microsoft.com/office/drawing/2014/main" id="{E2B4D25C-D921-DCB0-70C1-D26054E9C7DE}"/>
              </a:ext>
            </a:extLst>
          </p:cNvPr>
          <p:cNvPicPr>
            <a:picLocks noChangeAspect="1"/>
          </p:cNvPicPr>
          <p:nvPr/>
        </p:nvPicPr>
        <p:blipFill>
          <a:blip r:embed="rId7"/>
          <a:stretch>
            <a:fillRect/>
          </a:stretch>
        </p:blipFill>
        <p:spPr>
          <a:xfrm>
            <a:off x="2112561" y="2518663"/>
            <a:ext cx="3093209" cy="1975573"/>
          </a:xfrm>
          <a:prstGeom prst="rect">
            <a:avLst/>
          </a:prstGeom>
        </p:spPr>
      </p:pic>
      <p:pic>
        <p:nvPicPr>
          <p:cNvPr id="22" name="Picture 21" descr="A computer screen shot of a computer&#10;&#10;AI-generated content may be incorrect.">
            <a:extLst>
              <a:ext uri="{FF2B5EF4-FFF2-40B4-BE49-F238E27FC236}">
                <a16:creationId xmlns:a16="http://schemas.microsoft.com/office/drawing/2014/main" id="{EE1DFC4A-32CD-9DA0-7A75-2C6177544F64}"/>
              </a:ext>
            </a:extLst>
          </p:cNvPr>
          <p:cNvPicPr>
            <a:picLocks noChangeAspect="1"/>
          </p:cNvPicPr>
          <p:nvPr/>
        </p:nvPicPr>
        <p:blipFill>
          <a:blip r:embed="rId8"/>
          <a:stretch>
            <a:fillRect/>
          </a:stretch>
        </p:blipFill>
        <p:spPr>
          <a:xfrm>
            <a:off x="6319975" y="4680021"/>
            <a:ext cx="3321982" cy="2140937"/>
          </a:xfrm>
          <a:prstGeom prst="rect">
            <a:avLst/>
          </a:prstGeom>
        </p:spPr>
      </p:pic>
      <p:pic>
        <p:nvPicPr>
          <p:cNvPr id="24" name="Picture 23" descr="A close-up of a tube&#10;&#10;AI-generated content may be incorrect.">
            <a:extLst>
              <a:ext uri="{FF2B5EF4-FFF2-40B4-BE49-F238E27FC236}">
                <a16:creationId xmlns:a16="http://schemas.microsoft.com/office/drawing/2014/main" id="{8270D3D2-245B-B3B0-ED90-7F2B521FBF79}"/>
              </a:ext>
            </a:extLst>
          </p:cNvPr>
          <p:cNvPicPr>
            <a:picLocks noChangeAspect="1"/>
          </p:cNvPicPr>
          <p:nvPr/>
        </p:nvPicPr>
        <p:blipFill>
          <a:blip r:embed="rId9"/>
          <a:srcRect l="12261" t="15961" r="13803" b="18797"/>
          <a:stretch>
            <a:fillRect/>
          </a:stretch>
        </p:blipFill>
        <p:spPr>
          <a:xfrm>
            <a:off x="8598028" y="342105"/>
            <a:ext cx="3321982" cy="1893279"/>
          </a:xfrm>
          <a:prstGeom prst="rect">
            <a:avLst/>
          </a:prstGeom>
        </p:spPr>
      </p:pic>
      <p:pic>
        <p:nvPicPr>
          <p:cNvPr id="26" name="Picture 25" descr="A glass bottle with blue and green tubes&#10;&#10;AI-generated content may be incorrect.">
            <a:extLst>
              <a:ext uri="{FF2B5EF4-FFF2-40B4-BE49-F238E27FC236}">
                <a16:creationId xmlns:a16="http://schemas.microsoft.com/office/drawing/2014/main" id="{6B0EECD0-933A-2A0D-B13F-667DB16ADC6F}"/>
              </a:ext>
            </a:extLst>
          </p:cNvPr>
          <p:cNvPicPr>
            <a:picLocks noChangeAspect="1"/>
          </p:cNvPicPr>
          <p:nvPr/>
        </p:nvPicPr>
        <p:blipFill>
          <a:blip r:embed="rId10"/>
          <a:srcRect l="30650" t="115" r="29808" b="-1"/>
          <a:stretch>
            <a:fillRect/>
          </a:stretch>
        </p:blipFill>
        <p:spPr>
          <a:xfrm>
            <a:off x="9911601" y="4074591"/>
            <a:ext cx="1675409" cy="2746367"/>
          </a:xfrm>
          <a:prstGeom prst="rect">
            <a:avLst/>
          </a:prstGeom>
        </p:spPr>
      </p:pic>
      <p:pic>
        <p:nvPicPr>
          <p:cNvPr id="28" name="Picture 27" descr="A grey pipe with three holes&#10;&#10;AI-generated content may be incorrect.">
            <a:extLst>
              <a:ext uri="{FF2B5EF4-FFF2-40B4-BE49-F238E27FC236}">
                <a16:creationId xmlns:a16="http://schemas.microsoft.com/office/drawing/2014/main" id="{560F8BF4-0A13-74C1-F8A1-5D4ED2179633}"/>
              </a:ext>
            </a:extLst>
          </p:cNvPr>
          <p:cNvPicPr>
            <a:picLocks noChangeAspect="1"/>
          </p:cNvPicPr>
          <p:nvPr/>
        </p:nvPicPr>
        <p:blipFill>
          <a:blip r:embed="rId11"/>
          <a:stretch>
            <a:fillRect/>
          </a:stretch>
        </p:blipFill>
        <p:spPr>
          <a:xfrm>
            <a:off x="506293" y="2517336"/>
            <a:ext cx="1335424" cy="2005714"/>
          </a:xfrm>
          <a:prstGeom prst="rect">
            <a:avLst/>
          </a:prstGeom>
        </p:spPr>
      </p:pic>
      <p:sp>
        <p:nvSpPr>
          <p:cNvPr id="30" name="TextBox 29">
            <a:extLst>
              <a:ext uri="{FF2B5EF4-FFF2-40B4-BE49-F238E27FC236}">
                <a16:creationId xmlns:a16="http://schemas.microsoft.com/office/drawing/2014/main" id="{440F364A-2972-8109-E211-7889568C683F}"/>
              </a:ext>
            </a:extLst>
          </p:cNvPr>
          <p:cNvSpPr txBox="1"/>
          <p:nvPr/>
        </p:nvSpPr>
        <p:spPr>
          <a:xfrm>
            <a:off x="5656124" y="2807370"/>
            <a:ext cx="4446372" cy="1323439"/>
          </a:xfrm>
          <a:prstGeom prst="rect">
            <a:avLst/>
          </a:prstGeom>
          <a:noFill/>
        </p:spPr>
        <p:txBody>
          <a:bodyPr wrap="square" rtlCol="0">
            <a:spAutoFit/>
          </a:bodyPr>
          <a:lstStyle/>
          <a:p>
            <a:pPr algn="ctr"/>
            <a:r>
              <a:rPr lang="en-GB" sz="2000"/>
              <a:t>Improved 4-1 style collector CAD model and flow testing. </a:t>
            </a:r>
          </a:p>
          <a:p>
            <a:pPr algn="ctr"/>
            <a:endParaRPr lang="en-GB" sz="2000"/>
          </a:p>
          <a:p>
            <a:pPr algn="ctr"/>
            <a:r>
              <a:rPr lang="en-GB" sz="2000"/>
              <a:t>-Velocity   &amp;   Pressure-</a:t>
            </a:r>
          </a:p>
        </p:txBody>
      </p:sp>
    </p:spTree>
    <p:extLst>
      <p:ext uri="{BB962C8B-B14F-4D97-AF65-F5344CB8AC3E}">
        <p14:creationId xmlns:p14="http://schemas.microsoft.com/office/powerpoint/2010/main" val="23574239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mputer screen shot of a colorful object&#10;&#10;AI-generated content may be incorrect.">
            <a:extLst>
              <a:ext uri="{FF2B5EF4-FFF2-40B4-BE49-F238E27FC236}">
                <a16:creationId xmlns:a16="http://schemas.microsoft.com/office/drawing/2014/main" id="{7D31FB46-723A-E3E3-B42F-8ED75593F3E3}"/>
              </a:ext>
            </a:extLst>
          </p:cNvPr>
          <p:cNvPicPr>
            <a:picLocks noChangeAspect="1"/>
          </p:cNvPicPr>
          <p:nvPr/>
        </p:nvPicPr>
        <p:blipFill>
          <a:blip r:embed="rId2"/>
          <a:srcRect r="2" b="2010"/>
          <a:stretch>
            <a:fillRect/>
          </a:stretch>
        </p:blipFill>
        <p:spPr>
          <a:xfrm>
            <a:off x="77471" y="2275700"/>
            <a:ext cx="3544138" cy="2243910"/>
          </a:xfrm>
          <a:prstGeom prst="rect">
            <a:avLst/>
          </a:prstGeom>
        </p:spPr>
      </p:pic>
      <p:pic>
        <p:nvPicPr>
          <p:cNvPr id="7" name="Picture 6" descr="A close-up of several pipes&#10;&#10;AI-generated content may be incorrect.">
            <a:extLst>
              <a:ext uri="{FF2B5EF4-FFF2-40B4-BE49-F238E27FC236}">
                <a16:creationId xmlns:a16="http://schemas.microsoft.com/office/drawing/2014/main" id="{736CE53A-947F-C876-13BD-1387A12E5061}"/>
              </a:ext>
            </a:extLst>
          </p:cNvPr>
          <p:cNvPicPr>
            <a:picLocks noChangeAspect="1"/>
          </p:cNvPicPr>
          <p:nvPr/>
        </p:nvPicPr>
        <p:blipFill>
          <a:blip r:embed="rId3"/>
          <a:srcRect t="10743" r="2" b="8946"/>
          <a:stretch>
            <a:fillRect/>
          </a:stretch>
        </p:blipFill>
        <p:spPr>
          <a:xfrm>
            <a:off x="3791759" y="2275701"/>
            <a:ext cx="3731847" cy="1657893"/>
          </a:xfrm>
          <a:prstGeom prst="rect">
            <a:avLst/>
          </a:prstGeom>
        </p:spPr>
      </p:pic>
      <p:pic>
        <p:nvPicPr>
          <p:cNvPr id="11" name="Picture 10">
            <a:extLst>
              <a:ext uri="{FF2B5EF4-FFF2-40B4-BE49-F238E27FC236}">
                <a16:creationId xmlns:a16="http://schemas.microsoft.com/office/drawing/2014/main" id="{5571D823-6AD6-6BC3-D029-E5216BF516EF}"/>
              </a:ext>
            </a:extLst>
          </p:cNvPr>
          <p:cNvPicPr>
            <a:picLocks noChangeAspect="1"/>
          </p:cNvPicPr>
          <p:nvPr/>
        </p:nvPicPr>
        <p:blipFill>
          <a:blip r:embed="rId4"/>
          <a:srcRect t="13364" r="2" b="7745"/>
          <a:stretch>
            <a:fillRect/>
          </a:stretch>
        </p:blipFill>
        <p:spPr>
          <a:xfrm>
            <a:off x="7581165" y="2274491"/>
            <a:ext cx="4601105" cy="2241463"/>
          </a:xfrm>
          <a:prstGeom prst="rect">
            <a:avLst/>
          </a:prstGeom>
        </p:spPr>
      </p:pic>
      <p:pic>
        <p:nvPicPr>
          <p:cNvPr id="15" name="Picture 14" descr="A grey object with green arrows&#10;&#10;AI-generated content may be incorrect.">
            <a:extLst>
              <a:ext uri="{FF2B5EF4-FFF2-40B4-BE49-F238E27FC236}">
                <a16:creationId xmlns:a16="http://schemas.microsoft.com/office/drawing/2014/main" id="{295BD431-A41A-A6D5-9150-5DDFD41EEE94}"/>
              </a:ext>
            </a:extLst>
          </p:cNvPr>
          <p:cNvPicPr>
            <a:picLocks noChangeAspect="1"/>
          </p:cNvPicPr>
          <p:nvPr/>
        </p:nvPicPr>
        <p:blipFill>
          <a:blip r:embed="rId5"/>
          <a:srcRect l="1173" r="5" b="5"/>
          <a:stretch>
            <a:fillRect/>
          </a:stretch>
        </p:blipFill>
        <p:spPr>
          <a:xfrm>
            <a:off x="-3717" y="4607392"/>
            <a:ext cx="3707011" cy="2250608"/>
          </a:xfrm>
          <a:prstGeom prst="rect">
            <a:avLst/>
          </a:prstGeom>
        </p:spPr>
      </p:pic>
      <p:pic>
        <p:nvPicPr>
          <p:cNvPr id="18" name="Picture 17" descr="A screenshot of a computer&#10;&#10;AI-generated content may be incorrect.">
            <a:extLst>
              <a:ext uri="{FF2B5EF4-FFF2-40B4-BE49-F238E27FC236}">
                <a16:creationId xmlns:a16="http://schemas.microsoft.com/office/drawing/2014/main" id="{13C901D2-A3E6-CE4C-EFE6-3E2D6A644225}"/>
              </a:ext>
            </a:extLst>
          </p:cNvPr>
          <p:cNvPicPr>
            <a:picLocks noChangeAspect="1"/>
          </p:cNvPicPr>
          <p:nvPr/>
        </p:nvPicPr>
        <p:blipFill>
          <a:blip r:embed="rId6"/>
          <a:srcRect r="5596" b="-3"/>
          <a:stretch>
            <a:fillRect/>
          </a:stretch>
        </p:blipFill>
        <p:spPr>
          <a:xfrm>
            <a:off x="3794735" y="4607393"/>
            <a:ext cx="3694988" cy="2250608"/>
          </a:xfrm>
          <a:prstGeom prst="rect">
            <a:avLst/>
          </a:prstGeom>
        </p:spPr>
      </p:pic>
      <p:pic>
        <p:nvPicPr>
          <p:cNvPr id="20" name="Picture 19" descr="A drawing of a cloud&#10;&#10;AI-generated content may be incorrect.">
            <a:extLst>
              <a:ext uri="{FF2B5EF4-FFF2-40B4-BE49-F238E27FC236}">
                <a16:creationId xmlns:a16="http://schemas.microsoft.com/office/drawing/2014/main" id="{543D6D10-6BC8-47E9-AE32-9FFB7811AE49}"/>
              </a:ext>
            </a:extLst>
          </p:cNvPr>
          <p:cNvPicPr>
            <a:picLocks noChangeAspect="1"/>
          </p:cNvPicPr>
          <p:nvPr/>
        </p:nvPicPr>
        <p:blipFill>
          <a:blip r:embed="rId7"/>
          <a:srcRect t="3180" r="2" b="16199"/>
          <a:stretch>
            <a:fillRect/>
          </a:stretch>
        </p:blipFill>
        <p:spPr>
          <a:xfrm>
            <a:off x="7581164" y="4607392"/>
            <a:ext cx="4595097" cy="2250608"/>
          </a:xfrm>
          <a:prstGeom prst="rect">
            <a:avLst/>
          </a:prstGeom>
        </p:spPr>
      </p:pic>
      <p:sp>
        <p:nvSpPr>
          <p:cNvPr id="22" name="TextBox 21">
            <a:extLst>
              <a:ext uri="{FF2B5EF4-FFF2-40B4-BE49-F238E27FC236}">
                <a16:creationId xmlns:a16="http://schemas.microsoft.com/office/drawing/2014/main" id="{98889064-8ABF-A030-E5FF-D15E7772B016}"/>
              </a:ext>
            </a:extLst>
          </p:cNvPr>
          <p:cNvSpPr txBox="1"/>
          <p:nvPr/>
        </p:nvSpPr>
        <p:spPr>
          <a:xfrm>
            <a:off x="3614887" y="9412"/>
            <a:ext cx="4415480" cy="1579957"/>
          </a:xfrm>
          <a:prstGeom prst="rect">
            <a:avLst/>
          </a:prstGeom>
          <a:noFill/>
        </p:spPr>
        <p:txBody>
          <a:bodyPr wrap="square" lIns="91440" tIns="45720" rIns="91440" bIns="45720" rtlCol="0" anchor="t">
            <a:spAutoFit/>
          </a:bodyPr>
          <a:lstStyle/>
          <a:p>
            <a:pPr algn="ctr"/>
            <a:r>
              <a:rPr lang="en-GB" sz="2400">
                <a:solidFill>
                  <a:schemeClr val="bg1"/>
                </a:solidFill>
              </a:rPr>
              <a:t>Alternative 4-2-1 style collector CAD model and flow testing. </a:t>
            </a:r>
            <a:endParaRPr lang="en-GB" sz="2400" dirty="0">
              <a:solidFill>
                <a:schemeClr val="bg1"/>
              </a:solidFill>
            </a:endParaRPr>
          </a:p>
          <a:p>
            <a:pPr algn="ctr"/>
            <a:endParaRPr lang="en-GB" sz="2400" dirty="0">
              <a:solidFill>
                <a:schemeClr val="bg1"/>
              </a:solidFill>
            </a:endParaRPr>
          </a:p>
          <a:p>
            <a:pPr algn="ctr"/>
            <a:r>
              <a:rPr lang="en-GB" sz="2400">
                <a:solidFill>
                  <a:schemeClr val="bg1"/>
                </a:solidFill>
              </a:rPr>
              <a:t>-Velocity   &amp;   Pressure-</a:t>
            </a:r>
          </a:p>
        </p:txBody>
      </p:sp>
    </p:spTree>
    <p:extLst>
      <p:ext uri="{BB962C8B-B14F-4D97-AF65-F5344CB8AC3E}">
        <p14:creationId xmlns:p14="http://schemas.microsoft.com/office/powerpoint/2010/main" val="26267537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557BBC-841E-6949-6CBB-D76120D33BB2}"/>
              </a:ext>
            </a:extLst>
          </p:cNvPr>
          <p:cNvSpPr>
            <a:spLocks noGrp="1"/>
          </p:cNvSpPr>
          <p:nvPr>
            <p:ph idx="1"/>
          </p:nvPr>
        </p:nvSpPr>
        <p:spPr>
          <a:xfrm>
            <a:off x="179175" y="1224736"/>
            <a:ext cx="5910128" cy="5625160"/>
          </a:xfrm>
        </p:spPr>
        <p:txBody>
          <a:bodyPr vert="horz" lIns="91440" tIns="45720" rIns="91440" bIns="45720" rtlCol="0" anchor="t">
            <a:normAutofit fontScale="92500"/>
          </a:bodyPr>
          <a:lstStyle/>
          <a:p>
            <a:r>
              <a:rPr lang="en-US" sz="1400" b="1"/>
              <a:t>304 Stainless Steel vs Titanium</a:t>
            </a:r>
            <a:endParaRPr lang="en-US" sz="1400"/>
          </a:p>
          <a:p>
            <a:pPr marL="0" indent="0">
              <a:buNone/>
            </a:pPr>
            <a:r>
              <a:rPr lang="en-US" sz="1400" b="1"/>
              <a:t> 304 is better at:</a:t>
            </a:r>
            <a:endParaRPr lang="en-US" sz="1400"/>
          </a:p>
          <a:p>
            <a:r>
              <a:rPr lang="en-US" sz="1400" dirty="0"/>
              <a:t>✅ Much lower cost (titanium is very expensive) </a:t>
            </a:r>
          </a:p>
          <a:p>
            <a:r>
              <a:rPr lang="en-US" sz="1400"/>
              <a:t>✅ Easier welding (titanium needs inert gas shielding + high skill) </a:t>
            </a:r>
          </a:p>
          <a:p>
            <a:r>
              <a:rPr lang="en-US" sz="1400"/>
              <a:t>✅ Easier to cut, bend, and shape </a:t>
            </a:r>
          </a:p>
          <a:p>
            <a:r>
              <a:rPr lang="en-US" sz="1400"/>
              <a:t>✅ Less risk of cracking during fabrication </a:t>
            </a:r>
          </a:p>
          <a:p>
            <a:r>
              <a:rPr lang="en-US" sz="1400"/>
              <a:t>✅ Better durability under repeated vibration (less brittle in real-world use) </a:t>
            </a:r>
          </a:p>
          <a:p>
            <a:r>
              <a:rPr lang="en-US" sz="1400"/>
              <a:t>✅ More accessible materials and tools </a:t>
            </a:r>
          </a:p>
          <a:p>
            <a:r>
              <a:rPr lang="en-US" sz="1400"/>
              <a:t>👉 </a:t>
            </a:r>
            <a:r>
              <a:rPr lang="en-US" sz="1400" i="1"/>
              <a:t>Key point:</a:t>
            </a:r>
            <a:r>
              <a:rPr lang="en-US" sz="1400"/>
              <a:t> titanium is lighter, but 304 is far more practical and affordable</a:t>
            </a:r>
          </a:p>
          <a:p>
            <a:r>
              <a:rPr lang="en-US" sz="1400" b="1"/>
              <a:t> 304 Stainless Steel vs Mild Steel</a:t>
            </a:r>
          </a:p>
          <a:p>
            <a:pPr marL="0" indent="0">
              <a:buNone/>
            </a:pPr>
            <a:r>
              <a:rPr lang="en-US" sz="1400" b="1"/>
              <a:t> 304 is better at:</a:t>
            </a:r>
            <a:endParaRPr lang="en-US" sz="1400"/>
          </a:p>
          <a:p>
            <a:r>
              <a:rPr lang="en-US" sz="1400"/>
              <a:t>✅ Corrosion resistance (does not rust) </a:t>
            </a:r>
          </a:p>
          <a:p>
            <a:r>
              <a:rPr lang="en-US" sz="1400"/>
              <a:t>✅ Much longer lifespan </a:t>
            </a:r>
          </a:p>
          <a:p>
            <a:r>
              <a:rPr lang="en-US" sz="1400"/>
              <a:t>✅ Maintains structural strength over time </a:t>
            </a:r>
          </a:p>
          <a:p>
            <a:r>
              <a:rPr lang="en-US" sz="1400"/>
              <a:t>✅ Better appearance (no flaking rust) </a:t>
            </a:r>
          </a:p>
          <a:p>
            <a:r>
              <a:rPr lang="en-US" sz="1400"/>
              <a:t>✅ Consistent exhaust sound (rust weakens mild steel sound quality) </a:t>
            </a:r>
          </a:p>
          <a:p>
            <a:r>
              <a:rPr lang="en-US" sz="1400"/>
              <a:t>✅ Can use thinner walls → weight savings vs thick mild steel </a:t>
            </a:r>
          </a:p>
          <a:p>
            <a:r>
              <a:rPr lang="en-US" sz="1400"/>
              <a:t>👉 </a:t>
            </a:r>
            <a:r>
              <a:rPr lang="en-US" sz="1400" i="1"/>
              <a:t>Key point:</a:t>
            </a:r>
            <a:r>
              <a:rPr lang="en-US" sz="1400"/>
              <a:t> mild steel is cheap upfront, but 304 lasts far longer</a:t>
            </a:r>
          </a:p>
          <a:p>
            <a:endParaRPr lang="en-US" sz="500"/>
          </a:p>
        </p:txBody>
      </p:sp>
      <p:sp>
        <p:nvSpPr>
          <p:cNvPr id="4" name="TextBox 3">
            <a:extLst>
              <a:ext uri="{FF2B5EF4-FFF2-40B4-BE49-F238E27FC236}">
                <a16:creationId xmlns:a16="http://schemas.microsoft.com/office/drawing/2014/main" id="{3FCF2B38-021A-7552-096B-03B979C7A209}"/>
              </a:ext>
            </a:extLst>
          </p:cNvPr>
          <p:cNvSpPr txBox="1"/>
          <p:nvPr/>
        </p:nvSpPr>
        <p:spPr>
          <a:xfrm>
            <a:off x="6096479" y="1224735"/>
            <a:ext cx="5833968" cy="5480999"/>
          </a:xfrm>
          <a:prstGeom prst="rect">
            <a:avLst/>
          </a:prstGeom>
        </p:spPr>
        <p:txBody>
          <a:bodyPr vert="horz" lIns="91440" tIns="45720" rIns="91440" bIns="45720" rtlCol="0" anchor="t">
            <a:noAutofit/>
          </a:bodyPr>
          <a:lstStyle/>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300" b="1" i="0" u="none" strike="noStrike" cap="none" spc="0" normalizeH="0" baseline="0" noProof="0">
                <a:ln>
                  <a:noFill/>
                </a:ln>
                <a:effectLst/>
                <a:uLnTx/>
                <a:uFillTx/>
              </a:rPr>
              <a:t> 304 Stainless Steel vs 316 Stainless Steel</a:t>
            </a:r>
            <a:endParaRPr lang="en-US" sz="1300" b="1" i="0" u="none" strike="noStrike" cap="none" spc="0" normalizeH="0" baseline="0" noProof="0">
              <a:ln>
                <a:noFill/>
              </a:ln>
              <a:effectLst/>
              <a:uLnTx/>
              <a:uFillTx/>
            </a:endParaRPr>
          </a:p>
          <a:p>
            <a:pPr>
              <a:lnSpc>
                <a:spcPct val="90000"/>
              </a:lnSpc>
              <a:spcBef>
                <a:spcPts val="1000"/>
              </a:spcBef>
              <a:defRPr/>
            </a:pPr>
            <a:r>
              <a:rPr lang="en-US" sz="1300" b="1"/>
              <a:t> </a:t>
            </a:r>
            <a:r>
              <a:rPr kumimoji="0" lang="en-US" sz="1300" b="1" i="0" u="none" strike="noStrike" cap="none" spc="0" normalizeH="0" baseline="0" noProof="0">
                <a:ln>
                  <a:noFill/>
                </a:ln>
                <a:effectLst/>
                <a:uLnTx/>
                <a:uFillTx/>
              </a:rPr>
              <a:t>304 is better at:</a:t>
            </a:r>
            <a:endParaRPr lang="en-US" sz="1300" b="0" i="0" u="none" strike="noStrike" cap="none" spc="0" normalizeH="0" baseline="0" noProof="0">
              <a:ln>
                <a:noFill/>
              </a:ln>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300" b="0" i="0" u="none" strike="noStrike" cap="none" spc="0" normalizeH="0" baseline="0" noProof="0" dirty="0">
                <a:ln>
                  <a:noFill/>
                </a:ln>
                <a:effectLst/>
                <a:uLnTx/>
                <a:uFillTx/>
              </a:rPr>
              <a:t>✅ Lower cost (316 contains more expensive molybdenum) </a:t>
            </a:r>
            <a:endParaRPr lang="en-US" sz="1300" b="0" i="0" u="none" strike="noStrike" cap="none" spc="0" normalizeH="0" baseline="0" noProof="0" dirty="0">
              <a:ln>
                <a:noFill/>
              </a:ln>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300" b="0" i="0" u="none" strike="noStrike" cap="none" spc="0" normalizeH="0" baseline="0" noProof="0">
                <a:ln>
                  <a:noFill/>
                </a:ln>
                <a:effectLst/>
                <a:uLnTx/>
                <a:uFillTx/>
              </a:rPr>
              <a:t>✅ More widely available </a:t>
            </a:r>
            <a:endParaRPr lang="en-US" sz="1300" b="0" i="0" u="none" strike="noStrike" cap="none" spc="0" normalizeH="0" baseline="0" noProof="0">
              <a:ln>
                <a:noFill/>
              </a:ln>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300" b="0" i="0" u="none" strike="noStrike" cap="none" spc="0" normalizeH="0" baseline="0" noProof="0">
                <a:ln>
                  <a:noFill/>
                </a:ln>
                <a:effectLst/>
                <a:uLnTx/>
                <a:uFillTx/>
              </a:rPr>
              <a:t>✅ Slightly easier to machine and form </a:t>
            </a:r>
            <a:endParaRPr lang="en-US" sz="1300" b="0" i="0" u="none" strike="noStrike" cap="none" spc="0" normalizeH="0" baseline="0" noProof="0">
              <a:ln>
                <a:noFill/>
              </a:ln>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300" b="0" i="0" u="none" strike="noStrike" cap="none" spc="0" normalizeH="0" baseline="0" noProof="0">
                <a:ln>
                  <a:noFill/>
                </a:ln>
                <a:effectLst/>
                <a:uLnTx/>
                <a:uFillTx/>
              </a:rPr>
              <a:t>✅ Fully sufficient corrosion resistance for exhaust use (no need for marine-grade 316) </a:t>
            </a:r>
            <a:endParaRPr lang="en-US" sz="1300" b="0" i="0" u="none" strike="noStrike" cap="none" spc="0" normalizeH="0" baseline="0" noProof="0">
              <a:ln>
                <a:noFill/>
              </a:ln>
              <a:effectLst/>
              <a:uLnTx/>
              <a:uFillTx/>
            </a:endParaRPr>
          </a:p>
          <a:p>
            <a:pPr marL="228600" indent="-228600">
              <a:lnSpc>
                <a:spcPct val="90000"/>
              </a:lnSpc>
              <a:spcBef>
                <a:spcPts val="1000"/>
              </a:spcBef>
              <a:buFont typeface="Arial" panose="020B0604020202020204" pitchFamily="34" charset="0"/>
              <a:buChar char="•"/>
              <a:defRPr/>
            </a:pPr>
            <a:r>
              <a:rPr kumimoji="0" lang="en-US" sz="1300" b="0" i="0" u="none" strike="noStrike" cap="none" spc="0" normalizeH="0" baseline="0" noProof="0">
                <a:ln>
                  <a:noFill/>
                </a:ln>
                <a:effectLst/>
                <a:uLnTx/>
                <a:uFillTx/>
              </a:rPr>
              <a:t>👉 </a:t>
            </a:r>
            <a:r>
              <a:rPr kumimoji="0" lang="en-US" sz="1300" b="0" i="1" u="none" strike="noStrike" cap="none" spc="0" normalizeH="0" baseline="0" noProof="0">
                <a:ln>
                  <a:noFill/>
                </a:ln>
                <a:effectLst/>
                <a:uLnTx/>
                <a:uFillTx/>
              </a:rPr>
              <a:t>Key point:</a:t>
            </a:r>
            <a:r>
              <a:rPr kumimoji="0" lang="en-US" sz="1300" b="0" i="0" u="none" strike="noStrike" cap="none" spc="0" normalizeH="0" baseline="0" noProof="0">
                <a:ln>
                  <a:noFill/>
                </a:ln>
                <a:effectLst/>
                <a:uLnTx/>
                <a:uFillTx/>
              </a:rPr>
              <a:t> 316 is overkill for exhausts — 304 gives the same practical performance for less cost</a:t>
            </a:r>
            <a:endParaRPr lang="en-US" sz="1300"/>
          </a:p>
          <a:p>
            <a:pPr marL="228600" indent="-228600">
              <a:lnSpc>
                <a:spcPct val="90000"/>
              </a:lnSpc>
              <a:spcBef>
                <a:spcPts val="1000"/>
              </a:spcBef>
              <a:buFont typeface="Arial" panose="020B0604020202020204" pitchFamily="34" charset="0"/>
              <a:buChar char="•"/>
              <a:defRPr/>
            </a:pPr>
            <a:r>
              <a:rPr lang="en-US" sz="1300" b="1"/>
              <a:t> </a:t>
            </a:r>
            <a:r>
              <a:rPr kumimoji="0" lang="en-US" sz="1300" b="1" i="0" u="none" strike="noStrike" cap="none" spc="0" normalizeH="0" baseline="0" noProof="0">
                <a:ln>
                  <a:noFill/>
                </a:ln>
                <a:effectLst/>
                <a:uLnTx/>
                <a:uFillTx/>
              </a:rPr>
              <a:t>304 Stainless Steel vs Carbon Steel (Low Alloy Steel)</a:t>
            </a:r>
            <a:endParaRPr lang="en-US" sz="1300" i="0" u="none" strike="noStrike" cap="none" spc="0" normalizeH="0" baseline="0" noProof="0">
              <a:ln>
                <a:noFill/>
              </a:ln>
              <a:effectLst/>
              <a:uLnTx/>
              <a:uFillTx/>
            </a:endParaRPr>
          </a:p>
          <a:p>
            <a:pPr>
              <a:lnSpc>
                <a:spcPct val="90000"/>
              </a:lnSpc>
              <a:spcBef>
                <a:spcPts val="1000"/>
              </a:spcBef>
              <a:defRPr/>
            </a:pPr>
            <a:r>
              <a:rPr lang="en-US" sz="1300" b="1"/>
              <a:t> </a:t>
            </a:r>
            <a:r>
              <a:rPr kumimoji="0" lang="en-US" sz="1300" b="1" i="0" u="none" strike="noStrike" cap="none" spc="0" normalizeH="0" baseline="0" noProof="0">
                <a:ln>
                  <a:noFill/>
                </a:ln>
                <a:effectLst/>
                <a:uLnTx/>
                <a:uFillTx/>
              </a:rPr>
              <a:t>304 is better at:</a:t>
            </a:r>
            <a:endParaRPr lang="en-US" sz="1300" b="0" i="0" u="none" strike="noStrike" cap="none" spc="0" normalizeH="0" baseline="0" noProof="0">
              <a:ln>
                <a:noFill/>
              </a:ln>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300" b="0" i="0" u="none" strike="noStrike" cap="none" spc="0" normalizeH="0" baseline="0" noProof="0">
                <a:ln>
                  <a:noFill/>
                </a:ln>
                <a:effectLst/>
                <a:uLnTx/>
                <a:uFillTx/>
              </a:rPr>
              <a:t>✅ Corrosion resistance (carbon steel rusts quickly) </a:t>
            </a:r>
            <a:endParaRPr lang="en-US" sz="1300" b="0" i="0" u="none" strike="noStrike" cap="none" spc="0" normalizeH="0" baseline="0" noProof="0">
              <a:ln>
                <a:noFill/>
              </a:ln>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300" b="0" i="0" u="none" strike="noStrike" cap="none" spc="0" normalizeH="0" baseline="0" noProof="0" dirty="0">
                <a:ln>
                  <a:noFill/>
                </a:ln>
                <a:effectLst/>
                <a:uLnTx/>
                <a:uFillTx/>
              </a:rPr>
              <a:t>✅ Lower maintenance (no coatings required) </a:t>
            </a:r>
            <a:endParaRPr lang="en-US" sz="1300" b="0" i="0" u="none" strike="noStrike" cap="none" spc="0" normalizeH="0" baseline="0" noProof="0" dirty="0">
              <a:ln>
                <a:noFill/>
              </a:ln>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300" b="0" i="0" u="none" strike="noStrike" cap="none" spc="0" normalizeH="0" baseline="0" noProof="0">
                <a:ln>
                  <a:noFill/>
                </a:ln>
                <a:effectLst/>
                <a:uLnTx/>
                <a:uFillTx/>
              </a:rPr>
              <a:t>✅ Better long-term reliability </a:t>
            </a:r>
            <a:endParaRPr lang="en-US" sz="1300" b="0" i="0" u="none" strike="noStrike" cap="none" spc="0" normalizeH="0" baseline="0" noProof="0">
              <a:ln>
                <a:noFill/>
              </a:ln>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300" b="0" i="0" u="none" strike="noStrike" cap="none" spc="0" normalizeH="0" baseline="0" noProof="0">
                <a:ln>
                  <a:noFill/>
                </a:ln>
                <a:effectLst/>
                <a:uLnTx/>
                <a:uFillTx/>
              </a:rPr>
              <a:t>✅ More stable sound characteristics over time </a:t>
            </a:r>
            <a:endParaRPr lang="en-US" sz="1300" b="0" i="0" u="none" strike="noStrike" cap="none" spc="0" normalizeH="0" baseline="0" noProof="0">
              <a:ln>
                <a:noFill/>
              </a:ln>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300" b="0" i="0" u="none" strike="noStrike" cap="none" spc="0" normalizeH="0" baseline="0" noProof="0">
                <a:ln>
                  <a:noFill/>
                </a:ln>
                <a:effectLst/>
                <a:uLnTx/>
                <a:uFillTx/>
              </a:rPr>
              <a:t>✅ Better resistance to exhaust gases and moisture </a:t>
            </a:r>
            <a:endParaRPr lang="en-US" sz="1300" b="0" i="0" u="none" strike="noStrike" cap="none" spc="0" normalizeH="0" baseline="0" noProof="0">
              <a:ln>
                <a:noFill/>
              </a:ln>
              <a:effectLst/>
              <a:uLnTx/>
              <a:uFillTx/>
            </a:endParaRPr>
          </a:p>
          <a:p>
            <a:pPr marL="2286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300" b="0" i="0" u="none" strike="noStrike" cap="none" spc="0" normalizeH="0" baseline="0" noProof="0" dirty="0">
                <a:ln>
                  <a:noFill/>
                </a:ln>
                <a:effectLst/>
                <a:uLnTx/>
                <a:uFillTx/>
              </a:rPr>
              <a:t>👉 </a:t>
            </a:r>
            <a:r>
              <a:rPr kumimoji="0" lang="en-US" sz="1300" b="0" i="1" u="none" strike="noStrike" cap="none" spc="0" normalizeH="0" baseline="0" noProof="0" dirty="0">
                <a:ln>
                  <a:noFill/>
                </a:ln>
                <a:effectLst/>
                <a:uLnTx/>
                <a:uFillTx/>
              </a:rPr>
              <a:t>Key point:</a:t>
            </a:r>
            <a:r>
              <a:rPr kumimoji="0" lang="en-US" sz="1300" b="0" i="0" u="none" strike="noStrike" cap="none" spc="0" normalizeH="0" baseline="0" noProof="0" dirty="0">
                <a:ln>
                  <a:noFill/>
                </a:ln>
                <a:effectLst/>
                <a:uLnTx/>
                <a:uFillTx/>
              </a:rPr>
              <a:t> carbon steel needs coatings/paint, 304 doesn’t</a:t>
            </a:r>
            <a:endParaRPr lang="en-US" sz="1300" b="0" i="0" u="none" strike="noStrike" cap="none" spc="0" normalizeH="0" baseline="0" noProof="0" dirty="0">
              <a:ln>
                <a:noFill/>
              </a:ln>
              <a:effectLst/>
              <a:uLnTx/>
              <a:uFillTx/>
            </a:endParaRPr>
          </a:p>
        </p:txBody>
      </p:sp>
      <p:sp>
        <p:nvSpPr>
          <p:cNvPr id="5" name="TextBox 4">
            <a:extLst>
              <a:ext uri="{FF2B5EF4-FFF2-40B4-BE49-F238E27FC236}">
                <a16:creationId xmlns:a16="http://schemas.microsoft.com/office/drawing/2014/main" id="{4E7731A9-DA18-3144-591C-D9426BE357D3}"/>
              </a:ext>
            </a:extLst>
          </p:cNvPr>
          <p:cNvSpPr txBox="1"/>
          <p:nvPr/>
        </p:nvSpPr>
        <p:spPr>
          <a:xfrm>
            <a:off x="3236976" y="329184"/>
            <a:ext cx="5138928" cy="784830"/>
          </a:xfrm>
          <a:prstGeom prst="rect">
            <a:avLst/>
          </a:prstGeom>
          <a:noFill/>
        </p:spPr>
        <p:txBody>
          <a:bodyPr wrap="square" rtlCol="0">
            <a:spAutoFit/>
          </a:bodyPr>
          <a:lstStyle/>
          <a:p>
            <a:pPr algn="ctr">
              <a:spcAft>
                <a:spcPts val="600"/>
              </a:spcAft>
            </a:pPr>
            <a:r>
              <a:rPr lang="en-GB" sz="2000"/>
              <a:t>Final material choice of 304 stainless.</a:t>
            </a:r>
          </a:p>
          <a:p>
            <a:pPr algn="ctr">
              <a:spcAft>
                <a:spcPts val="600"/>
              </a:spcAft>
            </a:pPr>
            <a:r>
              <a:rPr lang="en-GB" sz="2000"/>
              <a:t> -reasons and comparisons-</a:t>
            </a:r>
          </a:p>
        </p:txBody>
      </p:sp>
    </p:spTree>
    <p:extLst>
      <p:ext uri="{BB962C8B-B14F-4D97-AF65-F5344CB8AC3E}">
        <p14:creationId xmlns:p14="http://schemas.microsoft.com/office/powerpoint/2010/main" val="40805783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black connectors&#10;&#10;AI-generated content may be incorrect.">
            <a:extLst>
              <a:ext uri="{FF2B5EF4-FFF2-40B4-BE49-F238E27FC236}">
                <a16:creationId xmlns:a16="http://schemas.microsoft.com/office/drawing/2014/main" id="{25A079AD-1775-35CE-7BEC-3354D16299FC}"/>
              </a:ext>
            </a:extLst>
          </p:cNvPr>
          <p:cNvPicPr>
            <a:picLocks noChangeAspect="1"/>
          </p:cNvPicPr>
          <p:nvPr/>
        </p:nvPicPr>
        <p:blipFill>
          <a:blip r:embed="rId2"/>
          <a:stretch>
            <a:fillRect/>
          </a:stretch>
        </p:blipFill>
        <p:spPr>
          <a:xfrm>
            <a:off x="1463140" y="4574461"/>
            <a:ext cx="2993395" cy="2243522"/>
          </a:xfrm>
          <a:prstGeom prst="rect">
            <a:avLst/>
          </a:prstGeom>
        </p:spPr>
      </p:pic>
      <p:pic>
        <p:nvPicPr>
          <p:cNvPr id="11" name="Picture 10">
            <a:extLst>
              <a:ext uri="{FF2B5EF4-FFF2-40B4-BE49-F238E27FC236}">
                <a16:creationId xmlns:a16="http://schemas.microsoft.com/office/drawing/2014/main" id="{01A93026-1B07-F0B8-6B23-3B04383AF159}"/>
              </a:ext>
            </a:extLst>
          </p:cNvPr>
          <p:cNvPicPr>
            <a:picLocks noChangeAspect="1"/>
          </p:cNvPicPr>
          <p:nvPr/>
        </p:nvPicPr>
        <p:blipFill>
          <a:blip r:embed="rId3"/>
          <a:stretch>
            <a:fillRect/>
          </a:stretch>
        </p:blipFill>
        <p:spPr>
          <a:xfrm>
            <a:off x="538779" y="168987"/>
            <a:ext cx="4851747" cy="3487678"/>
          </a:xfrm>
          <a:prstGeom prst="rect">
            <a:avLst/>
          </a:prstGeom>
        </p:spPr>
      </p:pic>
      <p:pic>
        <p:nvPicPr>
          <p:cNvPr id="15" name="Picture 14" descr="A diagram of a car&#10;&#10;AI-generated content may be incorrect.">
            <a:extLst>
              <a:ext uri="{FF2B5EF4-FFF2-40B4-BE49-F238E27FC236}">
                <a16:creationId xmlns:a16="http://schemas.microsoft.com/office/drawing/2014/main" id="{A72E919A-F6C7-99EF-693A-43D820569BB9}"/>
              </a:ext>
            </a:extLst>
          </p:cNvPr>
          <p:cNvPicPr>
            <a:picLocks noChangeAspect="1"/>
          </p:cNvPicPr>
          <p:nvPr/>
        </p:nvPicPr>
        <p:blipFill>
          <a:blip r:embed="rId4"/>
          <a:stretch>
            <a:fillRect/>
          </a:stretch>
        </p:blipFill>
        <p:spPr>
          <a:xfrm>
            <a:off x="5922017" y="168987"/>
            <a:ext cx="5777305" cy="4115157"/>
          </a:xfrm>
          <a:prstGeom prst="rect">
            <a:avLst/>
          </a:prstGeom>
        </p:spPr>
      </p:pic>
      <p:pic>
        <p:nvPicPr>
          <p:cNvPr id="18" name="Picture 17" descr="A close-up of a wiring system&#10;&#10;AI-generated content may be incorrect.">
            <a:extLst>
              <a:ext uri="{FF2B5EF4-FFF2-40B4-BE49-F238E27FC236}">
                <a16:creationId xmlns:a16="http://schemas.microsoft.com/office/drawing/2014/main" id="{2586CBDD-4C51-D6FF-3F18-750D3DF1520B}"/>
              </a:ext>
            </a:extLst>
          </p:cNvPr>
          <p:cNvPicPr>
            <a:picLocks noChangeAspect="1"/>
          </p:cNvPicPr>
          <p:nvPr/>
        </p:nvPicPr>
        <p:blipFill>
          <a:blip r:embed="rId5"/>
          <a:srcRect l="21074" t="10462" r="26367" b="11938"/>
          <a:stretch>
            <a:fillRect/>
          </a:stretch>
        </p:blipFill>
        <p:spPr>
          <a:xfrm rot="5400000">
            <a:off x="8652096" y="3394652"/>
            <a:ext cx="2219504" cy="4369217"/>
          </a:xfrm>
          <a:prstGeom prst="rect">
            <a:avLst/>
          </a:prstGeom>
        </p:spPr>
      </p:pic>
      <p:pic>
        <p:nvPicPr>
          <p:cNvPr id="20" name="Picture 19" descr="A group of wires on a floor&#10;&#10;AI-generated content may be incorrect.">
            <a:extLst>
              <a:ext uri="{FF2B5EF4-FFF2-40B4-BE49-F238E27FC236}">
                <a16:creationId xmlns:a16="http://schemas.microsoft.com/office/drawing/2014/main" id="{750031C2-AE4E-B705-FF77-08C430661E7D}"/>
              </a:ext>
            </a:extLst>
          </p:cNvPr>
          <p:cNvPicPr>
            <a:picLocks noChangeAspect="1"/>
          </p:cNvPicPr>
          <p:nvPr/>
        </p:nvPicPr>
        <p:blipFill>
          <a:blip r:embed="rId6"/>
          <a:stretch>
            <a:fillRect/>
          </a:stretch>
        </p:blipFill>
        <p:spPr>
          <a:xfrm>
            <a:off x="5704318" y="4469506"/>
            <a:ext cx="1664629" cy="2219506"/>
          </a:xfrm>
          <a:prstGeom prst="rect">
            <a:avLst/>
          </a:prstGeom>
        </p:spPr>
      </p:pic>
      <p:sp>
        <p:nvSpPr>
          <p:cNvPr id="22" name="TextBox 21">
            <a:extLst>
              <a:ext uri="{FF2B5EF4-FFF2-40B4-BE49-F238E27FC236}">
                <a16:creationId xmlns:a16="http://schemas.microsoft.com/office/drawing/2014/main" id="{FFA66A77-0CBD-B7EF-9B02-AEFEAA86C2BC}"/>
              </a:ext>
            </a:extLst>
          </p:cNvPr>
          <p:cNvSpPr txBox="1"/>
          <p:nvPr/>
        </p:nvSpPr>
        <p:spPr>
          <a:xfrm>
            <a:off x="875331" y="3866575"/>
            <a:ext cx="4446372" cy="707886"/>
          </a:xfrm>
          <a:prstGeom prst="rect">
            <a:avLst/>
          </a:prstGeom>
          <a:noFill/>
        </p:spPr>
        <p:txBody>
          <a:bodyPr wrap="square" lIns="91440" tIns="45720" rIns="91440" bIns="45720" rtlCol="0" anchor="t">
            <a:spAutoFit/>
          </a:bodyPr>
          <a:lstStyle/>
          <a:p>
            <a:pPr algn="ctr"/>
            <a:r>
              <a:rPr lang="en-GB" sz="2000" dirty="0"/>
              <a:t>Wiring harness overhaul, </a:t>
            </a:r>
            <a:r>
              <a:rPr lang="en-GB" sz="2000"/>
              <a:t>planning,</a:t>
            </a:r>
            <a:r>
              <a:rPr lang="en-GB" sz="2000" dirty="0"/>
              <a:t> and redesign.</a:t>
            </a:r>
          </a:p>
        </p:txBody>
      </p:sp>
    </p:spTree>
    <p:extLst>
      <p:ext uri="{BB962C8B-B14F-4D97-AF65-F5344CB8AC3E}">
        <p14:creationId xmlns:p14="http://schemas.microsoft.com/office/powerpoint/2010/main" val="9763607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6534E61-DACA-77BA-0C88-7E24F4AF6073}"/>
              </a:ext>
            </a:extLst>
          </p:cNvPr>
          <p:cNvSpPr txBox="1"/>
          <p:nvPr/>
        </p:nvSpPr>
        <p:spPr>
          <a:xfrm>
            <a:off x="586478" y="1683756"/>
            <a:ext cx="3115265" cy="2396359"/>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kern="1200">
                <a:solidFill>
                  <a:srgbClr val="FFFFFF"/>
                </a:solidFill>
                <a:latin typeface="+mj-lt"/>
                <a:ea typeface="+mj-ea"/>
                <a:cs typeface="+mj-cs"/>
              </a:rPr>
              <a:t>Further work</a:t>
            </a:r>
          </a:p>
        </p:txBody>
      </p:sp>
      <p:graphicFrame>
        <p:nvGraphicFramePr>
          <p:cNvPr id="7" name="TextBox 4">
            <a:extLst>
              <a:ext uri="{FF2B5EF4-FFF2-40B4-BE49-F238E27FC236}">
                <a16:creationId xmlns:a16="http://schemas.microsoft.com/office/drawing/2014/main" id="{2C238834-E854-D9D8-85DA-12C40560B3AD}"/>
              </a:ext>
            </a:extLst>
          </p:cNvPr>
          <p:cNvGraphicFramePr/>
          <p:nvPr>
            <p:extLst>
              <p:ext uri="{D42A27DB-BD31-4B8C-83A1-F6EECF244321}">
                <p14:modId xmlns:p14="http://schemas.microsoft.com/office/powerpoint/2010/main" val="8107647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37622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B599DA-132B-257C-717E-1DA7462909FC}"/>
              </a:ext>
            </a:extLst>
          </p:cNvPr>
          <p:cNvSpPr>
            <a:spLocks noGrp="1"/>
          </p:cNvSpPr>
          <p:nvPr>
            <p:ph type="title"/>
          </p:nvPr>
        </p:nvSpPr>
        <p:spPr>
          <a:xfrm>
            <a:off x="5596501" y="489508"/>
            <a:ext cx="5754896" cy="1667569"/>
          </a:xfrm>
        </p:spPr>
        <p:txBody>
          <a:bodyPr anchor="b">
            <a:normAutofit/>
          </a:bodyPr>
          <a:lstStyle/>
          <a:p>
            <a:r>
              <a:rPr lang="en-GB" sz="4000"/>
              <a:t>Oska Robertson - Introduction</a:t>
            </a:r>
          </a:p>
        </p:txBody>
      </p:sp>
      <p:pic>
        <p:nvPicPr>
          <p:cNvPr id="4" name="Picture 3">
            <a:extLst>
              <a:ext uri="{FF2B5EF4-FFF2-40B4-BE49-F238E27FC236}">
                <a16:creationId xmlns:a16="http://schemas.microsoft.com/office/drawing/2014/main" id="{A57A0327-6644-0D91-C464-BF17921E711A}"/>
              </a:ext>
            </a:extLst>
          </p:cNvPr>
          <p:cNvPicPr>
            <a:picLocks noChangeAspect="1"/>
          </p:cNvPicPr>
          <p:nvPr/>
        </p:nvPicPr>
        <p:blipFill>
          <a:blip r:embed="rId2"/>
          <a:srcRect l="14526" r="17020"/>
          <a:stretch>
            <a:fillRect/>
          </a:stretch>
        </p:blipFill>
        <p:spPr>
          <a:xfrm>
            <a:off x="1068130" y="1198630"/>
            <a:ext cx="3876165" cy="4029044"/>
          </a:xfrm>
          <a:prstGeom prst="rect">
            <a:avLst/>
          </a:prstGeom>
        </p:spPr>
      </p:pic>
      <p:sp>
        <p:nvSpPr>
          <p:cNvPr id="3" name="Content Placeholder 2">
            <a:extLst>
              <a:ext uri="{FF2B5EF4-FFF2-40B4-BE49-F238E27FC236}">
                <a16:creationId xmlns:a16="http://schemas.microsoft.com/office/drawing/2014/main" id="{78E76976-15EC-019A-CC65-95AF3CCB7D89}"/>
              </a:ext>
            </a:extLst>
          </p:cNvPr>
          <p:cNvSpPr>
            <a:spLocks noGrp="1"/>
          </p:cNvSpPr>
          <p:nvPr>
            <p:ph idx="1"/>
          </p:nvPr>
        </p:nvSpPr>
        <p:spPr>
          <a:xfrm>
            <a:off x="5596502" y="2405894"/>
            <a:ext cx="5754896" cy="3197464"/>
          </a:xfrm>
        </p:spPr>
        <p:txBody>
          <a:bodyPr anchor="t">
            <a:normAutofit/>
          </a:bodyPr>
          <a:lstStyle/>
          <a:p>
            <a:pPr marL="0" indent="0">
              <a:buNone/>
            </a:pPr>
            <a:r>
              <a:rPr lang="en-GB" sz="2000"/>
              <a:t>I am primarily Responsible for preparing the motorcycle for racing. This includes reading, understanding and advising the rest of the team on the regulations of our chosen series, No Limits Racing Power Endurance, as well as applying all necessary modifications to prepare the bike for racing.</a:t>
            </a:r>
          </a:p>
        </p:txBody>
      </p:sp>
      <p:sp>
        <p:nvSpPr>
          <p:cNvPr id="54" name="Rectangle 53">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45481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Rectangle 5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7B8CB-5D0F-AE41-28A7-173F9630D8F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Oska Robertson - Regulations</a:t>
            </a:r>
          </a:p>
        </p:txBody>
      </p:sp>
      <p:sp>
        <p:nvSpPr>
          <p:cNvPr id="3" name="Content Placeholder 2">
            <a:extLst>
              <a:ext uri="{FF2B5EF4-FFF2-40B4-BE49-F238E27FC236}">
                <a16:creationId xmlns:a16="http://schemas.microsoft.com/office/drawing/2014/main" id="{B67E8FA7-7AAC-22A9-DAE7-CAE725382864}"/>
              </a:ext>
            </a:extLst>
          </p:cNvPr>
          <p:cNvSpPr>
            <a:spLocks noGrp="1"/>
          </p:cNvSpPr>
          <p:nvPr>
            <p:ph idx="1"/>
          </p:nvPr>
        </p:nvSpPr>
        <p:spPr>
          <a:xfrm>
            <a:off x="4581727" y="649480"/>
            <a:ext cx="3025303" cy="5546047"/>
          </a:xfrm>
        </p:spPr>
        <p:txBody>
          <a:bodyPr anchor="ctr">
            <a:normAutofit/>
          </a:bodyPr>
          <a:lstStyle/>
          <a:p>
            <a:pPr marL="0" indent="0">
              <a:buNone/>
            </a:pPr>
            <a:r>
              <a:rPr lang="en-GB" sz="2000"/>
              <a:t>I initially struggled to find the 2026 edition of the No Limits Racing Technical Regulations, and I could only find the 2011 edition, which I rightly assumed to be outdated. To resolve this, I contacted the organisers of NLR, who directed me to the rider's information board, which included the updated technical regulations, as well as other important documents.</a:t>
            </a:r>
          </a:p>
        </p:txBody>
      </p:sp>
      <p:pic>
        <p:nvPicPr>
          <p:cNvPr id="4" name="Picture 3">
            <a:extLst>
              <a:ext uri="{FF2B5EF4-FFF2-40B4-BE49-F238E27FC236}">
                <a16:creationId xmlns:a16="http://schemas.microsoft.com/office/drawing/2014/main" id="{D424E181-0F4E-1222-1B1B-E4FFAD39B83C}"/>
              </a:ext>
            </a:extLst>
          </p:cNvPr>
          <p:cNvPicPr>
            <a:picLocks noChangeAspect="1"/>
          </p:cNvPicPr>
          <p:nvPr/>
        </p:nvPicPr>
        <p:blipFill>
          <a:blip r:embed="rId2"/>
          <a:srcRect l="20384" r="20087"/>
          <a:stretch>
            <a:fillRect/>
          </a:stretch>
        </p:blipFill>
        <p:spPr>
          <a:xfrm>
            <a:off x="8109502" y="10"/>
            <a:ext cx="4082498" cy="6857990"/>
          </a:xfrm>
          <a:prstGeom prst="rect">
            <a:avLst/>
          </a:prstGeom>
        </p:spPr>
      </p:pic>
    </p:spTree>
    <p:extLst>
      <p:ext uri="{BB962C8B-B14F-4D97-AF65-F5344CB8AC3E}">
        <p14:creationId xmlns:p14="http://schemas.microsoft.com/office/powerpoint/2010/main" val="28048198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A9E79-B882-97F4-B61D-84906DFB3D48}"/>
              </a:ext>
            </a:extLst>
          </p:cNvPr>
          <p:cNvSpPr>
            <a:spLocks noGrp="1"/>
          </p:cNvSpPr>
          <p:nvPr>
            <p:ph type="title"/>
          </p:nvPr>
        </p:nvSpPr>
        <p:spPr>
          <a:xfrm>
            <a:off x="1136397" y="502020"/>
            <a:ext cx="5323715" cy="1642970"/>
          </a:xfrm>
        </p:spPr>
        <p:txBody>
          <a:bodyPr anchor="b">
            <a:normAutofit/>
          </a:bodyPr>
          <a:lstStyle/>
          <a:p>
            <a:r>
              <a:rPr lang="en-GB" sz="4000"/>
              <a:t>Oska Robertson – Key Regulations</a:t>
            </a:r>
          </a:p>
        </p:txBody>
      </p:sp>
      <p:sp>
        <p:nvSpPr>
          <p:cNvPr id="3" name="Content Placeholder 2">
            <a:extLst>
              <a:ext uri="{FF2B5EF4-FFF2-40B4-BE49-F238E27FC236}">
                <a16:creationId xmlns:a16="http://schemas.microsoft.com/office/drawing/2014/main" id="{EB38A7A7-2D0B-B9AA-944A-D30DEA9589AA}"/>
              </a:ext>
            </a:extLst>
          </p:cNvPr>
          <p:cNvSpPr>
            <a:spLocks noGrp="1"/>
          </p:cNvSpPr>
          <p:nvPr>
            <p:ph idx="1"/>
          </p:nvPr>
        </p:nvSpPr>
        <p:spPr>
          <a:xfrm>
            <a:off x="1144923" y="2405894"/>
            <a:ext cx="5315189" cy="3535083"/>
          </a:xfrm>
        </p:spPr>
        <p:txBody>
          <a:bodyPr anchor="t">
            <a:normAutofit/>
          </a:bodyPr>
          <a:lstStyle/>
          <a:p>
            <a:pPr marL="0" indent="0">
              <a:buNone/>
            </a:pPr>
            <a:r>
              <a:rPr lang="en-GB" sz="1700"/>
              <a:t>After locating and reading the technical regulations, I created a document to summarize all the relevant rules in one place, as the regulations were spread across multiple documents, totalling over 100 pages. I reduced this down to 11 pages by removing irrelevant information to allow the team to easily access the relevant information. The key regulations I needed to focus on were:</a:t>
            </a:r>
          </a:p>
          <a:p>
            <a:r>
              <a:rPr lang="en-GB" sz="1700"/>
              <a:t>Rain Light (ACU 15.10, NLR 8)</a:t>
            </a:r>
          </a:p>
          <a:p>
            <a:r>
              <a:rPr lang="en-GB" sz="1700"/>
              <a:t>Oil Containment (ACU 15.9, NLR 7.13)</a:t>
            </a:r>
          </a:p>
          <a:p>
            <a:r>
              <a:rPr lang="en-GB" sz="1700"/>
              <a:t>Parts to remove/Modify (NLR 9, 10)</a:t>
            </a:r>
          </a:p>
          <a:p>
            <a:endParaRPr lang="en-GB" sz="1700"/>
          </a:p>
        </p:txBody>
      </p:sp>
      <p:sp>
        <p:nvSpPr>
          <p:cNvPr id="1040" name="Rectangle 1039">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DC69620A-1A74-A9A0-5B62-6320C0E472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974" r="15718" b="-2"/>
          <a:stretch>
            <a:fillRect/>
          </a:stretch>
        </p:blipFill>
        <p:spPr bwMode="auto">
          <a:xfrm>
            <a:off x="7075967" y="1277459"/>
            <a:ext cx="4170530" cy="43349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56BF85C-3CD9-6B6A-323A-DF93CAF2B3EF}"/>
              </a:ext>
            </a:extLst>
          </p:cNvPr>
          <p:cNvSpPr txBox="1"/>
          <p:nvPr/>
        </p:nvSpPr>
        <p:spPr>
          <a:xfrm>
            <a:off x="3048000" y="3244334"/>
            <a:ext cx="6096000" cy="369332"/>
          </a:xfrm>
          <a:prstGeom prst="rect">
            <a:avLst/>
          </a:prstGeom>
          <a:noFill/>
        </p:spPr>
        <p:txBody>
          <a:bodyPr wrap="square">
            <a:spAutoFit/>
          </a:bodyPr>
          <a:lstStyle/>
          <a:p>
            <a:pPr>
              <a:spcAft>
                <a:spcPts val="600"/>
              </a:spcAft>
            </a:pPr>
            <a:r>
              <a:rPr lang="en-GB"/>
              <a:t> </a:t>
            </a:r>
          </a:p>
        </p:txBody>
      </p:sp>
    </p:spTree>
    <p:extLst>
      <p:ext uri="{BB962C8B-B14F-4D97-AF65-F5344CB8AC3E}">
        <p14:creationId xmlns:p14="http://schemas.microsoft.com/office/powerpoint/2010/main" val="9220856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4BBF2A-9585-8D52-436F-C1FF676E3447}"/>
              </a:ext>
            </a:extLst>
          </p:cNvPr>
          <p:cNvSpPr>
            <a:spLocks noGrp="1"/>
          </p:cNvSpPr>
          <p:nvPr>
            <p:ph type="title"/>
          </p:nvPr>
        </p:nvSpPr>
        <p:spPr>
          <a:xfrm>
            <a:off x="566382" y="456345"/>
            <a:ext cx="3111690" cy="3556097"/>
          </a:xfrm>
        </p:spPr>
        <p:txBody>
          <a:bodyPr anchor="b">
            <a:normAutofit/>
          </a:bodyPr>
          <a:lstStyle/>
          <a:p>
            <a:pPr algn="r"/>
            <a:r>
              <a:rPr lang="en-GB" sz="4000">
                <a:solidFill>
                  <a:srgbClr val="FFFFFF"/>
                </a:solidFill>
              </a:rPr>
              <a:t>Oska Robertson – Rain Light Design</a:t>
            </a:r>
          </a:p>
        </p:txBody>
      </p:sp>
      <p:sp>
        <p:nvSpPr>
          <p:cNvPr id="3" name="Content Placeholder 2">
            <a:extLst>
              <a:ext uri="{FF2B5EF4-FFF2-40B4-BE49-F238E27FC236}">
                <a16:creationId xmlns:a16="http://schemas.microsoft.com/office/drawing/2014/main" id="{C5FDB962-7C9B-28E5-E35B-FBD95A970D4D}"/>
              </a:ext>
            </a:extLst>
          </p:cNvPr>
          <p:cNvSpPr>
            <a:spLocks noGrp="1"/>
          </p:cNvSpPr>
          <p:nvPr>
            <p:ph idx="1"/>
          </p:nvPr>
        </p:nvSpPr>
        <p:spPr>
          <a:xfrm>
            <a:off x="4688007" y="511389"/>
            <a:ext cx="3124284" cy="5848468"/>
          </a:xfrm>
        </p:spPr>
        <p:txBody>
          <a:bodyPr anchor="ctr">
            <a:normAutofit/>
          </a:bodyPr>
          <a:lstStyle/>
          <a:p>
            <a:pPr marL="0" indent="0">
              <a:buNone/>
            </a:pPr>
            <a:r>
              <a:rPr lang="en-GB" sz="2000"/>
              <a:t>I decided to create my own bespoke rain light for this project. I designed it to use an 1157 LED bulb, as this has an output of 1.2W, which perfectly suited the 0.6-1.8W requirement from the regulations. This bulb mounts to a BAY15D base, which I factored into my design.</a:t>
            </a:r>
          </a:p>
        </p:txBody>
      </p:sp>
      <p:pic>
        <p:nvPicPr>
          <p:cNvPr id="4" name="Picture 3">
            <a:extLst>
              <a:ext uri="{FF2B5EF4-FFF2-40B4-BE49-F238E27FC236}">
                <a16:creationId xmlns:a16="http://schemas.microsoft.com/office/drawing/2014/main" id="{2811B49E-FF53-D364-4609-25ABF2E46F1E}"/>
              </a:ext>
            </a:extLst>
          </p:cNvPr>
          <p:cNvPicPr>
            <a:picLocks noChangeAspect="1"/>
          </p:cNvPicPr>
          <p:nvPr/>
        </p:nvPicPr>
        <p:blipFill>
          <a:blip r:embed="rId2"/>
          <a:srcRect t="12692" r="-1" b="11989"/>
          <a:stretch>
            <a:fillRect/>
          </a:stretch>
        </p:blipFill>
        <p:spPr>
          <a:xfrm>
            <a:off x="8331957" y="-10140"/>
            <a:ext cx="3860043" cy="2311316"/>
          </a:xfrm>
          <a:prstGeom prst="rect">
            <a:avLst/>
          </a:prstGeom>
        </p:spPr>
      </p:pic>
      <p:pic>
        <p:nvPicPr>
          <p:cNvPr id="6" name="Picture 5">
            <a:extLst>
              <a:ext uri="{FF2B5EF4-FFF2-40B4-BE49-F238E27FC236}">
                <a16:creationId xmlns:a16="http://schemas.microsoft.com/office/drawing/2014/main" id="{F62F77B0-AB30-C557-FAB0-7E3D7193E798}"/>
              </a:ext>
            </a:extLst>
          </p:cNvPr>
          <p:cNvPicPr>
            <a:picLocks noChangeAspect="1"/>
          </p:cNvPicPr>
          <p:nvPr/>
        </p:nvPicPr>
        <p:blipFill>
          <a:blip r:embed="rId3"/>
          <a:srcRect t="3776" r="-1" b="12200"/>
          <a:stretch>
            <a:fillRect/>
          </a:stretch>
        </p:blipFill>
        <p:spPr>
          <a:xfrm>
            <a:off x="8331957" y="4571454"/>
            <a:ext cx="3860043" cy="2286543"/>
          </a:xfrm>
          <a:prstGeom prst="rect">
            <a:avLst/>
          </a:prstGeom>
        </p:spPr>
      </p:pic>
      <p:pic>
        <p:nvPicPr>
          <p:cNvPr id="5" name="Picture 4">
            <a:extLst>
              <a:ext uri="{FF2B5EF4-FFF2-40B4-BE49-F238E27FC236}">
                <a16:creationId xmlns:a16="http://schemas.microsoft.com/office/drawing/2014/main" id="{D9D53F75-8907-053A-2636-15FEC6C904FA}"/>
              </a:ext>
            </a:extLst>
          </p:cNvPr>
          <p:cNvPicPr>
            <a:picLocks noChangeAspect="1"/>
          </p:cNvPicPr>
          <p:nvPr/>
        </p:nvPicPr>
        <p:blipFill>
          <a:blip r:embed="rId4"/>
          <a:srcRect r="-1" b="2160"/>
          <a:stretch>
            <a:fillRect/>
          </a:stretch>
        </p:blipFill>
        <p:spPr>
          <a:xfrm>
            <a:off x="8331957" y="2294552"/>
            <a:ext cx="3860043" cy="2313194"/>
          </a:xfrm>
          <a:prstGeom prst="rect">
            <a:avLst/>
          </a:prstGeom>
        </p:spPr>
      </p:pic>
    </p:spTree>
    <p:extLst>
      <p:ext uri="{BB962C8B-B14F-4D97-AF65-F5344CB8AC3E}">
        <p14:creationId xmlns:p14="http://schemas.microsoft.com/office/powerpoint/2010/main" val="38192849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6F3CE-D333-B921-4897-B6A6F6FB9C2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Oska Robertson – Oil Containment</a:t>
            </a:r>
          </a:p>
        </p:txBody>
      </p:sp>
      <p:sp>
        <p:nvSpPr>
          <p:cNvPr id="3" name="Content Placeholder 2">
            <a:extLst>
              <a:ext uri="{FF2B5EF4-FFF2-40B4-BE49-F238E27FC236}">
                <a16:creationId xmlns:a16="http://schemas.microsoft.com/office/drawing/2014/main" id="{77D66E01-3605-8979-47A5-A4606217106D}"/>
              </a:ext>
            </a:extLst>
          </p:cNvPr>
          <p:cNvSpPr>
            <a:spLocks noGrp="1"/>
          </p:cNvSpPr>
          <p:nvPr>
            <p:ph idx="1"/>
          </p:nvPr>
        </p:nvSpPr>
        <p:spPr>
          <a:xfrm>
            <a:off x="4581727" y="649480"/>
            <a:ext cx="3025303" cy="5546047"/>
          </a:xfrm>
        </p:spPr>
        <p:txBody>
          <a:bodyPr anchor="ctr">
            <a:normAutofit/>
          </a:bodyPr>
          <a:lstStyle/>
          <a:p>
            <a:pPr marL="0" indent="0">
              <a:buNone/>
            </a:pPr>
            <a:r>
              <a:rPr lang="en-GB" sz="2000"/>
              <a:t>The regulations also state that the lower fairing of the motorcycle must be able to hold at least half of the engine's total oil and coolant capacity. For this bike that would be 2.7 Litres. I decided it would make sense to order this part in rather than creating an original design, and I discovered that this should cost about £165.</a:t>
            </a:r>
          </a:p>
        </p:txBody>
      </p:sp>
      <p:pic>
        <p:nvPicPr>
          <p:cNvPr id="4" name="Picture 3">
            <a:extLst>
              <a:ext uri="{FF2B5EF4-FFF2-40B4-BE49-F238E27FC236}">
                <a16:creationId xmlns:a16="http://schemas.microsoft.com/office/drawing/2014/main" id="{E0FEB145-45C2-7F03-28A9-384F21FB7492}"/>
              </a:ext>
            </a:extLst>
          </p:cNvPr>
          <p:cNvPicPr>
            <a:picLocks noChangeAspect="1"/>
          </p:cNvPicPr>
          <p:nvPr/>
        </p:nvPicPr>
        <p:blipFill>
          <a:blip r:embed="rId2" cstate="print">
            <a:extLst>
              <a:ext uri="{28A0092B-C50C-407E-A947-70E740481C1C}">
                <a14:useLocalDpi xmlns:a14="http://schemas.microsoft.com/office/drawing/2010/main" val="0"/>
              </a:ext>
            </a:extLst>
          </a:blip>
          <a:srcRect l="26925" r="29470"/>
          <a:stretch>
            <a:fillRect/>
          </a:stretch>
        </p:blipFill>
        <p:spPr bwMode="auto">
          <a:xfrm>
            <a:off x="8109502" y="10"/>
            <a:ext cx="4082498" cy="6857990"/>
          </a:xfrm>
          <a:prstGeom prst="rect">
            <a:avLst/>
          </a:prstGeom>
          <a:noFill/>
        </p:spPr>
      </p:pic>
    </p:spTree>
    <p:extLst>
      <p:ext uri="{BB962C8B-B14F-4D97-AF65-F5344CB8AC3E}">
        <p14:creationId xmlns:p14="http://schemas.microsoft.com/office/powerpoint/2010/main" val="16602764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8B857A-A02D-8FE5-38B4-C76A7F445FD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Oska Robertson – Electrical Modifications</a:t>
            </a:r>
          </a:p>
        </p:txBody>
      </p:sp>
      <p:sp>
        <p:nvSpPr>
          <p:cNvPr id="3" name="Content Placeholder 2">
            <a:extLst>
              <a:ext uri="{FF2B5EF4-FFF2-40B4-BE49-F238E27FC236}">
                <a16:creationId xmlns:a16="http://schemas.microsoft.com/office/drawing/2014/main" id="{43F70CA1-9672-10BE-9B21-EF7E11B97DA8}"/>
              </a:ext>
            </a:extLst>
          </p:cNvPr>
          <p:cNvSpPr>
            <a:spLocks noGrp="1"/>
          </p:cNvSpPr>
          <p:nvPr>
            <p:ph idx="1"/>
          </p:nvPr>
        </p:nvSpPr>
        <p:spPr>
          <a:xfrm>
            <a:off x="6503158" y="649480"/>
            <a:ext cx="4862447" cy="5546047"/>
          </a:xfrm>
        </p:spPr>
        <p:txBody>
          <a:bodyPr anchor="ctr">
            <a:normAutofit/>
          </a:bodyPr>
          <a:lstStyle/>
          <a:p>
            <a:pPr marL="0" indent="0">
              <a:buNone/>
            </a:pPr>
            <a:r>
              <a:rPr lang="en-GB" sz="2000"/>
              <a:t>As well as installing the rain light, a few other modifications need to be done to the bike to allow it to be ready for racing.  These include an oil pressure warning light on the dashboard, connected to an oil pressure sensor in the engine oil galley. The bike also needs an engine kill switch on the handlebars, to allow the rider to quickly shut off the bike in the event of a crash. I also need to remove any parts that are required on a street legal bike but not for racing, such as the indicators, mirrors and numberplate.</a:t>
            </a:r>
          </a:p>
        </p:txBody>
      </p:sp>
    </p:spTree>
    <p:extLst>
      <p:ext uri="{BB962C8B-B14F-4D97-AF65-F5344CB8AC3E}">
        <p14:creationId xmlns:p14="http://schemas.microsoft.com/office/powerpoint/2010/main" val="40414110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B74243-CA30-589F-F546-CA0597C2C4A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Oska Robertson – Further Work</a:t>
            </a:r>
          </a:p>
        </p:txBody>
      </p:sp>
      <p:sp>
        <p:nvSpPr>
          <p:cNvPr id="3" name="Content Placeholder 2">
            <a:extLst>
              <a:ext uri="{FF2B5EF4-FFF2-40B4-BE49-F238E27FC236}">
                <a16:creationId xmlns:a16="http://schemas.microsoft.com/office/drawing/2014/main" id="{EE09A7D5-BC7B-6DC0-E9A5-73ED7D155117}"/>
              </a:ext>
            </a:extLst>
          </p:cNvPr>
          <p:cNvSpPr>
            <a:spLocks noGrp="1"/>
          </p:cNvSpPr>
          <p:nvPr>
            <p:ph idx="1"/>
          </p:nvPr>
        </p:nvSpPr>
        <p:spPr>
          <a:xfrm>
            <a:off x="6503158" y="649480"/>
            <a:ext cx="4862447" cy="5546047"/>
          </a:xfrm>
        </p:spPr>
        <p:txBody>
          <a:bodyPr anchor="ctr">
            <a:normAutofit/>
          </a:bodyPr>
          <a:lstStyle/>
          <a:p>
            <a:pPr marL="0" indent="0">
              <a:buNone/>
            </a:pPr>
            <a:r>
              <a:rPr lang="en-GB" sz="2000"/>
              <a:t>Some major setbacks occurred during the project, such as the discovery of a crack in the frame. This meant that a lot of elements of my work were delayed or incomplete, as I needed the bike to be fully assembled before I could make modifications such as removing street legal components. With more time I would have liked to fully complete this bike, as well as looking into the possibility of adding a larger rear wheel to improve traction on track.</a:t>
            </a:r>
          </a:p>
        </p:txBody>
      </p:sp>
    </p:spTree>
    <p:extLst>
      <p:ext uri="{BB962C8B-B14F-4D97-AF65-F5344CB8AC3E}">
        <p14:creationId xmlns:p14="http://schemas.microsoft.com/office/powerpoint/2010/main" val="413196396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8DC24-FC26-31F3-3F73-47210AC0B2D3}"/>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69D0796-1727-6F11-C38B-E362694878D9}"/>
              </a:ext>
            </a:extLst>
          </p:cNvPr>
          <p:cNvSpPr>
            <a:spLocks noGrp="1"/>
          </p:cNvSpPr>
          <p:nvPr>
            <p:ph idx="1"/>
          </p:nvPr>
        </p:nvSpPr>
        <p:spPr/>
        <p:txBody>
          <a:bodyPr>
            <a:normAutofit fontScale="77500" lnSpcReduction="20000"/>
          </a:bodyPr>
          <a:lstStyle/>
          <a:p>
            <a:r>
              <a:rPr lang="en-GB" sz="2600"/>
              <a:t>Daniel Briggs</a:t>
            </a:r>
          </a:p>
          <a:p>
            <a:r>
              <a:rPr lang="en-GB" sz="2600"/>
              <a:t>HS Sports -. (2022). </a:t>
            </a:r>
            <a:r>
              <a:rPr lang="en-GB" sz="2600" err="1"/>
              <a:t>Mylaps</a:t>
            </a:r>
            <a:r>
              <a:rPr lang="en-GB" sz="2600"/>
              <a:t> TR2 Direct Powered Car / Bike Transponder - HS Sports. [online] Available at: </a:t>
            </a:r>
            <a:r>
              <a:rPr lang="en-GB" sz="2600" u="sng">
                <a:hlinkClick r:id="rId2"/>
              </a:rPr>
              <a:t>https://hssports.co.uk/sales/mylaps-tr2-direct-powered-car-bike-transponder/</a:t>
            </a:r>
            <a:endParaRPr lang="en-GB" sz="2600"/>
          </a:p>
          <a:p>
            <a:r>
              <a:rPr lang="en-GB" sz="2600"/>
              <a:t>‌Moto Performance. (2025). </a:t>
            </a:r>
            <a:r>
              <a:rPr lang="en-GB" sz="2600" err="1"/>
              <a:t>Mylaps</a:t>
            </a:r>
            <a:r>
              <a:rPr lang="en-GB" sz="2600"/>
              <a:t> TR2 Direct Powered Transponder - Motorcycle / Car. [online] Available at: </a:t>
            </a:r>
            <a:r>
              <a:rPr lang="en-GB" sz="2600" u="sng">
                <a:hlinkClick r:id="rId3"/>
              </a:rPr>
              <a:t>https://moto-performance.co.uk/transponders/complete-kits/mylaps-tr2-direct-powered-transponder-motorcycle-car/</a:t>
            </a:r>
            <a:endParaRPr lang="en-GB" sz="2600"/>
          </a:p>
          <a:p>
            <a:r>
              <a:rPr lang="en-GB" sz="2600"/>
              <a:t>NO LIMITS RACING 2024 SUPPLEMENTARY REGULATIONS. (n.d.). Available at: </a:t>
            </a:r>
            <a:r>
              <a:rPr lang="en-GB" sz="2600" u="sng">
                <a:hlinkClick r:id="rId4"/>
              </a:rPr>
              <a:t>https://storage.googleapis.com/wzukusers/user-18730654/documents/24edd90a2fe844a284dc785c502fbf5c/NLR%202024%20SuppRegs%20Final%20240124.pdf</a:t>
            </a:r>
            <a:endParaRPr lang="en-GB" sz="2600"/>
          </a:p>
          <a:p>
            <a:r>
              <a:rPr lang="en-GB" sz="2600"/>
              <a:t>5.2.4 2014 NO LIMITS RACING TECHNICAL REGULATIONS. (2013). Available at: </a:t>
            </a:r>
            <a:r>
              <a:rPr lang="en-GB" sz="2600" u="sng">
                <a:hlinkClick r:id="rId5"/>
              </a:rPr>
              <a:t>https://nolimitstrackdays.com/media/wysiwyg/nlr-docs/2014_Technical_Rules_NLR_V1_1_.pdf</a:t>
            </a:r>
            <a:endParaRPr lang="en-GB" sz="2600"/>
          </a:p>
          <a:p>
            <a:r>
              <a:rPr lang="en-GB" sz="2600"/>
              <a:t>‌ROAD RACING STANDING REGULATIONS. (n.d.). Available at: </a:t>
            </a:r>
            <a:r>
              <a:rPr lang="en-GB" sz="2600" u="sng">
                <a:hlinkClick r:id="rId6"/>
              </a:rPr>
              <a:t>https://www.acu.org.uk/Uploaded/1/Documents/2024%20Paperwork/Handbook/Updated/2024-Road-Racing-Standing-Regulations-Final.pdf</a:t>
            </a:r>
            <a:endParaRPr lang="en-GB" sz="2600"/>
          </a:p>
          <a:p>
            <a:endParaRPr lang="en-GB"/>
          </a:p>
        </p:txBody>
      </p:sp>
    </p:spTree>
    <p:extLst>
      <p:ext uri="{BB962C8B-B14F-4D97-AF65-F5344CB8AC3E}">
        <p14:creationId xmlns:p14="http://schemas.microsoft.com/office/powerpoint/2010/main" val="26975647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98640-83F8-8D9D-0FA7-863BD64F70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65812F-6128-7E36-7961-8FEE471E242F}"/>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F51A46CE-4BAE-1DD4-6996-2D49614B2DFB}"/>
              </a:ext>
            </a:extLst>
          </p:cNvPr>
          <p:cNvSpPr>
            <a:spLocks noGrp="1"/>
          </p:cNvSpPr>
          <p:nvPr>
            <p:ph idx="1"/>
          </p:nvPr>
        </p:nvSpPr>
        <p:spPr>
          <a:xfrm>
            <a:off x="838200" y="1588558"/>
            <a:ext cx="10515600" cy="4351338"/>
          </a:xfrm>
        </p:spPr>
        <p:txBody>
          <a:bodyPr>
            <a:normAutofit fontScale="85000" lnSpcReduction="10000"/>
          </a:bodyPr>
          <a:lstStyle/>
          <a:p>
            <a:pPr marL="0" indent="0">
              <a:buNone/>
            </a:pPr>
            <a:r>
              <a:rPr lang="en-GB" sz="2600"/>
              <a:t>Oska Robertson</a:t>
            </a:r>
          </a:p>
          <a:p>
            <a:pPr lvl="0"/>
            <a:r>
              <a:rPr lang="en-GB" sz="1900"/>
              <a:t>Auto Cycle Union. (2024) ACU Handbook: Motorcycle Sport Regulations. Rugby: Auto Cycle Union.</a:t>
            </a:r>
          </a:p>
          <a:p>
            <a:pPr lvl="0"/>
            <a:r>
              <a:rPr lang="en-GB" sz="1900"/>
              <a:t>No Limits Racing. (2026) Technical Regulations and Riders Information. Available at: https://www.nolimitsracing.co.uk (Accessed: 10 March 2026).</a:t>
            </a:r>
          </a:p>
          <a:p>
            <a:pPr lvl="0"/>
            <a:r>
              <a:rPr lang="en-GB" sz="1900"/>
              <a:t>Yamaha Motor Co. (1989) Yamaha FZR1000 Service Manual. Yamaha Motor Corporation.</a:t>
            </a:r>
          </a:p>
          <a:p>
            <a:pPr lvl="0"/>
            <a:r>
              <a:rPr lang="en-GB" sz="1900"/>
              <a:t>eBay UK. (2025). </a:t>
            </a:r>
            <a:r>
              <a:rPr lang="en-GB" sz="1900" i="1"/>
              <a:t>Yamaha FZR1000 </a:t>
            </a:r>
            <a:r>
              <a:rPr lang="en-GB" sz="1900" i="1" err="1"/>
              <a:t>Exup</a:t>
            </a:r>
            <a:r>
              <a:rPr lang="en-GB" sz="1900" i="1"/>
              <a:t> GENESIS </a:t>
            </a:r>
            <a:r>
              <a:rPr lang="en-GB" sz="1900" i="1" err="1"/>
              <a:t>Bellypan</a:t>
            </a:r>
            <a:r>
              <a:rPr lang="en-GB" sz="1900" i="1"/>
              <a:t> Fairing Panel Fiberglass 1987 - 1991</a:t>
            </a:r>
            <a:r>
              <a:rPr lang="en-GB" sz="1900"/>
              <a:t>. [online] Available at: https://www.ebay.co.uk/itm/176143792797?var=0&amp;mkevt=1&amp;mkcid=1&amp;mkrid=710-53481-19255-0&amp;campid=5338749392&amp;toolid=20006&amp;_ul=GB&amp;customid=CjwKCAjwyMnNBhBNEiwA-KcguyN35kZh1ybwYyyu6-EizsBcVfDEMn6-ZjLI4n5t74Ktuaq7qOoj3hoC47MQAvD_BwE [Accessed 21 Mar. 2026].</a:t>
            </a:r>
          </a:p>
          <a:p>
            <a:r>
              <a:rPr lang="en-GB" sz="1900"/>
              <a:t>http ://www.zarr.com, W. designed and developed by Z. - (n.d.). </a:t>
            </a:r>
            <a:r>
              <a:rPr lang="en-GB" sz="1900" i="1"/>
              <a:t>Welcome to the Auto-Cycle Union (ACU) - </a:t>
            </a:r>
            <a:r>
              <a:rPr lang="en-GB" sz="1900" i="1" err="1"/>
              <a:t>Bikesport</a:t>
            </a:r>
            <a:r>
              <a:rPr lang="en-GB" sz="1900" i="1"/>
              <a:t> GB</a:t>
            </a:r>
            <a:r>
              <a:rPr lang="en-GB" sz="1900"/>
              <a:t>. [online] Auto-Cycle Union Ltd (ACU). Available at: https://www.acu.org.uk/.</a:t>
            </a:r>
          </a:p>
          <a:p>
            <a:r>
              <a:rPr lang="en-GB" sz="1900"/>
              <a:t>‌Nolimitsracing.co.uk. (2026). Available at: https://www.nolimitsracing.co.uk/s/cdn/v1.0/i/m?url=https%3A%2F%2Fstorage.googleapis.com%2Fproduction-sitebuilder-v1-0-4%2F994%2F218994%2F9WTbOXZf%2Fdd86d6e114ae40c7b6e7202fea50e60a&amp;methods=resize%2C500%2C5000 [Accessed 24 Mar. 2026].</a:t>
            </a:r>
          </a:p>
          <a:p>
            <a:endParaRPr lang="en-GB"/>
          </a:p>
          <a:p>
            <a:endParaRPr lang="en-GB"/>
          </a:p>
          <a:p>
            <a:pPr marL="0" indent="0">
              <a:buNone/>
            </a:pPr>
            <a:endParaRPr lang="en-GB"/>
          </a:p>
          <a:p>
            <a:pPr marL="0" indent="0">
              <a:buNone/>
            </a:pPr>
            <a:endParaRPr lang="en-GB" sz="2600"/>
          </a:p>
          <a:p>
            <a:endParaRPr lang="en-GB"/>
          </a:p>
        </p:txBody>
      </p:sp>
    </p:spTree>
    <p:extLst>
      <p:ext uri="{BB962C8B-B14F-4D97-AF65-F5344CB8AC3E}">
        <p14:creationId xmlns:p14="http://schemas.microsoft.com/office/powerpoint/2010/main" val="394899363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64530-4861-7437-5466-CC1128B9E489}"/>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A977B937-D1D3-5634-75F6-F9A0A4AD84D0}"/>
              </a:ext>
            </a:extLst>
          </p:cNvPr>
          <p:cNvSpPr>
            <a:spLocks noGrp="1"/>
          </p:cNvSpPr>
          <p:nvPr>
            <p:ph idx="1"/>
          </p:nvPr>
        </p:nvSpPr>
        <p:spPr/>
        <p:txBody>
          <a:bodyPr>
            <a:normAutofit fontScale="77500" lnSpcReduction="20000"/>
          </a:bodyPr>
          <a:lstStyle/>
          <a:p>
            <a:r>
              <a:rPr lang="en-GB" sz="2300"/>
              <a:t>Finn Flye</a:t>
            </a:r>
          </a:p>
          <a:p>
            <a:r>
              <a:rPr lang="en-GB" sz="2300"/>
              <a:t>AM Editors Team (2026) </a:t>
            </a:r>
            <a:r>
              <a:rPr lang="en-GB" sz="2300" i="1"/>
              <a:t>Aluminium 6061 &amp; 6061-T6: The Worlds Workhorse. </a:t>
            </a:r>
            <a:r>
              <a:rPr lang="en-GB" sz="2300"/>
              <a:t>Available at: </a:t>
            </a:r>
            <a:r>
              <a:rPr lang="en-GB" sz="2300" u="sng">
                <a:hlinkClick r:id="rId2"/>
              </a:rPr>
              <a:t>Aluminium 6061-T6 (</a:t>
            </a:r>
            <a:r>
              <a:rPr lang="en-GB" sz="2300" u="sng" err="1">
                <a:hlinkClick r:id="rId2"/>
              </a:rPr>
              <a:t>Aluminum</a:t>
            </a:r>
            <a:r>
              <a:rPr lang="en-GB" sz="2300" u="sng">
                <a:hlinkClick r:id="rId2"/>
              </a:rPr>
              <a:t> 6061): Properties &amp; Uses</a:t>
            </a:r>
            <a:r>
              <a:rPr lang="en-GB" sz="2300"/>
              <a:t> (Accessed 1</a:t>
            </a:r>
            <a:r>
              <a:rPr lang="en-GB" sz="2300" baseline="30000"/>
              <a:t>st</a:t>
            </a:r>
            <a:r>
              <a:rPr lang="en-GB" sz="2300"/>
              <a:t> of March)</a:t>
            </a:r>
          </a:p>
          <a:p>
            <a:r>
              <a:rPr lang="en-GB" sz="2300"/>
              <a:t>Ardika, D. R. Triyono, T. </a:t>
            </a:r>
            <a:r>
              <a:rPr lang="en-GB" sz="2300" err="1"/>
              <a:t>Muhayat</a:t>
            </a:r>
            <a:r>
              <a:rPr lang="en-GB" sz="2300"/>
              <a:t>, N. 2021, ‘A Review Porosity in Aluminium Welding’, </a:t>
            </a:r>
            <a:r>
              <a:rPr lang="en-GB" sz="2300" i="1"/>
              <a:t>Procedia Structural Integrity, </a:t>
            </a:r>
            <a:r>
              <a:rPr lang="en-GB" sz="2300"/>
              <a:t>vol. 33, pp. 171-180</a:t>
            </a:r>
          </a:p>
          <a:p>
            <a:r>
              <a:rPr lang="en-GB" sz="2300"/>
              <a:t>Fracchia, E. Gobber, F. Rosso, M. 2017, ‘About Weldability and Welding of AL alloys: case study and problem solving’, </a:t>
            </a:r>
            <a:r>
              <a:rPr lang="en-GB" sz="2300" i="1"/>
              <a:t>Journal of Achievements in Materials and Manufacturing Engineering, </a:t>
            </a:r>
            <a:r>
              <a:rPr lang="en-GB" sz="2300"/>
              <a:t>vol. 85, no. 2, pp. 67-74</a:t>
            </a:r>
          </a:p>
          <a:p>
            <a:r>
              <a:rPr lang="en-GB" sz="2300"/>
              <a:t>Mathers, G. 2002, </a:t>
            </a:r>
            <a:r>
              <a:rPr lang="en-GB" sz="2300" i="1"/>
              <a:t>The Welding of Aluminium and its alloys, </a:t>
            </a:r>
            <a:r>
              <a:rPr lang="en-GB" sz="2300"/>
              <a:t>Elsevier, pp. 10-14</a:t>
            </a:r>
          </a:p>
          <a:p>
            <a:r>
              <a:rPr lang="en-GB" sz="2300" err="1"/>
              <a:t>Polylabs</a:t>
            </a:r>
            <a:r>
              <a:rPr lang="en-GB" sz="2300"/>
              <a:t> (2020) </a:t>
            </a:r>
            <a:r>
              <a:rPr lang="en-GB" sz="2300" i="1"/>
              <a:t>Polyurethane Bump Stops &amp; Jounce Bumpers. </a:t>
            </a:r>
            <a:r>
              <a:rPr lang="en-GB" sz="2300"/>
              <a:t>Available at: </a:t>
            </a:r>
            <a:r>
              <a:rPr lang="en-GB" sz="2300" u="sng">
                <a:hlinkClick r:id="rId3"/>
              </a:rPr>
              <a:t>Polyurethane Bump Stops &amp; Jounce Bumpers - Poly Labs</a:t>
            </a:r>
            <a:r>
              <a:rPr lang="en-GB" sz="2300"/>
              <a:t> (Accessed 3</a:t>
            </a:r>
            <a:r>
              <a:rPr lang="en-GB" sz="2300" baseline="30000"/>
              <a:t>rd</a:t>
            </a:r>
            <a:r>
              <a:rPr lang="en-GB" sz="2300"/>
              <a:t> of March)</a:t>
            </a:r>
          </a:p>
          <a:p>
            <a:r>
              <a:rPr lang="en-GB" sz="2300" err="1"/>
              <a:t>ShimStackor</a:t>
            </a:r>
            <a:r>
              <a:rPr lang="en-GB" sz="2300"/>
              <a:t> (2013) </a:t>
            </a:r>
            <a:r>
              <a:rPr lang="en-GB" sz="2300" i="1" err="1"/>
              <a:t>Restackor</a:t>
            </a:r>
            <a:r>
              <a:rPr lang="en-GB" sz="2300" i="1"/>
              <a:t> Suspension Response. </a:t>
            </a:r>
            <a:r>
              <a:rPr lang="en-GB" sz="2300"/>
              <a:t>Available at: </a:t>
            </a:r>
            <a:r>
              <a:rPr lang="en-GB" sz="2300" u="sng" err="1">
                <a:hlinkClick r:id="rId4"/>
              </a:rPr>
              <a:t>ReStackor</a:t>
            </a:r>
            <a:r>
              <a:rPr lang="en-GB" sz="2300" u="sng">
                <a:hlinkClick r:id="rId4"/>
              </a:rPr>
              <a:t> Suspension Response</a:t>
            </a:r>
            <a:r>
              <a:rPr lang="en-GB" sz="2300"/>
              <a:t> (Accessed 3</a:t>
            </a:r>
            <a:r>
              <a:rPr lang="en-GB" sz="2300" baseline="30000"/>
              <a:t>rd</a:t>
            </a:r>
            <a:r>
              <a:rPr lang="en-GB" sz="2300"/>
              <a:t> of March)</a:t>
            </a:r>
          </a:p>
          <a:p>
            <a:r>
              <a:rPr lang="en-GB" sz="2300"/>
              <a:t>Pinterest. Available at: </a:t>
            </a:r>
            <a:r>
              <a:rPr lang="en-GB" sz="2400">
                <a:hlinkClick r:id="rId5"/>
              </a:rPr>
              <a:t>Pin on YAMAHA</a:t>
            </a:r>
            <a:r>
              <a:rPr lang="en-GB" sz="2400"/>
              <a:t> (Accessed 20</a:t>
            </a:r>
            <a:r>
              <a:rPr lang="en-GB" sz="2400" baseline="30000"/>
              <a:t>th</a:t>
            </a:r>
            <a:r>
              <a:rPr lang="en-GB" sz="2400"/>
              <a:t> of March)</a:t>
            </a:r>
          </a:p>
          <a:p>
            <a:r>
              <a:rPr lang="en-GB" sz="2400"/>
              <a:t>Pinterest. Available at: </a:t>
            </a:r>
            <a:r>
              <a:rPr lang="en-GB" sz="2400">
                <a:hlinkClick r:id="rId6"/>
              </a:rPr>
              <a:t>Pin on M-BIKE..</a:t>
            </a:r>
            <a:r>
              <a:rPr lang="en-GB" sz="2400"/>
              <a:t> (Accessed 20</a:t>
            </a:r>
            <a:r>
              <a:rPr lang="en-GB" sz="2400" baseline="30000"/>
              <a:t>th</a:t>
            </a:r>
            <a:r>
              <a:rPr lang="en-GB" sz="2400"/>
              <a:t> of March)</a:t>
            </a:r>
          </a:p>
          <a:p>
            <a:r>
              <a:rPr lang="en-GB" sz="2400"/>
              <a:t>Motortrend. Available at: </a:t>
            </a:r>
            <a:r>
              <a:rPr lang="en-GB" sz="2400">
                <a:hlinkClick r:id="rId7"/>
              </a:rPr>
              <a:t>feature_image.jpg (1024×606)</a:t>
            </a:r>
            <a:r>
              <a:rPr lang="en-GB" sz="2400"/>
              <a:t> (Accessed 20</a:t>
            </a:r>
            <a:r>
              <a:rPr lang="en-GB" sz="2400" baseline="30000"/>
              <a:t>th</a:t>
            </a:r>
            <a:r>
              <a:rPr lang="en-GB" sz="2400"/>
              <a:t> March)</a:t>
            </a:r>
            <a:endParaRPr lang="en-GB" sz="2300"/>
          </a:p>
          <a:p>
            <a:endParaRPr lang="en-GB"/>
          </a:p>
        </p:txBody>
      </p:sp>
    </p:spTree>
    <p:extLst>
      <p:ext uri="{BB962C8B-B14F-4D97-AF65-F5344CB8AC3E}">
        <p14:creationId xmlns:p14="http://schemas.microsoft.com/office/powerpoint/2010/main" val="269854410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3B4CD-EAAA-CE74-60FA-D17C30CDAE17}"/>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F308BDC0-83A2-4388-00B8-7C4F1DC2BD27}"/>
              </a:ext>
            </a:extLst>
          </p:cNvPr>
          <p:cNvSpPr>
            <a:spLocks noGrp="1"/>
          </p:cNvSpPr>
          <p:nvPr>
            <p:ph idx="1"/>
          </p:nvPr>
        </p:nvSpPr>
        <p:spPr/>
        <p:txBody>
          <a:bodyPr>
            <a:normAutofit fontScale="85000" lnSpcReduction="20000"/>
          </a:bodyPr>
          <a:lstStyle/>
          <a:p>
            <a:r>
              <a:rPr lang="en-GB" sz="2300"/>
              <a:t>Lars Milner</a:t>
            </a:r>
          </a:p>
          <a:p>
            <a:r>
              <a:rPr lang="en-GB" sz="2300"/>
              <a:t>Roberto Lot (2003) </a:t>
            </a:r>
            <a:r>
              <a:rPr lang="en-GB" sz="2300" i="1"/>
              <a:t>a motorcycle tire model for dynamic simulations: theoretical and experimental aspects. </a:t>
            </a:r>
            <a:r>
              <a:rPr lang="en-GB" sz="2300"/>
              <a:t>Department of mechanical engineering, university of </a:t>
            </a:r>
            <a:r>
              <a:rPr lang="en-GB" sz="2300" err="1"/>
              <a:t>padova</a:t>
            </a:r>
            <a:r>
              <a:rPr lang="en-GB" sz="2300"/>
              <a:t>, via </a:t>
            </a:r>
            <a:r>
              <a:rPr lang="en-GB" sz="2300" err="1"/>
              <a:t>venezia</a:t>
            </a:r>
            <a:r>
              <a:rPr lang="en-GB" sz="2300"/>
              <a:t>. </a:t>
            </a:r>
            <a:r>
              <a:rPr lang="en-GB" sz="2300" u="sng">
                <a:hlinkClick r:id="rId2"/>
              </a:rPr>
              <a:t>Meccanica</a:t>
            </a:r>
            <a:r>
              <a:rPr lang="en-GB" sz="2300"/>
              <a:t> 39(3):207-220</a:t>
            </a:r>
          </a:p>
          <a:p>
            <a:r>
              <a:rPr lang="en-GB" sz="2300"/>
              <a:t>DOI:</a:t>
            </a:r>
            <a:r>
              <a:rPr lang="en-GB" sz="2300" u="sng">
                <a:hlinkClick r:id="rId3"/>
              </a:rPr>
              <a:t>10.1023/B:MECC.0000022842.12077.5c</a:t>
            </a:r>
            <a:endParaRPr lang="en-GB" sz="2300"/>
          </a:p>
          <a:p>
            <a:r>
              <a:rPr lang="en-GB" sz="2300"/>
              <a:t> </a:t>
            </a:r>
          </a:p>
          <a:p>
            <a:r>
              <a:rPr lang="en-GB" sz="2300"/>
              <a:t> </a:t>
            </a:r>
            <a:r>
              <a:rPr lang="en-GB" sz="2300" err="1"/>
              <a:t>štefan</a:t>
            </a:r>
            <a:r>
              <a:rPr lang="en-GB" sz="2300"/>
              <a:t> </a:t>
            </a:r>
            <a:r>
              <a:rPr lang="en-GB" sz="2300" err="1"/>
              <a:t>segľa</a:t>
            </a:r>
            <a:r>
              <a:rPr lang="en-GB" sz="2300"/>
              <a:t> , Ovidiu Antonescu , Martin </a:t>
            </a:r>
            <a:r>
              <a:rPr lang="en-GB" sz="2300" err="1"/>
              <a:t>Orečný</a:t>
            </a:r>
            <a:r>
              <a:rPr lang="en-GB" sz="2300"/>
              <a:t> , Abdel </a:t>
            </a:r>
            <a:r>
              <a:rPr lang="en-GB" sz="2300" err="1"/>
              <a:t>elbaghar</a:t>
            </a:r>
            <a:r>
              <a:rPr lang="en-GB" sz="2300"/>
              <a:t> </a:t>
            </a:r>
          </a:p>
          <a:p>
            <a:r>
              <a:rPr lang="en-GB" sz="2300" i="1"/>
              <a:t>Optimization of a Motorcycle Rear Suspension Mechanism with Four-bar Linkage</a:t>
            </a:r>
            <a:endParaRPr lang="en-GB" sz="2300"/>
          </a:p>
          <a:p>
            <a:r>
              <a:rPr lang="en-GB" sz="2300"/>
              <a:t>Acta </a:t>
            </a:r>
            <a:r>
              <a:rPr lang="en-GB" sz="2300" err="1"/>
              <a:t>Mechanica</a:t>
            </a:r>
            <a:r>
              <a:rPr lang="en-GB" sz="2300"/>
              <a:t> </a:t>
            </a:r>
            <a:r>
              <a:rPr lang="en-GB" sz="2300" err="1"/>
              <a:t>Slovaca</a:t>
            </a:r>
            <a:r>
              <a:rPr lang="en-GB" sz="2300"/>
              <a:t> 18 (1): 52 - 59, 2015</a:t>
            </a:r>
          </a:p>
          <a:p>
            <a:r>
              <a:rPr lang="en-GB" sz="2300"/>
              <a:t> </a:t>
            </a:r>
          </a:p>
          <a:p>
            <a:r>
              <a:rPr lang="en-GB" sz="2300"/>
              <a:t>Wen-</a:t>
            </a:r>
            <a:r>
              <a:rPr lang="en-GB" sz="2300" err="1"/>
              <a:t>miin</a:t>
            </a:r>
            <a:r>
              <a:rPr lang="en-GB" sz="2300"/>
              <a:t> </a:t>
            </a:r>
            <a:r>
              <a:rPr lang="en-GB" sz="2300" err="1"/>
              <a:t>hwang</a:t>
            </a:r>
            <a:r>
              <a:rPr lang="en-GB" sz="2300"/>
              <a:t>, </a:t>
            </a:r>
            <a:r>
              <a:rPr lang="en-GB" sz="2300" err="1"/>
              <a:t>joa</a:t>
            </a:r>
            <a:r>
              <a:rPr lang="en-GB" sz="2300"/>
              <a:t> min shih. </a:t>
            </a:r>
            <a:r>
              <a:rPr lang="en-GB" sz="2300" i="1"/>
              <a:t>Optimal synthesis of suspension mechanism with variable leverage ratio (1987) </a:t>
            </a:r>
            <a:endParaRPr lang="en-GB" sz="2300"/>
          </a:p>
          <a:p>
            <a:r>
              <a:rPr lang="en-GB" sz="2300"/>
              <a:t>Journal of the Chinese society of mechanical engineers.</a:t>
            </a:r>
          </a:p>
          <a:p>
            <a:endParaRPr lang="en-GB"/>
          </a:p>
        </p:txBody>
      </p:sp>
    </p:spTree>
    <p:extLst>
      <p:ext uri="{BB962C8B-B14F-4D97-AF65-F5344CB8AC3E}">
        <p14:creationId xmlns:p14="http://schemas.microsoft.com/office/powerpoint/2010/main" val="7297070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27F8F-0541-878C-8496-4DB5DA9F9336}"/>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1FF29F47-846A-B3FA-8200-A396AE199EA7}"/>
              </a:ext>
            </a:extLst>
          </p:cNvPr>
          <p:cNvSpPr>
            <a:spLocks noGrp="1"/>
          </p:cNvSpPr>
          <p:nvPr>
            <p:ph idx="1"/>
          </p:nvPr>
        </p:nvSpPr>
        <p:spPr>
          <a:xfrm>
            <a:off x="711452" y="1327684"/>
            <a:ext cx="11480548" cy="5530315"/>
          </a:xfrm>
        </p:spPr>
        <p:txBody>
          <a:bodyPr>
            <a:normAutofit fontScale="25000" lnSpcReduction="20000"/>
          </a:bodyPr>
          <a:lstStyle/>
          <a:p>
            <a:r>
              <a:rPr lang="en-GB" sz="3600"/>
              <a:t>Moses Adair</a:t>
            </a:r>
          </a:p>
          <a:p>
            <a:r>
              <a:rPr lang="en-US" sz="3600" err="1"/>
              <a:t>Agapovichev</a:t>
            </a:r>
            <a:r>
              <a:rPr lang="en-US" sz="3600"/>
              <a:t>, A., </a:t>
            </a:r>
            <a:r>
              <a:rPr lang="en-US" sz="3600" err="1"/>
              <a:t>Sotov</a:t>
            </a:r>
            <a:r>
              <a:rPr lang="en-US" sz="3600"/>
              <a:t>, A., </a:t>
            </a:r>
            <a:r>
              <a:rPr lang="en-US" sz="3600" err="1"/>
              <a:t>Kokareva</a:t>
            </a:r>
            <a:r>
              <a:rPr lang="en-US" sz="3600"/>
              <a:t>, V. and </a:t>
            </a:r>
            <a:r>
              <a:rPr lang="en-US" sz="3600" err="1"/>
              <a:t>Smelov</a:t>
            </a:r>
            <a:r>
              <a:rPr lang="en-US" sz="3600"/>
              <a:t>, V. (2018). Possibilities and limitations of titanium alloy additive manufacturing. </a:t>
            </a:r>
            <a:r>
              <a:rPr lang="en-US" sz="3600" i="1"/>
              <a:t>MATEC Web of Conferences</a:t>
            </a:r>
            <a:r>
              <a:rPr lang="en-US" sz="3600"/>
              <a:t>, 224(01064), p.01064. </a:t>
            </a:r>
            <a:r>
              <a:rPr lang="en-US" sz="3600" err="1"/>
              <a:t>doi:</a:t>
            </a:r>
            <a:r>
              <a:rPr lang="en-US" sz="3600" u="sng" err="1">
                <a:hlinkClick r:id="rId2"/>
              </a:rPr>
              <a:t>https</a:t>
            </a:r>
            <a:r>
              <a:rPr lang="en-US" sz="3600" u="sng">
                <a:hlinkClick r:id="rId2"/>
              </a:rPr>
              <a:t>://doi.org/10.1051/</a:t>
            </a:r>
            <a:r>
              <a:rPr lang="en-US" sz="3600" u="sng" err="1">
                <a:hlinkClick r:id="rId2"/>
              </a:rPr>
              <a:t>matecconf</a:t>
            </a:r>
            <a:r>
              <a:rPr lang="en-US" sz="3600" u="sng">
                <a:hlinkClick r:id="rId2"/>
              </a:rPr>
              <a:t>/201822401064</a:t>
            </a:r>
            <a:r>
              <a:rPr lang="en-US" sz="3600"/>
              <a:t>.</a:t>
            </a:r>
            <a:endParaRPr lang="en-GB" sz="3600"/>
          </a:p>
          <a:p>
            <a:r>
              <a:rPr lang="en-US" sz="3600"/>
              <a:t>Gou, R.B., Kuang, S.P., Yu, M., Yu, J.X., Fang, X.D., Wang, N. and Qiu, F. (2025). Temperature Environment Effect on the Mechanical Properties of 304 Stainless Steel. </a:t>
            </a:r>
            <a:r>
              <a:rPr lang="en-US" sz="3600" i="1"/>
              <a:t>Strength of Materials</a:t>
            </a:r>
            <a:r>
              <a:rPr lang="en-US" sz="3600"/>
              <a:t>, 57(5), pp.1044–1055. </a:t>
            </a:r>
            <a:r>
              <a:rPr lang="en-US" sz="3600" err="1"/>
              <a:t>doi:</a:t>
            </a:r>
            <a:r>
              <a:rPr lang="en-US" sz="3600" u="sng" err="1">
                <a:hlinkClick r:id="rId3"/>
              </a:rPr>
              <a:t>https</a:t>
            </a:r>
            <a:r>
              <a:rPr lang="en-US" sz="3600" u="sng">
                <a:hlinkClick r:id="rId3"/>
              </a:rPr>
              <a:t>://doi.org/10.1007/s11223-025-00834-w</a:t>
            </a:r>
            <a:r>
              <a:rPr lang="en-US" sz="3600"/>
              <a:t>.</a:t>
            </a:r>
            <a:endParaRPr lang="en-GB" sz="3600"/>
          </a:p>
          <a:p>
            <a:r>
              <a:rPr lang="en-US" sz="3600" err="1"/>
              <a:t>Hidayanti</a:t>
            </a:r>
            <a:r>
              <a:rPr lang="en-US" sz="3600"/>
              <a:t>, F., Adi, K.A.M. and Wati, E.K. (2020). Developing racing exhaust system performance using computational fluid dynamics software. </a:t>
            </a:r>
            <a:r>
              <a:rPr lang="en-US" sz="3600" i="1"/>
              <a:t>1ST INTERNATIONAL SEMINAR ON ADVANCES IN METALLURGY AND MATERIALS (</a:t>
            </a:r>
            <a:r>
              <a:rPr lang="en-US" sz="3600" i="1" err="1"/>
              <a:t>i</a:t>
            </a:r>
            <a:r>
              <a:rPr lang="en-US" sz="3600" i="1"/>
              <a:t>-SENAMM 2019)</a:t>
            </a:r>
            <a:r>
              <a:rPr lang="en-US" sz="3600"/>
              <a:t>, 2262(030016). </a:t>
            </a:r>
            <a:r>
              <a:rPr lang="en-US" sz="3600" err="1"/>
              <a:t>doi:</a:t>
            </a:r>
            <a:r>
              <a:rPr lang="en-US" sz="3600" u="sng" err="1">
                <a:hlinkClick r:id="rId4"/>
              </a:rPr>
              <a:t>https</a:t>
            </a:r>
            <a:r>
              <a:rPr lang="en-US" sz="3600" u="sng">
                <a:hlinkClick r:id="rId4"/>
              </a:rPr>
              <a:t>://doi.org/10.1063/5.0016170</a:t>
            </a:r>
            <a:r>
              <a:rPr lang="en-US" sz="3600"/>
              <a:t>.</a:t>
            </a:r>
            <a:endParaRPr lang="en-GB" sz="3600"/>
          </a:p>
          <a:p>
            <a:r>
              <a:rPr lang="en-US" sz="3600"/>
              <a:t>Jia, Z., Chen, G., Yang, S., Chen, Y., Weng, Y. and Su, D. (2024). Data-Driven Electromagnetic Susceptibility Modeling Method for Analog Sensors. </a:t>
            </a:r>
            <a:r>
              <a:rPr lang="en-US" sz="3600" i="1"/>
              <a:t>IEEE Sensors Journal</a:t>
            </a:r>
            <a:r>
              <a:rPr lang="en-US" sz="3600"/>
              <a:t>, [online] 24(8), pp.12560–12569. </a:t>
            </a:r>
            <a:r>
              <a:rPr lang="en-US" sz="3600" err="1"/>
              <a:t>doi:</a:t>
            </a:r>
            <a:r>
              <a:rPr lang="en-US" sz="3600" u="sng" err="1">
                <a:hlinkClick r:id="rId5"/>
              </a:rPr>
              <a:t>https</a:t>
            </a:r>
            <a:r>
              <a:rPr lang="en-US" sz="3600" u="sng">
                <a:hlinkClick r:id="rId5"/>
              </a:rPr>
              <a:t>://doi.org/10.1109/jsen.2024.3370565</a:t>
            </a:r>
            <a:r>
              <a:rPr lang="en-US" sz="3600"/>
              <a:t>.</a:t>
            </a:r>
            <a:endParaRPr lang="en-GB" sz="3600"/>
          </a:p>
          <a:p>
            <a:r>
              <a:rPr lang="en-US" sz="3600"/>
              <a:t>Lee, S. (2025). </a:t>
            </a:r>
            <a:r>
              <a:rPr lang="en-US" sz="3600" i="1"/>
              <a:t>Mastering Automotive Electrical Connectors</a:t>
            </a:r>
            <a:r>
              <a:rPr lang="en-US" sz="3600"/>
              <a:t>. [online] Numberanalytics.com. Available at: </a:t>
            </a:r>
            <a:r>
              <a:rPr lang="en-US" sz="3600" u="sng">
                <a:hlinkClick r:id="rId6"/>
              </a:rPr>
              <a:t>https://www.numberanalytics.com/blog/ultimate-guide-automotive-electrical-connectors</a:t>
            </a:r>
            <a:r>
              <a:rPr lang="en-US" sz="3600"/>
              <a:t> [Accessed 22 Mar. 2026].</a:t>
            </a:r>
            <a:endParaRPr lang="en-GB" sz="3600"/>
          </a:p>
          <a:p>
            <a:r>
              <a:rPr lang="en-US" sz="3600"/>
              <a:t>Mancino Innovations LLC (2024). </a:t>
            </a:r>
            <a:r>
              <a:rPr lang="en-US" sz="3600" i="1"/>
              <a:t>Concentric Twisting in Electrical Wiring Harnesses</a:t>
            </a:r>
            <a:r>
              <a:rPr lang="en-US" sz="3600"/>
              <a:t>. [online] Mancino Innovations LLC. Available at: </a:t>
            </a:r>
            <a:r>
              <a:rPr lang="en-US" sz="3600" u="sng">
                <a:hlinkClick r:id="rId7"/>
              </a:rPr>
              <a:t>https://www.mancinoinno.com/concentric-twisting-in-electrical-wiring-harnesses</a:t>
            </a:r>
            <a:r>
              <a:rPr lang="en-US" sz="3600"/>
              <a:t> [Accessed 22 Mar. 2026].</a:t>
            </a:r>
            <a:endParaRPr lang="en-GB" sz="3600"/>
          </a:p>
          <a:p>
            <a:r>
              <a:rPr lang="en-US" sz="3600"/>
              <a:t>Murali, R., </a:t>
            </a:r>
            <a:r>
              <a:rPr lang="en-US" sz="3600" err="1"/>
              <a:t>Shahriman</a:t>
            </a:r>
            <a:r>
              <a:rPr lang="en-US" sz="3600"/>
              <a:t>, A.B., </a:t>
            </a:r>
            <a:r>
              <a:rPr lang="en-US" sz="3600" err="1"/>
              <a:t>Razlan</a:t>
            </a:r>
            <a:r>
              <a:rPr lang="en-US" sz="3600"/>
              <a:t>, Z.M., Ahmad, W.K.W., Azizul, A.I., Rojan, M.A., </a:t>
            </a:r>
            <a:r>
              <a:rPr lang="en-US" sz="3600" err="1"/>
              <a:t>Ma’arof</a:t>
            </a:r>
            <a:r>
              <a:rPr lang="en-US" sz="3600"/>
              <a:t>, M.I.N., </a:t>
            </a:r>
            <a:r>
              <a:rPr lang="en-US" sz="3600" err="1"/>
              <a:t>Radzuan</a:t>
            </a:r>
            <a:r>
              <a:rPr lang="en-US" sz="3600"/>
              <a:t>, M.A., Hassan, M.A.S.M. and Ibrahim, Z. (2021). A review on the correlation between exhaust backpressure and the performance of IC engine. </a:t>
            </a:r>
            <a:r>
              <a:rPr lang="en-US" sz="3600" i="1"/>
              <a:t>Journal of Physics: Conference Series</a:t>
            </a:r>
            <a:r>
              <a:rPr lang="en-US" sz="3600"/>
              <a:t>, 2051(1), p.012044. </a:t>
            </a:r>
            <a:r>
              <a:rPr lang="en-US" sz="3600" err="1"/>
              <a:t>doi:</a:t>
            </a:r>
            <a:r>
              <a:rPr lang="en-US" sz="3600" u="sng" err="1">
                <a:hlinkClick r:id="rId8"/>
              </a:rPr>
              <a:t>https</a:t>
            </a:r>
            <a:r>
              <a:rPr lang="en-US" sz="3600" u="sng">
                <a:hlinkClick r:id="rId8"/>
              </a:rPr>
              <a:t>://doi.org/10.1088/1742-6596/2051/1/012044</a:t>
            </a:r>
            <a:r>
              <a:rPr lang="en-US" sz="3600"/>
              <a:t>.</a:t>
            </a:r>
            <a:endParaRPr lang="en-GB" sz="3600"/>
          </a:p>
          <a:p>
            <a:r>
              <a:rPr lang="en-US" sz="3600"/>
              <a:t>Mustapha </a:t>
            </a:r>
            <a:r>
              <a:rPr lang="en-US" sz="3600" err="1"/>
              <a:t>Bordjane</a:t>
            </a:r>
            <a:r>
              <a:rPr lang="en-US" sz="3600"/>
              <a:t>, Chalet, D., M. Abidat and Pascal </a:t>
            </a:r>
            <a:r>
              <a:rPr lang="en-US" sz="3600" err="1"/>
              <a:t>Chessé</a:t>
            </a:r>
            <a:r>
              <a:rPr lang="en-US" sz="3600"/>
              <a:t> (2011). Inertial effects on fluid flow through manifolds of internal combustion engines. </a:t>
            </a:r>
            <a:r>
              <a:rPr lang="en-US" sz="3600" i="1"/>
              <a:t>Proceedings of the Institution of Mechanical Engineers, Part A: Journal of Power and Energy</a:t>
            </a:r>
            <a:r>
              <a:rPr lang="en-US" sz="3600"/>
              <a:t>, 225(6), pp.734–747. </a:t>
            </a:r>
            <a:r>
              <a:rPr lang="en-US" sz="3600" err="1"/>
              <a:t>doi:</a:t>
            </a:r>
            <a:r>
              <a:rPr lang="en-US" sz="3600" u="sng" err="1">
                <a:hlinkClick r:id="rId9"/>
              </a:rPr>
              <a:t>https</a:t>
            </a:r>
            <a:r>
              <a:rPr lang="en-US" sz="3600" u="sng">
                <a:hlinkClick r:id="rId9"/>
              </a:rPr>
              <a:t>://doi.org/10.1177/0957650911406334</a:t>
            </a:r>
            <a:r>
              <a:rPr lang="en-US" sz="3600"/>
              <a:t>.</a:t>
            </a:r>
            <a:endParaRPr lang="en-GB" sz="3600"/>
          </a:p>
          <a:p>
            <a:r>
              <a:rPr lang="en-US" sz="3600"/>
              <a:t>Plotnikov, L.V., </a:t>
            </a:r>
            <a:r>
              <a:rPr lang="en-US" sz="3600" err="1"/>
              <a:t>Zhilkin</a:t>
            </a:r>
            <a:r>
              <a:rPr lang="en-US" sz="3600"/>
              <a:t>, B.P. and Osipov, L.E. (2020). Spectral analysis of gas-dynamic processes in the exhaust system of piston engine (82/71). </a:t>
            </a:r>
            <a:r>
              <a:rPr lang="en-US" sz="3600" i="1"/>
              <a:t>Journal of Physics: Conference Series</a:t>
            </a:r>
            <a:r>
              <a:rPr lang="en-US" sz="3600"/>
              <a:t>, [online] 1683(4), p.042008. </a:t>
            </a:r>
            <a:r>
              <a:rPr lang="en-US" sz="3600" err="1"/>
              <a:t>doi:</a:t>
            </a:r>
            <a:r>
              <a:rPr lang="en-US" sz="3600" u="sng" err="1">
                <a:hlinkClick r:id="rId10"/>
              </a:rPr>
              <a:t>https</a:t>
            </a:r>
            <a:r>
              <a:rPr lang="en-US" sz="3600" u="sng">
                <a:hlinkClick r:id="rId10"/>
              </a:rPr>
              <a:t>://doi.org/10.1088/1742-6596/1683/4/042008</a:t>
            </a:r>
            <a:r>
              <a:rPr lang="en-US" sz="3600"/>
              <a:t>.</a:t>
            </a:r>
            <a:endParaRPr lang="en-GB" sz="3600"/>
          </a:p>
          <a:p>
            <a:r>
              <a:rPr lang="en-US" sz="3600" err="1"/>
              <a:t>Richelli</a:t>
            </a:r>
            <a:r>
              <a:rPr lang="en-US" sz="3600"/>
              <a:t>, A. (2026). </a:t>
            </a:r>
            <a:r>
              <a:rPr lang="en-US" sz="3600" i="1" err="1"/>
              <a:t>OpenAthens</a:t>
            </a:r>
            <a:r>
              <a:rPr lang="en-US" sz="3600" i="1"/>
              <a:t> / Sign in</a:t>
            </a:r>
            <a:r>
              <a:rPr lang="en-US" sz="3600"/>
              <a:t>. [online] Proquest.com. Available at: </a:t>
            </a:r>
            <a:r>
              <a:rPr lang="en-US" sz="3600" u="sng">
                <a:hlinkClick r:id="rId11"/>
              </a:rPr>
              <a:t>https://www.proquest.com/scholarly-journals/emi-susceptibility-issue-analog-front-end-sensor/docview/1755483933/se-2?accountid=14680</a:t>
            </a:r>
            <a:r>
              <a:rPr lang="en-US" sz="3600"/>
              <a:t> [Accessed 22 Mar. 2026].</a:t>
            </a:r>
            <a:endParaRPr lang="en-GB" sz="3600"/>
          </a:p>
          <a:p>
            <a:r>
              <a:rPr lang="en-US" sz="3600"/>
              <a:t>Sawant, P., Warstler, M. and Bari, S. (2018). Exhaust Tuning of an Internal Combustion Engine by the Combined Effects of Variable Exhaust Pipe Diameter and an Exhaust Valve Timing System. </a:t>
            </a:r>
            <a:r>
              <a:rPr lang="en-US" sz="3600" i="1"/>
              <a:t>Energies</a:t>
            </a:r>
            <a:r>
              <a:rPr lang="en-US" sz="3600"/>
              <a:t>, 11(6), p.1545. </a:t>
            </a:r>
            <a:r>
              <a:rPr lang="en-US" sz="3600" err="1"/>
              <a:t>doi:</a:t>
            </a:r>
            <a:r>
              <a:rPr lang="en-US" sz="3600" u="sng" err="1">
                <a:hlinkClick r:id="rId12"/>
              </a:rPr>
              <a:t>https</a:t>
            </a:r>
            <a:r>
              <a:rPr lang="en-US" sz="3600" u="sng">
                <a:hlinkClick r:id="rId12"/>
              </a:rPr>
              <a:t>://doi.org/10.3390/en11061545</a:t>
            </a:r>
            <a:r>
              <a:rPr lang="en-US" sz="3600"/>
              <a:t>.</a:t>
            </a:r>
            <a:endParaRPr lang="en-GB" sz="3600"/>
          </a:p>
          <a:p>
            <a:r>
              <a:rPr lang="en-US" sz="3600"/>
              <a:t>Su, Y., Zhao, B. and Zheng, A. (2011). Simulation of Turbulent Flow in Square Cyclone Separator with Different Gas Exhaust. </a:t>
            </a:r>
            <a:r>
              <a:rPr lang="en-US" sz="3600" i="1"/>
              <a:t>Industrial &amp; Engineering Chemistry Research</a:t>
            </a:r>
            <a:r>
              <a:rPr lang="en-US" sz="3600"/>
              <a:t>, 50(21), pp.12162–12169. </a:t>
            </a:r>
            <a:r>
              <a:rPr lang="en-US" sz="3600" err="1"/>
              <a:t>doi:</a:t>
            </a:r>
            <a:r>
              <a:rPr lang="en-US" sz="3600" u="sng" err="1">
                <a:hlinkClick r:id="rId13"/>
              </a:rPr>
              <a:t>https</a:t>
            </a:r>
            <a:r>
              <a:rPr lang="en-US" sz="3600" u="sng">
                <a:hlinkClick r:id="rId13"/>
              </a:rPr>
              <a:t>://doi.org/10.1021/ie200823s</a:t>
            </a:r>
            <a:r>
              <a:rPr lang="en-US" sz="3600"/>
              <a:t>.</a:t>
            </a:r>
            <a:endParaRPr lang="en-GB" sz="3600"/>
          </a:p>
          <a:p>
            <a:r>
              <a:rPr lang="en-US" sz="3600"/>
              <a:t>Ullah, Z., Ahmed, H. and Akhtar, K. (2021). Comparison of Sound Pressure Level of Conventional and Modified Mufflers by using CFD Analysis. </a:t>
            </a:r>
            <a:r>
              <a:rPr lang="en-US" sz="3600" i="1"/>
              <a:t>International journal of Engineering Works</a:t>
            </a:r>
            <a:r>
              <a:rPr lang="en-US" sz="3600"/>
              <a:t>, 8(01), pp.63–67. </a:t>
            </a:r>
            <a:r>
              <a:rPr lang="en-US" sz="3600" err="1"/>
              <a:t>doi:</a:t>
            </a:r>
            <a:r>
              <a:rPr lang="en-US" sz="3600" u="sng" err="1">
                <a:hlinkClick r:id="rId14"/>
              </a:rPr>
              <a:t>https</a:t>
            </a:r>
            <a:r>
              <a:rPr lang="en-US" sz="3600" u="sng">
                <a:hlinkClick r:id="rId14"/>
              </a:rPr>
              <a:t>://doi.org/10.34259/ijew.21.8016367</a:t>
            </a:r>
            <a:r>
              <a:rPr lang="en-US" sz="3600"/>
              <a:t>.</a:t>
            </a:r>
            <a:endParaRPr lang="en-GB" sz="3600"/>
          </a:p>
          <a:p>
            <a:r>
              <a:rPr lang="en-US" sz="3600"/>
              <a:t>Wahl, K., Wetzel, S., </a:t>
            </a:r>
            <a:r>
              <a:rPr lang="en-US" sz="3600" err="1"/>
              <a:t>Irid</a:t>
            </a:r>
            <a:r>
              <a:rPr lang="en-US" sz="3600"/>
              <a:t>, M., Hoadley, R. and Akey, R. (2025). Evaluation of How Inverter to Motor Power Cable Types and Termination Methods Affect System Performance. </a:t>
            </a:r>
            <a:r>
              <a:rPr lang="en-US" sz="3600" i="1"/>
              <a:t>2025 IEEE IAS Petroleum and Chemical Industry Technical Conference (PCIC)</a:t>
            </a:r>
            <a:r>
              <a:rPr lang="en-US" sz="3600"/>
              <a:t>, [online] pp.21–30. </a:t>
            </a:r>
            <a:r>
              <a:rPr lang="en-US" sz="3600" err="1"/>
              <a:t>doi:</a:t>
            </a:r>
            <a:r>
              <a:rPr lang="en-US" sz="3600" u="sng" err="1">
                <a:hlinkClick r:id="rId15"/>
              </a:rPr>
              <a:t>https</a:t>
            </a:r>
            <a:r>
              <a:rPr lang="en-US" sz="3600" u="sng">
                <a:hlinkClick r:id="rId15"/>
              </a:rPr>
              <a:t>://doi.org/10.1109/pcic47468.2025.11289103</a:t>
            </a:r>
            <a:r>
              <a:rPr lang="en-US" sz="3600"/>
              <a:t>.</a:t>
            </a:r>
            <a:endParaRPr lang="en-GB" sz="3600"/>
          </a:p>
          <a:p>
            <a:r>
              <a:rPr lang="en-US" sz="3600" err="1"/>
              <a:t>Worsztynowicz</a:t>
            </a:r>
            <a:r>
              <a:rPr lang="en-US" sz="3600"/>
              <a:t>, B. and Perek, M. (2018). Numerical analysis of the influence of exhaust system design on the volumetric efficiency of combustion engine. </a:t>
            </a:r>
            <a:r>
              <a:rPr lang="en-US" sz="3600" i="1"/>
              <a:t>IOP Conference Series: Materials Science and Engineering</a:t>
            </a:r>
            <a:r>
              <a:rPr lang="en-US" sz="3600"/>
              <a:t>, 421(042083), p.042083. </a:t>
            </a:r>
            <a:r>
              <a:rPr lang="en-US" sz="3600" err="1"/>
              <a:t>doi:</a:t>
            </a:r>
            <a:r>
              <a:rPr lang="en-US" sz="3600" u="sng" err="1">
                <a:hlinkClick r:id="rId16"/>
              </a:rPr>
              <a:t>https</a:t>
            </a:r>
            <a:r>
              <a:rPr lang="en-US" sz="3600" u="sng">
                <a:hlinkClick r:id="rId16"/>
              </a:rPr>
              <a:t>://doi.org/10.1088/1757-899x/421/4/042083</a:t>
            </a:r>
            <a:r>
              <a:rPr lang="en-US" sz="3600"/>
              <a:t>.</a:t>
            </a:r>
            <a:endParaRPr lang="en-GB" sz="3600"/>
          </a:p>
          <a:p>
            <a:r>
              <a:rPr lang="en-US" sz="3600"/>
              <a:t>Xu, X., Nitta, S., Mutoh, A. and Jayaram, S. (1997). Study on electromagnetic interference of multiconductor twisted-pair wire circuit: The case of two-cored twisted-pair wires. </a:t>
            </a:r>
            <a:r>
              <a:rPr lang="en-US" sz="3600" i="1"/>
              <a:t>Electronics and Communications in Japan (Part I: Communications)</a:t>
            </a:r>
            <a:r>
              <a:rPr lang="en-US" sz="3600"/>
              <a:t>, 80(12), pp.9–16. </a:t>
            </a:r>
            <a:r>
              <a:rPr lang="en-US" sz="3600" err="1"/>
              <a:t>doi:</a:t>
            </a:r>
            <a:r>
              <a:rPr lang="en-US" sz="3600" u="sng" err="1">
                <a:hlinkClick r:id="rId17"/>
              </a:rPr>
              <a:t>https</a:t>
            </a:r>
            <a:r>
              <a:rPr lang="en-US" sz="3600" u="sng">
                <a:hlinkClick r:id="rId17"/>
              </a:rPr>
              <a:t>://doi.org/10.1002/(</a:t>
            </a:r>
            <a:r>
              <a:rPr lang="en-US" sz="3600" u="sng" err="1">
                <a:hlinkClick r:id="rId17"/>
              </a:rPr>
              <a:t>sici</a:t>
            </a:r>
            <a:r>
              <a:rPr lang="en-US" sz="3600" u="sng">
                <a:hlinkClick r:id="rId17"/>
              </a:rPr>
              <a:t>)1520-6424(199712)80:12%3C9::aid-ecja2%3E3.0.co;2-2</a:t>
            </a:r>
            <a:r>
              <a:rPr lang="en-US" sz="3600"/>
              <a:t>.</a:t>
            </a:r>
            <a:endParaRPr lang="en-GB" sz="3600"/>
          </a:p>
          <a:p>
            <a:r>
              <a:rPr lang="en-US" sz="3600"/>
              <a:t>YourSpec (2024). </a:t>
            </a:r>
            <a:r>
              <a:rPr lang="en-US" sz="3600" i="1"/>
              <a:t>Understanding and Implementing Concentric Twisting - YourSpec</a:t>
            </a:r>
            <a:r>
              <a:rPr lang="en-US" sz="3600"/>
              <a:t>. [online] YourSpec. Available at: </a:t>
            </a:r>
            <a:r>
              <a:rPr lang="en-US" sz="3600" u="sng">
                <a:hlinkClick r:id="rId18"/>
              </a:rPr>
              <a:t>https://www.yourspec.com/understanding-and-implementing-concentric-twisting-for-harness-assembly/</a:t>
            </a:r>
            <a:r>
              <a:rPr lang="en-US" sz="3600"/>
              <a:t> [Accessed 22 Mar. 2026].</a:t>
            </a:r>
            <a:endParaRPr lang="en-GB" sz="3600"/>
          </a:p>
          <a:p>
            <a:endParaRPr lang="en-GB"/>
          </a:p>
        </p:txBody>
      </p:sp>
    </p:spTree>
    <p:extLst>
      <p:ext uri="{BB962C8B-B14F-4D97-AF65-F5344CB8AC3E}">
        <p14:creationId xmlns:p14="http://schemas.microsoft.com/office/powerpoint/2010/main" val="3917962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4E0DEAD79807744A33C0999C3BED08C" ma:contentTypeVersion="3" ma:contentTypeDescription="Create a new document." ma:contentTypeScope="" ma:versionID="20fde8f68ff84778ef8df53c91e0ad39">
  <xsd:schema xmlns:xsd="http://www.w3.org/2001/XMLSchema" xmlns:xs="http://www.w3.org/2001/XMLSchema" xmlns:p="http://schemas.microsoft.com/office/2006/metadata/properties" xmlns:ns2="6dd1c96b-863d-4352-8496-166d9a9d3ee1" targetNamespace="http://schemas.microsoft.com/office/2006/metadata/properties" ma:root="true" ma:fieldsID="4594a186f5b7c3ab2b99eddee3253b50" ns2:_="">
    <xsd:import namespace="6dd1c96b-863d-4352-8496-166d9a9d3ee1"/>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d1c96b-863d-4352-8496-166d9a9d3ee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F5503BE-9497-422F-B9B9-FBE5434FDD3F}">
  <ds:schemaRefs>
    <ds:schemaRef ds:uri="http://schemas.microsoft.com/sharepoint/v3/contenttype/forms"/>
  </ds:schemaRefs>
</ds:datastoreItem>
</file>

<file path=customXml/itemProps2.xml><?xml version="1.0" encoding="utf-8"?>
<ds:datastoreItem xmlns:ds="http://schemas.openxmlformats.org/officeDocument/2006/customXml" ds:itemID="{65B1FE50-080A-40E2-9988-ECBE4DCB56EF}">
  <ds:schemaRefs>
    <ds:schemaRef ds:uri="6dd1c96b-863d-4352-8496-166d9a9d3ee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4B1E35C-67FF-494D-A85C-5AFF51DEF1E9}">
  <ds:schemaRefs>
    <ds:schemaRef ds:uri="6dd1c96b-863d-4352-8496-166d9a9d3ee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52</Slides>
  <Notes>2</Notes>
  <HiddenSlides>0</HiddenSlide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Endurance Team ​ Group Project</vt:lpstr>
      <vt:lpstr>Member Roles</vt:lpstr>
      <vt:lpstr>Background</vt:lpstr>
      <vt:lpstr>Timeline</vt:lpstr>
      <vt:lpstr>Daniel Briggs</vt:lpstr>
      <vt:lpstr>PowerPoint Presentation</vt:lpstr>
      <vt:lpstr>Original 3D Printed Yoke</vt:lpstr>
      <vt:lpstr>Standard Yoke</vt:lpstr>
      <vt:lpstr>Cut Out Yoke</vt:lpstr>
      <vt:lpstr>Bridge Yoke</vt:lpstr>
      <vt:lpstr>Hex Holes Yoke</vt:lpstr>
      <vt:lpstr>Circle Holes Yoke</vt:lpstr>
      <vt:lpstr>Material</vt:lpstr>
      <vt:lpstr>Stress Simulation</vt:lpstr>
      <vt:lpstr>Strain Simulation</vt:lpstr>
      <vt:lpstr>Finn Flye - Introduction</vt:lpstr>
      <vt:lpstr>Finn Flye - MATLAB Outputs</vt:lpstr>
      <vt:lpstr>PowerPoint Presentation</vt:lpstr>
      <vt:lpstr>Finn Flye - MATLAB Outputs</vt:lpstr>
      <vt:lpstr>Finn Flye - CAD Model </vt:lpstr>
      <vt:lpstr>PowerPoint Presentation</vt:lpstr>
      <vt:lpstr>Finn Flye - CAD Assembly</vt:lpstr>
      <vt:lpstr>PowerPoint Presentation</vt:lpstr>
      <vt:lpstr>Further Work</vt:lpstr>
      <vt:lpstr>Lars                          introduction</vt:lpstr>
      <vt:lpstr>Original linkage results</vt:lpstr>
      <vt:lpstr>PowerPoint Presentation</vt:lpstr>
      <vt:lpstr>PowerPoint Presentation</vt:lpstr>
      <vt:lpstr>PowerPoint Presentation</vt:lpstr>
      <vt:lpstr>PowerPoint Presentation</vt:lpstr>
      <vt:lpstr>PowerPoint Presentation</vt:lpstr>
      <vt:lpstr>PowerPoint Presentation</vt:lpstr>
      <vt:lpstr>Moses Adair   -Introduction-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Oska Robertson - Introduction</vt:lpstr>
      <vt:lpstr>Oska Robertson - Regulations</vt:lpstr>
      <vt:lpstr>Oska Robertson – Key Regulations</vt:lpstr>
      <vt:lpstr>Oska Robertson – Rain Light Design</vt:lpstr>
      <vt:lpstr>Oska Robertson – Oil Containment</vt:lpstr>
      <vt:lpstr>Oska Robertson – Electrical Modifications</vt:lpstr>
      <vt:lpstr>Oska Robertson – Further Work</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Finn Flye (2304833)</dc:creator>
  <cp:revision>79</cp:revision>
  <dcterms:created xsi:type="dcterms:W3CDTF">2026-03-19T09:32:28Z</dcterms:created>
  <dcterms:modified xsi:type="dcterms:W3CDTF">2026-03-24T20:19:06Z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0x01010084E0DEAD79807744A33C0999C3BED08C</vt:lpwstr>
  </property>
</Properties>
</file>