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84" r:id="rId3"/>
    <p:sldId id="294" r:id="rId4"/>
    <p:sldId id="293" r:id="rId5"/>
    <p:sldId id="292" r:id="rId6"/>
    <p:sldId id="295" r:id="rId7"/>
    <p:sldId id="296" r:id="rId8"/>
    <p:sldId id="297" r:id="rId9"/>
    <p:sldId id="298" r:id="rId10"/>
    <p:sldId id="304" r:id="rId11"/>
    <p:sldId id="305" r:id="rId12"/>
    <p:sldId id="306" r:id="rId13"/>
    <p:sldId id="309" r:id="rId14"/>
    <p:sldId id="307" r:id="rId15"/>
    <p:sldId id="308" r:id="rId16"/>
    <p:sldId id="302" r:id="rId17"/>
    <p:sldId id="316" r:id="rId18"/>
    <p:sldId id="319" r:id="rId19"/>
    <p:sldId id="320" r:id="rId20"/>
    <p:sldId id="311" r:id="rId21"/>
    <p:sldId id="299" r:id="rId22"/>
    <p:sldId id="313" r:id="rId23"/>
    <p:sldId id="315" r:id="rId24"/>
    <p:sldId id="312" r:id="rId25"/>
    <p:sldId id="314" r:id="rId26"/>
    <p:sldId id="317" r:id="rId27"/>
    <p:sldId id="318" r:id="rId28"/>
    <p:sldId id="303" r:id="rId29"/>
    <p:sldId id="291" r:id="rId30"/>
    <p:sldId id="321" r:id="rId31"/>
    <p:sldId id="322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FDE858-3AB0-4586-95A0-ADC028B6DE1C}" v="3" dt="2026-02-02T16:06:58.4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841" autoAdjust="0"/>
  </p:normalViewPr>
  <p:slideViewPr>
    <p:cSldViewPr snapToGrid="0">
      <p:cViewPr varScale="1">
        <p:scale>
          <a:sx n="84" d="100"/>
          <a:sy n="84" d="100"/>
        </p:scale>
        <p:origin x="92" y="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dair Cunningham" userId="67e8d9ba-4582-42f1-b26c-e866daa7f65b" providerId="ADAL" clId="{D55405F9-96CE-42DD-9571-C3D40844E8B0}"/>
    <pc:docChg chg="modSld">
      <pc:chgData name="Alisdair Cunningham" userId="67e8d9ba-4582-42f1-b26c-e866daa7f65b" providerId="ADAL" clId="{D55405F9-96CE-42DD-9571-C3D40844E8B0}" dt="2026-02-02T16:06:58.485" v="2"/>
      <pc:docMkLst>
        <pc:docMk/>
      </pc:docMkLst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3701768522" sldId="256"/>
        </pc:sldMkLst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3701768522" sldId="256"/>
            <ac:spMk id="38" creationId="{065D01E9-11A0-DBC0-6713-29D01B31E987}"/>
          </ac:spMkLst>
        </pc:spChg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3701768522" sldId="256"/>
            <ac:spMk id="39" creationId="{28BEEBE5-1649-2D3F-4E37-5E30C4D917BA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903540832" sldId="284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903540832" sldId="284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903540832" sldId="284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4245341726" sldId="291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4245341726" sldId="291"/>
            <ac:spMk id="3" creationId="{FC166DDA-B509-215E-99A6-F662175F2F0F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4245341726" sldId="291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2143922460" sldId="292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2143922460" sldId="292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2143922460" sldId="292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544904176" sldId="293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544904176" sldId="293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544904176" sldId="293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3766725787" sldId="294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3766725787" sldId="294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3766725787" sldId="294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69930530" sldId="295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69930530" sldId="295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69930530" sldId="295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3572633860" sldId="296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3572633860" sldId="296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3572633860" sldId="296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428374930" sldId="297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428374930" sldId="297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428374930" sldId="297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1849777139" sldId="298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1849777139" sldId="298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1849777139" sldId="298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1579455183" sldId="299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1579455183" sldId="299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1579455183" sldId="299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2190226038" sldId="302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2190226038" sldId="302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2190226038" sldId="302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1948445525" sldId="303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1948445525" sldId="303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1948445525" sldId="303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337909251" sldId="304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337909251" sldId="304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337909251" sldId="304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1418275703" sldId="305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1418275703" sldId="305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1418275703" sldId="305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1625508258" sldId="306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1625508258" sldId="306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1625508258" sldId="306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3861155324" sldId="307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3861155324" sldId="307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3861155324" sldId="307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1544153037" sldId="308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1544153037" sldId="308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1544153037" sldId="308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3215121024" sldId="309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3215121024" sldId="309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3215121024" sldId="309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2301679145" sldId="311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2301679145" sldId="311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2301679145" sldId="311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2099006595" sldId="312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2099006595" sldId="312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2099006595" sldId="312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3128108405" sldId="313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3128108405" sldId="313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3128108405" sldId="313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3059832268" sldId="314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3059832268" sldId="314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3059832268" sldId="314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2921724956" sldId="315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2921724956" sldId="315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2921724956" sldId="315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2324429401" sldId="316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2324429401" sldId="316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2324429401" sldId="316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2069378786" sldId="317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2069378786" sldId="317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2069378786" sldId="317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2030238717" sldId="318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2030238717" sldId="318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2030238717" sldId="318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415475343" sldId="319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415475343" sldId="319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415475343" sldId="319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1351319107" sldId="320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1351319107" sldId="320"/>
            <ac:spMk id="4" creationId="{F3F43CE5-EA3D-1DDC-C0DE-7CFCA6ED4E52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1351319107" sldId="320"/>
            <ac:spMk id="8" creationId="{C39BE701-A67E-5BFD-B044-ECF13A621788}"/>
          </ac:spMkLst>
        </pc:spChg>
      </pc:sldChg>
      <pc:sldChg chg="modSp">
        <pc:chgData name="Alisdair Cunningham" userId="67e8d9ba-4582-42f1-b26c-e866daa7f65b" providerId="ADAL" clId="{D55405F9-96CE-42DD-9571-C3D40844E8B0}" dt="2026-02-02T16:06:23.571" v="1"/>
        <pc:sldMkLst>
          <pc:docMk/>
          <pc:sldMk cId="22231492" sldId="321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22231492" sldId="321"/>
            <ac:spMk id="2" creationId="{D5A3F9C7-9D7A-5E4A-67AC-AEE25A38A906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22231492" sldId="321"/>
            <ac:spMk id="8" creationId="{097BCFA9-84C3-F719-8178-2DC97D9D70AA}"/>
          </ac:spMkLst>
        </pc:spChg>
      </pc:sldChg>
      <pc:sldChg chg="modSp">
        <pc:chgData name="Alisdair Cunningham" userId="67e8d9ba-4582-42f1-b26c-e866daa7f65b" providerId="ADAL" clId="{D55405F9-96CE-42DD-9571-C3D40844E8B0}" dt="2026-02-02T16:06:58.485" v="2"/>
        <pc:sldMkLst>
          <pc:docMk/>
          <pc:sldMk cId="2672547724" sldId="322"/>
        </pc:sldMkLst>
        <pc:spChg chg="mod">
          <ac:chgData name="Alisdair Cunningham" userId="67e8d9ba-4582-42f1-b26c-e866daa7f65b" providerId="ADAL" clId="{D55405F9-96CE-42DD-9571-C3D40844E8B0}" dt="2026-02-02T16:06:12.712" v="0"/>
          <ac:spMkLst>
            <pc:docMk/>
            <pc:sldMk cId="2672547724" sldId="322"/>
            <ac:spMk id="2" creationId="{F51C16DF-F564-481C-CCA4-180408A5301A}"/>
          </ac:spMkLst>
        </pc:spChg>
        <pc:spChg chg="mod">
          <ac:chgData name="Alisdair Cunningham" userId="67e8d9ba-4582-42f1-b26c-e866daa7f65b" providerId="ADAL" clId="{D55405F9-96CE-42DD-9571-C3D40844E8B0}" dt="2026-02-02T16:06:23.571" v="1"/>
          <ac:spMkLst>
            <pc:docMk/>
            <pc:sldMk cId="2672547724" sldId="322"/>
            <ac:spMk id="8" creationId="{C39BE701-A67E-5BFD-B044-ECF13A621788}"/>
          </ac:spMkLst>
        </pc:spChg>
        <pc:spChg chg="mod">
          <ac:chgData name="Alisdair Cunningham" userId="67e8d9ba-4582-42f1-b26c-e866daa7f65b" providerId="ADAL" clId="{D55405F9-96CE-42DD-9571-C3D40844E8B0}" dt="2026-02-02T16:06:58.485" v="2"/>
          <ac:spMkLst>
            <pc:docMk/>
            <pc:sldMk cId="2672547724" sldId="322"/>
            <ac:spMk id="12" creationId="{38C4A143-C346-A5D7-3DFF-2CAF7FBCDBE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B68FAD-C896-4FF9-9BA9-64658400CE0F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2DA0F2-1344-4DA6-8494-DDBF76B8E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92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-jstor-org.ezproxy.uwtsd.ac.uk/stable/1724745?seq=6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-jstor-org.ezproxy.uwtsd.ac.uk/stable/1724745?seq=6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ubs.usgs.gov/circ/2007/1294/paper1.html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isualcapitalist.com/rare-earth-elements-where-in-the-world-are-they/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nLCENfWfAg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earth.org/data_visualization/fast-fashion-the-environment-and-climate-change-a-data-viz-story/" TargetMode="External"/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4211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6232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0033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469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Jane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D'Arista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J.B., 2002. Where credit is due: allocating credit to advance environmental goals.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Challenge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45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(3), pp.58-82.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9168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Hardin, G. 1968. The tragedy of the commons. Science 162, 1243–8 (https://www-jstor-org.ezproxy.uwtsd.ac.uk/stable/1724745?seq=6 </a:t>
            </a:r>
            <a:r>
              <a:rPr lang="en-GB" dirty="0">
                <a:hlinkClick r:id="rId3"/>
              </a:rPr>
              <a:t>The Tragedy of the Commons on JSTOR (uwtsd.ac.uk)</a:t>
            </a:r>
            <a:r>
              <a:rPr lang="en-GB" dirty="0"/>
              <a:t>)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0772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Hardin, G. 1968. The tragedy of the commons. Science 162, 1243–8 (https://www-jstor-org.ezproxy.uwtsd.ac.uk/stable/1724745?seq=6 </a:t>
            </a:r>
            <a:r>
              <a:rPr lang="en-GB" dirty="0">
                <a:hlinkClick r:id="rId3"/>
              </a:rPr>
              <a:t>The Tragedy of the Commons on JSTOR (uwtsd.ac.uk)</a:t>
            </a:r>
            <a:r>
              <a:rPr lang="en-GB" dirty="0"/>
              <a:t>)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5869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6619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0468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8686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IRP (2019). Global Resources Outlook 2019: Natural Resources for the Future We Want.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Oberle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B.,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Bringezu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S.,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Hatfeld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-Dodds, S., Hellweg, S.,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Schandl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H., Clement, J., and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Cabernard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L., Che, N., Chen, D.,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Droz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-Georget , H., Ekins, P., Fischer-Kowalski, M.,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Flörke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M., Frank, S.,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Froemelt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, A.,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Geschke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A., Haupt , M.,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Havlik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P.,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Hüfner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R.,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Lenzen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M., Lieber, M., Liu, B., Lu, Y.,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Lutter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S., Mehr , J.,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Miatto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A.,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Newth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D.,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Oberschelp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, C.,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Obersteiner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M.,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Pfster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S.,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Piccoli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E.,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Schaldach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R.,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Schüngel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J.,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Sonderegger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T.,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Sudheshwar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A., Tanikawa, H., van der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Voet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E., Walker, C., West, J., Wang, Z., Zhu, B. A Report of the International Resource Panel. United Nations Environment Programme. Nairobi, Kenya.</a:t>
            </a:r>
          </a:p>
          <a:p>
            <a:endParaRPr lang="en-GB" b="0" i="0" dirty="0">
              <a:solidFill>
                <a:srgbClr val="333333"/>
              </a:solidFill>
              <a:effectLst/>
              <a:latin typeface="Roboto" panose="02000000000000000000" pitchFamily="2" charset="0"/>
            </a:endParaRPr>
          </a:p>
          <a:p>
            <a:r>
              <a:rPr lang="en-GB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Kippenberger</a:t>
            </a: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, Christoph, 2001, Materials flow and energy required for the production of selected mineral commodities—Summary and conclusions: </a:t>
            </a:r>
            <a:r>
              <a:rPr lang="en-GB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Geologisches</a:t>
            </a: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</a:t>
            </a:r>
            <a:r>
              <a:rPr lang="en-GB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Jahrbuch</a:t>
            </a: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, </a:t>
            </a:r>
            <a:r>
              <a:rPr lang="en-GB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Reihe</a:t>
            </a: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H, </a:t>
            </a:r>
            <a:r>
              <a:rPr lang="en-GB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Sonderheft</a:t>
            </a: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13, 55 p.</a:t>
            </a:r>
          </a:p>
          <a:p>
            <a:endParaRPr lang="en-GB" b="0" i="0" dirty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  <a:p>
            <a:r>
              <a:rPr lang="en-GB" dirty="0">
                <a:hlinkClick r:id="rId3"/>
              </a:rPr>
              <a:t>Global Nonfuel Mineral Resources and Sustainability (usgs.gov)</a:t>
            </a:r>
            <a:r>
              <a:rPr lang="en-GB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https://pubs.usgs.gov/circ/2007/1294/paper1.html</a:t>
            </a:r>
          </a:p>
          <a:p>
            <a:endParaRPr lang="en-GB" b="0" i="0" dirty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  <a:p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Wellmer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F.W. and Becker-Platen, J.D., 2000, August. Global nonfuel mineral resources and sustainability. In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Proceedings for a Workshop on Deposit </a:t>
            </a:r>
            <a:r>
              <a:rPr lang="en-GB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Modeling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Mineral Resource Assessment, and Their Role in Sustainable Development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(Vol. 1).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504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Giam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X., Olden, J.D. and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Simberloff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D., 2018. Impact of coal mining on stream biodiversity in the US and its regulatory implications.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Nature Sustainability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(4), pp.176-183.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6555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IRP (2019). Global Resources Outlook 2019: Natural Resources for the Future We Want.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Oberle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B.,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Bringezu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S.,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Hatfeld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-Dodds, S., Hellweg, S.,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Schandl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H., Clement, J., and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Cabernard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L., Che, N., Chen, D.,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Droz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-Georget , H., Ekins, P., Fischer-Kowalski, M.,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Flörke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M., Frank, S.,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Froemelt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, A.,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Geschke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A., Haupt , M.,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Havlik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P.,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Hüfner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R.,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Lenzen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M., Lieber, M., Liu, B., Lu, Y.,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Lutter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S., Mehr , J.,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Miatto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A.,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Newth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D.,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Oberschelp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, C.,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Obersteiner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M.,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Pfster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S.,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Piccoli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E.,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Schaldach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R.,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Schüngel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J.,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Sonderegger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T.,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Sudheshwar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A., Tanikawa, H., van der </a:t>
            </a:r>
            <a:r>
              <a:rPr lang="en-GB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Voet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E., Walker, C., West, J., Wang, Z., Zhu, B. A Report of the International Resource Panel. United Nations Environment Programme. Nairobi, Kenya.</a:t>
            </a:r>
          </a:p>
          <a:p>
            <a:endParaRPr lang="en-GB" b="0" i="0" dirty="0">
              <a:solidFill>
                <a:srgbClr val="333333"/>
              </a:solidFill>
              <a:effectLst/>
              <a:latin typeface="Roboto" panose="02000000000000000000" pitchFamily="2" charset="0"/>
            </a:endParaRPr>
          </a:p>
          <a:p>
            <a:r>
              <a:rPr lang="en-GB" dirty="0">
                <a:hlinkClick r:id="rId3"/>
              </a:rPr>
              <a:t>Rare Earth Elements: Where in the World Are They? (visualcapitalist.com)</a:t>
            </a:r>
            <a:r>
              <a:rPr lang="en-GB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https://www.visualcapitalist.com/rare-earth-elements-where-in-the-world-are-they/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6172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Indonesia facing 'devastating' impact of nickel mining pollution - BBC News (youtube.com)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0331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He, K., Wang, L. and Li, X., 2020. Review of the energy consumption and production structure of China’s steel industry: Current situation and future development.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Metals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10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(3), p.302.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459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7458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5684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In Scope: Fast Fashion, the Environment and Climate Change | </a:t>
            </a:r>
            <a:r>
              <a:rPr lang="en-GB" dirty="0" err="1">
                <a:hlinkClick r:id="rId3"/>
              </a:rPr>
              <a:t>Earth.Org</a:t>
            </a:r>
            <a:r>
              <a:rPr lang="en-GB" dirty="0"/>
              <a:t> https://earth.org/data_visualization/fast-fashion-the-environment-and-climate-change-a-data-viz-story/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7993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Churkina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G.,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Organschi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A.,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Reyer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C.P., Ruff, A.,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Vinke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K., Liu, Z., Reck, B.K.,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Graedel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T.E. and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Schellnhuber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H.J., 2020. Buildings as a global carbon sink.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Nature Sustainability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3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(4), pp.269-276.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9569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6239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2413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1717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1242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7123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54366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8217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45427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82682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C739C6-D932-84DA-F5CD-C3FAC0439C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E35DE3-9C07-250B-1916-5283E122AB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C9F8FC-2336-6372-3293-AA4F16021D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EC26AA-DC02-956C-36A8-C136FE40D3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DA0F2-1344-4DA6-8494-DDBF76B8E120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071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690AB-30BC-9079-A40E-1B8473D1FE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FF7378-AB0F-E3CE-E1E0-98A4277CC3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4154A8-6974-3E1C-1D72-DF4E8C380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7BAAAA-7A9F-D0AB-390C-725277EE5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86712-A4E3-6DD2-40DD-7F79E971D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939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2CD0D-877A-FEDF-2EAE-DD1F17746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ED5BF9-7566-D7A4-406B-7985411030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1003A3-325F-C26A-FA44-E4AD1D39D1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644AD3-66ED-3C6C-46B4-73A9B30D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6A9A4A-A61F-7B2F-E361-97C19E463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706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C07B3-9916-423B-7CD1-19C60E621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3FC5B0-C5BE-A093-594B-883B6A81AD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71B4B0-ACB5-8AE8-EFF7-EC05E0B02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ECE3C7-547D-417C-20E1-2261D2D43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D4762D-F59C-9AB5-9F6A-DF64228D9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632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DABAF-C2B5-7176-AA08-3078F8E7D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33BEE-6928-E31B-A58A-75E83D9588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FE0B90-14D1-588A-B30E-B6B141D63E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86F2E0-E74E-1B11-CCCB-5154A8AAA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B25D03-A221-03B9-6097-140E42823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7195A4-204C-393A-DABC-692F3A0F2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335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A2D8A-292E-903B-7F48-FF9FE846F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E7BA1C-9854-52EC-BEEA-23260A9EC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6B108C-1E88-04EC-7D18-226D95E9F2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7F6F3A-2D91-17CA-EAD0-DAFE0F0374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129055-827B-E743-88DA-EDD96FB8E4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109535-ED7B-DD82-EEE0-80679E9AA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8CA376-4F8F-7792-C7E7-F505026EA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71BEEC-6D7A-80EF-53E7-4BD71580B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568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BB7C9-A3EA-5D7C-B5B1-0070ABDD1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2E5745-AE22-E2C0-76B1-2C3ADE535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B970F9-DCE6-3D7D-FC15-26E4D05CA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DD4632-31E4-F672-3536-5C6865AAF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330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9A08ED-6978-F26D-C8C4-A38FA2542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9B337A-FA67-3CC2-44C7-D951969D8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F097BE-5A09-A5C4-D73F-639FFC0D2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48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7432F-2CCB-AE15-E48B-550EFAE6C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0CBB02-FCA9-3C9F-AC89-5448D7BEFE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E1B2AE-F8EF-E5CD-AAE3-02A6B3F14C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5FC17C-28B7-C258-9B00-DD40F1EC1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02454D-CE02-E313-2FC3-657245273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3E89C7-C169-D1B0-3A91-E88192D6D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635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FFA5D-77C8-A896-D7CF-BCA45D0E6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543403-3DF3-827E-D67F-BE2BDC18BC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E147C9-A419-4D56-680B-0E30F66A7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2BD5D0-78B5-42BF-8DC5-EAB0E05E3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0B865F-2A5C-B2E5-4EE5-BA29E286F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5E3FD6-BECD-F6F2-5045-08EE42489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526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78249-3E29-D98E-5C63-F29CBEDBE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2094AC-3377-DE40-C622-7D7D64344F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020295-64C9-42E0-BD7E-47573317A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18CEAE-BB50-466E-70D5-52353FF6C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ABF7E9-1768-AE86-F197-623CD7370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602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2D20D8-E1AA-959E-DC57-CD8FA06DB2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88730C-AF3D-DBC2-B978-8C8070E34D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926C1A-C7D1-0E67-B97C-5C43B7D1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C3D6E-CA88-4886-A410-B7751D50EE2C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AB75AE-6C96-6D98-5CB8-646280011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CE4727-E08A-CC2C-3454-7A70C04B4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506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FC9F38-A363-1279-79DF-EA5AEC914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5ED578-12B3-AB21-2C3E-1032A6D3EF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177A77-C573-D68F-CF03-48BE517D6A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C3D6E-CA88-4886-A410-B7751D50EE2C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CF8965-497E-822F-D721-A9A646A180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EDF53-EAB3-812F-4683-B7349022E9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DF084-DB3C-49EB-97AD-1AB9E98D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048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p7LDk4D3Q3U?feature=oembed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https://www.youtube.com/embed/nl0E-UhKB5E?feature=oembed" TargetMode="External"/><Relationship Id="rId1" Type="http://schemas.openxmlformats.org/officeDocument/2006/relationships/video" Target="https://www.youtube.com/embed/axXnUiDRBxs?feature=oembed" TargetMode="Externa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ontiersin.org/research-topics/54780/water-and-wastewater-treatment-and-management-in-the-textile-industry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fsjvwQclGLo?feature=oembed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3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LOaTR4Dy5LE?feature=oembed" TargetMode="External"/><Relationship Id="rId5" Type="http://schemas.openxmlformats.org/officeDocument/2006/relationships/image" Target="../media/image37.jpe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mailto:a.cunningham@uwtsd.ac.uk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3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7CC4A95-AF50-3264-EFBB-B7B2A4AC5E30}"/>
              </a:ext>
            </a:extLst>
          </p:cNvPr>
          <p:cNvSpPr txBox="1"/>
          <p:nvPr/>
        </p:nvSpPr>
        <p:spPr>
          <a:xfrm>
            <a:off x="4353736" y="741594"/>
            <a:ext cx="6361839" cy="356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000" dirty="0">
                <a:latin typeface="+mj-lt"/>
                <a:ea typeface="+mj-ea"/>
                <a:cs typeface="+mj-cs"/>
              </a:rPr>
              <a:t>ACNA5002: </a:t>
            </a:r>
            <a:r>
              <a:rPr lang="en-GB" sz="5000" dirty="0">
                <a:latin typeface="+mj-lt"/>
                <a:ea typeface="+mj-ea"/>
                <a:cs typeface="+mj-cs"/>
              </a:rPr>
              <a:t>Lecture 2: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5000" dirty="0">
                <a:latin typeface="+mj-lt"/>
                <a:ea typeface="+mj-ea"/>
                <a:cs typeface="+mj-cs"/>
              </a:rPr>
              <a:t>Impacts of Linear Economy: Waste pollution</a:t>
            </a:r>
            <a:endParaRPr lang="en-US" sz="5000" dirty="0">
              <a:latin typeface="+mj-lt"/>
              <a:ea typeface="+mj-ea"/>
              <a:cs typeface="+mj-cs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4F25CB4-834E-E3BD-5F86-BAD0E128AD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7" t="-17498" r="3619" b="-12734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2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2862" y="4409267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563791 w 4243589"/>
              <a:gd name="csY1" fmla="*/ 0 h 18288"/>
              <a:gd name="csX2" fmla="*/ 1042710 w 4243589"/>
              <a:gd name="csY2" fmla="*/ 0 h 18288"/>
              <a:gd name="csX3" fmla="*/ 1564066 w 4243589"/>
              <a:gd name="csY3" fmla="*/ 0 h 18288"/>
              <a:gd name="csX4" fmla="*/ 2212729 w 4243589"/>
              <a:gd name="csY4" fmla="*/ 0 h 18288"/>
              <a:gd name="csX5" fmla="*/ 2776520 w 4243589"/>
              <a:gd name="csY5" fmla="*/ 0 h 18288"/>
              <a:gd name="csX6" fmla="*/ 3297875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637362 w 4243589"/>
              <a:gd name="csY9" fmla="*/ 18288 h 18288"/>
              <a:gd name="csX10" fmla="*/ 3116007 w 4243589"/>
              <a:gd name="csY10" fmla="*/ 18288 h 18288"/>
              <a:gd name="csX11" fmla="*/ 2424908 w 4243589"/>
              <a:gd name="csY11" fmla="*/ 18288 h 18288"/>
              <a:gd name="csX12" fmla="*/ 1861117 w 4243589"/>
              <a:gd name="csY12" fmla="*/ 18288 h 18288"/>
              <a:gd name="csX13" fmla="*/ 1382198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F4A015C-4060-7569-C996-C0E610DFAC4C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65D01E9-11A0-DBC0-6713-29D01B31E987}"/>
              </a:ext>
            </a:extLst>
          </p:cNvPr>
          <p:cNvSpPr txBox="1"/>
          <p:nvPr/>
        </p:nvSpPr>
        <p:spPr>
          <a:xfrm>
            <a:off x="6395786" y="4705714"/>
            <a:ext cx="239681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Dr Alisdair Cunningham</a:t>
            </a:r>
          </a:p>
          <a:p>
            <a:pPr algn="ctr"/>
            <a:r>
              <a:rPr lang="en-GB" dirty="0"/>
              <a:t>Senior Lecturer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2025 / 2026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03/02/2026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8BEEBE5-1649-2D3F-4E37-5E30C4D917BA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</p:spTree>
    <p:extLst>
      <p:ext uri="{BB962C8B-B14F-4D97-AF65-F5344CB8AC3E}">
        <p14:creationId xmlns:p14="http://schemas.microsoft.com/office/powerpoint/2010/main" val="3701768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2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Recap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3477B-F73A-B5B7-7569-E9B13C1DE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5" r="74799" b="185"/>
          <a:stretch/>
        </p:blipFill>
        <p:spPr>
          <a:xfrm>
            <a:off x="20" y="369332"/>
            <a:ext cx="2047441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2193236" y="970899"/>
            <a:ext cx="956144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 the previous lecture we covered the following: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The different economic pathways (linear, recycling, and circular).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The link between linear activities and GDP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alterative measures for growth e.g. Human Development Index (HDI)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Over-consumption and obsolescence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/>
              <a:t>Technical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/>
              <a:t>Stylistic / Aesthetic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/>
              <a:t>Superfluous within the necessary 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9035408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3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fr-FR" b="1" dirty="0"/>
              <a:t>LE: </a:t>
            </a:r>
            <a:r>
              <a:rPr lang="en-GB" b="1" dirty="0"/>
              <a:t>Graphic representation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3477B-F73A-B5B7-7569-E9B13C1DE1F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5" r="74799" b="185"/>
          <a:stretch/>
        </p:blipFill>
        <p:spPr>
          <a:xfrm>
            <a:off x="20" y="369332"/>
            <a:ext cx="2047441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7" name="Online Media 6" title="The Turning Point">
            <a:hlinkClick r:id="" action="ppaction://media"/>
            <a:extLst>
              <a:ext uri="{FF2B5EF4-FFF2-40B4-BE49-F238E27FC236}">
                <a16:creationId xmlns:a16="http://schemas.microsoft.com/office/drawing/2014/main" id="{C551708F-A548-723F-46CC-D0A153D5A08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2478510" y="1515608"/>
            <a:ext cx="8553925" cy="483296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F9B839E-3B4B-B5D6-EFA6-523F57E47A8B}"/>
              </a:ext>
            </a:extLst>
          </p:cNvPr>
          <p:cNvSpPr txBox="1"/>
          <p:nvPr/>
        </p:nvSpPr>
        <p:spPr>
          <a:xfrm>
            <a:off x="2133601" y="573334"/>
            <a:ext cx="95614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dirty="0">
                <a:latin typeface="Comic Sans MS" panose="030F0702030302020204" pitchFamily="66" charset="0"/>
              </a:rPr>
              <a:t>Activity: Watch the following video and consider how it portrays our linear economy. (Be warned, it is emotive!)</a:t>
            </a:r>
          </a:p>
          <a:p>
            <a:pPr algn="ctr"/>
            <a:endParaRPr lang="en-GB" sz="2400" i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725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4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Linear Economy and Pollution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3477B-F73A-B5B7-7569-E9B13C1DE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5" r="74799" b="185"/>
          <a:stretch/>
        </p:blipFill>
        <p:spPr>
          <a:xfrm>
            <a:off x="20" y="369332"/>
            <a:ext cx="2047441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82C20EC-89F7-B521-CB47-CAE76279F42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19" t="4518" r="3745" b="7995"/>
          <a:stretch/>
        </p:blipFill>
        <p:spPr>
          <a:xfrm>
            <a:off x="6612810" y="2743200"/>
            <a:ext cx="5547206" cy="372291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1967949" y="583839"/>
            <a:ext cx="77463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Increased demand, consumption, and disposal, leads to increased pollution throughout the cradle-to grave-lifecycle.</a:t>
            </a:r>
          </a:p>
          <a:p>
            <a:endParaRPr lang="en-GB" sz="2400" dirty="0"/>
          </a:p>
          <a:p>
            <a:r>
              <a:rPr lang="en-GB" sz="2400" dirty="0"/>
              <a:t>Each stage contributes to pollution, to land, water, and air.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53A2BE-F327-9079-1573-20060B562F4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82" t="8784" r="49608" b="7573"/>
          <a:stretch/>
        </p:blipFill>
        <p:spPr>
          <a:xfrm>
            <a:off x="9650112" y="419628"/>
            <a:ext cx="2509904" cy="254452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F84B227-DE7B-1611-2A2C-5AE26D0F62AA}"/>
              </a:ext>
            </a:extLst>
          </p:cNvPr>
          <p:cNvSpPr txBox="1"/>
          <p:nvPr/>
        </p:nvSpPr>
        <p:spPr>
          <a:xfrm>
            <a:off x="1967948" y="2416980"/>
            <a:ext cx="465151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/>
            </a:lvl1pPr>
          </a:lstStyle>
          <a:p>
            <a:r>
              <a:rPr lang="en-GB" dirty="0"/>
              <a:t>Extraction of materials (including processing and transport) plays a significant contribution.</a:t>
            </a:r>
          </a:p>
          <a:p>
            <a:endParaRPr lang="en-GB" dirty="0"/>
          </a:p>
          <a:p>
            <a:r>
              <a:rPr lang="en-GB" dirty="0"/>
              <a:t>During production, many products require multiple elements to be transported globally.</a:t>
            </a:r>
          </a:p>
          <a:p>
            <a:endParaRPr lang="en-GB" dirty="0"/>
          </a:p>
          <a:p>
            <a:r>
              <a:rPr lang="en-GB" dirty="0"/>
              <a:t>Finally, the consumption itself leads to pollution, prior to disposal.</a:t>
            </a:r>
          </a:p>
        </p:txBody>
      </p:sp>
    </p:spTree>
    <p:extLst>
      <p:ext uri="{BB962C8B-B14F-4D97-AF65-F5344CB8AC3E}">
        <p14:creationId xmlns:p14="http://schemas.microsoft.com/office/powerpoint/2010/main" val="544904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5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Externalities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3477B-F73A-B5B7-7569-E9B13C1DE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5" r="74799" b="185"/>
          <a:stretch/>
        </p:blipFill>
        <p:spPr>
          <a:xfrm>
            <a:off x="20" y="369332"/>
            <a:ext cx="2047441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1967948" y="583839"/>
            <a:ext cx="942892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One aspect of economic activities is </a:t>
            </a:r>
            <a:r>
              <a:rPr lang="en-GB" sz="2400" b="1" i="1" dirty="0"/>
              <a:t>externalities</a:t>
            </a:r>
          </a:p>
          <a:p>
            <a:endParaRPr lang="en-GB" sz="2400" dirty="0"/>
          </a:p>
          <a:p>
            <a:r>
              <a:rPr lang="en-GB" sz="2400" dirty="0"/>
              <a:t>In an ideal scenario, there would only be two parties of any commercial (market) activity. The producer and the consumer.</a:t>
            </a:r>
          </a:p>
          <a:p>
            <a:endParaRPr lang="en-GB" sz="2400" dirty="0"/>
          </a:p>
          <a:p>
            <a:r>
              <a:rPr lang="en-GB" sz="2400" dirty="0"/>
              <a:t>However, in reality, there are often additional, ‘third-party’ individuals, who are impacted in-directly by the transaction</a:t>
            </a:r>
          </a:p>
          <a:p>
            <a:endParaRPr lang="en-GB" sz="2400" dirty="0"/>
          </a:p>
          <a:p>
            <a:r>
              <a:rPr lang="en-GB" sz="2400" dirty="0"/>
              <a:t>These impacts can be either positive or negative</a:t>
            </a:r>
          </a:p>
          <a:p>
            <a:endParaRPr lang="en-GB" sz="2400" dirty="0"/>
          </a:p>
          <a:p>
            <a:r>
              <a:rPr lang="en-GB" sz="2400" dirty="0"/>
              <a:t>For example, local pollination occurs neighbouring a bee-hive</a:t>
            </a:r>
          </a:p>
          <a:p>
            <a:endParaRPr lang="en-GB" sz="2400" dirty="0"/>
          </a:p>
          <a:p>
            <a:r>
              <a:rPr lang="en-GB" sz="2400" dirty="0"/>
              <a:t>However, the linear economy is linked to increased negative externalities </a:t>
            </a:r>
          </a:p>
        </p:txBody>
      </p:sp>
    </p:spTree>
    <p:extLst>
      <p:ext uri="{BB962C8B-B14F-4D97-AF65-F5344CB8AC3E}">
        <p14:creationId xmlns:p14="http://schemas.microsoft.com/office/powerpoint/2010/main" val="21439224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6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Externalities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225287" y="530140"/>
            <a:ext cx="71031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Examples of Environmental Externalities in both environmental sources and sinks: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859A24A-1A02-85C3-7481-B9CB40A027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6087"/>
          <a:stretch/>
        </p:blipFill>
        <p:spPr>
          <a:xfrm>
            <a:off x="1484244" y="1555063"/>
            <a:ext cx="9601200" cy="351679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2D78CA-6073-476C-9E66-E9CF7FD65D50}"/>
              </a:ext>
            </a:extLst>
          </p:cNvPr>
          <p:cNvSpPr txBox="1"/>
          <p:nvPr/>
        </p:nvSpPr>
        <p:spPr>
          <a:xfrm>
            <a:off x="162339" y="6105328"/>
            <a:ext cx="119706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Source: </a:t>
            </a:r>
            <a:r>
              <a:rPr lang="en-GB" sz="1400" b="0" i="0" dirty="0">
                <a:solidFill>
                  <a:srgbClr val="222222"/>
                </a:solidFill>
                <a:effectLst/>
              </a:rPr>
              <a:t>Jane </a:t>
            </a:r>
            <a:r>
              <a:rPr lang="en-GB" sz="1400" b="0" i="0" dirty="0" err="1">
                <a:solidFill>
                  <a:srgbClr val="222222"/>
                </a:solidFill>
                <a:effectLst/>
              </a:rPr>
              <a:t>D'Arista</a:t>
            </a:r>
            <a:r>
              <a:rPr lang="en-GB" sz="1400" b="0" i="0" dirty="0">
                <a:solidFill>
                  <a:srgbClr val="222222"/>
                </a:solidFill>
                <a:effectLst/>
              </a:rPr>
              <a:t>, J.B., (2002). Where credit is due: allocating credit to advance environmental goals. </a:t>
            </a:r>
            <a:r>
              <a:rPr lang="en-GB" sz="1400" b="0" i="1" dirty="0">
                <a:solidFill>
                  <a:srgbClr val="222222"/>
                </a:solidFill>
                <a:effectLst/>
              </a:rPr>
              <a:t>Challenge</a:t>
            </a:r>
            <a:r>
              <a:rPr lang="en-GB" sz="1400" b="0" i="0" dirty="0">
                <a:solidFill>
                  <a:srgbClr val="222222"/>
                </a:solidFill>
                <a:effectLst/>
              </a:rPr>
              <a:t>, </a:t>
            </a:r>
            <a:r>
              <a:rPr lang="en-GB" sz="1400" b="0" i="1" dirty="0">
                <a:solidFill>
                  <a:srgbClr val="222222"/>
                </a:solidFill>
                <a:effectLst/>
              </a:rPr>
              <a:t>45</a:t>
            </a:r>
            <a:r>
              <a:rPr lang="en-GB" sz="1400" b="0" i="0" dirty="0">
                <a:solidFill>
                  <a:srgbClr val="222222"/>
                </a:solidFill>
                <a:effectLst/>
              </a:rPr>
              <a:t>(3), pp.58-82.</a:t>
            </a:r>
            <a:endParaRPr lang="en-GB" sz="1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82DB111-911A-67A2-3A1C-32EBFFF148A3}"/>
              </a:ext>
            </a:extLst>
          </p:cNvPr>
          <p:cNvSpPr txBox="1"/>
          <p:nvPr/>
        </p:nvSpPr>
        <p:spPr>
          <a:xfrm>
            <a:off x="8961120" y="648806"/>
            <a:ext cx="300559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i="1" dirty="0"/>
              <a:t>Agriculture – provides incredible resource, but no incentive to maintain diversity over ‘commercial’ crops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ECF3485-89F4-FB60-B162-08E5950732EF}"/>
              </a:ext>
            </a:extLst>
          </p:cNvPr>
          <p:cNvSpPr txBox="1"/>
          <p:nvPr/>
        </p:nvSpPr>
        <p:spPr>
          <a:xfrm>
            <a:off x="9219222" y="5109405"/>
            <a:ext cx="268863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i="1" dirty="0"/>
              <a:t>Forestry – unincentivized</a:t>
            </a:r>
          </a:p>
          <a:p>
            <a:pPr algn="ctr"/>
            <a:r>
              <a:rPr lang="en-GB" i="1" dirty="0"/>
              <a:t>Agriculture – no incentive to plant trees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939404C-4ACC-99F6-4899-676B83B77BF6}"/>
              </a:ext>
            </a:extLst>
          </p:cNvPr>
          <p:cNvSpPr txBox="1"/>
          <p:nvPr/>
        </p:nvSpPr>
        <p:spPr>
          <a:xfrm>
            <a:off x="3491947" y="4988786"/>
            <a:ext cx="326003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i="1" dirty="0"/>
              <a:t>The polluter only experiences a fraction of the overall ‘cost’ (economic and health)</a:t>
            </a:r>
          </a:p>
        </p:txBody>
      </p:sp>
      <p:cxnSp>
        <p:nvCxnSpPr>
          <p:cNvPr id="16" name="Connector: Curved 15">
            <a:extLst>
              <a:ext uri="{FF2B5EF4-FFF2-40B4-BE49-F238E27FC236}">
                <a16:creationId xmlns:a16="http://schemas.microsoft.com/office/drawing/2014/main" id="{870531C1-D4EB-4277-6EAF-576995855C35}"/>
              </a:ext>
            </a:extLst>
          </p:cNvPr>
          <p:cNvCxnSpPr>
            <a:cxnSpLocks/>
            <a:stCxn id="7" idx="3"/>
            <a:endCxn id="12" idx="2"/>
          </p:cNvCxnSpPr>
          <p:nvPr/>
        </p:nvCxnSpPr>
        <p:spPr>
          <a:xfrm flipH="1" flipV="1">
            <a:off x="10463917" y="1849135"/>
            <a:ext cx="621527" cy="1464326"/>
          </a:xfrm>
          <a:prstGeom prst="curvedConnector4">
            <a:avLst>
              <a:gd name="adj1" fmla="val -99680"/>
              <a:gd name="adj2" fmla="val 76981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or: Curved 24">
            <a:extLst>
              <a:ext uri="{FF2B5EF4-FFF2-40B4-BE49-F238E27FC236}">
                <a16:creationId xmlns:a16="http://schemas.microsoft.com/office/drawing/2014/main" id="{21486A40-33A9-A7C0-554A-2B8372976058}"/>
              </a:ext>
            </a:extLst>
          </p:cNvPr>
          <p:cNvCxnSpPr>
            <a:cxnSpLocks/>
            <a:endCxn id="13" idx="3"/>
          </p:cNvCxnSpPr>
          <p:nvPr/>
        </p:nvCxnSpPr>
        <p:spPr>
          <a:xfrm rot="16200000" flipH="1">
            <a:off x="10790001" y="4453214"/>
            <a:ext cx="1224140" cy="1011572"/>
          </a:xfrm>
          <a:prstGeom prst="curvedConnector4">
            <a:avLst>
              <a:gd name="adj1" fmla="val 31143"/>
              <a:gd name="adj2" fmla="val 122598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or: Curved 32">
            <a:extLst>
              <a:ext uri="{FF2B5EF4-FFF2-40B4-BE49-F238E27FC236}">
                <a16:creationId xmlns:a16="http://schemas.microsoft.com/office/drawing/2014/main" id="{929E455B-CBD6-DE83-0B78-8834FDC849DA}"/>
              </a:ext>
            </a:extLst>
          </p:cNvPr>
          <p:cNvCxnSpPr>
            <a:cxnSpLocks/>
            <a:endCxn id="14" idx="1"/>
          </p:cNvCxnSpPr>
          <p:nvPr/>
        </p:nvCxnSpPr>
        <p:spPr>
          <a:xfrm rot="10800000" flipV="1">
            <a:off x="3491947" y="4406345"/>
            <a:ext cx="1285462" cy="1044105"/>
          </a:xfrm>
          <a:prstGeom prst="curvedConnector3">
            <a:avLst>
              <a:gd name="adj1" fmla="val 11778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AC184600-BD32-1269-A5F2-06FF4308CC39}"/>
              </a:ext>
            </a:extLst>
          </p:cNvPr>
          <p:cNvSpPr txBox="1"/>
          <p:nvPr/>
        </p:nvSpPr>
        <p:spPr>
          <a:xfrm>
            <a:off x="4542846" y="1318706"/>
            <a:ext cx="233503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i="1" dirty="0"/>
              <a:t>The producer (fishery/ forester) does not suffer the total cost</a:t>
            </a:r>
          </a:p>
        </p:txBody>
      </p:sp>
      <p:cxnSp>
        <p:nvCxnSpPr>
          <p:cNvPr id="38" name="Connector: Curved 37">
            <a:extLst>
              <a:ext uri="{FF2B5EF4-FFF2-40B4-BE49-F238E27FC236}">
                <a16:creationId xmlns:a16="http://schemas.microsoft.com/office/drawing/2014/main" id="{249E7318-BA77-3E37-CF5B-2034E0A15EFE}"/>
              </a:ext>
            </a:extLst>
          </p:cNvPr>
          <p:cNvCxnSpPr>
            <a:cxnSpLocks/>
            <a:endCxn id="37" idx="1"/>
          </p:cNvCxnSpPr>
          <p:nvPr/>
        </p:nvCxnSpPr>
        <p:spPr>
          <a:xfrm rot="16200000" flipV="1">
            <a:off x="4160711" y="2162506"/>
            <a:ext cx="1025340" cy="261069"/>
          </a:xfrm>
          <a:prstGeom prst="curvedConnector4">
            <a:avLst>
              <a:gd name="adj1" fmla="val 27487"/>
              <a:gd name="adj2" fmla="val 18756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9305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7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Tragedy of the Commons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B6A063-24EF-B62A-3224-5362829C9A61}"/>
              </a:ext>
            </a:extLst>
          </p:cNvPr>
          <p:cNvSpPr txBox="1"/>
          <p:nvPr/>
        </p:nvSpPr>
        <p:spPr>
          <a:xfrm>
            <a:off x="274320" y="1757133"/>
            <a:ext cx="1138096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Garret Hardin (1968) coined the phrase when hypothesising what happens with pastoral grazing ‘commons’:</a:t>
            </a:r>
          </a:p>
          <a:p>
            <a:endParaRPr lang="en-GB" sz="2400" dirty="0"/>
          </a:p>
        </p:txBody>
      </p:sp>
      <p:pic>
        <p:nvPicPr>
          <p:cNvPr id="6" name="Picture 2" descr="Quote of the Day: Aristotle on the Tragedy of the Commons ...">
            <a:extLst>
              <a:ext uri="{FF2B5EF4-FFF2-40B4-BE49-F238E27FC236}">
                <a16:creationId xmlns:a16="http://schemas.microsoft.com/office/drawing/2014/main" id="{706FF68B-C36C-C3E4-BA41-2A6D468966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04"/>
          <a:stretch/>
        </p:blipFill>
        <p:spPr bwMode="auto">
          <a:xfrm>
            <a:off x="7315781" y="454848"/>
            <a:ext cx="3313071" cy="1330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7B34D1B-277F-6D38-2E74-5A0883CA503F}"/>
              </a:ext>
            </a:extLst>
          </p:cNvPr>
          <p:cNvSpPr txBox="1"/>
          <p:nvPr/>
        </p:nvSpPr>
        <p:spPr>
          <a:xfrm>
            <a:off x="274320" y="572193"/>
            <a:ext cx="659392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The concept is believed to have existed since the time of the Ancient Greeks, with Aristotle </a:t>
            </a:r>
          </a:p>
        </p:txBody>
      </p:sp>
      <p:pic>
        <p:nvPicPr>
          <p:cNvPr id="2050" name="Picture 2" descr="the tragedy of the commons hardin">
            <a:extLst>
              <a:ext uri="{FF2B5EF4-FFF2-40B4-BE49-F238E27FC236}">
                <a16:creationId xmlns:a16="http://schemas.microsoft.com/office/drawing/2014/main" id="{6EE735C1-EDDE-0859-7287-A2806D134B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78" b="2527"/>
          <a:stretch/>
        </p:blipFill>
        <p:spPr bwMode="auto">
          <a:xfrm>
            <a:off x="2803849" y="2240698"/>
            <a:ext cx="7592481" cy="4162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633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8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Tragedy of the Commons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B6A063-24EF-B62A-3224-5362829C9A61}"/>
              </a:ext>
            </a:extLst>
          </p:cNvPr>
          <p:cNvSpPr txBox="1"/>
          <p:nvPr/>
        </p:nvSpPr>
        <p:spPr>
          <a:xfrm>
            <a:off x="274320" y="1757133"/>
            <a:ext cx="11539993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Garret Hardin (1968) coined the phrase when hypothesising what happens with pastoral grazing ‘commons’:</a:t>
            </a:r>
          </a:p>
          <a:p>
            <a:r>
              <a:rPr lang="en-GB" sz="2400" dirty="0"/>
              <a:t>Where a common resource exists, it is in the interest of individuals to exploit it for personal short-term gain</a:t>
            </a:r>
          </a:p>
          <a:p>
            <a:r>
              <a:rPr lang="en-GB" sz="2400" dirty="0"/>
              <a:t>Each individual makes a gain, sometimes knowing there may be a shared detriment. </a:t>
            </a:r>
          </a:p>
          <a:p>
            <a:r>
              <a:rPr lang="en-GB" sz="2400" dirty="0"/>
              <a:t>In the long-run, the usage is unsustainable, and the resource becomes depleted / degraded</a:t>
            </a:r>
          </a:p>
          <a:p>
            <a:pPr marL="342900" indent="-342900">
              <a:buFontTx/>
              <a:buChar char="-"/>
            </a:pPr>
            <a:r>
              <a:rPr lang="en-GB" sz="2400" dirty="0"/>
              <a:t>Unable to support all the individuals</a:t>
            </a:r>
          </a:p>
          <a:p>
            <a:pPr marL="342900" indent="-342900">
              <a:buFontTx/>
              <a:buChar char="-"/>
            </a:pPr>
            <a:r>
              <a:rPr lang="en-GB" sz="2400" dirty="0"/>
              <a:t>Sometimes it completely collapses</a:t>
            </a:r>
          </a:p>
        </p:txBody>
      </p:sp>
      <p:pic>
        <p:nvPicPr>
          <p:cNvPr id="6" name="Picture 2" descr="Quote of the Day: Aristotle on the Tragedy of the Commons ...">
            <a:extLst>
              <a:ext uri="{FF2B5EF4-FFF2-40B4-BE49-F238E27FC236}">
                <a16:creationId xmlns:a16="http://schemas.microsoft.com/office/drawing/2014/main" id="{706FF68B-C36C-C3E4-BA41-2A6D468966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04"/>
          <a:stretch/>
        </p:blipFill>
        <p:spPr bwMode="auto">
          <a:xfrm>
            <a:off x="7315781" y="454848"/>
            <a:ext cx="3313071" cy="1330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7B34D1B-277F-6D38-2E74-5A0883CA503F}"/>
              </a:ext>
            </a:extLst>
          </p:cNvPr>
          <p:cNvSpPr txBox="1"/>
          <p:nvPr/>
        </p:nvSpPr>
        <p:spPr>
          <a:xfrm>
            <a:off x="274320" y="572193"/>
            <a:ext cx="659392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The concept is believed to have existed since the time of the Ancient Greeks, with Aristotle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5EA76EF-66CB-F766-7B09-5DF4821534BA}"/>
              </a:ext>
            </a:extLst>
          </p:cNvPr>
          <p:cNvSpPr txBox="1"/>
          <p:nvPr/>
        </p:nvSpPr>
        <p:spPr>
          <a:xfrm>
            <a:off x="1410693" y="4864269"/>
            <a:ext cx="9851667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latin typeface="Comic Sans MS" panose="030F0702030302020204" pitchFamily="66" charset="0"/>
              </a:rPr>
              <a:t>“Therein is the tragedy. Each man is locked into a system that compels him to increase his herd without limit – in a world that is limited. Ruin is the destination toward which all men rush, each pursuing his own best interest in a society that believes in the freedom of the commons”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Source: Hardin, G. 1968. p1244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3749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9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Extraction of raw materials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265044" y="583839"/>
            <a:ext cx="769951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During the ‘Take’ stage of the linear economy, raw natural materials need to be extracted to feed the production chain</a:t>
            </a:r>
          </a:p>
          <a:p>
            <a:endParaRPr lang="en-GB" sz="2400" dirty="0"/>
          </a:p>
          <a:p>
            <a:r>
              <a:rPr lang="en-GB" sz="2400" dirty="0"/>
              <a:t>However, many natural resources are </a:t>
            </a:r>
            <a:r>
              <a:rPr lang="en-GB" sz="2400" b="1" dirty="0"/>
              <a:t>finite</a:t>
            </a:r>
            <a:r>
              <a:rPr lang="en-GB" sz="2400" dirty="0"/>
              <a:t> in nature, whereas the demand is growing in an </a:t>
            </a:r>
            <a:r>
              <a:rPr lang="en-GB" sz="2400" b="1" dirty="0"/>
              <a:t>infinite</a:t>
            </a:r>
            <a:r>
              <a:rPr lang="en-GB" sz="2400" dirty="0"/>
              <a:t> scenario</a:t>
            </a:r>
          </a:p>
          <a:p>
            <a:endParaRPr lang="en-GB" sz="2400" dirty="0"/>
          </a:p>
          <a:p>
            <a:r>
              <a:rPr lang="en-GB" sz="2400" dirty="0"/>
              <a:t>There are three types of natural resources:</a:t>
            </a:r>
          </a:p>
          <a:p>
            <a:endParaRPr lang="en-GB" sz="2400" dirty="0"/>
          </a:p>
          <a:p>
            <a:r>
              <a:rPr lang="en-GB" sz="2400" b="1" dirty="0"/>
              <a:t>1. Perpetually Renewable Resources</a:t>
            </a:r>
          </a:p>
        </p:txBody>
      </p:sp>
      <p:pic>
        <p:nvPicPr>
          <p:cNvPr id="1026" name="Picture 2" descr="Geothermal energy - British Geological Survey">
            <a:extLst>
              <a:ext uri="{FF2B5EF4-FFF2-40B4-BE49-F238E27FC236}">
                <a16:creationId xmlns:a16="http://schemas.microsoft.com/office/drawing/2014/main" id="{003A5D61-23C2-CF44-A6E4-E20AC3B81B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9183" y="1657823"/>
            <a:ext cx="4942479" cy="3403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3C6822-6A69-B1FD-1B63-B5AC9191F6B0}"/>
              </a:ext>
            </a:extLst>
          </p:cNvPr>
          <p:cNvSpPr txBox="1"/>
          <p:nvPr/>
        </p:nvSpPr>
        <p:spPr>
          <a:xfrm>
            <a:off x="265046" y="3907145"/>
            <a:ext cx="721580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Constantly replenished by the Sun’s and Earth’s natural processes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Solar and Geothermal energy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BA3ED87-0C05-84B8-88D3-06EC3BA952F2}"/>
              </a:ext>
            </a:extLst>
          </p:cNvPr>
          <p:cNvSpPr txBox="1"/>
          <p:nvPr/>
        </p:nvSpPr>
        <p:spPr>
          <a:xfrm>
            <a:off x="265044" y="5073832"/>
            <a:ext cx="1001864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For billions of years the Sun has emitted immense energy via solar radiation.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Geothermal energy is also relatively limitless (in relation to possible energy consumption)</a:t>
            </a:r>
          </a:p>
        </p:txBody>
      </p:sp>
    </p:spTree>
    <p:extLst>
      <p:ext uri="{BB962C8B-B14F-4D97-AF65-F5344CB8AC3E}">
        <p14:creationId xmlns:p14="http://schemas.microsoft.com/office/powerpoint/2010/main" val="18497771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10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Extraction of raw materials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4413DC-BF2A-EF07-AA6F-530A2707194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524"/>
          <a:stretch/>
        </p:blipFill>
        <p:spPr>
          <a:xfrm>
            <a:off x="6735199" y="2001803"/>
            <a:ext cx="5284938" cy="261658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297D488-2A8F-62DA-E71A-CFE8BFACF571}"/>
              </a:ext>
            </a:extLst>
          </p:cNvPr>
          <p:cNvSpPr txBox="1"/>
          <p:nvPr/>
        </p:nvSpPr>
        <p:spPr>
          <a:xfrm>
            <a:off x="265044" y="583839"/>
            <a:ext cx="769951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During the ‘Take’ stage of the linear economy, raw natural materials need to be extracted to feed the production chain</a:t>
            </a:r>
          </a:p>
          <a:p>
            <a:endParaRPr lang="en-GB" sz="2400" dirty="0"/>
          </a:p>
          <a:p>
            <a:r>
              <a:rPr lang="en-GB" sz="2400" dirty="0"/>
              <a:t>However, many natural resources are </a:t>
            </a:r>
            <a:r>
              <a:rPr lang="en-GB" sz="2400" b="1" dirty="0"/>
              <a:t>finite</a:t>
            </a:r>
            <a:r>
              <a:rPr lang="en-GB" sz="2400" dirty="0"/>
              <a:t> in nature, whereas the demand is growing in an </a:t>
            </a:r>
            <a:r>
              <a:rPr lang="en-GB" sz="2400" b="1" dirty="0"/>
              <a:t>infinite</a:t>
            </a:r>
            <a:r>
              <a:rPr lang="en-GB" sz="2400" dirty="0"/>
              <a:t> scenario</a:t>
            </a:r>
          </a:p>
          <a:p>
            <a:endParaRPr lang="en-GB" sz="2400" dirty="0"/>
          </a:p>
          <a:p>
            <a:r>
              <a:rPr lang="en-GB" sz="2400" dirty="0"/>
              <a:t>There are three types of natural resources:</a:t>
            </a:r>
          </a:p>
          <a:p>
            <a:endParaRPr lang="en-GB" sz="2400" dirty="0"/>
          </a:p>
          <a:p>
            <a:r>
              <a:rPr lang="en-GB" sz="2400" b="1" dirty="0"/>
              <a:t>2. Intermediate Renewable Resources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Natural materials that can </a:t>
            </a:r>
            <a:r>
              <a:rPr lang="en-GB" sz="2400" b="1" i="1" dirty="0"/>
              <a:t>replenish gradually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Such as freshwater, soil, crops and trees for timber.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Linked to Perpetually renewable resources (solar)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Would be perpetual if not extracted (due to regrowth / regeneration)</a:t>
            </a:r>
          </a:p>
          <a:p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37909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11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Extraction of raw materials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258418" y="544082"/>
            <a:ext cx="78386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During the ‘Take’ stage of the linear economy, raw natural materials need to be extracted to feed the production chain</a:t>
            </a:r>
          </a:p>
          <a:p>
            <a:endParaRPr lang="en-GB" sz="2400" dirty="0"/>
          </a:p>
          <a:p>
            <a:r>
              <a:rPr lang="en-GB" sz="2400" dirty="0"/>
              <a:t>However, many natural resources are </a:t>
            </a:r>
            <a:r>
              <a:rPr lang="en-GB" sz="2400" b="1" dirty="0"/>
              <a:t>finite</a:t>
            </a:r>
            <a:r>
              <a:rPr lang="en-GB" sz="2400" dirty="0"/>
              <a:t> in nature, whereas the demand is growing in an </a:t>
            </a:r>
            <a:r>
              <a:rPr lang="en-GB" sz="2400" b="1" dirty="0"/>
              <a:t>infinite</a:t>
            </a:r>
            <a:r>
              <a:rPr lang="en-GB" sz="2400" dirty="0"/>
              <a:t> scenario</a:t>
            </a:r>
          </a:p>
          <a:p>
            <a:endParaRPr lang="en-GB" sz="2400" dirty="0"/>
          </a:p>
          <a:p>
            <a:r>
              <a:rPr lang="en-GB" sz="2400" dirty="0"/>
              <a:t>There are three types of natural resources: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B1FCC7-7408-6599-DE1D-F4931D4D92B1}"/>
              </a:ext>
            </a:extLst>
          </p:cNvPr>
          <p:cNvSpPr txBox="1"/>
          <p:nvPr/>
        </p:nvSpPr>
        <p:spPr>
          <a:xfrm>
            <a:off x="258417" y="2991752"/>
            <a:ext cx="954819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2400" dirty="0"/>
          </a:p>
          <a:p>
            <a:r>
              <a:rPr lang="en-GB" sz="2400" b="1" dirty="0"/>
              <a:t>3. Non-renewable Resources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Resources that will not regenerate on human time-scales.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Most common examples include fossil fuels (crude oil, natural gas, coal and uranium) and metals, lithium and rare-Earth elements (REE’s),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With careful waste management, mined minerals and REE’s could be recovered through recycling.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However, it is not the same for fossil fuels as using them for energy alters their chemistry, so they are no longer useful.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73E4AD1-E267-ECD0-0A6F-B03AF3952E6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95516" y="184666"/>
            <a:ext cx="5336808" cy="4077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757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12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Extraction of raw materials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79E835-FF94-0AC2-8C0C-717F9AF50C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45448" y="1014787"/>
            <a:ext cx="6871253" cy="454480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F3D61E2-5812-8080-50F6-855C4316AC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4075" y="1361123"/>
            <a:ext cx="2861284" cy="128307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8280283" y="307152"/>
            <a:ext cx="3589497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“The use of natural resources has more than tripled from 1970, and continues to grow.”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D4AEC9-126D-C1E6-D38C-8D490AE1A05F}"/>
              </a:ext>
            </a:extLst>
          </p:cNvPr>
          <p:cNvSpPr txBox="1"/>
          <p:nvPr/>
        </p:nvSpPr>
        <p:spPr>
          <a:xfrm>
            <a:off x="4745501" y="5615546"/>
            <a:ext cx="6824256" cy="7386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Source: </a:t>
            </a:r>
            <a:r>
              <a:rPr lang="en-GB" sz="1400" dirty="0" err="1"/>
              <a:t>Oberle</a:t>
            </a:r>
            <a:r>
              <a:rPr lang="en-GB" sz="1400" dirty="0"/>
              <a:t>, B., </a:t>
            </a:r>
            <a:r>
              <a:rPr lang="en-GB" sz="1400" dirty="0" err="1"/>
              <a:t>Bringezu</a:t>
            </a:r>
            <a:r>
              <a:rPr lang="en-GB" sz="1400" dirty="0"/>
              <a:t>, S., Hatfield-Dodds, S., Hellweg, S., </a:t>
            </a:r>
            <a:r>
              <a:rPr lang="en-GB" sz="1400" dirty="0" err="1"/>
              <a:t>Schandl</a:t>
            </a:r>
            <a:r>
              <a:rPr lang="en-GB" sz="1400" dirty="0"/>
              <a:t>, H. and Clement, J., 2019. Global resources outlook: 2019. International Resource Panel, United Nations </a:t>
            </a:r>
            <a:r>
              <a:rPr lang="en-GB" sz="1400" dirty="0" err="1"/>
              <a:t>Envio</a:t>
            </a:r>
            <a:r>
              <a:rPr lang="en-GB" sz="1400" dirty="0"/>
              <a:t>, Paris, France.</a:t>
            </a:r>
          </a:p>
        </p:txBody>
      </p:sp>
      <p:pic>
        <p:nvPicPr>
          <p:cNvPr id="2050" name="Picture 2" descr="Internal Ressource Panel">
            <a:extLst>
              <a:ext uri="{FF2B5EF4-FFF2-40B4-BE49-F238E27FC236}">
                <a16:creationId xmlns:a16="http://schemas.microsoft.com/office/drawing/2014/main" id="{B46826C6-9BD6-E065-030A-C0F83DE70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9794" y="2128183"/>
            <a:ext cx="1097429" cy="43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ome">
            <a:extLst>
              <a:ext uri="{FF2B5EF4-FFF2-40B4-BE49-F238E27FC236}">
                <a16:creationId xmlns:a16="http://schemas.microsoft.com/office/drawing/2014/main" id="{0C8E9A19-92E2-533F-276A-AF049F3121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0431" y="2976395"/>
            <a:ext cx="714375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18B270C-8B29-BF4E-473B-2468687DA6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4777" y="393181"/>
            <a:ext cx="3867578" cy="557212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D4AEA51-9A04-D07E-312C-4421F3C8F846}"/>
              </a:ext>
            </a:extLst>
          </p:cNvPr>
          <p:cNvSpPr txBox="1"/>
          <p:nvPr/>
        </p:nvSpPr>
        <p:spPr>
          <a:xfrm>
            <a:off x="-92281" y="5912116"/>
            <a:ext cx="42112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2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World primary production of mineral and energy resources in 1998 by quantity (</a:t>
            </a:r>
            <a:r>
              <a:rPr lang="en-GB" sz="1200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Kippenberger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, 2001)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6255082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13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Impacts of material extraction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304800" y="532227"/>
            <a:ext cx="9216887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Material extraction, whether it be surface materials (e.g. deforestation) or sub-surface (e.g. mining) can have multiple negative impacts (externalities):</a:t>
            </a:r>
          </a:p>
          <a:p>
            <a:endParaRPr lang="en-GB" sz="2000" dirty="0"/>
          </a:p>
          <a:p>
            <a:r>
              <a:rPr lang="en-GB" sz="2000" dirty="0"/>
              <a:t>	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5B3C6C-8B9D-636F-E98F-D3A0755EF5B3}"/>
              </a:ext>
            </a:extLst>
          </p:cNvPr>
          <p:cNvSpPr txBox="1"/>
          <p:nvPr/>
        </p:nvSpPr>
        <p:spPr>
          <a:xfrm>
            <a:off x="9430107" y="1345833"/>
            <a:ext cx="2749826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i="0" dirty="0">
                <a:solidFill>
                  <a:srgbClr val="262626"/>
                </a:solidFill>
                <a:effectLst/>
                <a:latin typeface="Inter Var"/>
              </a:rPr>
              <a:t>Figure: Coal mining and impacted stream biodiversity </a:t>
            </a:r>
          </a:p>
          <a:p>
            <a:r>
              <a:rPr lang="en-GB" sz="1400" b="0" i="0" dirty="0">
                <a:solidFill>
                  <a:srgbClr val="262626"/>
                </a:solidFill>
                <a:effectLst/>
                <a:latin typeface="Inter Var"/>
              </a:rPr>
              <a:t>a, Mountaintop mining near Whitesburg, Letcher County, Kentucky. b, Runoff from a valley fill in Kentucky. c, Spring salamander (</a:t>
            </a:r>
            <a:r>
              <a:rPr lang="en-GB" sz="1400" b="0" i="0" dirty="0" err="1">
                <a:solidFill>
                  <a:srgbClr val="262626"/>
                </a:solidFill>
                <a:effectLst/>
                <a:latin typeface="Inter Var"/>
              </a:rPr>
              <a:t>Gyrinophilus</a:t>
            </a:r>
            <a:r>
              <a:rPr lang="en-GB" sz="1400" b="0" i="0" dirty="0">
                <a:solidFill>
                  <a:srgbClr val="262626"/>
                </a:solidFill>
                <a:effectLst/>
                <a:latin typeface="Inter Var"/>
              </a:rPr>
              <a:t> </a:t>
            </a:r>
            <a:r>
              <a:rPr lang="en-GB" sz="1400" b="0" i="0" dirty="0" err="1">
                <a:solidFill>
                  <a:srgbClr val="262626"/>
                </a:solidFill>
                <a:effectLst/>
                <a:latin typeface="Inter Var"/>
              </a:rPr>
              <a:t>porphyriticus</a:t>
            </a:r>
            <a:r>
              <a:rPr lang="en-GB" sz="1400" b="0" i="0" dirty="0">
                <a:solidFill>
                  <a:srgbClr val="262626"/>
                </a:solidFill>
                <a:effectLst/>
                <a:latin typeface="Inter Var"/>
              </a:rPr>
              <a:t>), a species extremely sensitive to MTM-VF. d, </a:t>
            </a:r>
            <a:r>
              <a:rPr lang="en-GB" sz="1400" b="0" i="0" dirty="0" err="1">
                <a:solidFill>
                  <a:srgbClr val="262626"/>
                </a:solidFill>
                <a:effectLst/>
                <a:latin typeface="Inter Var"/>
              </a:rPr>
              <a:t>Emphemerellid</a:t>
            </a:r>
            <a:r>
              <a:rPr lang="en-GB" sz="1400" b="0" i="0" dirty="0">
                <a:solidFill>
                  <a:srgbClr val="262626"/>
                </a:solidFill>
                <a:effectLst/>
                <a:latin typeface="Inter Var"/>
              </a:rPr>
              <a:t> mayfly nymphs like the small blue-winged olive (</a:t>
            </a:r>
            <a:r>
              <a:rPr lang="en-GB" sz="1400" b="0" i="0" dirty="0" err="1">
                <a:solidFill>
                  <a:srgbClr val="262626"/>
                </a:solidFill>
                <a:effectLst/>
                <a:latin typeface="Inter Var"/>
              </a:rPr>
              <a:t>Drunella</a:t>
            </a:r>
            <a:r>
              <a:rPr lang="en-GB" sz="1400" b="0" i="0" dirty="0">
                <a:solidFill>
                  <a:srgbClr val="262626"/>
                </a:solidFill>
                <a:effectLst/>
                <a:latin typeface="Inter Var"/>
              </a:rPr>
              <a:t> </a:t>
            </a:r>
            <a:r>
              <a:rPr lang="en-GB" sz="1400" b="0" i="0" dirty="0" err="1">
                <a:solidFill>
                  <a:srgbClr val="262626"/>
                </a:solidFill>
                <a:effectLst/>
                <a:latin typeface="Inter Var"/>
              </a:rPr>
              <a:t>cornutella</a:t>
            </a:r>
            <a:r>
              <a:rPr lang="en-GB" sz="1400" b="0" i="0" dirty="0">
                <a:solidFill>
                  <a:srgbClr val="262626"/>
                </a:solidFill>
                <a:effectLst/>
                <a:latin typeface="Inter Var"/>
              </a:rPr>
              <a:t>) are heavily impacted by elevated ion concentrations in streams affected by MTM-VF. e–g, Diamond darter (e, </a:t>
            </a:r>
            <a:r>
              <a:rPr lang="en-GB" sz="1400" b="0" i="0" dirty="0" err="1">
                <a:solidFill>
                  <a:srgbClr val="262626"/>
                </a:solidFill>
                <a:effectLst/>
                <a:latin typeface="Inter Var"/>
              </a:rPr>
              <a:t>Crystallaria</a:t>
            </a:r>
            <a:r>
              <a:rPr lang="en-GB" sz="1400" b="0" i="0" dirty="0">
                <a:solidFill>
                  <a:srgbClr val="262626"/>
                </a:solidFill>
                <a:effectLst/>
                <a:latin typeface="Inter Var"/>
              </a:rPr>
              <a:t> </a:t>
            </a:r>
            <a:r>
              <a:rPr lang="en-GB" sz="1400" b="0" i="0" dirty="0" err="1">
                <a:solidFill>
                  <a:srgbClr val="262626"/>
                </a:solidFill>
                <a:effectLst/>
                <a:latin typeface="Inter Var"/>
              </a:rPr>
              <a:t>cincotta</a:t>
            </a:r>
            <a:r>
              <a:rPr lang="en-GB" sz="1400" b="0" i="0" dirty="0">
                <a:solidFill>
                  <a:srgbClr val="262626"/>
                </a:solidFill>
                <a:effectLst/>
                <a:latin typeface="Inter Var"/>
              </a:rPr>
              <a:t>), tuxedo darter (f, </a:t>
            </a:r>
            <a:r>
              <a:rPr lang="en-GB" sz="1400" b="0" i="0" dirty="0" err="1">
                <a:solidFill>
                  <a:srgbClr val="262626"/>
                </a:solidFill>
                <a:effectLst/>
                <a:latin typeface="Inter Var"/>
              </a:rPr>
              <a:t>Etheostoma</a:t>
            </a:r>
            <a:r>
              <a:rPr lang="en-GB" sz="1400" b="0" i="0" dirty="0">
                <a:solidFill>
                  <a:srgbClr val="262626"/>
                </a:solidFill>
                <a:effectLst/>
                <a:latin typeface="Inter Var"/>
              </a:rPr>
              <a:t> </a:t>
            </a:r>
            <a:r>
              <a:rPr lang="en-GB" sz="1400" b="0" i="0" dirty="0" err="1">
                <a:solidFill>
                  <a:srgbClr val="262626"/>
                </a:solidFill>
                <a:effectLst/>
                <a:latin typeface="Inter Var"/>
              </a:rPr>
              <a:t>lemniscatum</a:t>
            </a:r>
            <a:r>
              <a:rPr lang="en-GB" sz="1400" b="0" i="0" dirty="0">
                <a:solidFill>
                  <a:srgbClr val="262626"/>
                </a:solidFill>
                <a:effectLst/>
                <a:latin typeface="Inter Var"/>
              </a:rPr>
              <a:t>) and Kentucky arrow darter (g, E. </a:t>
            </a:r>
            <a:r>
              <a:rPr lang="en-GB" sz="1400" b="0" i="0" dirty="0" err="1">
                <a:solidFill>
                  <a:srgbClr val="262626"/>
                </a:solidFill>
                <a:effectLst/>
                <a:latin typeface="Inter Var"/>
              </a:rPr>
              <a:t>spilotum</a:t>
            </a:r>
            <a:r>
              <a:rPr lang="en-GB" sz="1400" b="0" i="0" dirty="0">
                <a:solidFill>
                  <a:srgbClr val="262626"/>
                </a:solidFill>
                <a:effectLst/>
                <a:latin typeface="Inter Var"/>
              </a:rPr>
              <a:t>) are federally T&amp;E species impacted by coal mining. </a:t>
            </a:r>
            <a:endParaRPr lang="en-GB" sz="1400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1C5B29B-5B8B-6FD9-59EB-161732D316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243" y="1345833"/>
            <a:ext cx="4421980" cy="4767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EA2E8DF-9605-EFC5-0049-51F4AC17FD5C}"/>
              </a:ext>
            </a:extLst>
          </p:cNvPr>
          <p:cNvSpPr txBox="1"/>
          <p:nvPr/>
        </p:nvSpPr>
        <p:spPr>
          <a:xfrm>
            <a:off x="557524" y="1950459"/>
            <a:ext cx="3677478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Habitat and biodiversity loss from land cover change / disruption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Air quality: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Pollution (dust / chemical)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Noise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Particulate (e.g. PM10)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Water quality: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Chemical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Particulate (e.g. PM10)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Health impacts e.g. Respiratory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AFCD806-3126-7FBD-7199-8F9A9311AC0C}"/>
              </a:ext>
            </a:extLst>
          </p:cNvPr>
          <p:cNvSpPr txBox="1"/>
          <p:nvPr/>
        </p:nvSpPr>
        <p:spPr>
          <a:xfrm>
            <a:off x="9442174" y="5881339"/>
            <a:ext cx="251791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/>
              <a:t>Source: </a:t>
            </a:r>
            <a:r>
              <a:rPr lang="en-GB" sz="1600" dirty="0" err="1"/>
              <a:t>Giam</a:t>
            </a:r>
            <a:r>
              <a:rPr lang="en-GB" sz="1600" dirty="0"/>
              <a:t>, X., Olden, J.D. and </a:t>
            </a:r>
            <a:r>
              <a:rPr lang="en-GB" sz="1600" dirty="0" err="1"/>
              <a:t>Simberloff</a:t>
            </a:r>
            <a:r>
              <a:rPr lang="en-GB" sz="1600" dirty="0"/>
              <a:t>, D., 2018 </a:t>
            </a:r>
          </a:p>
        </p:txBody>
      </p:sp>
    </p:spTree>
    <p:extLst>
      <p:ext uri="{BB962C8B-B14F-4D97-AF65-F5344CB8AC3E}">
        <p14:creationId xmlns:p14="http://schemas.microsoft.com/office/powerpoint/2010/main" val="32151210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14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Inequalities of mining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53009" y="489543"/>
            <a:ext cx="75669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Note that the spatial distribution of natural materials is not even, and so there is inequality in terms of the impacts of their extraction globally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D4AEC9-126D-C1E6-D38C-8D490AE1A05F}"/>
              </a:ext>
            </a:extLst>
          </p:cNvPr>
          <p:cNvSpPr txBox="1"/>
          <p:nvPr/>
        </p:nvSpPr>
        <p:spPr>
          <a:xfrm>
            <a:off x="53009" y="5894495"/>
            <a:ext cx="8165417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Source: </a:t>
            </a:r>
            <a:r>
              <a:rPr lang="en-GB" sz="1400" dirty="0" err="1"/>
              <a:t>Oberle</a:t>
            </a:r>
            <a:r>
              <a:rPr lang="en-GB" sz="1400" dirty="0"/>
              <a:t>, B., </a:t>
            </a:r>
            <a:r>
              <a:rPr lang="en-GB" sz="1400" dirty="0" err="1"/>
              <a:t>Bringezu</a:t>
            </a:r>
            <a:r>
              <a:rPr lang="en-GB" sz="1400" dirty="0"/>
              <a:t>, S., Hatfield-Dodds, S., Hellweg, S., </a:t>
            </a:r>
            <a:r>
              <a:rPr lang="en-GB" sz="1400" dirty="0" err="1"/>
              <a:t>Schandl</a:t>
            </a:r>
            <a:r>
              <a:rPr lang="en-GB" sz="1400" dirty="0"/>
              <a:t>, H. and Clement, J., 2019. Global resources outlook: 2019. International Resource Panel, United Nations </a:t>
            </a:r>
            <a:r>
              <a:rPr lang="en-GB" sz="1400" dirty="0" err="1"/>
              <a:t>Envio</a:t>
            </a:r>
            <a:r>
              <a:rPr lang="en-GB" sz="1400" dirty="0"/>
              <a:t>, Paris, France.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3C0BE96-5D3D-E8A1-38C6-D94B8DC17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551" y="1245828"/>
            <a:ext cx="3249810" cy="468559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B7E8EAE-64F8-4D46-0D6A-22DE8C7425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6987" y="1270669"/>
            <a:ext cx="3202714" cy="463591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66350D6-8F54-0FFD-1FEA-BA18F5819070}"/>
              </a:ext>
            </a:extLst>
          </p:cNvPr>
          <p:cNvSpPr txBox="1"/>
          <p:nvPr/>
        </p:nvSpPr>
        <p:spPr>
          <a:xfrm>
            <a:off x="5913288" y="5060193"/>
            <a:ext cx="19319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*EECCA = The Eastern Europe, Caucasus, and Central Asia (EECCA)</a:t>
            </a:r>
          </a:p>
        </p:txBody>
      </p:sp>
      <p:pic>
        <p:nvPicPr>
          <p:cNvPr id="4098" name="Picture 2" descr="Rare Earth Elements Reserves">
            <a:extLst>
              <a:ext uri="{FF2B5EF4-FFF2-40B4-BE49-F238E27FC236}">
                <a16:creationId xmlns:a16="http://schemas.microsoft.com/office/drawing/2014/main" id="{49DF6B35-299D-5B28-F5E1-233E53B18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4939" y="369332"/>
            <a:ext cx="3931449" cy="6048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11553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15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Inequalities of mining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pic>
        <p:nvPicPr>
          <p:cNvPr id="9" name="Online Media 8" title="Nickel boom in Indonesia threatens farmers’ livelihood and natural environment">
            <a:hlinkClick r:id="" action="ppaction://media"/>
            <a:extLst>
              <a:ext uri="{FF2B5EF4-FFF2-40B4-BE49-F238E27FC236}">
                <a16:creationId xmlns:a16="http://schemas.microsoft.com/office/drawing/2014/main" id="{A9B8AC83-2EF2-3CC8-AAA1-82434E9C726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53552" y="2279033"/>
            <a:ext cx="6005731" cy="3393238"/>
          </a:xfrm>
          <a:prstGeom prst="rect">
            <a:avLst/>
          </a:prstGeom>
        </p:spPr>
      </p:pic>
      <p:pic>
        <p:nvPicPr>
          <p:cNvPr id="13" name="Online Media 12" title="The True Cost of Lithium Mining | True Cost | Insider News">
            <a:hlinkClick r:id="" action="ppaction://media"/>
            <a:extLst>
              <a:ext uri="{FF2B5EF4-FFF2-40B4-BE49-F238E27FC236}">
                <a16:creationId xmlns:a16="http://schemas.microsoft.com/office/drawing/2014/main" id="{9C7434B3-60CA-7327-36E7-038B91E03978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6"/>
          <a:stretch>
            <a:fillRect/>
          </a:stretch>
        </p:blipFill>
        <p:spPr>
          <a:xfrm>
            <a:off x="6134274" y="2278610"/>
            <a:ext cx="6005732" cy="339323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07DAC0E-4386-1676-3B60-45542EFEED6B}"/>
              </a:ext>
            </a:extLst>
          </p:cNvPr>
          <p:cNvSpPr txBox="1"/>
          <p:nvPr/>
        </p:nvSpPr>
        <p:spPr>
          <a:xfrm>
            <a:off x="51994" y="622512"/>
            <a:ext cx="12027363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Note that the spatial distribution of natural materials is not even, and so there is inequality in terms of the impacts of their extraction globally</a:t>
            </a:r>
          </a:p>
          <a:p>
            <a:pPr algn="ctr"/>
            <a:endParaRPr lang="en-GB" sz="2000" dirty="0"/>
          </a:p>
          <a:p>
            <a:pPr algn="ctr"/>
            <a:r>
              <a:rPr lang="en-GB" sz="2000" dirty="0"/>
              <a:t>Below are two examples linked to the increase in electrical items (including rechargeable batteries for electronic goods and EV’s)</a:t>
            </a:r>
          </a:p>
          <a:p>
            <a:pPr algn="ctr"/>
            <a:endParaRPr lang="en-GB" sz="2000" dirty="0"/>
          </a:p>
          <a:p>
            <a:pPr algn="ctr"/>
            <a:endParaRPr lang="en-GB" sz="2000" dirty="0"/>
          </a:p>
          <a:p>
            <a:pPr algn="ctr"/>
            <a:endParaRPr lang="en-GB" sz="2000" dirty="0"/>
          </a:p>
          <a:p>
            <a:pPr algn="ctr"/>
            <a:endParaRPr lang="en-GB" sz="2000" dirty="0"/>
          </a:p>
          <a:p>
            <a:pPr algn="ctr"/>
            <a:endParaRPr lang="en-GB" sz="2000" dirty="0"/>
          </a:p>
          <a:p>
            <a:pPr algn="ctr"/>
            <a:endParaRPr lang="en-GB" sz="2000" dirty="0"/>
          </a:p>
          <a:p>
            <a:pPr algn="ctr"/>
            <a:endParaRPr lang="en-GB" sz="2000" dirty="0"/>
          </a:p>
          <a:p>
            <a:pPr algn="ctr"/>
            <a:endParaRPr lang="en-GB" sz="2000" dirty="0"/>
          </a:p>
          <a:p>
            <a:pPr algn="ctr"/>
            <a:endParaRPr lang="en-GB" sz="2000" dirty="0"/>
          </a:p>
          <a:p>
            <a:pPr algn="ctr"/>
            <a:endParaRPr lang="en-GB" sz="2000" dirty="0"/>
          </a:p>
          <a:p>
            <a:pPr algn="ctr"/>
            <a:endParaRPr lang="en-GB" sz="2000" dirty="0"/>
          </a:p>
          <a:p>
            <a:pPr algn="ctr"/>
            <a:endParaRPr lang="en-GB" sz="2000" dirty="0"/>
          </a:p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Question: Who is experiencing the benefits of this material extraction, and who is facing the negative externalities?</a:t>
            </a:r>
          </a:p>
        </p:txBody>
      </p:sp>
    </p:spTree>
    <p:extLst>
      <p:ext uri="{BB962C8B-B14F-4D97-AF65-F5344CB8AC3E}">
        <p14:creationId xmlns:p14="http://schemas.microsoft.com/office/powerpoint/2010/main" val="1544153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16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Impacts of the ‘Make’ stage: energy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3477B-F73A-B5B7-7569-E9B13C1DE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99" t="-185" r="308" b="185"/>
          <a:stretch/>
        </p:blipFill>
        <p:spPr>
          <a:xfrm>
            <a:off x="20" y="369332"/>
            <a:ext cx="3730467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3882887" y="583839"/>
            <a:ext cx="7513982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Once the raw materials of a product have been sourced, the end-user product still needs to be manufactured</a:t>
            </a:r>
          </a:p>
          <a:p>
            <a:endParaRPr lang="en-GB" sz="2400" dirty="0"/>
          </a:p>
          <a:p>
            <a:r>
              <a:rPr lang="en-GB" sz="2400" dirty="0"/>
              <a:t>During this ‘Make’ stage of the linear economy, there is often a requirement for further energy consumption (contributing to CO2 emissions).</a:t>
            </a:r>
          </a:p>
          <a:p>
            <a:endParaRPr lang="en-GB" sz="2400" dirty="0"/>
          </a:p>
          <a:p>
            <a:r>
              <a:rPr lang="en-GB" sz="2400" dirty="0"/>
              <a:t>Some industries require more energy consumption than others, for example:</a:t>
            </a:r>
          </a:p>
          <a:p>
            <a:endParaRPr lang="en-GB" sz="2400" dirty="0"/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“According to IEA statistics, the energy consumption of the steel industry in 2017 accounted for 17% of the world’s total industrial energy consumption”</a:t>
            </a:r>
          </a:p>
          <a:p>
            <a:pPr algn="ctr"/>
            <a:r>
              <a:rPr lang="en-GB" sz="2000" dirty="0"/>
              <a:t>Source: </a:t>
            </a:r>
            <a:r>
              <a:rPr lang="en-GB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He, K., Wang, L. and Li, X., (2020, p11)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1902260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17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Impacts of the ‘Make’ stage: water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191386" y="661810"/>
            <a:ext cx="67410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 addition to energy use, additional natural resources are also sometimes utilised during production (beyond the raw materials those sourced for material production)</a:t>
            </a:r>
          </a:p>
          <a:p>
            <a:endParaRPr lang="en-GB" sz="2400" dirty="0"/>
          </a:p>
          <a:p>
            <a:r>
              <a:rPr lang="en-GB" sz="2400" dirty="0"/>
              <a:t>High proportions of freshwater are commonly used in textiles industries, and recent ‘fast fashion’ trends.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96418AF-A1FD-2396-A151-04FCF3AD85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1042" y="369332"/>
            <a:ext cx="5450958" cy="60379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B700E02-49F0-F92E-FDE8-495D701C14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2353" y="3607345"/>
            <a:ext cx="3636335" cy="259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4294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18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Impacts of the ‘Make’ stage: water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416673" y="654722"/>
            <a:ext cx="75139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textile manufacturing processes of bleaching, dyeing, printing, and finishing, all require water, and produce waste-water as a result.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2CA116-ED23-AF55-E6A3-1F3BDDB89DFB}"/>
              </a:ext>
            </a:extLst>
          </p:cNvPr>
          <p:cNvSpPr txBox="1"/>
          <p:nvPr/>
        </p:nvSpPr>
        <p:spPr>
          <a:xfrm>
            <a:off x="416673" y="2036924"/>
            <a:ext cx="721750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282828"/>
                </a:solidFill>
                <a:effectLst/>
                <a:latin typeface="MuseoSans"/>
              </a:rPr>
              <a:t>“As there are different sources along the production process, textile wastewater can contain a variety of hazardous pollutants, e.g., dyes, metals, surfactants, and other micropollutants, including contaminants of emerging concern like microfibers and microplastics.</a:t>
            </a:r>
            <a:br>
              <a:rPr lang="en-GB" dirty="0"/>
            </a:br>
            <a:br>
              <a:rPr lang="en-GB" dirty="0"/>
            </a:br>
            <a:r>
              <a:rPr lang="en-GB" b="0" i="0" dirty="0">
                <a:solidFill>
                  <a:srgbClr val="282828"/>
                </a:solidFill>
                <a:effectLst/>
                <a:latin typeface="MuseoSans"/>
              </a:rPr>
              <a:t>Textile dyes are often viewed as a major source of concern due to their immediate effect on the </a:t>
            </a:r>
            <a:r>
              <a:rPr lang="en-GB" b="0" i="0" dirty="0" err="1">
                <a:solidFill>
                  <a:srgbClr val="282828"/>
                </a:solidFill>
                <a:effectLst/>
                <a:latin typeface="MuseoSans"/>
              </a:rPr>
              <a:t>color</a:t>
            </a:r>
            <a:r>
              <a:rPr lang="en-GB" b="0" i="0" dirty="0">
                <a:solidFill>
                  <a:srgbClr val="282828"/>
                </a:solidFill>
                <a:effectLst/>
                <a:latin typeface="MuseoSans"/>
              </a:rPr>
              <a:t> of water bodies, often affecting the photosynthesis of aquatic life. Furthermore, dyes and heavy metals can be dangerous to animals due to carcinogenicity, genotoxicity, and </a:t>
            </a:r>
            <a:r>
              <a:rPr lang="en-GB" b="0" i="0" dirty="0" err="1">
                <a:solidFill>
                  <a:srgbClr val="282828"/>
                </a:solidFill>
                <a:effectLst/>
                <a:latin typeface="MuseoSans"/>
              </a:rPr>
              <a:t>bioaccumulative</a:t>
            </a:r>
            <a:r>
              <a:rPr lang="en-GB" b="0" i="0" dirty="0">
                <a:solidFill>
                  <a:srgbClr val="282828"/>
                </a:solidFill>
                <a:effectLst/>
                <a:latin typeface="MuseoSans"/>
              </a:rPr>
              <a:t> potential. For this reason, more effective and adequate treatments before discharge into the environment are required to protect the aquatic flora and fauna.”</a:t>
            </a:r>
          </a:p>
          <a:p>
            <a:endParaRPr lang="en-GB" dirty="0">
              <a:solidFill>
                <a:srgbClr val="282828"/>
              </a:solidFill>
              <a:latin typeface="MuseoSans"/>
            </a:endParaRPr>
          </a:p>
          <a:p>
            <a:r>
              <a:rPr lang="en-GB" dirty="0">
                <a:solidFill>
                  <a:srgbClr val="282828"/>
                </a:solidFill>
                <a:latin typeface="MuseoSans"/>
              </a:rPr>
              <a:t>Source: </a:t>
            </a:r>
            <a:r>
              <a:rPr lang="en-GB" dirty="0">
                <a:hlinkClick r:id="rId3"/>
              </a:rPr>
              <a:t>Water and Wastewater Treatment and Management in the Textile Industry | Frontiers Research Topic (frontiersin.org)</a:t>
            </a:r>
            <a:endParaRPr lang="en-GB" dirty="0"/>
          </a:p>
        </p:txBody>
      </p:sp>
      <p:pic>
        <p:nvPicPr>
          <p:cNvPr id="10242" name="Picture 2" descr="How is colour eliminated from Textile industry wastewater">
            <a:extLst>
              <a:ext uri="{FF2B5EF4-FFF2-40B4-BE49-F238E27FC236}">
                <a16:creationId xmlns:a16="http://schemas.microsoft.com/office/drawing/2014/main" id="{DDCEF712-32F6-0229-E1B9-42183B4527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59" r="32231" b="15969"/>
          <a:stretch/>
        </p:blipFill>
        <p:spPr bwMode="auto">
          <a:xfrm>
            <a:off x="7868092" y="624911"/>
            <a:ext cx="4153787" cy="5762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4753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19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Fast fashion: Linear Economy flow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pic>
        <p:nvPicPr>
          <p:cNvPr id="12290" name="Picture 2" descr="clothing material flow">
            <a:extLst>
              <a:ext uri="{FF2B5EF4-FFF2-40B4-BE49-F238E27FC236}">
                <a16:creationId xmlns:a16="http://schemas.microsoft.com/office/drawing/2014/main" id="{70E30A30-A061-D21D-C4B3-A5759C7C45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426" y="456113"/>
            <a:ext cx="97536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7208B99-08F1-AC68-203F-D16F1F50129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5" r="74799" b="185"/>
          <a:stretch/>
        </p:blipFill>
        <p:spPr>
          <a:xfrm>
            <a:off x="20" y="369332"/>
            <a:ext cx="2047441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D0A54AF-960E-9219-F63F-6302E7B36F1E}"/>
              </a:ext>
            </a:extLst>
          </p:cNvPr>
          <p:cNvSpPr txBox="1"/>
          <p:nvPr/>
        </p:nvSpPr>
        <p:spPr>
          <a:xfrm>
            <a:off x="2282720" y="5599613"/>
            <a:ext cx="917917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Source: https://earth.org/data_visualization/fast-fashion-the-environment-and-climate-change-a-data-viz-story/</a:t>
            </a:r>
          </a:p>
        </p:txBody>
      </p:sp>
    </p:spTree>
    <p:extLst>
      <p:ext uri="{BB962C8B-B14F-4D97-AF65-F5344CB8AC3E}">
        <p14:creationId xmlns:p14="http://schemas.microsoft.com/office/powerpoint/2010/main" val="13513191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20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Impacts of the ‘Make’ stage: Construction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52181" y="421838"/>
            <a:ext cx="815008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The construction industry is responsible for a large proportion of the natural material extraction, and associated global carbon emissions.</a:t>
            </a:r>
          </a:p>
          <a:p>
            <a:endParaRPr lang="en-GB" sz="22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2156DC2-8AEB-C755-7D91-2E2D771F9D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5401" y="399173"/>
            <a:ext cx="3793907" cy="60967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984B4DF-7325-3B14-5107-852E16D7C9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77625"/>
            <a:ext cx="5728252" cy="383555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BF12F62-7290-EBA6-49B0-1047D8EA76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041" y="5113182"/>
            <a:ext cx="7454348" cy="132309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63A5637-D7E2-1158-97ED-878CBD75686A}"/>
              </a:ext>
            </a:extLst>
          </p:cNvPr>
          <p:cNvSpPr txBox="1"/>
          <p:nvPr/>
        </p:nvSpPr>
        <p:spPr>
          <a:xfrm>
            <a:off x="5869886" y="2660495"/>
            <a:ext cx="244254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Source: </a:t>
            </a:r>
            <a:r>
              <a:rPr lang="en-GB" dirty="0" err="1"/>
              <a:t>Churkina</a:t>
            </a:r>
            <a:r>
              <a:rPr lang="en-GB" dirty="0"/>
              <a:t> et al., 2020. Buildings as a global carbon sink. Nature Sustainability, 3(4), pp.269-276.</a:t>
            </a:r>
          </a:p>
        </p:txBody>
      </p:sp>
    </p:spTree>
    <p:extLst>
      <p:ext uri="{BB962C8B-B14F-4D97-AF65-F5344CB8AC3E}">
        <p14:creationId xmlns:p14="http://schemas.microsoft.com/office/powerpoint/2010/main" val="23016791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21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 Impacts of the ‘Use’ stage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3477B-F73A-B5B7-7569-E9B13C1DE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5" r="74799" b="185"/>
          <a:stretch/>
        </p:blipFill>
        <p:spPr>
          <a:xfrm>
            <a:off x="20" y="369332"/>
            <a:ext cx="2047441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2047461" y="936287"/>
            <a:ext cx="412805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Some products in themselves do not have any negative externalities during their usage, however, some do.</a:t>
            </a:r>
          </a:p>
          <a:p>
            <a:endParaRPr lang="en-GB" sz="2400" dirty="0"/>
          </a:p>
          <a:p>
            <a:r>
              <a:rPr lang="en-GB" sz="2400" dirty="0"/>
              <a:t>Certain products / services emit pollutants as part of their intended usage, either directly, or indirectly.</a:t>
            </a:r>
          </a:p>
          <a:p>
            <a:endParaRPr lang="en-GB" sz="2400" dirty="0"/>
          </a:p>
          <a:p>
            <a:r>
              <a:rPr lang="en-GB" sz="2400" dirty="0"/>
              <a:t>One obvious example is combustion engine vehicles that emit greenhouse gases</a:t>
            </a:r>
          </a:p>
          <a:p>
            <a:endParaRPr lang="en-GB" sz="2400" dirty="0"/>
          </a:p>
        </p:txBody>
      </p:sp>
      <p:pic>
        <p:nvPicPr>
          <p:cNvPr id="6146" name="Picture 2" descr="Traffic &amp; Air Quality: How Does Urban Mobility Affect Air Pollution?">
            <a:extLst>
              <a:ext uri="{FF2B5EF4-FFF2-40B4-BE49-F238E27FC236}">
                <a16:creationId xmlns:a16="http://schemas.microsoft.com/office/drawing/2014/main" id="{F7AE82CB-5C87-931F-F0AC-99ABB0119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50" y="1106557"/>
            <a:ext cx="5729754" cy="482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94551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22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 Impacts of the ‘Use’ stage: Tech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9360568" y="369332"/>
            <a:ext cx="294860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Other examples include:</a:t>
            </a:r>
          </a:p>
          <a:p>
            <a:endParaRPr lang="en-GB" sz="2400" dirty="0"/>
          </a:p>
          <a:p>
            <a:r>
              <a:rPr lang="en-GB" sz="2400" dirty="0"/>
              <a:t>- Electrical items dependent on electricity</a:t>
            </a:r>
          </a:p>
          <a:p>
            <a:endParaRPr lang="en-GB" sz="2400" dirty="0"/>
          </a:p>
          <a:p>
            <a:r>
              <a:rPr lang="en-GB" sz="2400" dirty="0"/>
              <a:t>- Internet service itself produces CO2 pollution</a:t>
            </a:r>
          </a:p>
          <a:p>
            <a:endParaRPr lang="en-GB" sz="2400" dirty="0"/>
          </a:p>
          <a:p>
            <a:endParaRPr lang="en-GB" sz="2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F2FBE0A-7AF2-7806-4281-AA4CA424E9FF}"/>
              </a:ext>
            </a:extLst>
          </p:cNvPr>
          <p:cNvSpPr txBox="1"/>
          <p:nvPr/>
        </p:nvSpPr>
        <p:spPr>
          <a:xfrm>
            <a:off x="9319348" y="4400993"/>
            <a:ext cx="248194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“If the Internet was a country, it would be the sixth biggest electricity consumer on the planet”</a:t>
            </a:r>
            <a:r>
              <a:rPr lang="en-GB" dirty="0"/>
              <a:t> (Andrea, 2020).</a:t>
            </a:r>
          </a:p>
        </p:txBody>
      </p:sp>
      <p:pic>
        <p:nvPicPr>
          <p:cNvPr id="13" name="Picture 4" descr="Infographic titled &quot;Powering the Internet: Your Virtual Carbon Footprint&quot;">
            <a:extLst>
              <a:ext uri="{FF2B5EF4-FFF2-40B4-BE49-F238E27FC236}">
                <a16:creationId xmlns:a16="http://schemas.microsoft.com/office/drawing/2014/main" id="{B7418C3A-BFA1-7B8C-FA9C-E25E0E4B1B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467"/>
          <a:stretch/>
        </p:blipFill>
        <p:spPr bwMode="auto">
          <a:xfrm>
            <a:off x="-4297" y="370962"/>
            <a:ext cx="2912070" cy="5942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Infographic titled &quot;Powering the Internet: Your Virtual Carbon Footprint&quot;">
            <a:extLst>
              <a:ext uri="{FF2B5EF4-FFF2-40B4-BE49-F238E27FC236}">
                <a16:creationId xmlns:a16="http://schemas.microsoft.com/office/drawing/2014/main" id="{A7FB065A-9383-2EBA-5E4B-F50CF415AA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314" b="33922"/>
          <a:stretch/>
        </p:blipFill>
        <p:spPr bwMode="auto">
          <a:xfrm>
            <a:off x="5948371" y="369332"/>
            <a:ext cx="3320208" cy="5942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Infographic titled &quot;Powering the Internet: Your Virtual Carbon Footprint&quot;">
            <a:extLst>
              <a:ext uri="{FF2B5EF4-FFF2-40B4-BE49-F238E27FC236}">
                <a16:creationId xmlns:a16="http://schemas.microsoft.com/office/drawing/2014/main" id="{A811B464-000A-F2EA-3AD3-D9A3A91D70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59" b="54359"/>
          <a:stretch/>
        </p:blipFill>
        <p:spPr bwMode="auto">
          <a:xfrm>
            <a:off x="2965864" y="370962"/>
            <a:ext cx="2931738" cy="5942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81084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23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 Impacts of the ‘Use’ stage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9243390" y="583839"/>
            <a:ext cx="294860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Other examples include: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- Aerosols that directly emit chemicals into the lower atmosphere.</a:t>
            </a:r>
          </a:p>
          <a:p>
            <a:endParaRPr lang="en-GB" sz="2400" dirty="0"/>
          </a:p>
          <a:p>
            <a:r>
              <a:rPr lang="en-GB" sz="2400" dirty="0"/>
              <a:t>Infamously, the production of CFC’s in aerosols and refrigerants led to global ozone-depletion.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25FCE4-9DAC-28A7-7715-F5A23B2FDA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47" t="3236" r="1980" b="8021"/>
          <a:stretch/>
        </p:blipFill>
        <p:spPr>
          <a:xfrm>
            <a:off x="0" y="369332"/>
            <a:ext cx="9016563" cy="5882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7249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24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Disposal of used goods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3477B-F73A-B5B7-7569-E9B13C1DE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5" r="74799" b="185"/>
          <a:stretch/>
        </p:blipFill>
        <p:spPr>
          <a:xfrm>
            <a:off x="20" y="369332"/>
            <a:ext cx="2047441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1967948" y="583839"/>
            <a:ext cx="1022405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As stated in the previous lecture, certain products have designed obsolescence.</a:t>
            </a:r>
          </a:p>
          <a:p>
            <a:endParaRPr lang="en-GB" sz="2400" dirty="0"/>
          </a:p>
          <a:p>
            <a:r>
              <a:rPr lang="en-GB" sz="2400" dirty="0"/>
              <a:t>Trends indicate that longevity of product usage is reducing over time</a:t>
            </a:r>
          </a:p>
          <a:p>
            <a:endParaRPr lang="en-GB" sz="2400" dirty="0"/>
          </a:p>
          <a:p>
            <a:r>
              <a:rPr lang="en-GB" sz="2400" dirty="0"/>
              <a:t>Products are either lasting for a shorter time period, or their perceived value is decreasing quicker.</a:t>
            </a:r>
          </a:p>
          <a:p>
            <a:endParaRPr lang="en-GB" sz="2400" dirty="0"/>
          </a:p>
          <a:p>
            <a:r>
              <a:rPr lang="en-GB" sz="2400" dirty="0"/>
              <a:t>As a result of a large demand for new products, old, end-of-life products end up being disposed of, often after a single use (known as “Throwaway culture”)</a:t>
            </a:r>
          </a:p>
          <a:p>
            <a:endParaRPr lang="en-GB" sz="2400" dirty="0"/>
          </a:p>
          <a:p>
            <a:r>
              <a:rPr lang="en-GB" sz="2400" dirty="0"/>
              <a:t>The growing trend of consumerism is resulting in an increasing flow of ‘waste’ products.</a:t>
            </a:r>
          </a:p>
          <a:p>
            <a:endParaRPr lang="en-GB" sz="2400" dirty="0"/>
          </a:p>
          <a:p>
            <a:r>
              <a:rPr lang="en-GB" sz="2400" dirty="0"/>
              <a:t>If poorly managed, these products can have detrimental impacts on the environment.</a:t>
            </a:r>
          </a:p>
        </p:txBody>
      </p:sp>
    </p:spTree>
    <p:extLst>
      <p:ext uri="{BB962C8B-B14F-4D97-AF65-F5344CB8AC3E}">
        <p14:creationId xmlns:p14="http://schemas.microsoft.com/office/powerpoint/2010/main" val="20990065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25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Plastic waste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3477B-F73A-B5B7-7569-E9B13C1DE1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5" r="74799" b="185"/>
          <a:stretch/>
        </p:blipFill>
        <p:spPr>
          <a:xfrm>
            <a:off x="20" y="369332"/>
            <a:ext cx="2047441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1967948" y="583839"/>
            <a:ext cx="942892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Due to its design, plastic waste is one of the most significant outcomes of the linear economy model.</a:t>
            </a:r>
          </a:p>
          <a:p>
            <a:endParaRPr lang="en-GB" sz="2400" dirty="0"/>
          </a:p>
          <a:p>
            <a:r>
              <a:rPr lang="en-GB" sz="2400" dirty="0"/>
              <a:t>Plastic is designed to be highly durable, and does not degrade as easily as other materials (e.g. wood, cardboard, metal).</a:t>
            </a:r>
          </a:p>
          <a:p>
            <a:br>
              <a:rPr lang="en-GB" sz="2400" dirty="0"/>
            </a:br>
            <a:r>
              <a:rPr lang="en-GB" sz="2400" dirty="0"/>
              <a:t>Economically, this makes this versatile material very useful for mass production of in many different industries, and has resulted in an immense amount of plastic being generated since the industrial revolution.</a:t>
            </a:r>
          </a:p>
          <a:p>
            <a:endParaRPr lang="en-GB" sz="2400" dirty="0"/>
          </a:p>
          <a:p>
            <a:r>
              <a:rPr lang="en-GB" sz="2400" dirty="0"/>
              <a:t>However, due to its ability to withstand degradation, it stays in the natural environment for longer than other substances</a:t>
            </a:r>
          </a:p>
          <a:p>
            <a:endParaRPr lang="en-GB" sz="2400" dirty="0"/>
          </a:p>
          <a:p>
            <a:r>
              <a:rPr lang="en-GB" sz="2400" dirty="0"/>
              <a:t>Even when properly disposed of, this material still poses significant environmental challenges.</a:t>
            </a:r>
          </a:p>
        </p:txBody>
      </p:sp>
    </p:spTree>
    <p:extLst>
      <p:ext uri="{BB962C8B-B14F-4D97-AF65-F5344CB8AC3E}">
        <p14:creationId xmlns:p14="http://schemas.microsoft.com/office/powerpoint/2010/main" val="30598322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26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en-GB" b="1" dirty="0"/>
              <a:t>Plastic waste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5046922" y="409718"/>
            <a:ext cx="713946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Either directly, or indirectly, plastic waste is entering natural environments globally, resulting in impacts to:</a:t>
            </a:r>
          </a:p>
          <a:p>
            <a:pPr algn="ctr"/>
            <a:endParaRPr lang="en-GB" sz="2000" dirty="0"/>
          </a:p>
          <a:p>
            <a:pPr algn="ctr"/>
            <a:endParaRPr lang="en-GB" sz="2000" dirty="0"/>
          </a:p>
          <a:p>
            <a:pPr algn="ctr"/>
            <a:endParaRPr lang="en-GB" sz="2000" dirty="0"/>
          </a:p>
          <a:p>
            <a:pPr algn="ctr"/>
            <a:endParaRPr lang="en-GB" sz="2000" dirty="0"/>
          </a:p>
          <a:p>
            <a:pPr algn="ctr"/>
            <a:endParaRPr lang="en-GB" sz="2000" dirty="0"/>
          </a:p>
          <a:p>
            <a:pPr algn="ctr"/>
            <a:r>
              <a:rPr lang="en-GB" sz="2000" dirty="0"/>
              <a:t>As a result, global recognition of the issue has increased.</a:t>
            </a:r>
          </a:p>
        </p:txBody>
      </p:sp>
      <p:pic>
        <p:nvPicPr>
          <p:cNvPr id="7170" name="Picture 2" descr="Plastics and the environment | Office of the Prime Minister's Chief Science  Advisor">
            <a:extLst>
              <a:ext uri="{FF2B5EF4-FFF2-40B4-BE49-F238E27FC236}">
                <a16:creationId xmlns:a16="http://schemas.microsoft.com/office/drawing/2014/main" id="{6A6F30B8-075A-6235-1967-6A76DE73FD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9" t="3787" r="4102" b="3591"/>
          <a:stretch/>
        </p:blipFill>
        <p:spPr bwMode="auto">
          <a:xfrm>
            <a:off x="0" y="409718"/>
            <a:ext cx="5207582" cy="605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8F5635D-A6DC-9BA1-1A76-69BFCBC6D4B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96" t="6487" r="8837"/>
          <a:stretch/>
        </p:blipFill>
        <p:spPr>
          <a:xfrm>
            <a:off x="5654712" y="3225191"/>
            <a:ext cx="6442810" cy="32409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2725708-A4C3-ADED-F9F6-EA5E124E8FE2}"/>
              </a:ext>
            </a:extLst>
          </p:cNvPr>
          <p:cNvSpPr txBox="1"/>
          <p:nvPr/>
        </p:nvSpPr>
        <p:spPr>
          <a:xfrm>
            <a:off x="5377701" y="1366929"/>
            <a:ext cx="6120808" cy="1188000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800" dirty="0"/>
              <a:t>Air pollution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800" dirty="0"/>
              <a:t>Water pollution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800" dirty="0"/>
              <a:t>Soil pollution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800" dirty="0"/>
              <a:t>Impacts to human health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800" dirty="0"/>
              <a:t>Impacts to ecosystems (flora and fauna)</a:t>
            </a:r>
          </a:p>
        </p:txBody>
      </p:sp>
    </p:spTree>
    <p:extLst>
      <p:ext uri="{BB962C8B-B14F-4D97-AF65-F5344CB8AC3E}">
        <p14:creationId xmlns:p14="http://schemas.microsoft.com/office/powerpoint/2010/main" val="20693787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27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fr-FR" b="1" dirty="0"/>
              <a:t>Marine p</a:t>
            </a:r>
            <a:r>
              <a:rPr lang="en-GB" b="1" dirty="0" err="1"/>
              <a:t>lastic</a:t>
            </a:r>
            <a:r>
              <a:rPr lang="en-GB" b="1" dirty="0"/>
              <a:t> waste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E41512-5271-1A5E-1211-DDE087FF5590}"/>
              </a:ext>
            </a:extLst>
          </p:cNvPr>
          <p:cNvSpPr txBox="1"/>
          <p:nvPr/>
        </p:nvSpPr>
        <p:spPr>
          <a:xfrm>
            <a:off x="1895061" y="430228"/>
            <a:ext cx="102439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0" i="0" dirty="0">
                <a:solidFill>
                  <a:srgbClr val="121212"/>
                </a:solidFill>
                <a:effectLst/>
                <a:latin typeface="GeographEditWeb"/>
              </a:rPr>
              <a:t>Great Pacific Garbage Patch is an infamous example of where mis-managed plastic disposal that escapes into water systems culminates, however, it does not represent the full story of marine plastic pollution. </a:t>
            </a:r>
          </a:p>
          <a:p>
            <a:pPr algn="ctr"/>
            <a:r>
              <a:rPr lang="en-GB" dirty="0"/>
              <a:t> </a:t>
            </a:r>
          </a:p>
        </p:txBody>
      </p:sp>
      <p:pic>
        <p:nvPicPr>
          <p:cNvPr id="7" name="Online Media 6" title="Why 99% of ocean plastic pollution is &quot;missing&quot;">
            <a:hlinkClick r:id="" action="ppaction://media"/>
            <a:extLst>
              <a:ext uri="{FF2B5EF4-FFF2-40B4-BE49-F238E27FC236}">
                <a16:creationId xmlns:a16="http://schemas.microsoft.com/office/drawing/2014/main" id="{510D4A9A-13C5-8D39-40C8-5AAD70D921A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079024" y="1157115"/>
            <a:ext cx="9328596" cy="52706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7145268-6043-A9CF-4103-BA1960487B8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5" r="74799" b="185"/>
          <a:stretch/>
        </p:blipFill>
        <p:spPr>
          <a:xfrm>
            <a:off x="20" y="369332"/>
            <a:ext cx="2047441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30238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28</a:t>
            </a:fld>
            <a:r>
              <a:rPr lang="en-GB"/>
              <a:t> / 31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fr-FR" b="1" dirty="0" err="1"/>
              <a:t>Summary</a:t>
            </a:r>
            <a:r>
              <a:rPr lang="fr-FR" b="1" dirty="0"/>
              <a:t>: </a:t>
            </a:r>
            <a:r>
              <a:rPr lang="en-GB" b="1" dirty="0"/>
              <a:t>Ecological disadvantages of 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43CE5-EA3D-1DDC-C0DE-7CFCA6ED4E52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3477B-F73A-B5B7-7569-E9B13C1DE1F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5" r="74799" b="185"/>
          <a:stretch/>
        </p:blipFill>
        <p:spPr>
          <a:xfrm>
            <a:off x="20" y="369332"/>
            <a:ext cx="2047441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13" name="Online Media 12" title="Ecological Disadvantages of Linear Economy">
            <a:hlinkClick r:id="" action="ppaction://media"/>
            <a:extLst>
              <a:ext uri="{FF2B5EF4-FFF2-40B4-BE49-F238E27FC236}">
                <a16:creationId xmlns:a16="http://schemas.microsoft.com/office/drawing/2014/main" id="{7BF979E6-8C51-0A66-F030-2C489D57A93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917148" y="605183"/>
            <a:ext cx="10160000" cy="574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445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29</a:t>
            </a:fld>
            <a:r>
              <a:rPr lang="en-GB" dirty="0"/>
              <a:t> / 31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fr-FR" b="1" dirty="0"/>
              <a:t>Next Session</a:t>
            </a:r>
            <a:endParaRPr lang="en-GB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8C4A143-C346-A5D7-3DFF-2CAF7FBCDBED}"/>
              </a:ext>
            </a:extLst>
          </p:cNvPr>
          <p:cNvSpPr txBox="1"/>
          <p:nvPr/>
        </p:nvSpPr>
        <p:spPr>
          <a:xfrm>
            <a:off x="3374020" y="671329"/>
            <a:ext cx="866533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next lecture will cover: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400" dirty="0"/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/>
              <a:t>External talk: Circular Economy in Swansea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/>
              <a:t>Given by Chris Day from Swansea’ Environment Centre</a:t>
            </a:r>
          </a:p>
          <a:p>
            <a:endParaRPr lang="en-GB" sz="2400" dirty="0"/>
          </a:p>
          <a:p>
            <a:r>
              <a:rPr lang="en-GB" sz="2400" dirty="0"/>
              <a:t>Suggested reading: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2E0601-DD22-998D-06AE-0CBA00C967C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Lecture 2: Impacts of Linear Economy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166DDA-B509-215E-99A6-F662175F2F0F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3ECD423-D696-8415-0DAC-14CAA77619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8956270"/>
              </p:ext>
            </p:extLst>
          </p:nvPr>
        </p:nvGraphicFramePr>
        <p:xfrm>
          <a:off x="3577723" y="3065774"/>
          <a:ext cx="7829897" cy="3216766"/>
        </p:xfrm>
        <a:graphic>
          <a:graphicData uri="http://schemas.openxmlformats.org/drawingml/2006/table">
            <a:tbl>
              <a:tblPr firstRow="1" firstCol="1" bandRow="1"/>
              <a:tblGrid>
                <a:gridCol w="1398105">
                  <a:extLst>
                    <a:ext uri="{9D8B030D-6E8A-4147-A177-3AD203B41FA5}">
                      <a16:colId xmlns:a16="http://schemas.microsoft.com/office/drawing/2014/main" val="3575028041"/>
                    </a:ext>
                  </a:extLst>
                </a:gridCol>
                <a:gridCol w="5356233">
                  <a:extLst>
                    <a:ext uri="{9D8B030D-6E8A-4147-A177-3AD203B41FA5}">
                      <a16:colId xmlns:a16="http://schemas.microsoft.com/office/drawing/2014/main" val="193767730"/>
                    </a:ext>
                  </a:extLst>
                </a:gridCol>
                <a:gridCol w="1075559">
                  <a:extLst>
                    <a:ext uri="{9D8B030D-6E8A-4147-A177-3AD203B41FA5}">
                      <a16:colId xmlns:a16="http://schemas.microsoft.com/office/drawing/2014/main" val="260222920"/>
                    </a:ext>
                  </a:extLst>
                </a:gridCol>
              </a:tblGrid>
              <a:tr h="208300">
                <a:tc>
                  <a:txBody>
                    <a:bodyPr/>
                    <a:lstStyle/>
                    <a:p>
                      <a:pPr algn="just" hangingPunct="0"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Classification</a:t>
                      </a:r>
                      <a:endParaRPr lang="en-GB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just" hangingPunct="0"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Reading List entry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just" hangingPunct="0"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Electronic*</a:t>
                      </a:r>
                      <a:endParaRPr lang="en-GB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3175036"/>
                  </a:ext>
                </a:extLst>
              </a:tr>
              <a:tr h="416600">
                <a:tc>
                  <a:txBody>
                    <a:bodyPr/>
                    <a:lstStyle/>
                    <a:p>
                      <a:pPr algn="just" hangingPunct="0"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Essential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hangingPunct="0"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Torre, </a:t>
                      </a:r>
                      <a:r>
                        <a:rPr lang="en-GB" sz="14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Cattaneo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, </a:t>
                      </a:r>
                      <a:r>
                        <a:rPr lang="en-GB" sz="14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Lenzi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&amp; Zanelli (2020) </a:t>
                      </a:r>
                      <a:r>
                        <a:rPr lang="en-GB" sz="1400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Regeneration of the Built Environment from a Circular Economy Perspective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, Switzerland: Springer Open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/>
                      <a:r>
                        <a:rPr lang="en-GB" sz="1400" dirty="0">
                          <a:effectLst/>
                          <a:latin typeface="MS Gothic" panose="020B0609070205080204" pitchFamily="49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☒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3642669"/>
                  </a:ext>
                </a:extLst>
              </a:tr>
              <a:tr h="454473">
                <a:tc>
                  <a:txBody>
                    <a:bodyPr/>
                    <a:lstStyle/>
                    <a:p>
                      <a:pPr algn="just" hangingPunct="0"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Essential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0"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William McDonough &amp; Michael </a:t>
                      </a:r>
                      <a:r>
                        <a:rPr lang="en-GB" sz="14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Braungart</a:t>
                      </a: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 1958- (eds.) (2009) Cradle to cradle remaking the way we make things. London, Vintage Books.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/>
                      <a:r>
                        <a:rPr lang="en-GB" sz="1600" dirty="0">
                          <a:effectLst/>
                          <a:latin typeface="Segoe UI Symbol" panose="020B0502040204020203" pitchFamily="34" charset="0"/>
                          <a:ea typeface="MS Gothic" panose="020B0609070205080204" pitchFamily="49" charset="-128"/>
                          <a:cs typeface="Segoe UI Symbol" panose="020B0502040204020203" pitchFamily="34" charset="0"/>
                        </a:rPr>
                        <a:t>☐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 hangingPunct="0"/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5700607"/>
                  </a:ext>
                </a:extLst>
              </a:tr>
              <a:tr h="294636">
                <a:tc>
                  <a:txBody>
                    <a:bodyPr/>
                    <a:lstStyle/>
                    <a:p>
                      <a:pPr algn="just" hangingPunct="0"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Further</a:t>
                      </a:r>
                      <a:endParaRPr lang="en-GB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hangingPunct="0"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Journal of Economic Issues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/>
                      <a:r>
                        <a:rPr lang="en-GB" sz="1400" dirty="0">
                          <a:effectLst/>
                          <a:latin typeface="MS Gothic" panose="020B0609070205080204" pitchFamily="49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☒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6509751"/>
                  </a:ext>
                </a:extLst>
              </a:tr>
              <a:tr h="454473">
                <a:tc>
                  <a:txBody>
                    <a:bodyPr/>
                    <a:lstStyle/>
                    <a:p>
                      <a:pPr algn="just" hangingPunct="0"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Further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hangingPunct="0"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Dan O’Neill &amp; Rob  Dietz (eds.) (2013b) Enough is enough :  building a sustainable economy in a world of finite resources. Abingdon, Oxon, Routledge.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  <a:latin typeface="Segoe UI Symbol" panose="020B0502040204020203" pitchFamily="34" charset="0"/>
                          <a:ea typeface="MS Gothic" panose="020B0609070205080204" pitchFamily="49" charset="-128"/>
                          <a:cs typeface="Segoe UI Symbol" panose="020B0502040204020203" pitchFamily="34" charset="0"/>
                        </a:rPr>
                        <a:t>☐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 hangingPunct="0"/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0381540"/>
                  </a:ext>
                </a:extLst>
              </a:tr>
              <a:tr h="454473">
                <a:tc>
                  <a:txBody>
                    <a:bodyPr/>
                    <a:lstStyle/>
                    <a:p>
                      <a:pPr algn="just" hangingPunct="0"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Further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hangingPunct="0"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De Giovanni, P. (2022) Cases on Circular Economy in Practice. 1st edition. Hershey, IGI Global. doi:10.4018/978-1-6684-5001-7.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effectLst/>
                          <a:latin typeface="Segoe UI Symbol" panose="020B0502040204020203" pitchFamily="34" charset="0"/>
                          <a:ea typeface="MS Gothic" panose="020B0609070205080204" pitchFamily="49" charset="-128"/>
                          <a:cs typeface="Segoe UI Symbol" panose="020B0502040204020203" pitchFamily="34" charset="0"/>
                        </a:rPr>
                        <a:t>☐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 hangingPunct="0"/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532236"/>
                  </a:ext>
                </a:extLst>
              </a:tr>
              <a:tr h="300850">
                <a:tc>
                  <a:txBody>
                    <a:bodyPr/>
                    <a:lstStyle/>
                    <a:p>
                      <a:pPr algn="just" hangingPunct="0"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Further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hangingPunct="0"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The Ellen MacArthur Foundation website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/>
                      <a:r>
                        <a:rPr lang="en-GB" sz="1400" dirty="0">
                          <a:effectLst/>
                          <a:latin typeface="MS Gothic" panose="020B0609070205080204" pitchFamily="49" charset="-128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☒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184257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B806B5E0-1974-8050-F4F1-6A0FBABAFB1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20" t="-7470" r="702" b="-13020"/>
          <a:stretch/>
        </p:blipFill>
        <p:spPr>
          <a:xfrm>
            <a:off x="20" y="369332"/>
            <a:ext cx="3221352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1026" name="Picture 2" descr="The Environment Centre | Swansea">
            <a:extLst>
              <a:ext uri="{FF2B5EF4-FFF2-40B4-BE49-F238E27FC236}">
                <a16:creationId xmlns:a16="http://schemas.microsoft.com/office/drawing/2014/main" id="{CFEFD11A-9BBC-E7E3-DDD2-489B44EDD5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5231" y="501854"/>
            <a:ext cx="1245001" cy="124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53417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374DD6-7D90-89C8-E88D-E57225275B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D68B2BD-BE37-06A8-7104-842F547F83B5}"/>
              </a:ext>
            </a:extLst>
          </p:cNvPr>
          <p:cNvSpPr txBox="1"/>
          <p:nvPr/>
        </p:nvSpPr>
        <p:spPr>
          <a:xfrm>
            <a:off x="-1" y="6466114"/>
            <a:ext cx="1218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A. Cunningham			 Lecture 2: Impacts of Linear Economy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A33C42-D0D0-3F26-9A58-5C8A666D64E8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30</a:t>
            </a:fld>
            <a:r>
              <a:rPr lang="en-GB" dirty="0"/>
              <a:t> / 31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97BCFA9-84C3-F719-8178-2DC97D9D70AA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 		</a:t>
            </a:r>
            <a:r>
              <a:rPr lang="en-GB" b="1" dirty="0"/>
              <a:t>References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A3F9C7-9D7A-5E4A-67AC-AEE25A38A906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0C383DD-A86B-BE77-48CB-61D40B78F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612" y="289640"/>
            <a:ext cx="3974785" cy="61764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66D47E6-B31B-56AC-D723-22173E3B3C01}"/>
              </a:ext>
            </a:extLst>
          </p:cNvPr>
          <p:cNvSpPr txBox="1"/>
          <p:nvPr/>
        </p:nvSpPr>
        <p:spPr>
          <a:xfrm>
            <a:off x="3775418" y="498139"/>
            <a:ext cx="8328529" cy="589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b="0" i="0" dirty="0" err="1">
                <a:solidFill>
                  <a:srgbClr val="222222"/>
                </a:solidFill>
                <a:effectLst/>
              </a:rPr>
              <a:t>Churkina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G.,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Organschi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A., Reyer, C.P., Ruff, A.,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Vinke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K., Liu, Z., Reck, B.K.,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Graedel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T.E. and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Schellnhuber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H.J., 2020. Buildings as a global carbon sink. Nature Sustainability, 3(4), pp.269-276.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300" b="0" i="0" dirty="0">
              <a:solidFill>
                <a:srgbClr val="222222"/>
              </a:solidFill>
              <a:effectLst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b="0" i="0" dirty="0" err="1">
                <a:solidFill>
                  <a:srgbClr val="222222"/>
                </a:solidFill>
                <a:effectLst/>
              </a:rPr>
              <a:t>Giam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X., Olden, J.D. and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Simberloff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D., 2018. Impact of coal mining on stream biodiversity in the US and its regulatory implications. Nature Sustainability, 1(4), pp.176-183.</a:t>
            </a:r>
          </a:p>
          <a:p>
            <a:endParaRPr lang="en-GB" sz="1300" b="0" i="0" dirty="0">
              <a:solidFill>
                <a:srgbClr val="222222"/>
              </a:solidFill>
              <a:effectLst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b="0" i="0" dirty="0">
                <a:solidFill>
                  <a:srgbClr val="222222"/>
                </a:solidFill>
                <a:effectLst/>
              </a:rPr>
              <a:t>Hardin, G. 1968. The tragedy of the commons. Science 162, 1243–8 (https://www-jstor-org.ezproxy.uwtsd.ac.uk/stable/1724745?seq=6 The Tragedy of the Commons on JSTOR (uwtsd.ac.uk))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300" dirty="0">
              <a:solidFill>
                <a:srgbClr val="222222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b="0" i="0" dirty="0">
                <a:solidFill>
                  <a:srgbClr val="222222"/>
                </a:solidFill>
                <a:effectLst/>
              </a:rPr>
              <a:t>He, K., Wang, L. and Li, X., 2020. Review of the energy consumption and production structure of China’s steel industry: Current situation and future development. Metals, 10(3), p.302.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300" b="0" i="0" dirty="0">
              <a:solidFill>
                <a:srgbClr val="222222"/>
              </a:solidFill>
              <a:effectLst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b="0" i="0" dirty="0">
                <a:solidFill>
                  <a:srgbClr val="222222"/>
                </a:solidFill>
                <a:effectLst/>
              </a:rPr>
              <a:t>IRP (2019). Global Resources Outlook 2019: Natural Resources for the Future We Want. Oberle, B.,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Bringezu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S.,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Hatfeld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-Dodds, S., Hellweg, S.,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Schandl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H., Clement, J., and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Cabernard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L., Che, N., Chen, D., Droz-Georget , H., Ekins, P., Fischer-Kowalski, M.,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Flörke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M., Frank, S.,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Froemelt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 , A.,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Geschke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A., Haupt , M.,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Havlik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P.,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Hüfner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R.,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Lenzen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M., Lieber, M., Liu, B., Lu, Y., Lutter, S., Mehr , J.,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Miatto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A.,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Newth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D.,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Oberschelp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 , C.,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Obersteiner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M.,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Pfster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S., Piccoli, E.,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Schaldach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R.,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Schüngel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J.,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Sonderegger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T.,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Sudheshwar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A., Tanikawa, H., van der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Voet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E., Walker, C., West, J., Wang, Z., Zhu, B. A Report of the International Resource Panel. United Nations Environment Programme. Nairobi, Kenya.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300" dirty="0">
              <a:solidFill>
                <a:srgbClr val="222222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b="0" i="0" dirty="0">
                <a:solidFill>
                  <a:srgbClr val="222222"/>
                </a:solidFill>
                <a:effectLst/>
              </a:rPr>
              <a:t>Jane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D'Arista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J.B., 2002. Where credit is due: allocating credit to advance environmental goals. Challenge, 45(3), pp.58-82.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300" b="0" i="0" dirty="0">
              <a:solidFill>
                <a:srgbClr val="222222"/>
              </a:solidFill>
              <a:effectLst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b="0" i="0" dirty="0" err="1">
                <a:solidFill>
                  <a:srgbClr val="222222"/>
                </a:solidFill>
                <a:effectLst/>
              </a:rPr>
              <a:t>Kippenberger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Christoph, 2001, Materials flow and energy required for the production of selected mineral commodities—Summary and conclusions: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Geologisches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Jahrbuch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Reihe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 H,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Sonderheft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 13, 55 p.</a:t>
            </a:r>
          </a:p>
          <a:p>
            <a:endParaRPr lang="en-GB" sz="1300" b="0" i="0" dirty="0">
              <a:solidFill>
                <a:srgbClr val="222222"/>
              </a:solidFill>
              <a:effectLst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b="0" i="0" dirty="0" err="1">
                <a:solidFill>
                  <a:srgbClr val="222222"/>
                </a:solidFill>
                <a:effectLst/>
              </a:rPr>
              <a:t>Wellmer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F.W. and Becker-Platen, J.D., 2000, August. Global nonfuel mineral resources and sustainability. In Proceedings for a Workshop on Deposit </a:t>
            </a:r>
            <a:r>
              <a:rPr lang="en-GB" sz="1300" b="0" i="0" dirty="0" err="1">
                <a:solidFill>
                  <a:srgbClr val="222222"/>
                </a:solidFill>
                <a:effectLst/>
              </a:rPr>
              <a:t>Modeling</a:t>
            </a:r>
            <a:r>
              <a:rPr lang="en-GB" sz="1300" b="0" i="0" dirty="0">
                <a:solidFill>
                  <a:srgbClr val="222222"/>
                </a:solidFill>
                <a:effectLst/>
              </a:rPr>
              <a:t>, Mineral Resource Assessment, and Their Role in Sustainable Development (Vol. 1).</a:t>
            </a:r>
          </a:p>
        </p:txBody>
      </p:sp>
    </p:spTree>
    <p:extLst>
      <p:ext uri="{BB962C8B-B14F-4D97-AF65-F5344CB8AC3E}">
        <p14:creationId xmlns:p14="http://schemas.microsoft.com/office/powerpoint/2010/main" val="222314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D54484-8CEE-D063-40B3-6FDB609D0D75}"/>
              </a:ext>
            </a:extLst>
          </p:cNvPr>
          <p:cNvSpPr txBox="1"/>
          <p:nvPr/>
        </p:nvSpPr>
        <p:spPr>
          <a:xfrm>
            <a:off x="10805020" y="6466114"/>
            <a:ext cx="138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Slide </a:t>
            </a:r>
            <a:fld id="{53F48CF3-01F5-4279-B84F-94263A3A38F0}" type="slidenum">
              <a:rPr lang="en-GB" smtClean="0"/>
              <a:t>31</a:t>
            </a:fld>
            <a:r>
              <a:rPr lang="en-GB" dirty="0"/>
              <a:t> / 31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9BE701-A67E-5BFD-B044-ECF13A621788}"/>
              </a:ext>
            </a:extLst>
          </p:cNvPr>
          <p:cNvSpPr txBox="1"/>
          <p:nvPr/>
        </p:nvSpPr>
        <p:spPr>
          <a:xfrm>
            <a:off x="-1" y="0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Module ACNA5002: 2025 / 2026		</a:t>
            </a:r>
            <a:r>
              <a:rPr lang="fr-FR" b="1" dirty="0"/>
              <a:t>Questions</a:t>
            </a:r>
            <a:endParaRPr lang="en-GB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8C4A143-C346-A5D7-3DFF-2CAF7FBCDBED}"/>
              </a:ext>
            </a:extLst>
          </p:cNvPr>
          <p:cNvSpPr txBox="1"/>
          <p:nvPr/>
        </p:nvSpPr>
        <p:spPr>
          <a:xfrm>
            <a:off x="3825380" y="2128688"/>
            <a:ext cx="749975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Any questions?</a:t>
            </a:r>
          </a:p>
          <a:p>
            <a:endParaRPr lang="en-GB" sz="2400" dirty="0"/>
          </a:p>
          <a:p>
            <a:r>
              <a:rPr lang="en-GB" sz="2400" dirty="0"/>
              <a:t>Please contact via: </a:t>
            </a:r>
          </a:p>
          <a:p>
            <a:r>
              <a:rPr lang="en-GB" sz="2400" dirty="0"/>
              <a:t>Email:		</a:t>
            </a:r>
            <a:r>
              <a:rPr lang="en-GB" dirty="0">
                <a:hlinkClick r:id="rId2"/>
              </a:rPr>
              <a:t>a.cunningham@uwtsd.ac.uk</a:t>
            </a:r>
            <a:endParaRPr lang="en-GB" dirty="0"/>
          </a:p>
          <a:p>
            <a:r>
              <a:rPr lang="en-GB" sz="2400" dirty="0"/>
              <a:t>Teams:		</a:t>
            </a:r>
            <a:r>
              <a:rPr lang="en-GB" sz="1400" dirty="0"/>
              <a:t>“</a:t>
            </a:r>
            <a:r>
              <a:rPr lang="fr-FR" sz="1400" dirty="0"/>
              <a:t>ACNA5002 </a:t>
            </a:r>
            <a:r>
              <a:rPr lang="fr-FR" sz="1400" dirty="0" err="1"/>
              <a:t>Environmental</a:t>
            </a:r>
            <a:r>
              <a:rPr lang="fr-FR" sz="1400" dirty="0"/>
              <a:t> </a:t>
            </a:r>
            <a:r>
              <a:rPr lang="fr-FR" sz="1400" dirty="0" err="1"/>
              <a:t>Legislation</a:t>
            </a:r>
            <a:r>
              <a:rPr lang="fr-FR" sz="1400" dirty="0"/>
              <a:t> &amp; </a:t>
            </a:r>
            <a:r>
              <a:rPr lang="fr-FR" sz="1400" dirty="0" err="1"/>
              <a:t>Circular</a:t>
            </a:r>
            <a:r>
              <a:rPr lang="fr-FR" sz="1400" dirty="0"/>
              <a:t> Economy 2025/26_GRP</a:t>
            </a:r>
            <a:r>
              <a:rPr lang="en-GB" sz="1400" dirty="0"/>
              <a:t>”</a:t>
            </a:r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1C16DF-F564-481C-CCA4-180408A5301A}"/>
              </a:ext>
            </a:extLst>
          </p:cNvPr>
          <p:cNvSpPr txBox="1"/>
          <p:nvPr/>
        </p:nvSpPr>
        <p:spPr>
          <a:xfrm>
            <a:off x="10628852" y="0"/>
            <a:ext cx="155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03/02/2026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459D70-2204-8801-4716-B9C4DA29B5AA}"/>
              </a:ext>
            </a:extLst>
          </p:cNvPr>
          <p:cNvSpPr txBox="1"/>
          <p:nvPr/>
        </p:nvSpPr>
        <p:spPr>
          <a:xfrm>
            <a:off x="-1" y="6466114"/>
            <a:ext cx="1071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A. Cunningham			</a:t>
            </a:r>
            <a:r>
              <a:rPr lang="en-GB" dirty="0"/>
              <a:t> Lecture 2: Impacts of Linear Economy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BFF825B-8BC8-E832-4DE5-5D9CF4BDAAE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20" t="-7470" r="702" b="-13020"/>
          <a:stretch/>
        </p:blipFill>
        <p:spPr>
          <a:xfrm>
            <a:off x="20" y="369332"/>
            <a:ext cx="3221352" cy="609678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725477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3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07AC612-792E-4909-A5B0-A69F33CEF70F}">
  <we:reference id="3e0fcce7-415c-4081-926c-b4e449c650e4" version="1.1.0.1" store="EXCatalog" storeType="EXCatalog"/>
  <we:alternateReferences>
    <we:reference id="WA200004709" version="1.1.0.1" store="en-GB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4638</Words>
  <Application>Microsoft Office PowerPoint</Application>
  <PresentationFormat>Widescreen</PresentationFormat>
  <Paragraphs>415</Paragraphs>
  <Slides>31</Slides>
  <Notes>29</Notes>
  <HiddenSlides>0</HiddenSlides>
  <MMClips>5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4" baseType="lpstr">
      <vt:lpstr>GeographEditWeb</vt:lpstr>
      <vt:lpstr>Inter Var</vt:lpstr>
      <vt:lpstr>MS Gothic</vt:lpstr>
      <vt:lpstr>MuseoSans</vt:lpstr>
      <vt:lpstr>Arial</vt:lpstr>
      <vt:lpstr>Calibri</vt:lpstr>
      <vt:lpstr>Calibri Light</vt:lpstr>
      <vt:lpstr>Comic Sans MS</vt:lpstr>
      <vt:lpstr>Roboto</vt:lpstr>
      <vt:lpstr>Segoe UI Symbol</vt:lpstr>
      <vt:lpstr>Times New Roman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ACNA6002: Environmental Management, Assessment &amp; Auditing</dc:title>
  <dc:creator>Alisdair Cunningham</dc:creator>
  <cp:lastModifiedBy>Alisdair Cunningham</cp:lastModifiedBy>
  <cp:revision>5</cp:revision>
  <dcterms:created xsi:type="dcterms:W3CDTF">2023-07-26T10:21:48Z</dcterms:created>
  <dcterms:modified xsi:type="dcterms:W3CDTF">2026-02-02T16:07:09Z</dcterms:modified>
</cp:coreProperties>
</file>