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8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AACEC7-A8C3-A34E-F0FC-0B2DBE275C85}" v="12" dt="2026-03-12T15:29:10.078"/>
    <p1510:client id="{CBB95F60-1C3A-5141-9A6D-833C7F946766}" v="287" dt="2026-03-13T18:48:33.826"/>
    <p1510:client id="{E08D339D-7747-99B7-0B36-6FEC2AB6390D}" v="3" dt="2026-03-12T15:30:02.5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6501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353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671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502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395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94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89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906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418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712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3843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3445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1099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3866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047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8721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576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8330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1" r:id="rId1"/>
    <p:sldLayoutId id="2147483942" r:id="rId2"/>
    <p:sldLayoutId id="2147483943" r:id="rId3"/>
    <p:sldLayoutId id="2147483944" r:id="rId4"/>
    <p:sldLayoutId id="2147483945" r:id="rId5"/>
    <p:sldLayoutId id="2147483946" r:id="rId6"/>
    <p:sldLayoutId id="2147483947" r:id="rId7"/>
    <p:sldLayoutId id="2147483948" r:id="rId8"/>
    <p:sldLayoutId id="2147483949" r:id="rId9"/>
    <p:sldLayoutId id="2147483950" r:id="rId10"/>
    <p:sldLayoutId id="2147483951" r:id="rId11"/>
    <p:sldLayoutId id="2147483952" r:id="rId12"/>
    <p:sldLayoutId id="2147483953" r:id="rId13"/>
    <p:sldLayoutId id="2147483954" r:id="rId14"/>
    <p:sldLayoutId id="2147483955" r:id="rId15"/>
    <p:sldLayoutId id="2147483956" r:id="rId16"/>
    <p:sldLayoutId id="214748395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tel.com/" TargetMode="External"/><Relationship Id="rId2" Type="http://schemas.openxmlformats.org/officeDocument/2006/relationships/hyperlink" Target="HTTPS://WWW.CALCULATORULTRA.COM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gov.uk/" TargetMode="External"/><Relationship Id="rId4" Type="http://schemas.openxmlformats.org/officeDocument/2006/relationships/hyperlink" Target="https://www.statista.com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/>
        </p:nvSpPr>
        <p:spPr>
          <a:xfrm>
            <a:off x="2240280" y="1122363"/>
            <a:ext cx="8427720" cy="358679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>
                <a:solidFill>
                  <a:schemeClr val="tx1"/>
                </a:solidFill>
                <a:latin typeface="Arial"/>
                <a:cs typeface="Arial"/>
              </a:rPr>
              <a:t>MODULE NAME: PRS</a:t>
            </a:r>
            <a:r>
              <a:rPr lang="en-GB" sz="3600">
                <a:solidFill>
                  <a:srgbClr val="FFFFFF"/>
                </a:solidFill>
                <a:latin typeface="Arial"/>
                <a:cs typeface="Arial"/>
              </a:rPr>
              <a:t> </a:t>
            </a:r>
            <a:br>
              <a:rPr lang="en-GB" sz="3600">
                <a:latin typeface="Arial"/>
                <a:cs typeface="Arial"/>
              </a:rPr>
            </a:br>
            <a:r>
              <a:rPr lang="en-GB" sz="3600">
                <a:solidFill>
                  <a:srgbClr val="FFFFFF"/>
                </a:solidFill>
                <a:latin typeface="Arial"/>
                <a:cs typeface="Arial"/>
              </a:rPr>
              <a:t>MODULE CODE: LCLM4004</a:t>
            </a:r>
            <a:br>
              <a:rPr lang="en-GB" sz="3600">
                <a:latin typeface="Arial"/>
                <a:cs typeface="Arial"/>
              </a:rPr>
            </a:br>
            <a:r>
              <a:rPr lang="en-GB" sz="3600">
                <a:solidFill>
                  <a:srgbClr val="FFFFFF"/>
                </a:solidFill>
                <a:latin typeface="Arial"/>
                <a:cs typeface="Arial"/>
              </a:rPr>
              <a:t>STUDENT NAME: DENIS TRAIAN COLCER</a:t>
            </a:r>
            <a:br>
              <a:rPr lang="en-GB" sz="3600">
                <a:latin typeface="Arial"/>
                <a:cs typeface="Arial"/>
              </a:rPr>
            </a:br>
            <a:r>
              <a:rPr lang="en-GB" sz="3600">
                <a:solidFill>
                  <a:srgbClr val="FFFFFF"/>
                </a:solidFill>
                <a:latin typeface="Arial"/>
                <a:cs typeface="Arial"/>
              </a:rPr>
              <a:t>STUDENT ID: 2509847</a:t>
            </a:r>
            <a:br>
              <a:rPr lang="en-GB" sz="3600">
                <a:latin typeface="Arial"/>
                <a:cs typeface="Arial"/>
              </a:rPr>
            </a:br>
            <a:r>
              <a:rPr lang="en-GB" sz="3600">
                <a:solidFill>
                  <a:srgbClr val="FFFFFF"/>
                </a:solidFill>
                <a:latin typeface="Arial"/>
                <a:cs typeface="Arial"/>
              </a:rPr>
              <a:t>LECTURER: LLOYD BEHARRY</a:t>
            </a:r>
            <a:br>
              <a:rPr lang="en-GB" sz="3600">
                <a:latin typeface="Arial"/>
                <a:cs typeface="Arial"/>
              </a:rPr>
            </a:br>
            <a:r>
              <a:rPr lang="en-GB" sz="3600">
                <a:solidFill>
                  <a:srgbClr val="FFFFFF"/>
                </a:solidFill>
                <a:latin typeface="Arial"/>
                <a:cs typeface="Arial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1546" y="848086"/>
            <a:ext cx="3096920" cy="868680"/>
          </a:xfrm>
        </p:spPr>
        <p:txBody>
          <a:bodyPr>
            <a:normAutofit/>
          </a:bodyPr>
          <a:lstStyle/>
          <a:p>
            <a:pPr algn="ctr"/>
            <a:r>
              <a:rPr lang="en-GB" sz="4400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/>
              <a:t>Introduction                                                                s3</a:t>
            </a:r>
          </a:p>
          <a:p>
            <a:r>
              <a:rPr lang="en-GB" sz="2400" b="1"/>
              <a:t>Company background                                              s4</a:t>
            </a:r>
          </a:p>
          <a:p>
            <a:r>
              <a:rPr lang="en-GB" sz="2400" b="1"/>
              <a:t>Problem: nature and scope                                   s5</a:t>
            </a:r>
          </a:p>
          <a:p>
            <a:r>
              <a:rPr lang="en-GB" sz="2400" b="1"/>
              <a:t>PESTLE ANALYSIS: Green Haven Florists               s6</a:t>
            </a:r>
          </a:p>
          <a:p>
            <a:r>
              <a:rPr lang="en-GB" sz="2400" b="1"/>
              <a:t>Cause and effect analysis                                       s7</a:t>
            </a:r>
          </a:p>
          <a:p>
            <a:r>
              <a:rPr lang="en-GB" sz="2400" b="1"/>
              <a:t>Fishbone diagram</a:t>
            </a:r>
            <a:endParaRPr lang="en-GB"/>
          </a:p>
          <a:p>
            <a:r>
              <a:rPr lang="en-GB" sz="2400" b="1"/>
              <a:t>Conclusion                                                                     s8</a:t>
            </a:r>
          </a:p>
          <a:p>
            <a:r>
              <a:rPr lang="en-GB" sz="2400" b="1"/>
              <a:t>References                                                                      s9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0546" y="475225"/>
            <a:ext cx="8915399" cy="557784"/>
          </a:xfrm>
        </p:spPr>
        <p:txBody>
          <a:bodyPr>
            <a:no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1192" y="1438795"/>
            <a:ext cx="10232571" cy="48489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700" b="1">
                <a:solidFill>
                  <a:srgbClr val="FFFFFF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</a:p>
          <a:p>
            <a:endParaRPr lang="en-GB" sz="1700">
              <a:solidFill>
                <a:srgbClr val="FFFFFF"/>
              </a:solidFill>
              <a:latin typeface="Roboto"/>
              <a:ea typeface="Roboto"/>
              <a:cs typeface="Roboto"/>
            </a:endParaRPr>
          </a:p>
          <a:p>
            <a:r>
              <a:rPr lang="en-GB" sz="170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 Purpose of the presentation:</a:t>
            </a:r>
          </a:p>
          <a:p>
            <a:pPr marL="342900" indent="-342900">
              <a:buChar char="•"/>
            </a:pPr>
            <a:r>
              <a:rPr lang="en-GB" sz="170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To analyse the issues affecting Green Haven Florists’ in-store sales</a:t>
            </a:r>
          </a:p>
          <a:p>
            <a:pPr>
              <a:buClr>
                <a:srgbClr val="FFFFFF"/>
              </a:buClr>
            </a:pPr>
            <a:endParaRPr lang="en-GB" sz="1700">
              <a:solidFill>
                <a:srgbClr val="FFFFFF"/>
              </a:solidFill>
              <a:latin typeface="Roboto"/>
              <a:ea typeface="Roboto"/>
              <a:cs typeface="Roboto"/>
            </a:endParaRPr>
          </a:p>
          <a:p>
            <a:pPr>
              <a:buClr>
                <a:prstClr val="white"/>
              </a:buClr>
            </a:pPr>
            <a:r>
              <a:rPr lang="en-GB" sz="170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
BACKGROUND OF THE PROBLEM</a:t>
            </a:r>
          </a:p>
          <a:p>
            <a:pPr marL="285750" indent="-285750">
              <a:buChar char="•"/>
            </a:pPr>
            <a:r>
              <a:rPr lang="en-GB" sz="1700">
                <a:latin typeface="Roboto"/>
                <a:ea typeface="Roboto"/>
                <a:cs typeface="Roboto"/>
              </a:rPr>
              <a:t>GREEN HAVEN FLORISTS HAVE EXPERIENCED A DECLINE IN IN-STORE SALES</a:t>
            </a:r>
          </a:p>
          <a:p>
            <a:pPr marL="285750" indent="-285750">
              <a:buClr>
                <a:srgbClr val="FFFFFF"/>
              </a:buClr>
              <a:buChar char="•"/>
            </a:pPr>
            <a:r>
              <a:rPr lang="en-GB" sz="1700">
                <a:latin typeface="Roboto"/>
                <a:ea typeface="Roboto"/>
                <a:cs typeface="Roboto"/>
              </a:rPr>
              <a:t>POSSIBLE CAUSES INCLUDE CHANGES IN CUSTOMER BEHAVIOUR, COMPETITON, AND EXTERNAL FACTORS</a:t>
            </a:r>
          </a:p>
          <a:p>
            <a:pPr marL="285750" indent="-285750">
              <a:buClr>
                <a:srgbClr val="FFFFFF"/>
              </a:buClr>
              <a:buChar char="•"/>
            </a:pPr>
            <a:r>
              <a:rPr lang="en-GB" sz="1700">
                <a:latin typeface="Roboto"/>
                <a:ea typeface="Roboto"/>
                <a:cs typeface="Roboto"/>
              </a:rPr>
              <a:t>BUSINESS ANALYSIS WILL BE USED TO IDENTIFY ROOT CAUSES AND POTENTIAL IMPROVEMENTS</a:t>
            </a:r>
          </a:p>
          <a:p>
            <a:pPr marL="285750" indent="-285750">
              <a:buClr>
                <a:srgbClr val="FFFFFF"/>
              </a:buClr>
              <a:buChar char="•"/>
            </a:pPr>
            <a:endParaRPr lang="en-GB" sz="1700"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4990" y="310632"/>
            <a:ext cx="8915399" cy="756339"/>
          </a:xfrm>
        </p:spPr>
        <p:txBody>
          <a:bodyPr>
            <a:normAutofit/>
          </a:bodyPr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48535" y="1883401"/>
            <a:ext cx="9090595" cy="4078224"/>
          </a:xfrm>
        </p:spPr>
        <p:txBody>
          <a:bodyPr>
            <a:normAutofit/>
          </a:bodyPr>
          <a:lstStyle/>
          <a:p>
            <a:r>
              <a:rPr lang="en-GB" sz="2400" b="1"/>
              <a:t>Green Haven Florists</a:t>
            </a:r>
            <a:endParaRPr lang="en-GB" sz="240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/>
              <a:t>Founded in 2016 Norwich, UK.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SellS Flowers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ea typeface="+mn-lt"/>
                <a:cs typeface="+mn-lt"/>
              </a:rPr>
              <a:t>Specialises in bespoke floral arrangements for:</a:t>
            </a:r>
          </a:p>
          <a:p>
            <a:r>
              <a:rPr lang="en-GB" b="1">
                <a:ea typeface="+mn-lt"/>
                <a:cs typeface="+mn-lt"/>
              </a:rPr>
              <a:t>   Individual customers</a:t>
            </a:r>
          </a:p>
          <a:p>
            <a:r>
              <a:rPr lang="en-GB" b="1">
                <a:ea typeface="+mn-lt"/>
                <a:cs typeface="+mn-lt"/>
              </a:rPr>
              <a:t>   Corporate clients</a:t>
            </a:r>
          </a:p>
          <a:p>
            <a:r>
              <a:rPr lang="en-GB" b="1">
                <a:ea typeface="+mn-lt"/>
                <a:cs typeface="+mn-lt"/>
              </a:rPr>
              <a:t>   Weddings and events</a:t>
            </a:r>
          </a:p>
          <a:p>
            <a:endParaRPr lang="en-GB" b="1">
              <a:ea typeface="+mn-lt"/>
              <a:cs typeface="+mn-lt"/>
            </a:endParaRPr>
          </a:p>
          <a:p>
            <a:endParaRPr lang="en-GB" b="1"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>
              <a:solidFill>
                <a:schemeClr val="accent6">
                  <a:lumMod val="75000"/>
                </a:schemeClr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8472" y="398680"/>
            <a:ext cx="8915399" cy="713232"/>
          </a:xfrm>
        </p:spPr>
        <p:txBody>
          <a:bodyPr>
            <a:normAutofit/>
          </a:bodyPr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6996" y="1419135"/>
            <a:ext cx="10113092" cy="4961937"/>
          </a:xfrm>
        </p:spPr>
        <p:txBody>
          <a:bodyPr>
            <a:normAutofit lnSpcReduction="10000"/>
          </a:bodyPr>
          <a:lstStyle/>
          <a:p>
            <a:r>
              <a:rPr lang="en-GB" sz="2800" b="1"/>
              <a:t>5W2H</a:t>
            </a:r>
            <a:endParaRPr lang="en-GB" sz="2800" b="1">
              <a:ea typeface="Calibri"/>
              <a:cs typeface="Calibri"/>
            </a:endParaRPr>
          </a:p>
          <a:p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Who: </a:t>
            </a:r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Liam and Priya Patel</a:t>
            </a:r>
          </a:p>
          <a:p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What: Decline in in-store sales and profitability</a:t>
            </a:r>
          </a:p>
          <a:p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Where: Green Haven Florists Norwich high street</a:t>
            </a:r>
          </a:p>
          <a:p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Why: Increased competition, Rising costs, Poor online presence, Changing customer behaviour</a:t>
            </a:r>
          </a:p>
          <a:p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When: Over the past 12 months</a:t>
            </a:r>
          </a:p>
          <a:p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How: Reduced foot traffic, Customers choosing online retailers, Website usability issues</a:t>
            </a:r>
          </a:p>
          <a:p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How much: 30% reduction in in-store sales</a:t>
            </a:r>
          </a:p>
          <a:p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Increased supply and packaging costs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462" y="193523"/>
            <a:ext cx="8502079" cy="1156735"/>
          </a:xfrm>
        </p:spPr>
        <p:txBody>
          <a:bodyPr>
            <a:normAutofit fontScale="90000"/>
          </a:bodyPr>
          <a:lstStyle/>
          <a:p>
            <a:r>
              <a:rPr lang="en-GB" b="1"/>
              <a:t>   PESTLE ANALYSIS: Green Haven Florists</a:t>
            </a:r>
            <a:br>
              <a:rPr lang="en-GB"/>
            </a:br>
            <a:endParaRPr lang="en-GB" b="1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A94AA0F-7F04-43DE-85A1-6972CAD0BA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8636130"/>
              </p:ext>
            </p:extLst>
          </p:nvPr>
        </p:nvGraphicFramePr>
        <p:xfrm>
          <a:off x="1520365" y="1282507"/>
          <a:ext cx="8780127" cy="443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6709">
                  <a:extLst>
                    <a:ext uri="{9D8B030D-6E8A-4147-A177-3AD203B41FA5}">
                      <a16:colId xmlns:a16="http://schemas.microsoft.com/office/drawing/2014/main" val="2603947465"/>
                    </a:ext>
                  </a:extLst>
                </a:gridCol>
                <a:gridCol w="2926709">
                  <a:extLst>
                    <a:ext uri="{9D8B030D-6E8A-4147-A177-3AD203B41FA5}">
                      <a16:colId xmlns:a16="http://schemas.microsoft.com/office/drawing/2014/main" val="712299696"/>
                    </a:ext>
                  </a:extLst>
                </a:gridCol>
                <a:gridCol w="2926709">
                  <a:extLst>
                    <a:ext uri="{9D8B030D-6E8A-4147-A177-3AD203B41FA5}">
                      <a16:colId xmlns:a16="http://schemas.microsoft.com/office/drawing/2014/main" val="472738343"/>
                    </a:ext>
                  </a:extLst>
                </a:gridCol>
              </a:tblGrid>
              <a:tr h="1901058">
                <a:tc>
                  <a:txBody>
                    <a:bodyPr/>
                    <a:lstStyle/>
                    <a:p>
                      <a:r>
                        <a:rPr lang="en-GB" sz="2400">
                          <a:latin typeface="Arial"/>
                          <a:cs typeface="Arial"/>
                        </a:rPr>
                        <a:t>POLITICAL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rgbClr val="FFFFFF"/>
                          </a:solidFill>
                          <a:latin typeface="Arial"/>
                          <a:ea typeface="Calibri"/>
                          <a:cs typeface="Arial"/>
                        </a:rPr>
                        <a:t>Brexit affecting flower imports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rgbClr val="FFFFFF"/>
                          </a:solidFill>
                          <a:latin typeface="Arial"/>
                          <a:ea typeface="Calibri"/>
                          <a:cs typeface="Arial"/>
                        </a:rPr>
                        <a:t>Higher import taxes and delays</a:t>
                      </a: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en-GB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latin typeface="Arial"/>
                          <a:cs typeface="Arial"/>
                        </a:rPr>
                        <a:t>ECONOMIC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rgbClr val="FFFFFF"/>
                          </a:solidFill>
                          <a:latin typeface="Arial"/>
                          <a:ea typeface="Calibri"/>
                          <a:cs typeface="Arial"/>
                        </a:rPr>
                        <a:t>rising cost of flowers and materials</a:t>
                      </a: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rgbClr val="FFFFFF"/>
                          </a:solidFill>
                          <a:latin typeface="Arial"/>
                          <a:ea typeface="Calibri"/>
                          <a:cs typeface="Arial"/>
                        </a:rPr>
                        <a:t>Customers seeking cheaper OPTIONS</a:t>
                      </a: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en-GB"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en-GB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latin typeface="Arial"/>
                          <a:cs typeface="Arial"/>
                        </a:rPr>
                        <a:t>SOCIAL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rgbClr val="FFFFFF"/>
                          </a:solidFill>
                          <a:latin typeface="Arial"/>
                          <a:ea typeface="Calibri"/>
                          <a:cs typeface="Arial"/>
                        </a:rPr>
                        <a:t>Shift toward online shopping</a:t>
                      </a: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rgbClr val="FFFFFF"/>
                          </a:solidFill>
                          <a:latin typeface="Arial"/>
                          <a:ea typeface="Calibri"/>
                          <a:cs typeface="Arial"/>
                        </a:rPr>
                        <a:t>Environmental awareness increasing</a:t>
                      </a: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en-GB" b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286176"/>
                  </a:ext>
                </a:extLst>
              </a:tr>
              <a:tr h="1901058">
                <a:tc>
                  <a:txBody>
                    <a:bodyPr/>
                    <a:lstStyle/>
                    <a:p>
                      <a:r>
                        <a:rPr lang="en-GB" sz="2400">
                          <a:latin typeface="Arial"/>
                          <a:cs typeface="Arial"/>
                        </a:rPr>
                        <a:t>TECHNOLOGICAL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chemeClr val="bg2">
                              <a:lumMod val="49000"/>
                            </a:schemeClr>
                          </a:solidFill>
                          <a:latin typeface="Arial"/>
                          <a:ea typeface="Calibri"/>
                          <a:cs typeface="Arial"/>
                        </a:rPr>
                        <a:t>Outdated website</a:t>
                      </a:r>
                      <a:br>
                        <a:rPr lang="en-GB" sz="1600" b="0" i="0" u="none" strike="noStrike" cap="all" noProof="0">
                          <a:solidFill>
                            <a:schemeClr val="bg2">
                              <a:lumMod val="49000"/>
                            </a:schemeClr>
                          </a:solidFill>
                          <a:latin typeface="Arial"/>
                          <a:ea typeface="Calibri"/>
                          <a:cs typeface="Arial"/>
                        </a:rPr>
                      </a:br>
                      <a:endParaRPr lang="en-GB" sz="1600" b="0" i="0" u="none" strike="noStrike" cap="all" noProof="0">
                        <a:solidFill>
                          <a:schemeClr val="bg2">
                            <a:lumMod val="49000"/>
                          </a:schemeClr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chemeClr val="bg2">
                              <a:lumMod val="49000"/>
                            </a:schemeClr>
                          </a:solidFill>
                          <a:latin typeface="Arial"/>
                          <a:ea typeface="Calibri"/>
                          <a:cs typeface="Arial"/>
                        </a:rPr>
                        <a:t>Limited digital marketing</a:t>
                      </a:r>
                      <a:endParaRPr lang="en-GB" sz="1600" b="0" i="0" u="none" strike="noStrike" noProof="0">
                        <a:solidFill>
                          <a:schemeClr val="bg2">
                            <a:lumMod val="49000"/>
                          </a:schemeClr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en-GB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latin typeface="Arial"/>
                          <a:cs typeface="Arial"/>
                        </a:rPr>
                        <a:t>ENVIRONMENTAL</a:t>
                      </a:r>
                      <a:r>
                        <a:rPr lang="en-GB" sz="1600" b="0" i="0" u="none" strike="noStrike" cap="all" noProof="0">
                          <a:solidFill>
                            <a:srgbClr val="FFFFFF"/>
                          </a:solidFill>
                          <a:latin typeface="Arial"/>
                          <a:ea typeface="Calibri"/>
                          <a:cs typeface="Arial"/>
                        </a:rPr>
                        <a:t> </a:t>
                      </a:r>
                      <a:r>
                        <a:rPr lang="en-GB" sz="1600" b="0" i="0" u="none" strike="noStrike" cap="all" noProof="0">
                          <a:solidFill>
                            <a:schemeClr val="bg2">
                              <a:lumMod val="49000"/>
                            </a:schemeClr>
                          </a:solidFill>
                          <a:latin typeface="Arial"/>
                          <a:ea typeface="Calibri"/>
                          <a:cs typeface="Arial"/>
                        </a:rPr>
                        <a:t>sustainable packaging increases costs</a:t>
                      </a:r>
                      <a:endParaRPr lang="en-GB" sz="1600" b="0" i="0" u="none" strike="noStrike" noProof="0">
                        <a:solidFill>
                          <a:schemeClr val="bg2">
                            <a:lumMod val="49000"/>
                          </a:schemeClr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endParaRPr lang="en-GB" sz="1600" b="0" i="0" u="none" strike="noStrike" cap="all" noProof="0">
                        <a:solidFill>
                          <a:schemeClr val="bg2">
                            <a:lumMod val="49000"/>
                          </a:schemeClr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chemeClr val="bg2">
                              <a:lumMod val="49000"/>
                            </a:schemeClr>
                          </a:solidFill>
                          <a:latin typeface="Arial"/>
                          <a:ea typeface="Calibri"/>
                          <a:cs typeface="Arial"/>
                        </a:rPr>
                        <a:t>Pressure to remain eco-friendly</a:t>
                      </a:r>
                      <a:endParaRPr lang="en-GB" sz="1600" b="0" i="0" u="none" strike="noStrike" noProof="0">
                        <a:solidFill>
                          <a:schemeClr val="bg2">
                            <a:lumMod val="49000"/>
                          </a:schemeClr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en-GB">
                        <a:solidFill>
                          <a:schemeClr val="tx2">
                            <a:lumMod val="49000"/>
                          </a:schemeClr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latin typeface="Arial"/>
                          <a:cs typeface="Arial"/>
                        </a:rPr>
                        <a:t>LEGAL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chemeClr val="bg2">
                              <a:lumMod val="49000"/>
                            </a:schemeClr>
                          </a:solidFill>
                          <a:latin typeface="Arial"/>
                          <a:ea typeface="Calibri"/>
                          <a:cs typeface="Arial"/>
                        </a:rPr>
                        <a:t>retail and employment REGULATIONS</a:t>
                      </a:r>
                      <a:endParaRPr lang="en-GB" sz="1600" b="0" i="0" u="none" strike="noStrike" noProof="0">
                        <a:solidFill>
                          <a:schemeClr val="bg2">
                            <a:lumMod val="49000"/>
                          </a:schemeClr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None/>
                      </a:pPr>
                      <a:r>
                        <a:rPr lang="en-GB" sz="1600" b="0" i="0" u="none" strike="noStrike" cap="all" noProof="0">
                          <a:solidFill>
                            <a:schemeClr val="bg2">
                              <a:lumMod val="49000"/>
                            </a:schemeClr>
                          </a:solidFill>
                          <a:latin typeface="Arial"/>
                          <a:ea typeface="Calibri"/>
                          <a:cs typeface="Arial"/>
                        </a:rPr>
                        <a:t>trading standards and consumer protection</a:t>
                      </a:r>
                      <a:endParaRPr lang="en-GB" sz="1600" b="0" i="0" u="none" strike="noStrike" noProof="0">
                        <a:solidFill>
                          <a:schemeClr val="bg2">
                            <a:lumMod val="49000"/>
                          </a:schemeClr>
                        </a:solidFill>
                        <a:latin typeface="Arial"/>
                        <a:ea typeface="Calibri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en-GB" sz="240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216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229" y="492948"/>
            <a:ext cx="10127192" cy="9313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700" b="1"/>
              <a:t>Cause and effect analysis: Fishbone diagram</a:t>
            </a:r>
            <a:endParaRPr lang="en-US" sz="3700"/>
          </a:p>
          <a:p>
            <a:pPr algn="r"/>
            <a:endParaRPr lang="en-US" sz="37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272E11-ED72-2B29-6A5E-FFEE95048E2F}"/>
              </a:ext>
            </a:extLst>
          </p:cNvPr>
          <p:cNvSpPr txBox="1"/>
          <p:nvPr/>
        </p:nvSpPr>
        <p:spPr>
          <a:xfrm>
            <a:off x="6321778" y="1354666"/>
            <a:ext cx="1128888" cy="7243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4" name="Picture 3" descr="A diagram of a company&#10;&#10;AI-generated content may be incorrect.">
            <a:extLst>
              <a:ext uri="{FF2B5EF4-FFF2-40B4-BE49-F238E27FC236}">
                <a16:creationId xmlns:a16="http://schemas.microsoft.com/office/drawing/2014/main" id="{226482A5-97A3-D4A9-A57D-250DF7D3B6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064" y="310106"/>
            <a:ext cx="8915399" cy="932688"/>
          </a:xfrm>
        </p:spPr>
        <p:txBody>
          <a:bodyPr>
            <a:normAutofit/>
          </a:bodyPr>
          <a:lstStyle/>
          <a:p>
            <a:r>
              <a:rPr lang="en-GB" b="1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9064" y="1875047"/>
            <a:ext cx="8915399" cy="4160520"/>
          </a:xfrm>
        </p:spPr>
        <p:txBody>
          <a:bodyPr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• Green Haven Florists is experiencing declining in-store sales and increased competition</a:t>
            </a:r>
            <a:endParaRPr lang="en-US">
              <a:ea typeface="+mn-lt"/>
              <a:cs typeface="+mn-lt"/>
            </a:endParaRPr>
          </a:p>
          <a:p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 • Online flower retailers offer lower prices, delivery services, and strong digital marketing</a:t>
            </a:r>
            <a:endParaRPr lang="en-US">
              <a:ea typeface="+mn-lt"/>
              <a:cs typeface="+mn-lt"/>
            </a:endParaRPr>
          </a:p>
          <a:p>
            <a:br>
              <a:rPr lang="en-GB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• </a:t>
            </a:r>
            <a:r>
              <a:rPr lang="en-GB">
                <a:ea typeface="+mn-lt"/>
                <a:cs typeface="+mn-lt"/>
              </a:rPr>
              <a:t>Rising operational and supply costs are affecting profitability</a:t>
            </a:r>
            <a:endParaRPr lang="en-US">
              <a:ea typeface="+mn-lt"/>
              <a:cs typeface="+mn-lt"/>
            </a:endParaRPr>
          </a:p>
          <a:p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 • Improving website functionality, digital marketing and delivery options could help the business compete</a:t>
            </a:r>
            <a:endParaRPr lang="en-US">
              <a:ea typeface="+mn-lt"/>
              <a:cs typeface="+mn-lt"/>
            </a:endParaRPr>
          </a:p>
          <a:p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 • Maintaining their eco-friendly brand and high-quality service can help differentiate them from competitors</a:t>
            </a:r>
            <a:endParaRPr lang="en-US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2027" y="502393"/>
            <a:ext cx="8915399" cy="860400"/>
          </a:xfrm>
        </p:spPr>
        <p:txBody>
          <a:bodyPr>
            <a:normAutofit/>
          </a:bodyPr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70000" lnSpcReduction="20000"/>
          </a:bodyPr>
          <a:lstStyle/>
          <a:p>
            <a:r>
              <a:rPr lang="en-GB">
                <a:solidFill>
                  <a:srgbClr val="FFFFFF"/>
                </a:solidFill>
                <a:latin typeface="Arial"/>
                <a:ea typeface="+mn-lt"/>
                <a:cs typeface="Arial"/>
              </a:rPr>
              <a:t>Calculator Ultra (2025) </a:t>
            </a:r>
            <a:r>
              <a:rPr lang="en-GB" i="1">
                <a:solidFill>
                  <a:srgbClr val="FFFFFF"/>
                </a:solidFill>
                <a:latin typeface="Arial"/>
                <a:ea typeface="+mn-lt"/>
                <a:cs typeface="Arial"/>
              </a:rPr>
              <a:t>Drop in sales definition</a:t>
            </a:r>
            <a:r>
              <a:rPr lang="en-GB">
                <a:solidFill>
                  <a:srgbClr val="FFFFFF"/>
                </a:solidFill>
                <a:latin typeface="Arial"/>
                <a:ea typeface="+mn-lt"/>
                <a:cs typeface="Arial"/>
              </a:rPr>
              <a:t>. Available at</a:t>
            </a:r>
            <a:r>
              <a:rPr lang="en-GB">
                <a:solidFill>
                  <a:srgbClr val="FF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GB">
                <a:solidFill>
                  <a:srgbClr val="FF0000"/>
                </a:solidFill>
                <a:latin typeface="Arial"/>
                <a:ea typeface="+mn-lt"/>
                <a:cs typeface="Arial"/>
                <a:hlinkClick r:id="rId2"/>
              </a:rPr>
              <a:t>HTTPS://WWW.CALCULATORULTRA.COM</a:t>
            </a:r>
            <a:endParaRPr lang="en-GB" b="1">
              <a:solidFill>
                <a:srgbClr val="FF0000"/>
              </a:solidFill>
              <a:latin typeface="Arial"/>
              <a:ea typeface="Roboto"/>
              <a:cs typeface="Arial"/>
            </a:endParaRPr>
          </a:p>
          <a:p>
            <a:r>
              <a:rPr lang="en-GB">
                <a:solidFill>
                  <a:srgbClr val="FFFFFF"/>
                </a:solidFill>
                <a:latin typeface="Arial"/>
                <a:ea typeface="Calibri"/>
                <a:cs typeface="Arial"/>
              </a:rPr>
              <a:t>(Accessed: 13 march 2026).</a:t>
            </a:r>
          </a:p>
          <a:p>
            <a:endParaRPr lang="en-GB">
              <a:solidFill>
                <a:srgbClr val="FF0000"/>
              </a:solidFill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Mintel (2023) </a:t>
            </a:r>
            <a:r>
              <a:rPr lang="en-GB" i="1">
                <a:latin typeface="Arial"/>
                <a:ea typeface="+mn-lt"/>
                <a:cs typeface="Arial"/>
              </a:rPr>
              <a:t>UK Flowers and Plants Market Report</a:t>
            </a:r>
            <a:r>
              <a:rPr lang="en-GB">
                <a:latin typeface="Arial"/>
                <a:ea typeface="+mn-lt"/>
                <a:cs typeface="Arial"/>
              </a:rPr>
              <a:t>. Available at: </a:t>
            </a:r>
            <a:r>
              <a:rPr lang="en-GB">
                <a:solidFill>
                  <a:srgbClr val="C573D2"/>
                </a:solidFill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HTTPS://WWW.MINTEL.COM </a:t>
            </a:r>
            <a:r>
              <a:rPr lang="en-GB">
                <a:solidFill>
                  <a:srgbClr val="FFFFFF"/>
                </a:solidFill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(Accessed: 13 </a:t>
            </a:r>
            <a:r>
              <a:rPr lang="en-GB">
                <a:solidFill>
                  <a:srgbClr val="FFFFFF"/>
                </a:solidFill>
                <a:latin typeface="Arial"/>
                <a:ea typeface="+mn-lt"/>
                <a:cs typeface="Arial"/>
              </a:rPr>
              <a:t>march 2026).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Kotler, P. and Keller, K. (2016) </a:t>
            </a:r>
            <a:r>
              <a:rPr lang="en-GB" i="1">
                <a:latin typeface="Arial"/>
                <a:ea typeface="+mn-lt"/>
                <a:cs typeface="Arial"/>
              </a:rPr>
              <a:t>Marketing Management</a:t>
            </a:r>
            <a:r>
              <a:rPr lang="en-GB">
                <a:latin typeface="Arial"/>
                <a:ea typeface="+mn-lt"/>
                <a:cs typeface="Arial"/>
              </a:rPr>
              <a:t>. 15th </a:t>
            </a:r>
            <a:r>
              <a:rPr lang="en-GB" err="1">
                <a:latin typeface="Arial"/>
                <a:ea typeface="+mn-lt"/>
                <a:cs typeface="Arial"/>
              </a:rPr>
              <a:t>edn</a:t>
            </a:r>
            <a:r>
              <a:rPr lang="en-GB">
                <a:latin typeface="Arial"/>
                <a:ea typeface="+mn-lt"/>
                <a:cs typeface="Arial"/>
              </a:rPr>
              <a:t>. Harlow: Pearson Education.</a:t>
            </a:r>
            <a:endParaRPr lang="en-GB">
              <a:latin typeface="Arial"/>
              <a:ea typeface="Calibri"/>
              <a:cs typeface="Arial"/>
            </a:endParaRPr>
          </a:p>
          <a:p>
            <a:endParaRPr lang="en-GB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Grant, R. (2019) </a:t>
            </a:r>
            <a:r>
              <a:rPr lang="en-GB" i="1">
                <a:latin typeface="Arial"/>
                <a:ea typeface="+mn-lt"/>
                <a:cs typeface="Arial"/>
              </a:rPr>
              <a:t>Contemporary Strategy Analysis</a:t>
            </a:r>
            <a:r>
              <a:rPr lang="en-GB">
                <a:latin typeface="Arial"/>
                <a:ea typeface="+mn-lt"/>
                <a:cs typeface="Arial"/>
              </a:rPr>
              <a:t>. 10th </a:t>
            </a:r>
            <a:r>
              <a:rPr lang="en-GB" err="1">
                <a:latin typeface="Arial"/>
                <a:ea typeface="+mn-lt"/>
                <a:cs typeface="Arial"/>
              </a:rPr>
              <a:t>edn</a:t>
            </a:r>
            <a:r>
              <a:rPr lang="en-GB">
                <a:latin typeface="Arial"/>
                <a:ea typeface="+mn-lt"/>
                <a:cs typeface="Arial"/>
              </a:rPr>
              <a:t>. Oxford: Wiley.</a:t>
            </a:r>
          </a:p>
          <a:p>
            <a:endParaRPr lang="en-GB">
              <a:latin typeface="Arial"/>
              <a:ea typeface="Calibri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Statista (2024) </a:t>
            </a:r>
            <a:r>
              <a:rPr lang="en-GB" i="1">
                <a:latin typeface="Arial"/>
                <a:ea typeface="+mn-lt"/>
                <a:cs typeface="Arial"/>
              </a:rPr>
              <a:t>Online flower delivery market statistics</a:t>
            </a:r>
            <a:r>
              <a:rPr lang="en-GB">
                <a:latin typeface="Arial"/>
                <a:ea typeface="+mn-lt"/>
                <a:cs typeface="Arial"/>
              </a:rPr>
              <a:t>. Available at: </a:t>
            </a:r>
            <a:r>
              <a:rPr lang="en-GB">
                <a:solidFill>
                  <a:srgbClr val="C573D2"/>
                </a:solidFill>
                <a:latin typeface="Arial"/>
                <a:ea typeface="+mn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 </a:t>
            </a:r>
            <a:r>
              <a:rPr lang="en-GB">
                <a:solidFill>
                  <a:srgbClr val="FFFFFF"/>
                </a:solidFill>
                <a:latin typeface="Arial"/>
                <a:ea typeface="+mn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(Accessed: 13 </a:t>
            </a:r>
            <a:r>
              <a:rPr lang="en-GB">
                <a:solidFill>
                  <a:srgbClr val="FFFFFF"/>
                </a:solidFill>
                <a:latin typeface="Arial"/>
                <a:ea typeface="+mn-lt"/>
                <a:cs typeface="Arial"/>
              </a:rPr>
              <a:t>march 2026).</a:t>
            </a:r>
            <a:endParaRPr lang="en-GB">
              <a:solidFill>
                <a:srgbClr val="FFFFFF"/>
              </a:solidFill>
              <a:latin typeface="Arial"/>
              <a:ea typeface="Calibri"/>
              <a:cs typeface="Arial"/>
            </a:endParaRPr>
          </a:p>
          <a:p>
            <a:endParaRPr lang="en-GB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Gov.uk (2024) </a:t>
            </a:r>
            <a:r>
              <a:rPr lang="en-GB" i="1">
                <a:latin typeface="Arial"/>
                <a:ea typeface="+mn-lt"/>
                <a:cs typeface="Arial"/>
              </a:rPr>
              <a:t>UK Business and Consumer Protection Regulations</a:t>
            </a:r>
            <a:r>
              <a:rPr lang="en-GB">
                <a:latin typeface="Arial"/>
                <a:ea typeface="+mn-lt"/>
                <a:cs typeface="Arial"/>
              </a:rPr>
              <a:t>. Available at: </a:t>
            </a:r>
            <a:r>
              <a:rPr lang="en-GB">
                <a:solidFill>
                  <a:srgbClr val="C573D2"/>
                </a:solidFill>
                <a:latin typeface="Arial"/>
                <a:ea typeface="+mn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 </a:t>
            </a:r>
            <a:r>
              <a:rPr lang="en-GB">
                <a:solidFill>
                  <a:srgbClr val="FFFFFF"/>
                </a:solidFill>
                <a:latin typeface="Arial"/>
                <a:ea typeface="+mn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(Accessed: 13 </a:t>
            </a:r>
            <a:r>
              <a:rPr lang="en-GB" sz="2200">
                <a:solidFill>
                  <a:srgbClr val="FFFFFF"/>
                </a:solidFill>
                <a:latin typeface="Arial"/>
                <a:ea typeface="+mn-lt"/>
                <a:cs typeface="Arial"/>
              </a:rPr>
              <a:t>march 2026).</a:t>
            </a:r>
            <a:endParaRPr lang="en-GB">
              <a:solidFill>
                <a:srgbClr val="FFFFFF"/>
              </a:solidFill>
              <a:latin typeface="Arial"/>
              <a:ea typeface="Calibri"/>
              <a:cs typeface="Arial"/>
            </a:endParaRPr>
          </a:p>
          <a:p>
            <a:endParaRPr lang="en-GB" b="1"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872" y="1716462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QUESTIONS?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Celestial</vt:lpstr>
      <vt:lpstr>PowerPoint Presentation</vt:lpstr>
      <vt:lpstr>OVERVIEW</vt:lpstr>
      <vt:lpstr>Introduction</vt:lpstr>
      <vt:lpstr>Company background</vt:lpstr>
      <vt:lpstr>Problem: nature and scope</vt:lpstr>
      <vt:lpstr>   PESTLE ANALYSIS: Green Haven Florists </vt:lpstr>
      <vt:lpstr>Cause and effect analysis: Fishbone diagram </vt:lpstr>
      <vt:lpstr>Conclusion</vt:lpstr>
      <vt:lpstr>References </vt:lpstr>
      <vt:lpstr>   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PRS  MODULE CODE LCLM4004 STUDENT NAME DENIS TRAIAN COLCER STUDENT ID 2509847 LECTURER LLOYD BRHARRY Assignment 1: Presentation</dc:title>
  <dc:creator>Anita Nan</dc:creator>
  <cp:revision>2</cp:revision>
  <dcterms:created xsi:type="dcterms:W3CDTF">2024-10-08T15:58:04Z</dcterms:created>
  <dcterms:modified xsi:type="dcterms:W3CDTF">2026-03-13T19:21:27Z</dcterms:modified>
</cp:coreProperties>
</file>