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notesMasterIdLst>
    <p:notesMasterId r:id="rId14"/>
  </p:notesMasterIdLst>
  <p:sldIdLst>
    <p:sldId id="256" r:id="rId2"/>
    <p:sldId id="259" r:id="rId3"/>
    <p:sldId id="257" r:id="rId4"/>
    <p:sldId id="258"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941" autoAdjust="0"/>
    <p:restoredTop sz="95833"/>
  </p:normalViewPr>
  <p:slideViewPr>
    <p:cSldViewPr snapToGrid="0">
      <p:cViewPr varScale="1">
        <p:scale>
          <a:sx n="77" d="100"/>
          <a:sy n="77" d="100"/>
        </p:scale>
        <p:origin x="126"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D1CCAE-4B4C-4FFB-90A2-8248291D2684}" type="datetimeFigureOut">
              <a:rPr lang="en-IN" smtClean="0"/>
              <a:t>25-07-2022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A06CCA-6E3C-4B41-A375-3D8E6D4ECF52}" type="slidenum">
              <a:rPr lang="en-IN" smtClean="0"/>
              <a:t>‹#›</a:t>
            </a:fld>
            <a:endParaRPr lang="en-IN"/>
          </a:p>
        </p:txBody>
      </p:sp>
    </p:spTree>
    <p:extLst>
      <p:ext uri="{BB962C8B-B14F-4D97-AF65-F5344CB8AC3E}">
        <p14:creationId xmlns:p14="http://schemas.microsoft.com/office/powerpoint/2010/main" val="2028734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Human Resource management has been regarded as a notable element that enables the better establishment of a working culture among various industries and companies. This report majorly aims to shed light on various issues associated with culture, long-term requirements and diversity related to companies. Discussion on implementing important techniques would lead to a better understanding of theories that would enable the establishment of better work culture.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9A06CCA-6E3C-4B41-A375-3D8E6D4ECF52}" type="slidenum">
              <a:rPr lang="en-IN" smtClean="0"/>
              <a:t>2</a:t>
            </a:fld>
            <a:endParaRPr lang="en-IN"/>
          </a:p>
        </p:txBody>
      </p:sp>
    </p:spTree>
    <p:extLst>
      <p:ext uri="{BB962C8B-B14F-4D97-AF65-F5344CB8AC3E}">
        <p14:creationId xmlns:p14="http://schemas.microsoft.com/office/powerpoint/2010/main" val="2736479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Uber Technologies, Inc. (commonly known as Uber) is a well-known American mobility as a service 2009. The firm is headquartered in San Francisco, California, US. Presently it operates in more than 70 countries and 10,000 cities all around the globe. It provides its services in terms of passenger transportation, car renting, freight transportation, food delivery and others.</a:t>
            </a:r>
          </a:p>
        </p:txBody>
      </p:sp>
      <p:sp>
        <p:nvSpPr>
          <p:cNvPr id="4" name="Slide Number Placeholder 3"/>
          <p:cNvSpPr>
            <a:spLocks noGrp="1"/>
          </p:cNvSpPr>
          <p:nvPr>
            <p:ph type="sldNum" sz="quarter" idx="5"/>
          </p:nvPr>
        </p:nvSpPr>
        <p:spPr/>
        <p:txBody>
          <a:bodyPr/>
          <a:lstStyle/>
          <a:p>
            <a:fld id="{D9A06CCA-6E3C-4B41-A375-3D8E6D4ECF52}" type="slidenum">
              <a:rPr lang="en-IN" smtClean="0"/>
              <a:t>3</a:t>
            </a:fld>
            <a:endParaRPr lang="en-IN"/>
          </a:p>
        </p:txBody>
      </p:sp>
    </p:spTree>
    <p:extLst>
      <p:ext uri="{BB962C8B-B14F-4D97-AF65-F5344CB8AC3E}">
        <p14:creationId xmlns:p14="http://schemas.microsoft.com/office/powerpoint/2010/main" val="1613082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Knowledge-based on understanding the skills of the workforce in Uber would furthermore enable HR managers to develop a better understanding of risk management techniques. Besides gaining knowledge on these above-mentioned factors, managers too need to discuss and appropriately implement skills in areas of administration by developing communication skills, and understanding policies associated with the development of diversity in the work environment. </a:t>
            </a:r>
            <a:endParaRPr lang="en-IN" dirty="0"/>
          </a:p>
        </p:txBody>
      </p:sp>
      <p:sp>
        <p:nvSpPr>
          <p:cNvPr id="4" name="Slide Number Placeholder 3"/>
          <p:cNvSpPr>
            <a:spLocks noGrp="1"/>
          </p:cNvSpPr>
          <p:nvPr>
            <p:ph type="sldNum" sz="quarter" idx="5"/>
          </p:nvPr>
        </p:nvSpPr>
        <p:spPr/>
        <p:txBody>
          <a:bodyPr/>
          <a:lstStyle/>
          <a:p>
            <a:fld id="{D9A06CCA-6E3C-4B41-A375-3D8E6D4ECF52}" type="slidenum">
              <a:rPr lang="en-IN" smtClean="0"/>
              <a:t>4</a:t>
            </a:fld>
            <a:endParaRPr lang="en-IN"/>
          </a:p>
        </p:txBody>
      </p:sp>
    </p:spTree>
    <p:extLst>
      <p:ext uri="{BB962C8B-B14F-4D97-AF65-F5344CB8AC3E}">
        <p14:creationId xmlns:p14="http://schemas.microsoft.com/office/powerpoint/2010/main" val="975303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This will enable workers and managers to develop better relationships with customers and focus on their safety and security during travelling.</a:t>
            </a:r>
            <a:endParaRPr lang="en-IN" dirty="0"/>
          </a:p>
        </p:txBody>
      </p:sp>
      <p:sp>
        <p:nvSpPr>
          <p:cNvPr id="4" name="Slide Number Placeholder 3"/>
          <p:cNvSpPr>
            <a:spLocks noGrp="1"/>
          </p:cNvSpPr>
          <p:nvPr>
            <p:ph type="sldNum" sz="quarter" idx="5"/>
          </p:nvPr>
        </p:nvSpPr>
        <p:spPr/>
        <p:txBody>
          <a:bodyPr/>
          <a:lstStyle/>
          <a:p>
            <a:fld id="{D9A06CCA-6E3C-4B41-A375-3D8E6D4ECF52}" type="slidenum">
              <a:rPr lang="en-IN" smtClean="0"/>
              <a:t>5</a:t>
            </a:fld>
            <a:endParaRPr lang="en-IN"/>
          </a:p>
        </p:txBody>
      </p:sp>
    </p:spTree>
    <p:extLst>
      <p:ext uri="{BB962C8B-B14F-4D97-AF65-F5344CB8AC3E}">
        <p14:creationId xmlns:p14="http://schemas.microsoft.com/office/powerpoint/2010/main" val="446147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Along with developing certain important skills and knowledge based on work culture, managers of Uber need to focus on implementing and developing behaviours that would enhance better relationships with employees. This would only be possible if managers can build trust and work transparency. Along with this, they must also be able to focus on establishing leadership skills that would bring integrity to their work culture working together. All these areas would be easily considered only when managers would be able to implement social responsibility and sympathetic attitudes in the manner of decision-making.</a:t>
            </a:r>
            <a:r>
              <a:rPr lang="en-IN" sz="1800" dirty="0">
                <a:effectLst/>
                <a:latin typeface="Arial" panose="020B0604020202020204" pitchFamily="34" charset="0"/>
                <a:ea typeface="Arial" panose="020B0604020202020204" pitchFamily="34" charset="0"/>
                <a:cs typeface="Times New Roman" panose="02020603050405020304" pitchFamily="18" charset="0"/>
              </a:rPr>
              <a:t>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9A06CCA-6E3C-4B41-A375-3D8E6D4ECF52}" type="slidenum">
              <a:rPr lang="en-IN" smtClean="0"/>
              <a:t>6</a:t>
            </a:fld>
            <a:endParaRPr lang="en-IN"/>
          </a:p>
        </p:txBody>
      </p:sp>
    </p:spTree>
    <p:extLst>
      <p:ext uri="{BB962C8B-B14F-4D97-AF65-F5344CB8AC3E}">
        <p14:creationId xmlns:p14="http://schemas.microsoft.com/office/powerpoint/2010/main" val="17474018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Gaining clear insight into workplace culture and establishing communication would lead managers to effectively handle things through proper planning and directing of resources. Besides this inability to develop transparency and integrity in the work environment will lack better services. Trends associated with workplace flexibility will lead to a better understanding of resources. Lack of establishing a better work culture would lead to the development or demising services entirely</a:t>
            </a:r>
            <a:endParaRPr lang="en-IN" dirty="0"/>
          </a:p>
        </p:txBody>
      </p:sp>
      <p:sp>
        <p:nvSpPr>
          <p:cNvPr id="4" name="Slide Number Placeholder 3"/>
          <p:cNvSpPr>
            <a:spLocks noGrp="1"/>
          </p:cNvSpPr>
          <p:nvPr>
            <p:ph type="sldNum" sz="quarter" idx="5"/>
          </p:nvPr>
        </p:nvSpPr>
        <p:spPr/>
        <p:txBody>
          <a:bodyPr/>
          <a:lstStyle/>
          <a:p>
            <a:fld id="{D9A06CCA-6E3C-4B41-A375-3D8E6D4ECF52}" type="slidenum">
              <a:rPr lang="en-IN" smtClean="0"/>
              <a:t>7</a:t>
            </a:fld>
            <a:endParaRPr lang="en-IN"/>
          </a:p>
        </p:txBody>
      </p:sp>
    </p:spTree>
    <p:extLst>
      <p:ext uri="{BB962C8B-B14F-4D97-AF65-F5344CB8AC3E}">
        <p14:creationId xmlns:p14="http://schemas.microsoft.com/office/powerpoint/2010/main" val="1896735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According to the developed skills and knowledge that have been established in the first portion, as an HR manager, I must be able to understand the work cultures and skills of employees. This would be possible by developing analysing skills which would lead me to manage risks and of course, develop proper work culture in general. Training must be provided to develop better skills with the implication of different HR software that could generate higher value over the period. The knowledge that is related to communication and administration can only be sufficient by maintaining better insight into problems that arise of the entire working system (</a:t>
            </a: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Naji</a:t>
            </a:r>
            <a:r>
              <a:rPr lang="en-IN" sz="1800" i="1" dirty="0">
                <a:effectLst/>
                <a:latin typeface="Times New Roman" panose="02020603050405020304" pitchFamily="18" charset="0"/>
                <a:ea typeface="Times New Roman" panose="02020603050405020304" pitchFamily="18" charset="0"/>
                <a:cs typeface="Times New Roman" panose="02020603050405020304" pitchFamily="18" charset="0"/>
              </a:rPr>
              <a:t> et al.</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2020). Training must also be undertaken to analyse different policies that would lead to a better understanding of work culture and other basic needs. In order to maintain workplace diversity and cultural advantages, understanding the demands of consumers too should be taken into consideration. Thus, developing training programs for HR would enable them to implement their plans and act effectively. </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9A06CCA-6E3C-4B41-A375-3D8E6D4ECF52}" type="slidenum">
              <a:rPr lang="en-IN" smtClean="0"/>
              <a:t>8</a:t>
            </a:fld>
            <a:endParaRPr lang="en-IN"/>
          </a:p>
        </p:txBody>
      </p:sp>
    </p:spTree>
    <p:extLst>
      <p:ext uri="{BB962C8B-B14F-4D97-AF65-F5344CB8AC3E}">
        <p14:creationId xmlns:p14="http://schemas.microsoft.com/office/powerpoint/2010/main" val="12161203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In this aspect going through proper training and development for me would be helpful to improve in my own weaknesses such as analytic skills, use of HR software and others. Further, it would also provide me an opportunity to further improve my existing skills that can contribute for my future growth</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9A06CCA-6E3C-4B41-A375-3D8E6D4ECF52}" type="slidenum">
              <a:rPr lang="en-IN" smtClean="0"/>
              <a:t>9</a:t>
            </a:fld>
            <a:endParaRPr lang="en-IN"/>
          </a:p>
        </p:txBody>
      </p:sp>
    </p:spTree>
    <p:extLst>
      <p:ext uri="{BB962C8B-B14F-4D97-AF65-F5344CB8AC3E}">
        <p14:creationId xmlns:p14="http://schemas.microsoft.com/office/powerpoint/2010/main" val="13669570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Uber is one of the leading mobility service providing companies in the world and hence it needs to maintain a proper work culture to operate an uninterrupted operating process. Through providing continual training to employees would lead them to understand and work according to strategies maintained by the organisation. This too would lead employees to develop an enormous amount of motivation and would further lead them to perform their tasks with precision.</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9A06CCA-6E3C-4B41-A375-3D8E6D4ECF52}" type="slidenum">
              <a:rPr lang="en-IN" smtClean="0"/>
              <a:t>10</a:t>
            </a:fld>
            <a:endParaRPr lang="en-IN"/>
          </a:p>
        </p:txBody>
      </p:sp>
    </p:spTree>
    <p:extLst>
      <p:ext uri="{BB962C8B-B14F-4D97-AF65-F5344CB8AC3E}">
        <p14:creationId xmlns:p14="http://schemas.microsoft.com/office/powerpoint/2010/main" val="7596403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HRM is a crucial aspect for the organisations and in this process adopting proper training and development can deliver a higher value to the firms like Uber. Even training and development is also essential for HR officers to comply with the industry standards and enhance the job eligibility.</a:t>
            </a:r>
            <a:endParaRPr lang="en-IN"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9A06CCA-6E3C-4B41-A375-3D8E6D4ECF52}" type="slidenum">
              <a:rPr lang="en-IN" smtClean="0"/>
              <a:t>11</a:t>
            </a:fld>
            <a:endParaRPr lang="en-IN"/>
          </a:p>
        </p:txBody>
      </p:sp>
    </p:spTree>
    <p:extLst>
      <p:ext uri="{BB962C8B-B14F-4D97-AF65-F5344CB8AC3E}">
        <p14:creationId xmlns:p14="http://schemas.microsoft.com/office/powerpoint/2010/main" val="913428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9A06CCA-6E3C-4B41-A375-3D8E6D4ECF52}" type="slidenum">
              <a:rPr lang="en-IN" smtClean="0"/>
              <a:t>12</a:t>
            </a:fld>
            <a:endParaRPr lang="en-IN"/>
          </a:p>
        </p:txBody>
      </p:sp>
    </p:spTree>
    <p:extLst>
      <p:ext uri="{BB962C8B-B14F-4D97-AF65-F5344CB8AC3E}">
        <p14:creationId xmlns:p14="http://schemas.microsoft.com/office/powerpoint/2010/main" val="3825418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40000"/>
                    <a:lumOff val="60000"/>
                  </a:schemeClr>
                </a:solidFill>
              </a:defRPr>
            </a:lvl1pPr>
          </a:lstStyle>
          <a:p>
            <a:fld id="{4FDCFFC0-B67C-40CC-9ED1-DBBE318AA760}" type="datetimeFigureOut">
              <a:rPr lang="en-IN" smtClean="0"/>
              <a:t>25-07-2022</a:t>
            </a:fld>
            <a:endParaRPr lang="en-IN"/>
          </a:p>
        </p:txBody>
      </p:sp>
      <p:sp>
        <p:nvSpPr>
          <p:cNvPr id="5" name="Footer Placeholder 4"/>
          <p:cNvSpPr>
            <a:spLocks noGrp="1"/>
          </p:cNvSpPr>
          <p:nvPr>
            <p:ph type="ftr" sz="quarter" idx="11"/>
          </p:nvPr>
        </p:nvSpPr>
        <p:spPr>
          <a:xfrm rot="21420000">
            <a:off x="-9144" y="4882896"/>
            <a:ext cx="4050792" cy="1197864"/>
          </a:xfrm>
        </p:spPr>
        <p:txBody>
          <a:bodyPr vert="horz" lIns="91440" tIns="45720" rIns="91440" bIns="45720" rtlCol="0" anchor="ctr"/>
          <a:lstStyle>
            <a:lvl1pPr algn="r">
              <a:defRPr lang="en-US" sz="5400" dirty="0"/>
            </a:lvl1pPr>
          </a:lstStyle>
          <a:p>
            <a:endParaRPr lang="en-IN"/>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16A4E422-D96D-4DFD-A01E-24FD31E363EE}" type="slidenum">
              <a:rPr lang="en-IN" smtClean="0"/>
              <a:t>‹#›</a:t>
            </a:fld>
            <a:endParaRPr lang="en-IN"/>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40000"/>
              <a:lumOff val="60000"/>
              <a:alpha val="6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91022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DCFFC0-B67C-40CC-9ED1-DBBE318AA760}" type="datetimeFigureOut">
              <a:rPr lang="en-IN" smtClean="0"/>
              <a:t>25-07-2022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3640300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DCFFC0-B67C-40CC-9ED1-DBBE318AA760}" type="datetimeFigureOut">
              <a:rPr lang="en-IN" smtClean="0"/>
              <a:t>25-07-2022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2789191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DCFFC0-B67C-40CC-9ED1-DBBE318AA760}" type="datetimeFigureOut">
              <a:rPr lang="en-IN" smtClean="0"/>
              <a:t>25-07-2022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579917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DCFFC0-B67C-40CC-9ED1-DBBE318AA760}" type="datetimeFigureOut">
              <a:rPr lang="en-IN" smtClean="0"/>
              <a:t>25-07-2022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856389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DCFFC0-B67C-40CC-9ED1-DBBE318AA760}" type="datetimeFigureOut">
              <a:rPr lang="en-IN" smtClean="0"/>
              <a:t>25-07-2022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1065529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DCFFC0-B67C-40CC-9ED1-DBBE318AA760}" type="datetimeFigureOut">
              <a:rPr lang="en-IN" smtClean="0"/>
              <a:t>25-07-2022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4144417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DCFFC0-B67C-40CC-9ED1-DBBE318AA760}" type="datetimeFigureOut">
              <a:rPr lang="en-IN" smtClean="0"/>
              <a:t>25-07-2022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1258026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DCFFC0-B67C-40CC-9ED1-DBBE318AA760}" type="datetimeFigureOut">
              <a:rPr lang="en-IN" smtClean="0"/>
              <a:t>25-07-2022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4047994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DCFFC0-B67C-40CC-9ED1-DBBE318AA760}" type="datetimeFigureOut">
              <a:rPr lang="en-IN" smtClean="0"/>
              <a:t>25-07-2022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1169280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DCFFC0-B67C-40CC-9ED1-DBBE318AA760}" type="datetimeFigureOut">
              <a:rPr lang="en-IN" smtClean="0"/>
              <a:t>25-07-2022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2049076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DCFFC0-B67C-40CC-9ED1-DBBE318AA760}" type="datetimeFigureOut">
              <a:rPr lang="en-IN" smtClean="0"/>
              <a:t>25-07-2022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6A4E422-D96D-4DFD-A01E-24FD31E363EE}" type="slidenum">
              <a:rPr lang="en-IN" smtClean="0"/>
              <a:t>‹#›</a:t>
            </a:fld>
            <a:endParaRPr lang="en-IN"/>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35992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DCFFC0-B67C-40CC-9ED1-DBBE318AA760}" type="datetimeFigureOut">
              <a:rPr lang="en-IN" smtClean="0"/>
              <a:t>25-07-2022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29657384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FDCFFC0-B67C-40CC-9ED1-DBBE318AA760}" type="datetimeFigureOut">
              <a:rPr lang="en-IN" smtClean="0"/>
              <a:t>25-07-2022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5578793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FDCFFC0-B67C-40CC-9ED1-DBBE318AA760}" type="datetimeFigureOut">
              <a:rPr lang="en-IN" smtClean="0"/>
              <a:t>25-07-2022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494716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DCFFC0-B67C-40CC-9ED1-DBBE318AA760}" type="datetimeFigureOut">
              <a:rPr lang="en-IN" smtClean="0"/>
              <a:t>25-07-2022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3728263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DCFFC0-B67C-40CC-9ED1-DBBE318AA760}" type="datetimeFigureOut">
              <a:rPr lang="en-IN" smtClean="0"/>
              <a:t>25-07-2022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21742609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DCFFC0-B67C-40CC-9ED1-DBBE318AA760}" type="datetimeFigureOut">
              <a:rPr lang="en-IN" smtClean="0"/>
              <a:t>25-07-2022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6A4E422-D96D-4DFD-A01E-24FD31E363EE}" type="slidenum">
              <a:rPr lang="en-IN" smtClean="0"/>
              <a:t>‹#›</a:t>
            </a:fld>
            <a:endParaRPr lang="en-IN"/>
          </a:p>
        </p:txBody>
      </p:sp>
    </p:spTree>
    <p:extLst>
      <p:ext uri="{BB962C8B-B14F-4D97-AF65-F5344CB8AC3E}">
        <p14:creationId xmlns:p14="http://schemas.microsoft.com/office/powerpoint/2010/main" val="3900961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40000"/>
                    <a:lumOff val="60000"/>
                  </a:schemeClr>
                </a:solidFill>
              </a:defRPr>
            </a:lvl1pPr>
          </a:lstStyle>
          <a:p>
            <a:fld id="{4FDCFFC0-B67C-40CC-9ED1-DBBE318AA760}" type="datetimeFigureOut">
              <a:rPr lang="en-IN" smtClean="0"/>
              <a:t>25-07-2022</a:t>
            </a:fld>
            <a:endParaRPr lang="en-IN"/>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40000"/>
                    <a:lumOff val="60000"/>
                  </a:schemeClr>
                </a:solidFill>
              </a:defRPr>
            </a:lvl1pPr>
          </a:lstStyle>
          <a:p>
            <a:endParaRPr lang="en-IN"/>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40000"/>
                    <a:lumOff val="60000"/>
                  </a:schemeClr>
                </a:solidFill>
              </a:defRPr>
            </a:lvl1pPr>
          </a:lstStyle>
          <a:p>
            <a:fld id="{16A4E422-D96D-4DFD-A01E-24FD31E363EE}" type="slidenum">
              <a:rPr lang="en-IN" smtClean="0"/>
              <a:t>‹#›</a:t>
            </a:fld>
            <a:endParaRPr lang="en-IN"/>
          </a:p>
        </p:txBody>
      </p:sp>
    </p:spTree>
    <p:extLst>
      <p:ext uri="{BB962C8B-B14F-4D97-AF65-F5344CB8AC3E}">
        <p14:creationId xmlns:p14="http://schemas.microsoft.com/office/powerpoint/2010/main" val="3467059528"/>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 id="2147483771" r:id="rId17"/>
    <p:sldLayoutId id="2147483772"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uber.com/in/en/abou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509F8-140E-FE01-8D0C-AAE1D16F2C67}"/>
              </a:ext>
            </a:extLst>
          </p:cNvPr>
          <p:cNvSpPr>
            <a:spLocks noGrp="1"/>
          </p:cNvSpPr>
          <p:nvPr>
            <p:ph type="ctrTitle"/>
          </p:nvPr>
        </p:nvSpPr>
        <p:spPr>
          <a:xfrm rot="21420000">
            <a:off x="3644635" y="978690"/>
            <a:ext cx="7490153" cy="3323352"/>
          </a:xfrm>
        </p:spPr>
        <p:txBody>
          <a:bodyPr>
            <a:normAutofit fontScale="90000"/>
          </a:bodyPr>
          <a:lstStyle/>
          <a:p>
            <a:br>
              <a:rPr lang="en-IN" dirty="0"/>
            </a:br>
            <a:r>
              <a:rPr lang="en-IN" sz="4000" dirty="0"/>
              <a:t>Stefan Daniel </a:t>
            </a:r>
            <a:r>
              <a:rPr lang="en-IN" sz="4000" dirty="0" err="1"/>
              <a:t>necsutu</a:t>
            </a:r>
            <a:r>
              <a:rPr lang="en-IN" sz="4000" dirty="0"/>
              <a:t> 2011892 </a:t>
            </a:r>
            <a:br>
              <a:rPr lang="en-IN" sz="4000" dirty="0"/>
            </a:br>
            <a:r>
              <a:rPr lang="en-IN" sz="4000" dirty="0"/>
              <a:t>developing relationships and workplace achievement</a:t>
            </a:r>
            <a:br>
              <a:rPr lang="en-IN" sz="4000" dirty="0"/>
            </a:br>
            <a:r>
              <a:rPr lang="en-IN" sz="4000" dirty="0"/>
              <a:t>INDIVIDUAL PRESENTATION</a:t>
            </a:r>
            <a:br>
              <a:rPr lang="en-IN" sz="4000" dirty="0"/>
            </a:br>
            <a:r>
              <a:rPr lang="en-IN" sz="4000" dirty="0"/>
              <a:t>BMSW5102 </a:t>
            </a:r>
            <a:br>
              <a:rPr lang="en-IN" sz="4000" dirty="0"/>
            </a:br>
            <a:r>
              <a:rPr lang="en-IN" sz="4000" dirty="0"/>
              <a:t>LECTURER NISHI RAMSURRUN </a:t>
            </a:r>
            <a:br>
              <a:rPr lang="en-IN" sz="4000" dirty="0"/>
            </a:br>
            <a:endParaRPr lang="en-IN" dirty="0"/>
          </a:p>
        </p:txBody>
      </p:sp>
      <p:sp>
        <p:nvSpPr>
          <p:cNvPr id="3" name="Subtitle 2">
            <a:extLst>
              <a:ext uri="{FF2B5EF4-FFF2-40B4-BE49-F238E27FC236}">
                <a16:creationId xmlns:a16="http://schemas.microsoft.com/office/drawing/2014/main" id="{5BB34911-22F9-1699-EE54-116E859264C6}"/>
              </a:ext>
            </a:extLst>
          </p:cNvPr>
          <p:cNvSpPr>
            <a:spLocks noGrp="1"/>
          </p:cNvSpPr>
          <p:nvPr>
            <p:ph type="subTitle" idx="1"/>
          </p:nvPr>
        </p:nvSpPr>
        <p:spPr/>
        <p:txBody>
          <a:bodyPr/>
          <a:lstStyle/>
          <a:p>
            <a:r>
              <a:rPr lang="en-IN" dirty="0"/>
              <a:t>Training and Development needs for a HR officer</a:t>
            </a:r>
          </a:p>
        </p:txBody>
      </p:sp>
      <p:pic>
        <p:nvPicPr>
          <p:cNvPr id="5" name="Picture 4">
            <a:extLst>
              <a:ext uri="{FF2B5EF4-FFF2-40B4-BE49-F238E27FC236}">
                <a16:creationId xmlns:a16="http://schemas.microsoft.com/office/drawing/2014/main" id="{A05A9A8D-0BEE-DCC4-876D-34A704F1171D}"/>
              </a:ext>
            </a:extLst>
          </p:cNvPr>
          <p:cNvPicPr>
            <a:picLocks noChangeAspect="1"/>
          </p:cNvPicPr>
          <p:nvPr/>
        </p:nvPicPr>
        <p:blipFill>
          <a:blip r:embed="rId2"/>
          <a:stretch>
            <a:fillRect/>
          </a:stretch>
        </p:blipFill>
        <p:spPr>
          <a:xfrm>
            <a:off x="150829" y="573128"/>
            <a:ext cx="4304492" cy="2677184"/>
          </a:xfrm>
          <a:prstGeom prst="rect">
            <a:avLst/>
          </a:prstGeom>
        </p:spPr>
      </p:pic>
    </p:spTree>
    <p:extLst>
      <p:ext uri="{BB962C8B-B14F-4D97-AF65-F5344CB8AC3E}">
        <p14:creationId xmlns:p14="http://schemas.microsoft.com/office/powerpoint/2010/main" val="3421726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41FFD-3D66-7EA1-94BE-4B9620947F5F}"/>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03438BDE-3556-4367-C202-05D1AF1DC19F}"/>
              </a:ext>
            </a:extLst>
          </p:cNvPr>
          <p:cNvSpPr>
            <a:spLocks noGrp="1"/>
          </p:cNvSpPr>
          <p:nvPr>
            <p:ph sz="quarter" idx="13"/>
          </p:nvPr>
        </p:nvSpPr>
        <p:spPr/>
        <p:txBody>
          <a:bodyPr/>
          <a:lstStyle/>
          <a:p>
            <a:r>
              <a:rPr lang="en-US" dirty="0"/>
              <a:t>Understanding the importance of human resource management </a:t>
            </a:r>
          </a:p>
          <a:p>
            <a:r>
              <a:rPr lang="en-US" dirty="0"/>
              <a:t>Aims to determine various techniques to promote culture, diversity, and long-term requirements.</a:t>
            </a:r>
          </a:p>
          <a:p>
            <a:r>
              <a:rPr lang="en-US" dirty="0"/>
              <a:t>To understand factors associated with working and certain advantages that are developed.</a:t>
            </a:r>
          </a:p>
          <a:p>
            <a:endParaRPr lang="en-IN" dirty="0"/>
          </a:p>
        </p:txBody>
      </p:sp>
      <p:pic>
        <p:nvPicPr>
          <p:cNvPr id="10" name="Content Placeholder 9">
            <a:extLst>
              <a:ext uri="{FF2B5EF4-FFF2-40B4-BE49-F238E27FC236}">
                <a16:creationId xmlns:a16="http://schemas.microsoft.com/office/drawing/2014/main" id="{33141233-90DE-FA4F-29DF-E3C2E7E1DB6A}"/>
              </a:ext>
            </a:extLst>
          </p:cNvPr>
          <p:cNvPicPr>
            <a:picLocks noGrp="1" noChangeAspect="1"/>
          </p:cNvPicPr>
          <p:nvPr>
            <p:ph sz="quarter" idx="14"/>
          </p:nvPr>
        </p:nvPicPr>
        <p:blipFill>
          <a:blip r:embed="rId3"/>
          <a:stretch>
            <a:fillRect/>
          </a:stretch>
        </p:blipFill>
        <p:spPr>
          <a:xfrm>
            <a:off x="6387114" y="2063750"/>
            <a:ext cx="4300921" cy="3311525"/>
          </a:xfrm>
        </p:spPr>
      </p:pic>
    </p:spTree>
    <p:extLst>
      <p:ext uri="{BB962C8B-B14F-4D97-AF65-F5344CB8AC3E}">
        <p14:creationId xmlns:p14="http://schemas.microsoft.com/office/powerpoint/2010/main" val="447346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B639B-3F43-3E5F-7F86-9CA3AD114A4A}"/>
              </a:ext>
            </a:extLst>
          </p:cNvPr>
          <p:cNvSpPr>
            <a:spLocks noGrp="1"/>
          </p:cNvSpPr>
          <p:nvPr>
            <p:ph type="title"/>
          </p:nvPr>
        </p:nvSpPr>
        <p:spPr/>
        <p:txBody>
          <a:bodyPr/>
          <a:lstStyle/>
          <a:p>
            <a:r>
              <a:rPr lang="en-IN" b="1" dirty="0"/>
              <a:t>Brief introduction of Uber</a:t>
            </a:r>
          </a:p>
        </p:txBody>
      </p:sp>
      <p:sp>
        <p:nvSpPr>
          <p:cNvPr id="3" name="Content Placeholder 2">
            <a:extLst>
              <a:ext uri="{FF2B5EF4-FFF2-40B4-BE49-F238E27FC236}">
                <a16:creationId xmlns:a16="http://schemas.microsoft.com/office/drawing/2014/main" id="{870825FF-061F-DF75-15C8-9169CC84D23F}"/>
              </a:ext>
            </a:extLst>
          </p:cNvPr>
          <p:cNvSpPr>
            <a:spLocks noGrp="1"/>
          </p:cNvSpPr>
          <p:nvPr>
            <p:ph sz="quarter" idx="13"/>
          </p:nvPr>
        </p:nvSpPr>
        <p:spPr/>
        <p:txBody>
          <a:bodyPr>
            <a:normAutofit lnSpcReduction="10000"/>
          </a:bodyPr>
          <a:lstStyle/>
          <a:p>
            <a:r>
              <a:rPr lang="en-IN" dirty="0"/>
              <a:t>Operates in transportation and mobility as a service industry</a:t>
            </a:r>
          </a:p>
          <a:p>
            <a:r>
              <a:rPr lang="en-IN" dirty="0"/>
              <a:t>Formed in 2009</a:t>
            </a:r>
          </a:p>
          <a:p>
            <a:r>
              <a:rPr lang="en-IN" dirty="0"/>
              <a:t>Headquartered in San Francisco, California, Us</a:t>
            </a:r>
          </a:p>
          <a:p>
            <a:r>
              <a:rPr lang="en-IN" dirty="0"/>
              <a:t>Products: Website and mobile app</a:t>
            </a:r>
          </a:p>
          <a:p>
            <a:r>
              <a:rPr lang="en-IN" dirty="0"/>
              <a:t>Services: vehicle renting, food delivery, freight transport and others (Uber. 2022)</a:t>
            </a:r>
          </a:p>
        </p:txBody>
      </p:sp>
      <p:pic>
        <p:nvPicPr>
          <p:cNvPr id="7" name="Content Placeholder 5">
            <a:extLst>
              <a:ext uri="{FF2B5EF4-FFF2-40B4-BE49-F238E27FC236}">
                <a16:creationId xmlns:a16="http://schemas.microsoft.com/office/drawing/2014/main" id="{C40B4E27-83CF-9F2C-6BCC-32C92A87FC86}"/>
              </a:ext>
            </a:extLst>
          </p:cNvPr>
          <p:cNvPicPr>
            <a:picLocks noGrp="1" noChangeAspect="1"/>
          </p:cNvPicPr>
          <p:nvPr>
            <p:ph sz="quarter" idx="14"/>
          </p:nvPr>
        </p:nvPicPr>
        <p:blipFill>
          <a:blip r:embed="rId3"/>
          <a:stretch>
            <a:fillRect/>
          </a:stretch>
        </p:blipFill>
        <p:spPr>
          <a:xfrm>
            <a:off x="6730739" y="2063750"/>
            <a:ext cx="4213782" cy="3311525"/>
          </a:xfrm>
        </p:spPr>
      </p:pic>
    </p:spTree>
    <p:extLst>
      <p:ext uri="{BB962C8B-B14F-4D97-AF65-F5344CB8AC3E}">
        <p14:creationId xmlns:p14="http://schemas.microsoft.com/office/powerpoint/2010/main" val="554807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1D6DF-2A55-F756-2043-5453345D8383}"/>
              </a:ext>
            </a:extLst>
          </p:cNvPr>
          <p:cNvSpPr>
            <a:spLocks noGrp="1"/>
          </p:cNvSpPr>
          <p:nvPr>
            <p:ph type="title"/>
          </p:nvPr>
        </p:nvSpPr>
        <p:spPr/>
        <p:txBody>
          <a:bodyPr/>
          <a:lstStyle/>
          <a:p>
            <a:r>
              <a:rPr lang="en-IN" dirty="0"/>
              <a:t>Part a: required knowledge</a:t>
            </a:r>
          </a:p>
        </p:txBody>
      </p:sp>
      <p:sp>
        <p:nvSpPr>
          <p:cNvPr id="3" name="Content Placeholder 2">
            <a:extLst>
              <a:ext uri="{FF2B5EF4-FFF2-40B4-BE49-F238E27FC236}">
                <a16:creationId xmlns:a16="http://schemas.microsoft.com/office/drawing/2014/main" id="{6582F2FC-F795-9DE5-7111-C163EEA6E966}"/>
              </a:ext>
            </a:extLst>
          </p:cNvPr>
          <p:cNvSpPr>
            <a:spLocks noGrp="1"/>
          </p:cNvSpPr>
          <p:nvPr>
            <p:ph sz="quarter" idx="13"/>
          </p:nvPr>
        </p:nvSpPr>
        <p:spPr/>
        <p:txBody>
          <a:bodyPr>
            <a:normAutofit fontScale="92500" lnSpcReduction="20000"/>
          </a:bodyPr>
          <a:lstStyle/>
          <a:p>
            <a:r>
              <a:rPr lang="en-US" dirty="0"/>
              <a:t>Understand the work culture of Uber </a:t>
            </a:r>
          </a:p>
          <a:p>
            <a:r>
              <a:rPr lang="en-US" dirty="0"/>
              <a:t>Determine the skills of employees that are selected for an interview</a:t>
            </a:r>
          </a:p>
          <a:p>
            <a:r>
              <a:rPr lang="en-US" dirty="0"/>
              <a:t>Execute plans to focus on developing a better work culture (Hamilton and Davison, 2018)</a:t>
            </a:r>
          </a:p>
          <a:p>
            <a:r>
              <a:rPr lang="en-US" dirty="0"/>
              <a:t>Focus on managing risks </a:t>
            </a:r>
          </a:p>
          <a:p>
            <a:r>
              <a:rPr lang="en-US" dirty="0"/>
              <a:t>Develop safety and security principles in the work environment</a:t>
            </a:r>
          </a:p>
          <a:p>
            <a:endParaRPr lang="en-IN" dirty="0"/>
          </a:p>
        </p:txBody>
      </p:sp>
      <p:pic>
        <p:nvPicPr>
          <p:cNvPr id="6" name="Content Placeholder 5">
            <a:extLst>
              <a:ext uri="{FF2B5EF4-FFF2-40B4-BE49-F238E27FC236}">
                <a16:creationId xmlns:a16="http://schemas.microsoft.com/office/drawing/2014/main" id="{487E9E95-9755-C5A2-6F6C-2A7A5DC9BE45}"/>
              </a:ext>
            </a:extLst>
          </p:cNvPr>
          <p:cNvPicPr>
            <a:picLocks noGrp="1" noChangeAspect="1"/>
          </p:cNvPicPr>
          <p:nvPr>
            <p:ph sz="quarter" idx="14"/>
          </p:nvPr>
        </p:nvPicPr>
        <p:blipFill>
          <a:blip r:embed="rId3"/>
          <a:stretch>
            <a:fillRect/>
          </a:stretch>
        </p:blipFill>
        <p:spPr>
          <a:xfrm>
            <a:off x="6066901" y="2063750"/>
            <a:ext cx="4941348" cy="3311525"/>
          </a:xfrm>
        </p:spPr>
      </p:pic>
    </p:spTree>
    <p:extLst>
      <p:ext uri="{BB962C8B-B14F-4D97-AF65-F5344CB8AC3E}">
        <p14:creationId xmlns:p14="http://schemas.microsoft.com/office/powerpoint/2010/main" val="733051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9B1E3-C414-E869-2954-3B8676190714}"/>
              </a:ext>
            </a:extLst>
          </p:cNvPr>
          <p:cNvSpPr>
            <a:spLocks noGrp="1"/>
          </p:cNvSpPr>
          <p:nvPr>
            <p:ph type="title"/>
          </p:nvPr>
        </p:nvSpPr>
        <p:spPr/>
        <p:txBody>
          <a:bodyPr/>
          <a:lstStyle/>
          <a:p>
            <a:r>
              <a:rPr lang="en-IN" dirty="0"/>
              <a:t>Part a: required skills</a:t>
            </a:r>
          </a:p>
        </p:txBody>
      </p:sp>
      <p:sp>
        <p:nvSpPr>
          <p:cNvPr id="3" name="Content Placeholder 2">
            <a:extLst>
              <a:ext uri="{FF2B5EF4-FFF2-40B4-BE49-F238E27FC236}">
                <a16:creationId xmlns:a16="http://schemas.microsoft.com/office/drawing/2014/main" id="{DFE080DB-4005-EA1D-0CA8-08E8328FB910}"/>
              </a:ext>
            </a:extLst>
          </p:cNvPr>
          <p:cNvSpPr>
            <a:spLocks noGrp="1"/>
          </p:cNvSpPr>
          <p:nvPr>
            <p:ph sz="quarter" idx="13"/>
          </p:nvPr>
        </p:nvSpPr>
        <p:spPr/>
        <p:txBody>
          <a:bodyPr/>
          <a:lstStyle/>
          <a:p>
            <a:r>
              <a:rPr lang="en-US" dirty="0"/>
              <a:t>Communication </a:t>
            </a:r>
          </a:p>
          <a:p>
            <a:r>
              <a:rPr lang="en-US" dirty="0"/>
              <a:t>Administration (</a:t>
            </a:r>
            <a:r>
              <a:rPr lang="en-US" dirty="0" err="1"/>
              <a:t>Köchling</a:t>
            </a:r>
            <a:r>
              <a:rPr lang="en-US" dirty="0"/>
              <a:t> et al. 2020)</a:t>
            </a:r>
          </a:p>
          <a:p>
            <a:r>
              <a:rPr lang="en-US" dirty="0"/>
              <a:t>Implementing policies related to diversity and work culture</a:t>
            </a:r>
          </a:p>
          <a:p>
            <a:r>
              <a:rPr lang="en-US" dirty="0"/>
              <a:t>Providing training to employees</a:t>
            </a:r>
          </a:p>
          <a:p>
            <a:endParaRPr lang="en-IN" dirty="0"/>
          </a:p>
        </p:txBody>
      </p:sp>
      <p:pic>
        <p:nvPicPr>
          <p:cNvPr id="6" name="Content Placeholder 5">
            <a:extLst>
              <a:ext uri="{FF2B5EF4-FFF2-40B4-BE49-F238E27FC236}">
                <a16:creationId xmlns:a16="http://schemas.microsoft.com/office/drawing/2014/main" id="{183F2B65-615A-CC02-4068-331208BB911F}"/>
              </a:ext>
            </a:extLst>
          </p:cNvPr>
          <p:cNvPicPr>
            <a:picLocks noGrp="1" noChangeAspect="1"/>
          </p:cNvPicPr>
          <p:nvPr>
            <p:ph sz="quarter" idx="14"/>
          </p:nvPr>
        </p:nvPicPr>
        <p:blipFill>
          <a:blip r:embed="rId3"/>
          <a:stretch>
            <a:fillRect/>
          </a:stretch>
        </p:blipFill>
        <p:spPr>
          <a:xfrm>
            <a:off x="7131563" y="2063396"/>
            <a:ext cx="3285056" cy="2810646"/>
          </a:xfrm>
        </p:spPr>
      </p:pic>
    </p:spTree>
    <p:extLst>
      <p:ext uri="{BB962C8B-B14F-4D97-AF65-F5344CB8AC3E}">
        <p14:creationId xmlns:p14="http://schemas.microsoft.com/office/powerpoint/2010/main" val="61997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7AE03-0905-5855-B0D6-A3555D412A29}"/>
              </a:ext>
            </a:extLst>
          </p:cNvPr>
          <p:cNvSpPr>
            <a:spLocks noGrp="1"/>
          </p:cNvSpPr>
          <p:nvPr>
            <p:ph type="title"/>
          </p:nvPr>
        </p:nvSpPr>
        <p:spPr/>
        <p:txBody>
          <a:bodyPr/>
          <a:lstStyle/>
          <a:p>
            <a:r>
              <a:rPr lang="en-IN" dirty="0"/>
              <a:t>Part a: required behaviour</a:t>
            </a:r>
          </a:p>
        </p:txBody>
      </p:sp>
      <p:sp>
        <p:nvSpPr>
          <p:cNvPr id="3" name="Content Placeholder 2">
            <a:extLst>
              <a:ext uri="{FF2B5EF4-FFF2-40B4-BE49-F238E27FC236}">
                <a16:creationId xmlns:a16="http://schemas.microsoft.com/office/drawing/2014/main" id="{945D92CE-F55E-0367-690B-804A2394AE9E}"/>
              </a:ext>
            </a:extLst>
          </p:cNvPr>
          <p:cNvSpPr>
            <a:spLocks noGrp="1"/>
          </p:cNvSpPr>
          <p:nvPr>
            <p:ph sz="quarter" idx="13"/>
          </p:nvPr>
        </p:nvSpPr>
        <p:spPr/>
        <p:txBody>
          <a:bodyPr/>
          <a:lstStyle/>
          <a:p>
            <a:r>
              <a:rPr lang="en-US" dirty="0"/>
              <a:t>Trustworthy and transparent attitudes in work culture </a:t>
            </a:r>
          </a:p>
          <a:p>
            <a:r>
              <a:rPr lang="en-US" dirty="0"/>
              <a:t>Integrity and development of leadership (</a:t>
            </a:r>
            <a:r>
              <a:rPr lang="en-US" dirty="0" err="1"/>
              <a:t>Febriyarso</a:t>
            </a:r>
            <a:r>
              <a:rPr lang="en-US" dirty="0"/>
              <a:t> and Ruslan, 2021)</a:t>
            </a:r>
          </a:p>
          <a:p>
            <a:r>
              <a:rPr lang="en-US" dirty="0"/>
              <a:t>Development of social responsibility and sympathetic attitudes based on quick decisions </a:t>
            </a:r>
          </a:p>
          <a:p>
            <a:endParaRPr lang="en-IN" dirty="0"/>
          </a:p>
        </p:txBody>
      </p:sp>
      <p:pic>
        <p:nvPicPr>
          <p:cNvPr id="6" name="Content Placeholder 5">
            <a:extLst>
              <a:ext uri="{FF2B5EF4-FFF2-40B4-BE49-F238E27FC236}">
                <a16:creationId xmlns:a16="http://schemas.microsoft.com/office/drawing/2014/main" id="{656DF167-F3BB-D4F8-C6BF-F0732BFAD168}"/>
              </a:ext>
            </a:extLst>
          </p:cNvPr>
          <p:cNvPicPr>
            <a:picLocks noGrp="1" noChangeAspect="1"/>
          </p:cNvPicPr>
          <p:nvPr>
            <p:ph sz="quarter" idx="14"/>
          </p:nvPr>
        </p:nvPicPr>
        <p:blipFill>
          <a:blip r:embed="rId3"/>
          <a:stretch>
            <a:fillRect/>
          </a:stretch>
        </p:blipFill>
        <p:spPr>
          <a:xfrm>
            <a:off x="6711886" y="2063750"/>
            <a:ext cx="4370798" cy="3311525"/>
          </a:xfrm>
        </p:spPr>
      </p:pic>
    </p:spTree>
    <p:extLst>
      <p:ext uri="{BB962C8B-B14F-4D97-AF65-F5344CB8AC3E}">
        <p14:creationId xmlns:p14="http://schemas.microsoft.com/office/powerpoint/2010/main" val="3613172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8F3F4-7A39-567C-E0D6-A5DDB9964F5D}"/>
              </a:ext>
            </a:extLst>
          </p:cNvPr>
          <p:cNvSpPr>
            <a:spLocks noGrp="1"/>
          </p:cNvSpPr>
          <p:nvPr>
            <p:ph type="title"/>
          </p:nvPr>
        </p:nvSpPr>
        <p:spPr/>
        <p:txBody>
          <a:bodyPr/>
          <a:lstStyle/>
          <a:p>
            <a:r>
              <a:rPr lang="en-IN" dirty="0"/>
              <a:t>Part b: swot</a:t>
            </a:r>
          </a:p>
        </p:txBody>
      </p:sp>
      <p:graphicFrame>
        <p:nvGraphicFramePr>
          <p:cNvPr id="4" name="Content Placeholder 3">
            <a:extLst>
              <a:ext uri="{FF2B5EF4-FFF2-40B4-BE49-F238E27FC236}">
                <a16:creationId xmlns:a16="http://schemas.microsoft.com/office/drawing/2014/main" id="{27289EE1-7FE6-2C12-156C-2ACD8645834A}"/>
              </a:ext>
            </a:extLst>
          </p:cNvPr>
          <p:cNvGraphicFramePr>
            <a:graphicFrameLocks noGrp="1"/>
          </p:cNvGraphicFramePr>
          <p:nvPr>
            <p:ph sz="quarter" idx="13"/>
            <p:extLst>
              <p:ext uri="{D42A27DB-BD31-4B8C-83A1-F6EECF244321}">
                <p14:modId xmlns:p14="http://schemas.microsoft.com/office/powerpoint/2010/main" val="556893160"/>
              </p:ext>
            </p:extLst>
          </p:nvPr>
        </p:nvGraphicFramePr>
        <p:xfrm>
          <a:off x="2215299" y="2063750"/>
          <a:ext cx="7381187" cy="3409580"/>
        </p:xfrm>
        <a:graphic>
          <a:graphicData uri="http://schemas.openxmlformats.org/drawingml/2006/table">
            <a:tbl>
              <a:tblPr firstRow="1" firstCol="1" bandRow="1">
                <a:tableStyleId>{5C22544A-7EE6-4342-B048-85BDC9FD1C3A}</a:tableStyleId>
              </a:tblPr>
              <a:tblGrid>
                <a:gridCol w="3429876">
                  <a:extLst>
                    <a:ext uri="{9D8B030D-6E8A-4147-A177-3AD203B41FA5}">
                      <a16:colId xmlns:a16="http://schemas.microsoft.com/office/drawing/2014/main" val="229294365"/>
                    </a:ext>
                  </a:extLst>
                </a:gridCol>
                <a:gridCol w="3951311">
                  <a:extLst>
                    <a:ext uri="{9D8B030D-6E8A-4147-A177-3AD203B41FA5}">
                      <a16:colId xmlns:a16="http://schemas.microsoft.com/office/drawing/2014/main" val="3732252072"/>
                    </a:ext>
                  </a:extLst>
                </a:gridCol>
              </a:tblGrid>
              <a:tr h="168333">
                <a:tc>
                  <a:txBody>
                    <a:bodyPr/>
                    <a:lstStyle/>
                    <a:p>
                      <a:pPr marL="0" marR="0">
                        <a:lnSpc>
                          <a:spcPct val="115000"/>
                        </a:lnSpc>
                        <a:spcBef>
                          <a:spcPts val="0"/>
                        </a:spcBef>
                        <a:spcAft>
                          <a:spcPts val="0"/>
                        </a:spcAft>
                      </a:pPr>
                      <a:r>
                        <a:rPr lang="en-IN" sz="1100">
                          <a:solidFill>
                            <a:schemeClr val="tx1"/>
                          </a:solidFill>
                          <a:effectLst/>
                          <a:latin typeface="Agency FB" panose="020B0503020202020204" pitchFamily="34" charset="0"/>
                        </a:rPr>
                        <a:t>Strengths</a:t>
                      </a:r>
                      <a:endParaRPr lang="en-IN" sz="1100">
                        <a:solidFill>
                          <a:schemeClr val="tx1"/>
                        </a:solidFill>
                        <a:effectLst/>
                        <a:latin typeface="Agency FB" panose="020B0503020202020204" pitchFamily="34" charset="0"/>
                        <a:ea typeface="Times New Roman" panose="02020603050405020304" pitchFamily="18" charset="0"/>
                        <a:cs typeface="Times New Roman" panose="02020603050405020304" pitchFamily="18" charset="0"/>
                      </a:endParaRPr>
                    </a:p>
                  </a:txBody>
                  <a:tcPr marL="43621" marR="43621" marT="0" marB="0"/>
                </a:tc>
                <a:tc>
                  <a:txBody>
                    <a:bodyPr/>
                    <a:lstStyle/>
                    <a:p>
                      <a:pPr marL="0" marR="0" algn="just">
                        <a:lnSpc>
                          <a:spcPct val="150000"/>
                        </a:lnSpc>
                        <a:spcBef>
                          <a:spcPts val="1100"/>
                        </a:spcBef>
                        <a:spcAft>
                          <a:spcPts val="0"/>
                        </a:spcAft>
                      </a:pPr>
                      <a:r>
                        <a:rPr lang="en-IN" sz="1100">
                          <a:solidFill>
                            <a:schemeClr val="tx1"/>
                          </a:solidFill>
                          <a:effectLst/>
                          <a:latin typeface="Agency FB" panose="020B0503020202020204" pitchFamily="34" charset="0"/>
                        </a:rPr>
                        <a:t>Weaknesses</a:t>
                      </a:r>
                      <a:endParaRPr lang="en-IN" sz="1100">
                        <a:solidFill>
                          <a:schemeClr val="tx1"/>
                        </a:solidFill>
                        <a:effectLst/>
                        <a:latin typeface="Agency FB" panose="020B0503020202020204" pitchFamily="34" charset="0"/>
                        <a:ea typeface="Times New Roman" panose="02020603050405020304" pitchFamily="18" charset="0"/>
                        <a:cs typeface="Times New Roman" panose="02020603050405020304" pitchFamily="18" charset="0"/>
                      </a:endParaRPr>
                    </a:p>
                  </a:txBody>
                  <a:tcPr marL="43621" marR="43621" marT="0" marB="0"/>
                </a:tc>
                <a:extLst>
                  <a:ext uri="{0D108BD9-81ED-4DB2-BD59-A6C34878D82A}">
                    <a16:rowId xmlns:a16="http://schemas.microsoft.com/office/drawing/2014/main" val="760520017"/>
                  </a:ext>
                </a:extLst>
              </a:tr>
              <a:tr h="1675871">
                <a:tc>
                  <a:txBody>
                    <a:bodyPr/>
                    <a:lstStyle/>
                    <a:p>
                      <a:pPr marL="342900" marR="0" lvl="0" indent="-342900" algn="just">
                        <a:lnSpc>
                          <a:spcPct val="150000"/>
                        </a:lnSpc>
                        <a:spcBef>
                          <a:spcPts val="1200"/>
                        </a:spcBef>
                        <a:spcAft>
                          <a:spcPts val="0"/>
                        </a:spcAft>
                        <a:buFont typeface="Arial" panose="020B0604020202020204" pitchFamily="34" charset="0"/>
                        <a:buChar char="•"/>
                      </a:pPr>
                      <a:r>
                        <a:rPr lang="en-IN" sz="1100" b="0" dirty="0">
                          <a:solidFill>
                            <a:schemeClr val="tx1"/>
                          </a:solidFill>
                          <a:effectLst/>
                          <a:latin typeface="Agency FB" panose="020B0503020202020204" pitchFamily="34" charset="0"/>
                        </a:rPr>
                        <a:t>Development of a better understanding of work culture and communication in the workplace.</a:t>
                      </a:r>
                    </a:p>
                    <a:p>
                      <a:pPr marL="342900" marR="0" lvl="0" indent="-342900" algn="just">
                        <a:lnSpc>
                          <a:spcPct val="150000"/>
                        </a:lnSpc>
                        <a:spcBef>
                          <a:spcPts val="0"/>
                        </a:spcBef>
                        <a:spcAft>
                          <a:spcPts val="0"/>
                        </a:spcAft>
                        <a:buFont typeface="Arial" panose="020B0604020202020204" pitchFamily="34" charset="0"/>
                        <a:buChar char="•"/>
                      </a:pPr>
                      <a:r>
                        <a:rPr lang="en-IN" sz="1100" b="0" dirty="0">
                          <a:solidFill>
                            <a:schemeClr val="tx1"/>
                          </a:solidFill>
                          <a:effectLst/>
                          <a:latin typeface="Agency FB" panose="020B0503020202020204" pitchFamily="34" charset="0"/>
                        </a:rPr>
                        <a:t>These elements enable information about focusing on developing resources based on information from employees.</a:t>
                      </a:r>
                    </a:p>
                    <a:p>
                      <a:pPr marL="342900" marR="0" lvl="0" indent="-342900" algn="just">
                        <a:lnSpc>
                          <a:spcPct val="150000"/>
                        </a:lnSpc>
                        <a:spcBef>
                          <a:spcPts val="0"/>
                        </a:spcBef>
                        <a:spcAft>
                          <a:spcPts val="1200"/>
                        </a:spcAft>
                        <a:buFont typeface="Arial" panose="020B0604020202020204" pitchFamily="34" charset="0"/>
                        <a:buChar char="•"/>
                      </a:pPr>
                      <a:r>
                        <a:rPr lang="en-IN" sz="1100" b="0" dirty="0">
                          <a:solidFill>
                            <a:schemeClr val="tx1"/>
                          </a:solidFill>
                          <a:effectLst/>
                          <a:latin typeface="Agency FB" panose="020B0503020202020204" pitchFamily="34" charset="0"/>
                        </a:rPr>
                        <a:t>Adopting various plans that lead to directing and organising resources. </a:t>
                      </a:r>
                      <a:endParaRPr lang="en-IN" sz="1100" b="0" dirty="0">
                        <a:solidFill>
                          <a:schemeClr val="tx1"/>
                        </a:solidFill>
                        <a:effectLst/>
                        <a:latin typeface="Agency FB" panose="020B0503020202020204" pitchFamily="34" charset="0"/>
                        <a:ea typeface="Times New Roman" panose="02020603050405020304" pitchFamily="18" charset="0"/>
                        <a:cs typeface="Times New Roman" panose="02020603050405020304" pitchFamily="18" charset="0"/>
                      </a:endParaRPr>
                    </a:p>
                  </a:txBody>
                  <a:tcPr marL="43621" marR="43621" marT="0" marB="0"/>
                </a:tc>
                <a:tc>
                  <a:txBody>
                    <a:bodyPr/>
                    <a:lstStyle/>
                    <a:p>
                      <a:pPr marL="342900" marR="0" lvl="0" indent="-342900" algn="just">
                        <a:lnSpc>
                          <a:spcPct val="150000"/>
                        </a:lnSpc>
                        <a:spcBef>
                          <a:spcPts val="1200"/>
                        </a:spcBef>
                        <a:spcAft>
                          <a:spcPts val="0"/>
                        </a:spcAft>
                        <a:buFont typeface="Arial" panose="020B0604020202020204" pitchFamily="34" charset="0"/>
                        <a:buChar char="•"/>
                      </a:pPr>
                      <a:r>
                        <a:rPr lang="en-IN" sz="1100" dirty="0">
                          <a:solidFill>
                            <a:schemeClr val="tx1"/>
                          </a:solidFill>
                          <a:effectLst/>
                          <a:latin typeface="Agency FB" panose="020B0503020202020204" pitchFamily="34" charset="0"/>
                        </a:rPr>
                        <a:t>Failure to maintain and understand the work culture of Uber</a:t>
                      </a:r>
                    </a:p>
                    <a:p>
                      <a:pPr marL="342900" marR="0" lvl="0" indent="-342900" algn="just">
                        <a:lnSpc>
                          <a:spcPct val="150000"/>
                        </a:lnSpc>
                        <a:spcBef>
                          <a:spcPts val="0"/>
                        </a:spcBef>
                        <a:spcAft>
                          <a:spcPts val="0"/>
                        </a:spcAft>
                        <a:buFont typeface="Arial" panose="020B0604020202020204" pitchFamily="34" charset="0"/>
                        <a:buChar char="•"/>
                      </a:pPr>
                      <a:r>
                        <a:rPr lang="en-IN" sz="1100" dirty="0">
                          <a:solidFill>
                            <a:schemeClr val="tx1"/>
                          </a:solidFill>
                          <a:effectLst/>
                          <a:latin typeface="Agency FB" panose="020B0503020202020204" pitchFamily="34" charset="0"/>
                        </a:rPr>
                        <a:t>The lack of developing better relationships with employees and customers has led to the development of fewer resources. </a:t>
                      </a:r>
                    </a:p>
                    <a:p>
                      <a:pPr marL="342900" marR="0" lvl="0" indent="-342900" algn="just">
                        <a:lnSpc>
                          <a:spcPct val="150000"/>
                        </a:lnSpc>
                        <a:spcBef>
                          <a:spcPts val="0"/>
                        </a:spcBef>
                        <a:spcAft>
                          <a:spcPts val="1200"/>
                        </a:spcAft>
                        <a:buFont typeface="Arial" panose="020B0604020202020204" pitchFamily="34" charset="0"/>
                        <a:buChar char="•"/>
                      </a:pPr>
                      <a:r>
                        <a:rPr lang="en-IN" sz="1100" dirty="0">
                          <a:solidFill>
                            <a:schemeClr val="tx1"/>
                          </a:solidFill>
                          <a:effectLst/>
                          <a:latin typeface="Agency FB" panose="020B0503020202020204" pitchFamily="34" charset="0"/>
                        </a:rPr>
                        <a:t>Lack of proper analysing skills and using HR software</a:t>
                      </a:r>
                      <a:endParaRPr lang="en-IN" sz="1100" dirty="0">
                        <a:solidFill>
                          <a:schemeClr val="tx1"/>
                        </a:solidFill>
                        <a:effectLst/>
                        <a:latin typeface="Agency FB" panose="020B0503020202020204" pitchFamily="34" charset="0"/>
                        <a:ea typeface="Times New Roman" panose="02020603050405020304" pitchFamily="18" charset="0"/>
                        <a:cs typeface="Times New Roman" panose="02020603050405020304" pitchFamily="18" charset="0"/>
                      </a:endParaRPr>
                    </a:p>
                  </a:txBody>
                  <a:tcPr marL="43621" marR="43621" marT="0" marB="0"/>
                </a:tc>
                <a:extLst>
                  <a:ext uri="{0D108BD9-81ED-4DB2-BD59-A6C34878D82A}">
                    <a16:rowId xmlns:a16="http://schemas.microsoft.com/office/drawing/2014/main" val="3783455966"/>
                  </a:ext>
                </a:extLst>
              </a:tr>
              <a:tr h="168333">
                <a:tc>
                  <a:txBody>
                    <a:bodyPr/>
                    <a:lstStyle/>
                    <a:p>
                      <a:pPr marL="215900" marR="0" algn="just">
                        <a:lnSpc>
                          <a:spcPct val="150000"/>
                        </a:lnSpc>
                        <a:spcBef>
                          <a:spcPts val="1100"/>
                        </a:spcBef>
                        <a:spcAft>
                          <a:spcPts val="0"/>
                        </a:spcAft>
                      </a:pPr>
                      <a:r>
                        <a:rPr lang="en-IN" sz="1100" b="1" dirty="0">
                          <a:solidFill>
                            <a:schemeClr val="tx1"/>
                          </a:solidFill>
                          <a:effectLst/>
                          <a:latin typeface="Agency FB" panose="020B0503020202020204" pitchFamily="34" charset="0"/>
                        </a:rPr>
                        <a:t>Opportunities</a:t>
                      </a:r>
                      <a:endParaRPr lang="en-IN" sz="1100" b="1" dirty="0">
                        <a:solidFill>
                          <a:schemeClr val="tx1"/>
                        </a:solidFill>
                        <a:effectLst/>
                        <a:latin typeface="Agency FB" panose="020B0503020202020204" pitchFamily="34" charset="0"/>
                        <a:ea typeface="Times New Roman" panose="02020603050405020304" pitchFamily="18" charset="0"/>
                        <a:cs typeface="Times New Roman" panose="02020603050405020304" pitchFamily="18" charset="0"/>
                      </a:endParaRPr>
                    </a:p>
                  </a:txBody>
                  <a:tcPr marL="43621" marR="43621" marT="0" marB="0"/>
                </a:tc>
                <a:tc>
                  <a:txBody>
                    <a:bodyPr/>
                    <a:lstStyle/>
                    <a:p>
                      <a:pPr marL="215900" marR="0" algn="just">
                        <a:lnSpc>
                          <a:spcPct val="150000"/>
                        </a:lnSpc>
                        <a:spcBef>
                          <a:spcPts val="1100"/>
                        </a:spcBef>
                        <a:spcAft>
                          <a:spcPts val="0"/>
                        </a:spcAft>
                      </a:pPr>
                      <a:r>
                        <a:rPr lang="en-IN" sz="1100" b="1" dirty="0">
                          <a:solidFill>
                            <a:schemeClr val="tx1"/>
                          </a:solidFill>
                          <a:effectLst/>
                          <a:latin typeface="Agency FB" panose="020B0503020202020204" pitchFamily="34" charset="0"/>
                        </a:rPr>
                        <a:t>Threats</a:t>
                      </a:r>
                      <a:endParaRPr lang="en-IN" sz="1100" b="1" dirty="0">
                        <a:solidFill>
                          <a:schemeClr val="tx1"/>
                        </a:solidFill>
                        <a:effectLst/>
                        <a:latin typeface="Agency FB" panose="020B0503020202020204" pitchFamily="34" charset="0"/>
                        <a:ea typeface="Times New Roman" panose="02020603050405020304" pitchFamily="18" charset="0"/>
                        <a:cs typeface="Times New Roman" panose="02020603050405020304" pitchFamily="18" charset="0"/>
                      </a:endParaRPr>
                    </a:p>
                  </a:txBody>
                  <a:tcPr marL="43621" marR="43621" marT="0" marB="0"/>
                </a:tc>
                <a:extLst>
                  <a:ext uri="{0D108BD9-81ED-4DB2-BD59-A6C34878D82A}">
                    <a16:rowId xmlns:a16="http://schemas.microsoft.com/office/drawing/2014/main" val="2816739644"/>
                  </a:ext>
                </a:extLst>
              </a:tr>
              <a:tr h="1298987">
                <a:tc>
                  <a:txBody>
                    <a:bodyPr/>
                    <a:lstStyle/>
                    <a:p>
                      <a:pPr marL="342900" marR="0" lvl="0" indent="-342900" algn="just">
                        <a:lnSpc>
                          <a:spcPct val="150000"/>
                        </a:lnSpc>
                        <a:spcBef>
                          <a:spcPts val="1200"/>
                        </a:spcBef>
                        <a:spcAft>
                          <a:spcPts val="0"/>
                        </a:spcAft>
                        <a:buFont typeface="Arial" panose="020B0604020202020204" pitchFamily="34" charset="0"/>
                        <a:buChar char="•"/>
                      </a:pPr>
                      <a:r>
                        <a:rPr lang="en-IN" sz="1100" b="0" dirty="0">
                          <a:solidFill>
                            <a:schemeClr val="tx1"/>
                          </a:solidFill>
                          <a:effectLst/>
                          <a:latin typeface="Agency FB" panose="020B0503020202020204" pitchFamily="34" charset="0"/>
                        </a:rPr>
                        <a:t>Plan and implement strategies according to the necessity </a:t>
                      </a:r>
                    </a:p>
                    <a:p>
                      <a:pPr marL="342900" marR="0" lvl="0" indent="-342900" algn="just">
                        <a:lnSpc>
                          <a:spcPct val="150000"/>
                        </a:lnSpc>
                        <a:spcBef>
                          <a:spcPts val="0"/>
                        </a:spcBef>
                        <a:spcAft>
                          <a:spcPts val="0"/>
                        </a:spcAft>
                        <a:buFont typeface="Arial" panose="020B0604020202020204" pitchFamily="34" charset="0"/>
                        <a:buChar char="•"/>
                      </a:pPr>
                      <a:r>
                        <a:rPr lang="en-IN" sz="1100" b="0" dirty="0">
                          <a:solidFill>
                            <a:schemeClr val="tx1"/>
                          </a:solidFill>
                          <a:effectLst/>
                          <a:latin typeface="Agency FB" panose="020B0503020202020204" pitchFamily="34" charset="0"/>
                        </a:rPr>
                        <a:t>Trends based on the flexibility of the workplace and managing better health of employees</a:t>
                      </a:r>
                    </a:p>
                    <a:p>
                      <a:pPr marL="342900" marR="0" lvl="0" indent="-342900" algn="just">
                        <a:lnSpc>
                          <a:spcPct val="150000"/>
                        </a:lnSpc>
                        <a:spcBef>
                          <a:spcPts val="0"/>
                        </a:spcBef>
                        <a:spcAft>
                          <a:spcPts val="1200"/>
                        </a:spcAft>
                        <a:buFont typeface="Arial" panose="020B0604020202020204" pitchFamily="34" charset="0"/>
                        <a:buChar char="•"/>
                      </a:pPr>
                      <a:r>
                        <a:rPr lang="en-IN" sz="1100" b="0" dirty="0">
                          <a:solidFill>
                            <a:schemeClr val="tx1"/>
                          </a:solidFill>
                          <a:effectLst/>
                          <a:latin typeface="Agency FB" panose="020B0503020202020204" pitchFamily="34" charset="0"/>
                        </a:rPr>
                        <a:t>Development of  better strategies</a:t>
                      </a:r>
                      <a:endParaRPr lang="en-IN" sz="1100" b="0" dirty="0">
                        <a:solidFill>
                          <a:schemeClr val="tx1"/>
                        </a:solidFill>
                        <a:effectLst/>
                        <a:latin typeface="Agency FB" panose="020B0503020202020204" pitchFamily="34" charset="0"/>
                        <a:ea typeface="Times New Roman" panose="02020603050405020304" pitchFamily="18" charset="0"/>
                        <a:cs typeface="Times New Roman" panose="02020603050405020304" pitchFamily="18" charset="0"/>
                      </a:endParaRPr>
                    </a:p>
                  </a:txBody>
                  <a:tcPr marL="43621" marR="43621" marT="0" marB="0"/>
                </a:tc>
                <a:tc>
                  <a:txBody>
                    <a:bodyPr/>
                    <a:lstStyle/>
                    <a:p>
                      <a:pPr marL="342900" marR="0" lvl="0" indent="-342900" algn="just">
                        <a:lnSpc>
                          <a:spcPct val="150000"/>
                        </a:lnSpc>
                        <a:spcBef>
                          <a:spcPts val="1200"/>
                        </a:spcBef>
                        <a:spcAft>
                          <a:spcPts val="0"/>
                        </a:spcAft>
                        <a:buFont typeface="Arial" panose="020B0604020202020204" pitchFamily="34" charset="0"/>
                        <a:buChar char="•"/>
                      </a:pPr>
                      <a:r>
                        <a:rPr lang="en-IN" sz="1100" dirty="0">
                          <a:solidFill>
                            <a:schemeClr val="tx1"/>
                          </a:solidFill>
                          <a:effectLst/>
                          <a:latin typeface="Agency FB" panose="020B0503020202020204" pitchFamily="34" charset="0"/>
                        </a:rPr>
                        <a:t>Identification of better strategies that enable work to be handled faster. </a:t>
                      </a:r>
                    </a:p>
                    <a:p>
                      <a:pPr marL="342900" marR="0" lvl="0" indent="-342900" algn="just">
                        <a:lnSpc>
                          <a:spcPct val="150000"/>
                        </a:lnSpc>
                        <a:spcBef>
                          <a:spcPts val="0"/>
                        </a:spcBef>
                        <a:spcAft>
                          <a:spcPts val="0"/>
                        </a:spcAft>
                        <a:buFont typeface="Arial" panose="020B0604020202020204" pitchFamily="34" charset="0"/>
                        <a:buChar char="•"/>
                      </a:pPr>
                      <a:r>
                        <a:rPr lang="en-IN" sz="1100" dirty="0">
                          <a:solidFill>
                            <a:schemeClr val="tx1"/>
                          </a:solidFill>
                          <a:effectLst/>
                          <a:latin typeface="Agency FB" panose="020B0503020202020204" pitchFamily="34" charset="0"/>
                        </a:rPr>
                        <a:t>Competition arousing from this issue is acting as an eye opener for me</a:t>
                      </a:r>
                    </a:p>
                    <a:p>
                      <a:pPr marL="342900" marR="0" lvl="0" indent="-342900" algn="just">
                        <a:lnSpc>
                          <a:spcPct val="150000"/>
                        </a:lnSpc>
                        <a:spcBef>
                          <a:spcPts val="0"/>
                        </a:spcBef>
                        <a:spcAft>
                          <a:spcPts val="1200"/>
                        </a:spcAft>
                        <a:buFont typeface="Arial" panose="020B0604020202020204" pitchFamily="34" charset="0"/>
                        <a:buChar char="•"/>
                      </a:pPr>
                      <a:r>
                        <a:rPr lang="en-IN" sz="1100" dirty="0">
                          <a:solidFill>
                            <a:schemeClr val="tx1"/>
                          </a:solidFill>
                          <a:effectLst/>
                          <a:latin typeface="Agency FB" panose="020B0503020202020204" pitchFamily="34" charset="0"/>
                        </a:rPr>
                        <a:t>Development of improper manner of work culture and lack of development of quality products and services.  </a:t>
                      </a:r>
                      <a:endParaRPr lang="en-IN" sz="1100" dirty="0">
                        <a:solidFill>
                          <a:schemeClr val="tx1"/>
                        </a:solidFill>
                        <a:effectLst/>
                        <a:latin typeface="Agency FB" panose="020B0503020202020204" pitchFamily="34" charset="0"/>
                        <a:ea typeface="Times New Roman" panose="02020603050405020304" pitchFamily="18" charset="0"/>
                        <a:cs typeface="Times New Roman" panose="02020603050405020304" pitchFamily="18" charset="0"/>
                      </a:endParaRPr>
                    </a:p>
                  </a:txBody>
                  <a:tcPr marL="43621" marR="43621" marT="0" marB="0"/>
                </a:tc>
                <a:extLst>
                  <a:ext uri="{0D108BD9-81ED-4DB2-BD59-A6C34878D82A}">
                    <a16:rowId xmlns:a16="http://schemas.microsoft.com/office/drawing/2014/main" val="3146189013"/>
                  </a:ext>
                </a:extLst>
              </a:tr>
            </a:tbl>
          </a:graphicData>
        </a:graphic>
      </p:graphicFrame>
    </p:spTree>
    <p:extLst>
      <p:ext uri="{BB962C8B-B14F-4D97-AF65-F5344CB8AC3E}">
        <p14:creationId xmlns:p14="http://schemas.microsoft.com/office/powerpoint/2010/main" val="3774797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443E0-99D4-C016-3D8E-68D8B66A69C9}"/>
              </a:ext>
            </a:extLst>
          </p:cNvPr>
          <p:cNvSpPr>
            <a:spLocks noGrp="1"/>
          </p:cNvSpPr>
          <p:nvPr>
            <p:ph type="title"/>
          </p:nvPr>
        </p:nvSpPr>
        <p:spPr/>
        <p:txBody>
          <a:bodyPr/>
          <a:lstStyle/>
          <a:p>
            <a:r>
              <a:rPr lang="en-IN" dirty="0"/>
              <a:t>Part b: Continued…</a:t>
            </a:r>
          </a:p>
        </p:txBody>
      </p:sp>
      <p:sp>
        <p:nvSpPr>
          <p:cNvPr id="3" name="Content Placeholder 2">
            <a:extLst>
              <a:ext uri="{FF2B5EF4-FFF2-40B4-BE49-F238E27FC236}">
                <a16:creationId xmlns:a16="http://schemas.microsoft.com/office/drawing/2014/main" id="{D88E0615-F5A1-3513-45F8-C8DECB134815}"/>
              </a:ext>
            </a:extLst>
          </p:cNvPr>
          <p:cNvSpPr>
            <a:spLocks noGrp="1"/>
          </p:cNvSpPr>
          <p:nvPr>
            <p:ph sz="quarter" idx="13"/>
          </p:nvPr>
        </p:nvSpPr>
        <p:spPr/>
        <p:txBody>
          <a:bodyPr/>
          <a:lstStyle/>
          <a:p>
            <a:r>
              <a:rPr lang="en-US" dirty="0"/>
              <a:t>undergoing proper training and communication </a:t>
            </a:r>
          </a:p>
          <a:p>
            <a:r>
              <a:rPr lang="en-US" dirty="0"/>
              <a:t>Gaining knowledge about the use of different HR software</a:t>
            </a:r>
          </a:p>
          <a:p>
            <a:endParaRPr lang="en-IN" dirty="0"/>
          </a:p>
        </p:txBody>
      </p:sp>
      <p:pic>
        <p:nvPicPr>
          <p:cNvPr id="6" name="Content Placeholder 5">
            <a:extLst>
              <a:ext uri="{FF2B5EF4-FFF2-40B4-BE49-F238E27FC236}">
                <a16:creationId xmlns:a16="http://schemas.microsoft.com/office/drawing/2014/main" id="{10F387D9-DD97-4C15-ED04-E88B9820E82E}"/>
              </a:ext>
            </a:extLst>
          </p:cNvPr>
          <p:cNvPicPr>
            <a:picLocks noGrp="1" noChangeAspect="1"/>
          </p:cNvPicPr>
          <p:nvPr>
            <p:ph sz="quarter" idx="14"/>
          </p:nvPr>
        </p:nvPicPr>
        <p:blipFill>
          <a:blip r:embed="rId3"/>
          <a:stretch>
            <a:fillRect/>
          </a:stretch>
        </p:blipFill>
        <p:spPr>
          <a:xfrm>
            <a:off x="7158235" y="2063397"/>
            <a:ext cx="3158313" cy="2940198"/>
          </a:xfrm>
        </p:spPr>
      </p:pic>
    </p:spTree>
    <p:extLst>
      <p:ext uri="{BB962C8B-B14F-4D97-AF65-F5344CB8AC3E}">
        <p14:creationId xmlns:p14="http://schemas.microsoft.com/office/powerpoint/2010/main" val="3983065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2B1B3-D6A6-D369-9C81-83EE9CA8A3EA}"/>
              </a:ext>
            </a:extLst>
          </p:cNvPr>
          <p:cNvSpPr>
            <a:spLocks noGrp="1"/>
          </p:cNvSpPr>
          <p:nvPr>
            <p:ph type="title"/>
          </p:nvPr>
        </p:nvSpPr>
        <p:spPr/>
        <p:txBody>
          <a:bodyPr>
            <a:normAutofit fontScale="90000"/>
          </a:bodyPr>
          <a:lstStyle/>
          <a:p>
            <a:r>
              <a:rPr lang="en-IN" dirty="0"/>
              <a:t>Part c: </a:t>
            </a:r>
            <a:r>
              <a:rPr lang="en-US" dirty="0"/>
              <a:t> Benefits of training and development for myself</a:t>
            </a:r>
            <a:endParaRPr lang="en-IN" dirty="0"/>
          </a:p>
        </p:txBody>
      </p:sp>
      <p:sp>
        <p:nvSpPr>
          <p:cNvPr id="3" name="Content Placeholder 2">
            <a:extLst>
              <a:ext uri="{FF2B5EF4-FFF2-40B4-BE49-F238E27FC236}">
                <a16:creationId xmlns:a16="http://schemas.microsoft.com/office/drawing/2014/main" id="{ECD44CDC-7061-28CC-5C82-CBF64E9EAC7D}"/>
              </a:ext>
            </a:extLst>
          </p:cNvPr>
          <p:cNvSpPr>
            <a:spLocks noGrp="1"/>
          </p:cNvSpPr>
          <p:nvPr>
            <p:ph sz="quarter" idx="13"/>
          </p:nvPr>
        </p:nvSpPr>
        <p:spPr/>
        <p:txBody>
          <a:bodyPr/>
          <a:lstStyle/>
          <a:p>
            <a:r>
              <a:rPr lang="en-US" dirty="0"/>
              <a:t>Higher analytic skills</a:t>
            </a:r>
          </a:p>
          <a:p>
            <a:r>
              <a:rPr lang="en-US" dirty="0"/>
              <a:t>Acquisition of HR software use skills</a:t>
            </a:r>
          </a:p>
          <a:p>
            <a:r>
              <a:rPr lang="en-US" dirty="0"/>
              <a:t>Better communication</a:t>
            </a:r>
          </a:p>
          <a:p>
            <a:endParaRPr lang="en-IN" dirty="0"/>
          </a:p>
        </p:txBody>
      </p:sp>
      <p:pic>
        <p:nvPicPr>
          <p:cNvPr id="6" name="Content Placeholder 5">
            <a:extLst>
              <a:ext uri="{FF2B5EF4-FFF2-40B4-BE49-F238E27FC236}">
                <a16:creationId xmlns:a16="http://schemas.microsoft.com/office/drawing/2014/main" id="{8B9E90BD-6D48-81FF-31A6-C1D7FCC27E2F}"/>
              </a:ext>
            </a:extLst>
          </p:cNvPr>
          <p:cNvPicPr>
            <a:picLocks noGrp="1" noChangeAspect="1"/>
          </p:cNvPicPr>
          <p:nvPr>
            <p:ph sz="quarter" idx="14"/>
          </p:nvPr>
        </p:nvPicPr>
        <p:blipFill>
          <a:blip r:embed="rId3"/>
          <a:stretch>
            <a:fillRect/>
          </a:stretch>
        </p:blipFill>
        <p:spPr>
          <a:xfrm>
            <a:off x="5994400" y="2063396"/>
            <a:ext cx="5086350" cy="3311189"/>
          </a:xfrm>
        </p:spPr>
      </p:pic>
    </p:spTree>
    <p:extLst>
      <p:ext uri="{BB962C8B-B14F-4D97-AF65-F5344CB8AC3E}">
        <p14:creationId xmlns:p14="http://schemas.microsoft.com/office/powerpoint/2010/main" val="201795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02BAB-CBAD-1128-84DF-26040D601EFB}"/>
              </a:ext>
            </a:extLst>
          </p:cNvPr>
          <p:cNvSpPr>
            <a:spLocks noGrp="1"/>
          </p:cNvSpPr>
          <p:nvPr>
            <p:ph type="title"/>
          </p:nvPr>
        </p:nvSpPr>
        <p:spPr/>
        <p:txBody>
          <a:bodyPr>
            <a:normAutofit fontScale="90000"/>
          </a:bodyPr>
          <a:lstStyle/>
          <a:p>
            <a:r>
              <a:rPr lang="en-IN" dirty="0"/>
              <a:t>Part c: </a:t>
            </a:r>
            <a:r>
              <a:rPr lang="en-US" dirty="0"/>
              <a:t>Benefits and critical analysis of training and development for Uber</a:t>
            </a:r>
            <a:endParaRPr lang="en-IN" dirty="0"/>
          </a:p>
        </p:txBody>
      </p:sp>
      <p:sp>
        <p:nvSpPr>
          <p:cNvPr id="3" name="Content Placeholder 2">
            <a:extLst>
              <a:ext uri="{FF2B5EF4-FFF2-40B4-BE49-F238E27FC236}">
                <a16:creationId xmlns:a16="http://schemas.microsoft.com/office/drawing/2014/main" id="{E69B2C3C-9AE1-A503-8330-FAEDD9811194}"/>
              </a:ext>
            </a:extLst>
          </p:cNvPr>
          <p:cNvSpPr>
            <a:spLocks noGrp="1"/>
          </p:cNvSpPr>
          <p:nvPr>
            <p:ph sz="quarter" idx="13"/>
          </p:nvPr>
        </p:nvSpPr>
        <p:spPr/>
        <p:txBody>
          <a:bodyPr/>
          <a:lstStyle/>
          <a:p>
            <a:r>
              <a:rPr lang="en-US" dirty="0"/>
              <a:t>Motivating employees and improving their performance level (Claus, 2019)</a:t>
            </a:r>
          </a:p>
          <a:p>
            <a:r>
              <a:rPr lang="en-US" dirty="0"/>
              <a:t>Support to maintain diversified workforce</a:t>
            </a:r>
          </a:p>
          <a:p>
            <a:r>
              <a:rPr lang="en-US" dirty="0"/>
              <a:t>Minimize employee turnover rate</a:t>
            </a:r>
          </a:p>
          <a:p>
            <a:r>
              <a:rPr lang="en-US" dirty="0"/>
              <a:t>Enhance market competitiveness</a:t>
            </a:r>
          </a:p>
          <a:p>
            <a:endParaRPr lang="en-IN" dirty="0"/>
          </a:p>
        </p:txBody>
      </p:sp>
      <p:pic>
        <p:nvPicPr>
          <p:cNvPr id="6" name="Content Placeholder 5">
            <a:extLst>
              <a:ext uri="{FF2B5EF4-FFF2-40B4-BE49-F238E27FC236}">
                <a16:creationId xmlns:a16="http://schemas.microsoft.com/office/drawing/2014/main" id="{86E2184A-BE47-70CC-6809-F436DFE58713}"/>
              </a:ext>
            </a:extLst>
          </p:cNvPr>
          <p:cNvPicPr>
            <a:picLocks noGrp="1" noChangeAspect="1"/>
          </p:cNvPicPr>
          <p:nvPr>
            <p:ph sz="quarter" idx="14"/>
          </p:nvPr>
        </p:nvPicPr>
        <p:blipFill>
          <a:blip r:embed="rId3"/>
          <a:stretch>
            <a:fillRect/>
          </a:stretch>
        </p:blipFill>
        <p:spPr>
          <a:xfrm>
            <a:off x="6784415" y="2063750"/>
            <a:ext cx="4298268" cy="3311525"/>
          </a:xfrm>
        </p:spPr>
      </p:pic>
    </p:spTree>
    <p:extLst>
      <p:ext uri="{BB962C8B-B14F-4D97-AF65-F5344CB8AC3E}">
        <p14:creationId xmlns:p14="http://schemas.microsoft.com/office/powerpoint/2010/main" val="3404308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6D23-8AA0-FDBF-C340-E4A997AA0E47}"/>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CB1CD0FA-79C2-679B-BDBD-163904B77B21}"/>
              </a:ext>
            </a:extLst>
          </p:cNvPr>
          <p:cNvSpPr>
            <a:spLocks noGrp="1"/>
          </p:cNvSpPr>
          <p:nvPr>
            <p:ph sz="quarter" idx="13"/>
          </p:nvPr>
        </p:nvSpPr>
        <p:spPr/>
        <p:txBody>
          <a:bodyPr/>
          <a:lstStyle/>
          <a:p>
            <a:r>
              <a:rPr lang="en-US" dirty="0"/>
              <a:t>Essential to adopt training and development facilities</a:t>
            </a:r>
          </a:p>
          <a:p>
            <a:r>
              <a:rPr lang="en-US" dirty="0"/>
              <a:t>Supportive to promote growth</a:t>
            </a:r>
          </a:p>
          <a:p>
            <a:r>
              <a:rPr lang="en-US" dirty="0"/>
              <a:t>Suitable to promote inclusive organization growth</a:t>
            </a:r>
          </a:p>
          <a:p>
            <a:endParaRPr lang="en-IN" dirty="0"/>
          </a:p>
        </p:txBody>
      </p:sp>
      <p:pic>
        <p:nvPicPr>
          <p:cNvPr id="6" name="Content Placeholder 5">
            <a:extLst>
              <a:ext uri="{FF2B5EF4-FFF2-40B4-BE49-F238E27FC236}">
                <a16:creationId xmlns:a16="http://schemas.microsoft.com/office/drawing/2014/main" id="{4D4F099A-3A25-7E78-2773-E7EA36434C87}"/>
              </a:ext>
            </a:extLst>
          </p:cNvPr>
          <p:cNvPicPr>
            <a:picLocks noGrp="1" noChangeAspect="1"/>
          </p:cNvPicPr>
          <p:nvPr>
            <p:ph sz="quarter" idx="14"/>
          </p:nvPr>
        </p:nvPicPr>
        <p:blipFill>
          <a:blip r:embed="rId3"/>
          <a:stretch>
            <a:fillRect/>
          </a:stretch>
        </p:blipFill>
        <p:spPr>
          <a:xfrm>
            <a:off x="5994400" y="2063396"/>
            <a:ext cx="5086350" cy="3311188"/>
          </a:xfrm>
        </p:spPr>
      </p:pic>
    </p:spTree>
    <p:extLst>
      <p:ext uri="{BB962C8B-B14F-4D97-AF65-F5344CB8AC3E}">
        <p14:creationId xmlns:p14="http://schemas.microsoft.com/office/powerpoint/2010/main" val="2905524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D9EE8-582E-FD90-C161-71AFF5B28E02}"/>
              </a:ext>
            </a:extLst>
          </p:cNvPr>
          <p:cNvSpPr>
            <a:spLocks noGrp="1"/>
          </p:cNvSpPr>
          <p:nvPr>
            <p:ph type="title"/>
          </p:nvPr>
        </p:nvSpPr>
        <p:spPr/>
        <p:txBody>
          <a:bodyPr/>
          <a:lstStyle/>
          <a:p>
            <a:r>
              <a:rPr lang="en-IN" dirty="0"/>
              <a:t>Reference List</a:t>
            </a:r>
          </a:p>
        </p:txBody>
      </p:sp>
      <p:sp>
        <p:nvSpPr>
          <p:cNvPr id="3" name="Content Placeholder 2">
            <a:extLst>
              <a:ext uri="{FF2B5EF4-FFF2-40B4-BE49-F238E27FC236}">
                <a16:creationId xmlns:a16="http://schemas.microsoft.com/office/drawing/2014/main" id="{9A09F71E-E81C-8729-B117-52C3A62334CB}"/>
              </a:ext>
            </a:extLst>
          </p:cNvPr>
          <p:cNvSpPr>
            <a:spLocks noGrp="1"/>
          </p:cNvSpPr>
          <p:nvPr>
            <p:ph sz="quarter" idx="13"/>
          </p:nvPr>
        </p:nvSpPr>
        <p:spPr/>
        <p:txBody>
          <a:bodyPr>
            <a:normAutofit fontScale="70000" lnSpcReduction="20000"/>
          </a:bodyPr>
          <a:lstStyle/>
          <a:p>
            <a:r>
              <a:rPr lang="en-US" dirty="0"/>
              <a:t>Claus, L., 2019. HR disruption—Time already to reinvent talent management. BRQ Business Research Quarterly, 22(3), pp.207-215.Reference List</a:t>
            </a:r>
          </a:p>
          <a:p>
            <a:r>
              <a:rPr lang="en-US" dirty="0" err="1"/>
              <a:t>Febriyarso</a:t>
            </a:r>
            <a:r>
              <a:rPr lang="en-US" dirty="0"/>
              <a:t>, E.B. and Ruslan, S., 2021. the Importance Role of Competency-Based on Training, Motivation and Organizational Culture in Improving the Employee Performance in Education and Research Training Centers and </a:t>
            </a:r>
            <a:r>
              <a:rPr lang="en-US" dirty="0" err="1"/>
              <a:t>Hr</a:t>
            </a:r>
            <a:r>
              <a:rPr lang="en-US" dirty="0"/>
              <a:t> Development At the Ministry of Communication and Informatics. </a:t>
            </a:r>
            <a:r>
              <a:rPr lang="en-US" dirty="0" err="1"/>
              <a:t>Dinasti</a:t>
            </a:r>
            <a:r>
              <a:rPr lang="en-US" dirty="0"/>
              <a:t> International Journal of Education Management And Social Science, 2(4), pp.642-653.</a:t>
            </a:r>
          </a:p>
          <a:p>
            <a:r>
              <a:rPr lang="en-US" dirty="0"/>
              <a:t>Hamilton, R.H. and Davison, H.K., 2018. The search for skills: Knowledge stars and innovation in the hiring process. Business Horizons, 61(3), pp.409-419.</a:t>
            </a:r>
          </a:p>
          <a:p>
            <a:r>
              <a:rPr lang="en-US" dirty="0" err="1"/>
              <a:t>Köchling</a:t>
            </a:r>
            <a:r>
              <a:rPr lang="en-US" dirty="0"/>
              <a:t>, A. and </a:t>
            </a:r>
            <a:r>
              <a:rPr lang="en-US" dirty="0" err="1"/>
              <a:t>Wehner</a:t>
            </a:r>
            <a:r>
              <a:rPr lang="en-US" dirty="0"/>
              <a:t>, M.C., 2020. Discriminated by an algorithm: a systematic review of discrimination and fairness by algorithmic decision-making in the context of HR recruitment and HR development. Business Research, 13(3), pp.795-848.</a:t>
            </a:r>
          </a:p>
          <a:p>
            <a:r>
              <a:rPr lang="en-US" dirty="0"/>
              <a:t>Uber. 2022. About Us | Uber. [online] Available at: </a:t>
            </a:r>
            <a:r>
              <a:rPr lang="en-US" dirty="0">
                <a:hlinkClick r:id="rId3"/>
              </a:rPr>
              <a:t>https://www.uber.com/in/en/about/</a:t>
            </a:r>
            <a:r>
              <a:rPr lang="en-US" dirty="0"/>
              <a:t> [Accessed 21 July 2022].</a:t>
            </a:r>
          </a:p>
          <a:p>
            <a:endParaRPr lang="en-IN" dirty="0"/>
          </a:p>
        </p:txBody>
      </p:sp>
    </p:spTree>
    <p:extLst>
      <p:ext uri="{BB962C8B-B14F-4D97-AF65-F5344CB8AC3E}">
        <p14:creationId xmlns:p14="http://schemas.microsoft.com/office/powerpoint/2010/main" val="112745025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EE8011"/>
      </a:accent1>
      <a:accent2>
        <a:srgbClr val="CEC079"/>
      </a:accent2>
      <a:accent3>
        <a:srgbClr val="93A569"/>
      </a:accent3>
      <a:accent4>
        <a:srgbClr val="69A58B"/>
      </a:accent4>
      <a:accent5>
        <a:srgbClr val="6DAABD"/>
      </a:accent5>
      <a:accent6>
        <a:srgbClr val="B24A4B"/>
      </a:accent6>
      <a:hlink>
        <a:srgbClr val="EE8E11"/>
      </a:hlink>
      <a:folHlink>
        <a:srgbClr val="BFAE7F"/>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686B1E04-F35C-4AB5-985D-0C358CA110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Main Event</Template>
  <TotalTime>124</TotalTime>
  <Words>1456</Words>
  <Application>Microsoft Office PowerPoint</Application>
  <PresentationFormat>Widescreen</PresentationFormat>
  <Paragraphs>87</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Agency FB</vt:lpstr>
      <vt:lpstr>Arial</vt:lpstr>
      <vt:lpstr>Calibri</vt:lpstr>
      <vt:lpstr>Impact</vt:lpstr>
      <vt:lpstr>Times New Roman</vt:lpstr>
      <vt:lpstr>Main Event</vt:lpstr>
      <vt:lpstr> Stefan Daniel necsutu 2011892  developing relationships and workplace achievement INDIVIDUAL PRESENTATION BMSW5102  LECTURER NISHI RAMSURRUN  </vt:lpstr>
      <vt:lpstr>Introduction</vt:lpstr>
      <vt:lpstr>Brief introduction of Uber</vt:lpstr>
      <vt:lpstr>Part a: required knowledge</vt:lpstr>
      <vt:lpstr>Part a: required skills</vt:lpstr>
      <vt:lpstr>Part a: required behaviour</vt:lpstr>
      <vt:lpstr>Part b: swot</vt:lpstr>
      <vt:lpstr>Part b: Continued…</vt:lpstr>
      <vt:lpstr>Part c:  Benefits of training and development for myself</vt:lpstr>
      <vt:lpstr>Part c: Benefits and critical analysis of training and development for Uber</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Local user</dc:creator>
  <cp:lastModifiedBy>Stefan Necsutu</cp:lastModifiedBy>
  <cp:revision>8</cp:revision>
  <dcterms:created xsi:type="dcterms:W3CDTF">2022-07-21T12:52:17Z</dcterms:created>
  <dcterms:modified xsi:type="dcterms:W3CDTF">2022-07-25T20:26:46Z</dcterms:modified>
</cp:coreProperties>
</file>