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handoutMasterIdLst>
    <p:handoutMasterId r:id="rId21"/>
  </p:handoutMasterIdLst>
  <p:sldIdLst>
    <p:sldId id="257" r:id="rId2"/>
    <p:sldId id="258" r:id="rId3"/>
    <p:sldId id="259" r:id="rId4"/>
    <p:sldId id="262" r:id="rId5"/>
    <p:sldId id="261" r:id="rId6"/>
    <p:sldId id="260" r:id="rId7"/>
    <p:sldId id="263" r:id="rId8"/>
    <p:sldId id="265" r:id="rId9"/>
    <p:sldId id="266" r:id="rId10"/>
    <p:sldId id="268" r:id="rId11"/>
    <p:sldId id="271" r:id="rId12"/>
    <p:sldId id="270" r:id="rId13"/>
    <p:sldId id="272" r:id="rId14"/>
    <p:sldId id="275" r:id="rId15"/>
    <p:sldId id="274" r:id="rId16"/>
    <p:sldId id="273" r:id="rId17"/>
    <p:sldId id="276" r:id="rId18"/>
    <p:sldId id="277"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wsWYiVOMQKSkTtKh5mFO0g==" hashData="um9rlEtqgyfUr8XmdWdeO2QrQ24LibDXNT8JGtL2sQ6ritZxPEYOnS4QMnenlWGGpfANvYatYgbdLy1yUNQQ5A=="/>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4877" autoAdjust="0"/>
  </p:normalViewPr>
  <p:slideViewPr>
    <p:cSldViewPr snapToGrid="0">
      <p:cViewPr varScale="1">
        <p:scale>
          <a:sx n="75" d="100"/>
          <a:sy n="75" d="100"/>
        </p:scale>
        <p:origin x="195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3849F1-2633-4E1F-BD11-9AF0694E3932}" type="doc">
      <dgm:prSet loTypeId="urn:microsoft.com/office/officeart/2005/8/layout/vList6" loCatId="list" qsTypeId="urn:microsoft.com/office/officeart/2005/8/quickstyle/simple1" qsCatId="simple" csTypeId="urn:microsoft.com/office/officeart/2005/8/colors/accent0_3" csCatId="mainScheme" phldr="1"/>
      <dgm:spPr/>
      <dgm:t>
        <a:bodyPr/>
        <a:lstStyle/>
        <a:p>
          <a:endParaRPr lang="en-US"/>
        </a:p>
      </dgm:t>
    </dgm:pt>
    <dgm:pt modelId="{CFF92B80-536B-4C18-B5C0-95025C77630E}">
      <dgm:prSet phldrT="[Text]" custT="1"/>
      <dgm:spPr>
        <a:xfrm>
          <a:off x="0" y="0"/>
          <a:ext cx="4023360" cy="1146472"/>
        </a:xfrm>
        <a:prstGeom prst="roundRect">
          <a:avLst/>
        </a:prstGeom>
        <a:solidFill>
          <a:srgbClr val="637052">
            <a:hueOff val="0"/>
            <a:satOff val="0"/>
            <a:lumOff val="0"/>
            <a:alphaOff val="0"/>
          </a:srgbClr>
        </a:solidFill>
        <a:ln w="15875" cap="flat" cmpd="sng" algn="ctr">
          <a:solidFill>
            <a:srgbClr val="CCDDEA">
              <a:hueOff val="0"/>
              <a:satOff val="0"/>
              <a:lumOff val="0"/>
              <a:alphaOff val="0"/>
            </a:srgbClr>
          </a:solidFill>
          <a:prstDash val="solid"/>
        </a:ln>
        <a:effectLst/>
      </dgm:spPr>
      <dgm:t>
        <a:bodyPr/>
        <a:lstStyle/>
        <a:p>
          <a:r>
            <a:rPr lang="en-US" sz="2800" dirty="0" smtClean="0">
              <a:solidFill>
                <a:sysClr val="window" lastClr="FFFFFF"/>
              </a:solidFill>
              <a:latin typeface="Calibri" panose="020F0502020204030204"/>
              <a:ea typeface="+mn-ea"/>
              <a:cs typeface="+mn-cs"/>
            </a:rPr>
            <a:t>Information Gathering</a:t>
          </a:r>
          <a:endParaRPr lang="en-US" sz="2800" dirty="0">
            <a:solidFill>
              <a:sysClr val="window" lastClr="FFFFFF"/>
            </a:solidFill>
            <a:latin typeface="Calibri" panose="020F0502020204030204"/>
            <a:ea typeface="+mn-ea"/>
            <a:cs typeface="+mn-cs"/>
          </a:endParaRPr>
        </a:p>
      </dgm:t>
    </dgm:pt>
    <dgm:pt modelId="{5FE6E1CC-B9A0-47D3-8B62-DB880029E9EA}" type="parTrans" cxnId="{F5218879-564B-4D51-8670-845244B3BA1D}">
      <dgm:prSet/>
      <dgm:spPr/>
      <dgm:t>
        <a:bodyPr/>
        <a:lstStyle/>
        <a:p>
          <a:endParaRPr lang="en-US"/>
        </a:p>
      </dgm:t>
    </dgm:pt>
    <dgm:pt modelId="{86DF1212-04FE-435D-80A3-5779C3AD0D24}" type="sibTrans" cxnId="{F5218879-564B-4D51-8670-845244B3BA1D}">
      <dgm:prSet/>
      <dgm:spPr/>
      <dgm:t>
        <a:bodyPr/>
        <a:lstStyle/>
        <a:p>
          <a:endParaRPr lang="en-US"/>
        </a:p>
      </dgm:t>
    </dgm:pt>
    <dgm:pt modelId="{CB1373B7-F59B-4ECA-8D71-A4DD114897A8}">
      <dgm:prSet phldrT="[Text]" custT="1"/>
      <dgm:spPr>
        <a:xfrm>
          <a:off x="4023360" y="0"/>
          <a:ext cx="6035040" cy="1146472"/>
        </a:xfrm>
        <a:prstGeom prst="rightArrow">
          <a:avLst>
            <a:gd name="adj1" fmla="val 75000"/>
            <a:gd name="adj2" fmla="val 50000"/>
          </a:avLst>
        </a:prstGeom>
        <a:solidFill>
          <a:srgbClr val="637052">
            <a:alpha val="90000"/>
            <a:tint val="40000"/>
            <a:hueOff val="0"/>
            <a:satOff val="0"/>
            <a:lumOff val="0"/>
            <a:alphaOff val="0"/>
          </a:srgbClr>
        </a:solidFill>
        <a:ln w="15875" cap="flat" cmpd="sng" algn="ctr">
          <a:solidFill>
            <a:srgbClr val="637052">
              <a:alpha val="90000"/>
              <a:tint val="40000"/>
              <a:hueOff val="0"/>
              <a:satOff val="0"/>
              <a:lumOff val="0"/>
              <a:alphaOff val="0"/>
            </a:srgbClr>
          </a:solidFill>
          <a:prstDash val="solid"/>
        </a:ln>
        <a:effectLst/>
      </dgm:spPr>
      <dgm:t>
        <a:bodyPr/>
        <a:lstStyle/>
        <a:p>
          <a:r>
            <a:rPr lang="en-US" sz="1400" dirty="0" smtClean="0">
              <a:solidFill>
                <a:srgbClr val="000000">
                  <a:hueOff val="0"/>
                  <a:satOff val="0"/>
                  <a:lumOff val="0"/>
                  <a:alphaOff val="0"/>
                </a:srgbClr>
              </a:solidFill>
              <a:latin typeface="Calibri" panose="020F0502020204030204"/>
              <a:ea typeface="+mn-ea"/>
              <a:cs typeface="+mn-cs"/>
            </a:rPr>
            <a:t>Assessment &amp; evaluation of available information</a:t>
          </a:r>
          <a:endParaRPr lang="en-US" sz="1400" dirty="0">
            <a:solidFill>
              <a:srgbClr val="000000">
                <a:hueOff val="0"/>
                <a:satOff val="0"/>
                <a:lumOff val="0"/>
                <a:alphaOff val="0"/>
              </a:srgbClr>
            </a:solidFill>
            <a:latin typeface="Calibri" panose="020F0502020204030204"/>
            <a:ea typeface="+mn-ea"/>
            <a:cs typeface="+mn-cs"/>
          </a:endParaRPr>
        </a:p>
      </dgm:t>
    </dgm:pt>
    <dgm:pt modelId="{67EF7CC7-580F-4F43-A05E-76829576532A}" type="parTrans" cxnId="{D5DEF581-7B89-4CDF-BAB5-B11FED134E3B}">
      <dgm:prSet/>
      <dgm:spPr/>
      <dgm:t>
        <a:bodyPr/>
        <a:lstStyle/>
        <a:p>
          <a:endParaRPr lang="en-US"/>
        </a:p>
      </dgm:t>
    </dgm:pt>
    <dgm:pt modelId="{1DA59004-46E7-4B8C-845A-0287FFA02F11}" type="sibTrans" cxnId="{D5DEF581-7B89-4CDF-BAB5-B11FED134E3B}">
      <dgm:prSet/>
      <dgm:spPr/>
      <dgm:t>
        <a:bodyPr/>
        <a:lstStyle/>
        <a:p>
          <a:endParaRPr lang="en-US"/>
        </a:p>
      </dgm:t>
    </dgm:pt>
    <dgm:pt modelId="{2368E9D9-C860-419F-AA42-56F17118F7E8}">
      <dgm:prSet phldrT="[Text]" custT="1"/>
      <dgm:spPr>
        <a:xfrm>
          <a:off x="4023360" y="0"/>
          <a:ext cx="6035040" cy="1146472"/>
        </a:xfrm>
        <a:prstGeom prst="rightArrow">
          <a:avLst>
            <a:gd name="adj1" fmla="val 75000"/>
            <a:gd name="adj2" fmla="val 50000"/>
          </a:avLst>
        </a:prstGeom>
        <a:solidFill>
          <a:srgbClr val="637052">
            <a:alpha val="90000"/>
            <a:tint val="40000"/>
            <a:hueOff val="0"/>
            <a:satOff val="0"/>
            <a:lumOff val="0"/>
            <a:alphaOff val="0"/>
          </a:srgbClr>
        </a:solidFill>
        <a:ln w="15875" cap="flat" cmpd="sng" algn="ctr">
          <a:solidFill>
            <a:srgbClr val="637052">
              <a:alpha val="90000"/>
              <a:tint val="40000"/>
              <a:hueOff val="0"/>
              <a:satOff val="0"/>
              <a:lumOff val="0"/>
              <a:alphaOff val="0"/>
            </a:srgbClr>
          </a:solidFill>
          <a:prstDash val="solid"/>
        </a:ln>
        <a:effectLst/>
      </dgm:spPr>
      <dgm:t>
        <a:bodyPr/>
        <a:lstStyle/>
        <a:p>
          <a:r>
            <a:rPr lang="en-US" sz="1400" dirty="0" smtClean="0">
              <a:solidFill>
                <a:srgbClr val="000000">
                  <a:hueOff val="0"/>
                  <a:satOff val="0"/>
                  <a:lumOff val="0"/>
                  <a:alphaOff val="0"/>
                </a:srgbClr>
              </a:solidFill>
              <a:latin typeface="Calibri" panose="020F0502020204030204"/>
              <a:ea typeface="+mn-ea"/>
              <a:cs typeface="+mn-cs"/>
            </a:rPr>
            <a:t>Interpret the information and identify gaps</a:t>
          </a:r>
          <a:endParaRPr lang="en-US" sz="1400" dirty="0">
            <a:solidFill>
              <a:srgbClr val="000000">
                <a:hueOff val="0"/>
                <a:satOff val="0"/>
                <a:lumOff val="0"/>
                <a:alphaOff val="0"/>
              </a:srgbClr>
            </a:solidFill>
            <a:latin typeface="Calibri" panose="020F0502020204030204"/>
            <a:ea typeface="+mn-ea"/>
            <a:cs typeface="+mn-cs"/>
          </a:endParaRPr>
        </a:p>
      </dgm:t>
    </dgm:pt>
    <dgm:pt modelId="{74CAA974-567B-4DED-9392-EF1A6AB529F1}" type="parTrans" cxnId="{B43E23C3-8619-4E1D-BD56-D34B71CCF400}">
      <dgm:prSet/>
      <dgm:spPr/>
      <dgm:t>
        <a:bodyPr/>
        <a:lstStyle/>
        <a:p>
          <a:endParaRPr lang="en-US"/>
        </a:p>
      </dgm:t>
    </dgm:pt>
    <dgm:pt modelId="{714F7B8D-C4A6-420E-AD25-5EB0041C0473}" type="sibTrans" cxnId="{B43E23C3-8619-4E1D-BD56-D34B71CCF400}">
      <dgm:prSet/>
      <dgm:spPr/>
      <dgm:t>
        <a:bodyPr/>
        <a:lstStyle/>
        <a:p>
          <a:endParaRPr lang="en-US"/>
        </a:p>
      </dgm:t>
    </dgm:pt>
    <dgm:pt modelId="{A1A5EDB0-70FA-4BF5-898D-7597FB36DA96}">
      <dgm:prSet phldrT="[Text]" custT="1"/>
      <dgm:spPr>
        <a:xfrm>
          <a:off x="0" y="1261120"/>
          <a:ext cx="4023360" cy="1146472"/>
        </a:xfrm>
        <a:prstGeom prst="roundRect">
          <a:avLst/>
        </a:prstGeom>
        <a:solidFill>
          <a:srgbClr val="637052">
            <a:hueOff val="0"/>
            <a:satOff val="0"/>
            <a:lumOff val="0"/>
            <a:alphaOff val="0"/>
          </a:srgbClr>
        </a:solidFill>
        <a:ln w="15875" cap="flat" cmpd="sng" algn="ctr">
          <a:solidFill>
            <a:srgbClr val="CCDDEA">
              <a:hueOff val="0"/>
              <a:satOff val="0"/>
              <a:lumOff val="0"/>
              <a:alphaOff val="0"/>
            </a:srgbClr>
          </a:solidFill>
          <a:prstDash val="solid"/>
        </a:ln>
        <a:effectLst/>
      </dgm:spPr>
      <dgm:t>
        <a:bodyPr/>
        <a:lstStyle/>
        <a:p>
          <a:r>
            <a:rPr lang="en-US" sz="2800" dirty="0" smtClean="0">
              <a:solidFill>
                <a:sysClr val="window" lastClr="FFFFFF"/>
              </a:solidFill>
              <a:latin typeface="Calibri" panose="020F0502020204030204"/>
              <a:ea typeface="+mn-ea"/>
              <a:cs typeface="+mn-cs"/>
            </a:rPr>
            <a:t>Developing  Hypothesis</a:t>
          </a:r>
          <a:endParaRPr lang="en-US" sz="2800" dirty="0">
            <a:solidFill>
              <a:sysClr val="window" lastClr="FFFFFF"/>
            </a:solidFill>
            <a:latin typeface="Calibri" panose="020F0502020204030204"/>
            <a:ea typeface="+mn-ea"/>
            <a:cs typeface="+mn-cs"/>
          </a:endParaRPr>
        </a:p>
      </dgm:t>
    </dgm:pt>
    <dgm:pt modelId="{735D229F-E782-460A-A434-54893712ACEA}" type="parTrans" cxnId="{BEF4B01C-CCE0-437E-A333-E23901FFE183}">
      <dgm:prSet/>
      <dgm:spPr/>
      <dgm:t>
        <a:bodyPr/>
        <a:lstStyle/>
        <a:p>
          <a:endParaRPr lang="en-US"/>
        </a:p>
      </dgm:t>
    </dgm:pt>
    <dgm:pt modelId="{66AF52C9-967C-43AF-B0C8-FAE3CF932803}" type="sibTrans" cxnId="{BEF4B01C-CCE0-437E-A333-E23901FFE183}">
      <dgm:prSet/>
      <dgm:spPr/>
      <dgm:t>
        <a:bodyPr/>
        <a:lstStyle/>
        <a:p>
          <a:endParaRPr lang="en-US"/>
        </a:p>
      </dgm:t>
    </dgm:pt>
    <dgm:pt modelId="{11220EDC-DF69-455F-A762-F3B6057AC83D}">
      <dgm:prSet phldrT="[Text]" custT="1"/>
      <dgm:spPr>
        <a:xfrm>
          <a:off x="4023360" y="2522240"/>
          <a:ext cx="6035040" cy="1146472"/>
        </a:xfrm>
        <a:prstGeom prst="rightArrow">
          <a:avLst>
            <a:gd name="adj1" fmla="val 75000"/>
            <a:gd name="adj2" fmla="val 50000"/>
          </a:avLst>
        </a:prstGeom>
        <a:solidFill>
          <a:srgbClr val="637052">
            <a:alpha val="90000"/>
            <a:tint val="40000"/>
            <a:hueOff val="0"/>
            <a:satOff val="0"/>
            <a:lumOff val="0"/>
            <a:alphaOff val="0"/>
          </a:srgbClr>
        </a:solidFill>
        <a:ln w="15875" cap="flat" cmpd="sng" algn="ctr">
          <a:solidFill>
            <a:srgbClr val="637052">
              <a:alpha val="90000"/>
              <a:tint val="40000"/>
              <a:hueOff val="0"/>
              <a:satOff val="0"/>
              <a:lumOff val="0"/>
              <a:alphaOff val="0"/>
            </a:srgbClr>
          </a:solidFill>
          <a:prstDash val="solid"/>
        </a:ln>
        <a:effectLst/>
      </dgm:spPr>
      <dgm:t>
        <a:bodyPr/>
        <a:lstStyle/>
        <a:p>
          <a:r>
            <a:rPr lang="en-US" sz="1400" dirty="0" smtClean="0">
              <a:solidFill>
                <a:srgbClr val="000000">
                  <a:hueOff val="0"/>
                  <a:satOff val="0"/>
                  <a:lumOff val="0"/>
                  <a:alphaOff val="0"/>
                </a:srgbClr>
              </a:solidFill>
              <a:latin typeface="Calibri" panose="020F0502020204030204"/>
              <a:ea typeface="+mn-ea"/>
              <a:cs typeface="+mn-cs"/>
            </a:rPr>
            <a:t>Generate further information/ lines of enquiry</a:t>
          </a:r>
          <a:endParaRPr lang="en-US" sz="1400" dirty="0">
            <a:solidFill>
              <a:srgbClr val="000000">
                <a:hueOff val="0"/>
                <a:satOff val="0"/>
                <a:lumOff val="0"/>
                <a:alphaOff val="0"/>
              </a:srgbClr>
            </a:solidFill>
            <a:latin typeface="Calibri" panose="020F0502020204030204"/>
            <a:ea typeface="+mn-ea"/>
            <a:cs typeface="+mn-cs"/>
          </a:endParaRPr>
        </a:p>
      </dgm:t>
    </dgm:pt>
    <dgm:pt modelId="{585E631C-658E-4495-8AD8-B479047B1BD2}" type="parTrans" cxnId="{9778A554-AD80-4104-B4B8-5525A5B01DC3}">
      <dgm:prSet/>
      <dgm:spPr/>
      <dgm:t>
        <a:bodyPr/>
        <a:lstStyle/>
        <a:p>
          <a:endParaRPr lang="en-US"/>
        </a:p>
      </dgm:t>
    </dgm:pt>
    <dgm:pt modelId="{5724271B-70CF-427B-AF16-01E248AD358D}" type="sibTrans" cxnId="{9778A554-AD80-4104-B4B8-5525A5B01DC3}">
      <dgm:prSet/>
      <dgm:spPr/>
      <dgm:t>
        <a:bodyPr/>
        <a:lstStyle/>
        <a:p>
          <a:endParaRPr lang="en-US"/>
        </a:p>
      </dgm:t>
    </dgm:pt>
    <dgm:pt modelId="{01758BF9-C6F9-4D60-BC1F-A07CDDFEEB08}">
      <dgm:prSet phldrT="[Text]" custT="1"/>
      <dgm:spPr>
        <a:xfrm>
          <a:off x="4023360" y="0"/>
          <a:ext cx="6035040" cy="1146472"/>
        </a:xfrm>
        <a:prstGeom prst="rightArrow">
          <a:avLst>
            <a:gd name="adj1" fmla="val 75000"/>
            <a:gd name="adj2" fmla="val 50000"/>
          </a:avLst>
        </a:prstGeom>
        <a:solidFill>
          <a:srgbClr val="637052">
            <a:alpha val="90000"/>
            <a:tint val="40000"/>
            <a:hueOff val="0"/>
            <a:satOff val="0"/>
            <a:lumOff val="0"/>
            <a:alphaOff val="0"/>
          </a:srgbClr>
        </a:solidFill>
        <a:ln w="15875" cap="flat" cmpd="sng" algn="ctr">
          <a:solidFill>
            <a:srgbClr val="637052">
              <a:alpha val="90000"/>
              <a:tint val="40000"/>
              <a:hueOff val="0"/>
              <a:satOff val="0"/>
              <a:lumOff val="0"/>
              <a:alphaOff val="0"/>
            </a:srgbClr>
          </a:solidFill>
          <a:prstDash val="solid"/>
        </a:ln>
        <a:effectLst/>
      </dgm:spPr>
      <dgm:t>
        <a:bodyPr/>
        <a:lstStyle/>
        <a:p>
          <a:r>
            <a:rPr lang="en-US" sz="1400" dirty="0" smtClean="0">
              <a:solidFill>
                <a:srgbClr val="000000">
                  <a:hueOff val="0"/>
                  <a:satOff val="0"/>
                  <a:lumOff val="0"/>
                  <a:alphaOff val="0"/>
                </a:srgbClr>
              </a:solidFill>
              <a:latin typeface="Calibri" panose="020F0502020204030204"/>
              <a:ea typeface="+mn-ea"/>
              <a:cs typeface="+mn-cs"/>
            </a:rPr>
            <a:t>How can you fill the gaps- seek further information</a:t>
          </a:r>
          <a:endParaRPr lang="en-US" sz="1400" dirty="0">
            <a:solidFill>
              <a:srgbClr val="000000">
                <a:hueOff val="0"/>
                <a:satOff val="0"/>
                <a:lumOff val="0"/>
                <a:alphaOff val="0"/>
              </a:srgbClr>
            </a:solidFill>
            <a:latin typeface="Calibri" panose="020F0502020204030204"/>
            <a:ea typeface="+mn-ea"/>
            <a:cs typeface="+mn-cs"/>
          </a:endParaRPr>
        </a:p>
      </dgm:t>
    </dgm:pt>
    <dgm:pt modelId="{40B8063D-AFBE-464C-A7A1-3698E5FCD719}" type="parTrans" cxnId="{D8581EEA-997E-4B34-910E-8FE5D4919F4C}">
      <dgm:prSet/>
      <dgm:spPr/>
      <dgm:t>
        <a:bodyPr/>
        <a:lstStyle/>
        <a:p>
          <a:endParaRPr lang="en-US"/>
        </a:p>
      </dgm:t>
    </dgm:pt>
    <dgm:pt modelId="{C28F0BF9-DFD3-4346-8D75-FABF5ABDC5AA}" type="sibTrans" cxnId="{D8581EEA-997E-4B34-910E-8FE5D4919F4C}">
      <dgm:prSet/>
      <dgm:spPr/>
      <dgm:t>
        <a:bodyPr/>
        <a:lstStyle/>
        <a:p>
          <a:endParaRPr lang="en-US"/>
        </a:p>
      </dgm:t>
    </dgm:pt>
    <dgm:pt modelId="{C2D58DB8-D737-490F-999C-CFB49509BADF}">
      <dgm:prSet phldrT="[Text]" custT="1"/>
      <dgm:spPr>
        <a:xfrm>
          <a:off x="4023360" y="0"/>
          <a:ext cx="6035040" cy="1146472"/>
        </a:xfrm>
        <a:prstGeom prst="rightArrow">
          <a:avLst>
            <a:gd name="adj1" fmla="val 75000"/>
            <a:gd name="adj2" fmla="val 50000"/>
          </a:avLst>
        </a:prstGeom>
        <a:solidFill>
          <a:srgbClr val="637052">
            <a:alpha val="90000"/>
            <a:tint val="40000"/>
            <a:hueOff val="0"/>
            <a:satOff val="0"/>
            <a:lumOff val="0"/>
            <a:alphaOff val="0"/>
          </a:srgbClr>
        </a:solidFill>
        <a:ln w="15875" cap="flat" cmpd="sng" algn="ctr">
          <a:solidFill>
            <a:srgbClr val="637052">
              <a:alpha val="90000"/>
              <a:tint val="40000"/>
              <a:hueOff val="0"/>
              <a:satOff val="0"/>
              <a:lumOff val="0"/>
              <a:alphaOff val="0"/>
            </a:srgbClr>
          </a:solidFill>
          <a:prstDash val="solid"/>
        </a:ln>
        <a:effectLst/>
      </dgm:spPr>
      <dgm:t>
        <a:bodyPr/>
        <a:lstStyle/>
        <a:p>
          <a:r>
            <a:rPr lang="en-US" sz="1400" dirty="0" smtClean="0">
              <a:solidFill>
                <a:srgbClr val="000000">
                  <a:hueOff val="0"/>
                  <a:satOff val="0"/>
                  <a:lumOff val="0"/>
                  <a:alphaOff val="0"/>
                </a:srgbClr>
              </a:solidFill>
              <a:latin typeface="Calibri" panose="020F0502020204030204"/>
              <a:ea typeface="+mn-ea"/>
              <a:cs typeface="+mn-cs"/>
            </a:rPr>
            <a:t>Consider using a hypothesis for the gaps</a:t>
          </a:r>
          <a:endParaRPr lang="en-US" sz="1400" dirty="0">
            <a:solidFill>
              <a:srgbClr val="000000">
                <a:hueOff val="0"/>
                <a:satOff val="0"/>
                <a:lumOff val="0"/>
                <a:alphaOff val="0"/>
              </a:srgbClr>
            </a:solidFill>
            <a:latin typeface="Calibri" panose="020F0502020204030204"/>
            <a:ea typeface="+mn-ea"/>
            <a:cs typeface="+mn-cs"/>
          </a:endParaRPr>
        </a:p>
      </dgm:t>
    </dgm:pt>
    <dgm:pt modelId="{6774BAE7-3E2C-40CC-A8D9-456FF1726876}" type="parTrans" cxnId="{D28670D2-38B8-4B51-A27D-D6F68AAA00FA}">
      <dgm:prSet/>
      <dgm:spPr/>
      <dgm:t>
        <a:bodyPr/>
        <a:lstStyle/>
        <a:p>
          <a:endParaRPr lang="en-US"/>
        </a:p>
      </dgm:t>
    </dgm:pt>
    <dgm:pt modelId="{956A4EF1-F63A-4869-8597-E1C8D6AACDD6}" type="sibTrans" cxnId="{D28670D2-38B8-4B51-A27D-D6F68AAA00FA}">
      <dgm:prSet/>
      <dgm:spPr/>
      <dgm:t>
        <a:bodyPr/>
        <a:lstStyle/>
        <a:p>
          <a:endParaRPr lang="en-US"/>
        </a:p>
      </dgm:t>
    </dgm:pt>
    <dgm:pt modelId="{8E60A474-EBD7-436E-AFB2-77AE0CB04E7A}">
      <dgm:prSet phldrT="[Text]"/>
      <dgm:spPr>
        <a:xfrm>
          <a:off x="4023360" y="2522240"/>
          <a:ext cx="6035040" cy="1146472"/>
        </a:xfrm>
        <a:prstGeom prst="rightArrow">
          <a:avLst>
            <a:gd name="adj1" fmla="val 75000"/>
            <a:gd name="adj2" fmla="val 50000"/>
          </a:avLst>
        </a:prstGeom>
        <a:solidFill>
          <a:srgbClr val="637052">
            <a:alpha val="90000"/>
            <a:tint val="40000"/>
            <a:hueOff val="0"/>
            <a:satOff val="0"/>
            <a:lumOff val="0"/>
            <a:alphaOff val="0"/>
          </a:srgbClr>
        </a:solidFill>
        <a:ln w="15875" cap="flat" cmpd="sng" algn="ctr">
          <a:solidFill>
            <a:srgbClr val="637052">
              <a:alpha val="90000"/>
              <a:tint val="40000"/>
              <a:hueOff val="0"/>
              <a:satOff val="0"/>
              <a:lumOff val="0"/>
              <a:alphaOff val="0"/>
            </a:srgbClr>
          </a:solidFill>
          <a:prstDash val="solid"/>
        </a:ln>
        <a:effectLst/>
      </dgm:spPr>
      <dgm:t>
        <a:bodyPr/>
        <a:lstStyle/>
        <a:p>
          <a:endParaRPr lang="en-US" sz="1000" dirty="0">
            <a:solidFill>
              <a:srgbClr val="000000">
                <a:hueOff val="0"/>
                <a:satOff val="0"/>
                <a:lumOff val="0"/>
                <a:alphaOff val="0"/>
              </a:srgbClr>
            </a:solidFill>
            <a:latin typeface="Calibri" panose="020F0502020204030204"/>
            <a:ea typeface="+mn-ea"/>
            <a:cs typeface="+mn-cs"/>
          </a:endParaRPr>
        </a:p>
      </dgm:t>
    </dgm:pt>
    <dgm:pt modelId="{59CF870B-ADE1-462E-962E-F43E62AC2F16}" type="parTrans" cxnId="{0FC7F4D0-51DC-46BE-B087-3F10F5DED85A}">
      <dgm:prSet/>
      <dgm:spPr/>
      <dgm:t>
        <a:bodyPr/>
        <a:lstStyle/>
        <a:p>
          <a:endParaRPr lang="en-US"/>
        </a:p>
      </dgm:t>
    </dgm:pt>
    <dgm:pt modelId="{D9A7404D-8559-4D86-89B4-EE30F918F5E7}" type="sibTrans" cxnId="{0FC7F4D0-51DC-46BE-B087-3F10F5DED85A}">
      <dgm:prSet/>
      <dgm:spPr/>
      <dgm:t>
        <a:bodyPr/>
        <a:lstStyle/>
        <a:p>
          <a:endParaRPr lang="en-US"/>
        </a:p>
      </dgm:t>
    </dgm:pt>
    <dgm:pt modelId="{97658915-15A9-4A91-BE9D-3A61957565FD}">
      <dgm:prSet phldrT="[Text]"/>
      <dgm:spPr>
        <a:xfrm>
          <a:off x="4023360" y="2522240"/>
          <a:ext cx="6035040" cy="1146472"/>
        </a:xfrm>
        <a:prstGeom prst="rightArrow">
          <a:avLst>
            <a:gd name="adj1" fmla="val 75000"/>
            <a:gd name="adj2" fmla="val 50000"/>
          </a:avLst>
        </a:prstGeom>
        <a:solidFill>
          <a:srgbClr val="637052">
            <a:alpha val="90000"/>
            <a:tint val="40000"/>
            <a:hueOff val="0"/>
            <a:satOff val="0"/>
            <a:lumOff val="0"/>
            <a:alphaOff val="0"/>
          </a:srgbClr>
        </a:solidFill>
        <a:ln w="15875" cap="flat" cmpd="sng" algn="ctr">
          <a:solidFill>
            <a:srgbClr val="637052">
              <a:alpha val="90000"/>
              <a:tint val="40000"/>
              <a:hueOff val="0"/>
              <a:satOff val="0"/>
              <a:lumOff val="0"/>
              <a:alphaOff val="0"/>
            </a:srgbClr>
          </a:solidFill>
          <a:prstDash val="solid"/>
        </a:ln>
        <a:effectLst/>
      </dgm:spPr>
      <dgm:t>
        <a:bodyPr/>
        <a:lstStyle/>
        <a:p>
          <a:endParaRPr lang="en-US" sz="1000" dirty="0">
            <a:solidFill>
              <a:srgbClr val="000000">
                <a:hueOff val="0"/>
                <a:satOff val="0"/>
                <a:lumOff val="0"/>
                <a:alphaOff val="0"/>
              </a:srgbClr>
            </a:solidFill>
            <a:latin typeface="Calibri" panose="020F0502020204030204"/>
            <a:ea typeface="+mn-ea"/>
            <a:cs typeface="+mn-cs"/>
          </a:endParaRPr>
        </a:p>
      </dgm:t>
    </dgm:pt>
    <dgm:pt modelId="{FFC991DB-5BD0-411A-9FE6-6563B2604D45}" type="parTrans" cxnId="{6B317B9E-CD6D-4A3D-8BD7-31C419C5EDD5}">
      <dgm:prSet/>
      <dgm:spPr/>
      <dgm:t>
        <a:bodyPr/>
        <a:lstStyle/>
        <a:p>
          <a:endParaRPr lang="en-US"/>
        </a:p>
      </dgm:t>
    </dgm:pt>
    <dgm:pt modelId="{6F61F3F2-4E11-41BD-9F82-E08B6128D5A9}" type="sibTrans" cxnId="{6B317B9E-CD6D-4A3D-8BD7-31C419C5EDD5}">
      <dgm:prSet/>
      <dgm:spPr/>
      <dgm:t>
        <a:bodyPr/>
        <a:lstStyle/>
        <a:p>
          <a:endParaRPr lang="en-US"/>
        </a:p>
      </dgm:t>
    </dgm:pt>
    <dgm:pt modelId="{3AAFA483-CBCF-4943-B8AF-8B310F444EB4}">
      <dgm:prSet phldrT="[Text]" custT="1"/>
      <dgm:spPr>
        <a:xfrm>
          <a:off x="0" y="2522240"/>
          <a:ext cx="4023360" cy="1146472"/>
        </a:xfrm>
        <a:prstGeom prst="roundRect">
          <a:avLst/>
        </a:prstGeom>
        <a:solidFill>
          <a:srgbClr val="637052">
            <a:hueOff val="0"/>
            <a:satOff val="0"/>
            <a:lumOff val="0"/>
            <a:alphaOff val="0"/>
          </a:srgbClr>
        </a:solidFill>
        <a:ln w="15875" cap="flat" cmpd="sng" algn="ctr">
          <a:solidFill>
            <a:srgbClr val="CCDDEA">
              <a:hueOff val="0"/>
              <a:satOff val="0"/>
              <a:lumOff val="0"/>
              <a:alphaOff val="0"/>
            </a:srgbClr>
          </a:solidFill>
          <a:prstDash val="solid"/>
        </a:ln>
        <a:effectLst/>
      </dgm:spPr>
      <dgm:t>
        <a:bodyPr/>
        <a:lstStyle/>
        <a:p>
          <a:r>
            <a:rPr lang="en-US" sz="2800" dirty="0" smtClean="0">
              <a:solidFill>
                <a:sysClr val="window" lastClr="FFFFFF"/>
              </a:solidFill>
              <a:latin typeface="Calibri" panose="020F0502020204030204"/>
              <a:ea typeface="+mn-ea"/>
              <a:cs typeface="+mn-cs"/>
            </a:rPr>
            <a:t>Test Hypothesis</a:t>
          </a:r>
          <a:endParaRPr lang="en-US" sz="2800" dirty="0">
            <a:solidFill>
              <a:sysClr val="window" lastClr="FFFFFF"/>
            </a:solidFill>
            <a:latin typeface="Calibri" panose="020F0502020204030204"/>
            <a:ea typeface="+mn-ea"/>
            <a:cs typeface="+mn-cs"/>
          </a:endParaRPr>
        </a:p>
      </dgm:t>
    </dgm:pt>
    <dgm:pt modelId="{EFAC01FD-4AF0-4A1D-B21E-4282FD23476E}" type="parTrans" cxnId="{B02E24C8-A0E9-4041-9769-2CDBB5D38442}">
      <dgm:prSet/>
      <dgm:spPr/>
      <dgm:t>
        <a:bodyPr/>
        <a:lstStyle/>
        <a:p>
          <a:endParaRPr lang="en-US"/>
        </a:p>
      </dgm:t>
    </dgm:pt>
    <dgm:pt modelId="{9A4BE0C6-7273-46AA-8851-0D976A87C5F5}" type="sibTrans" cxnId="{B02E24C8-A0E9-4041-9769-2CDBB5D38442}">
      <dgm:prSet/>
      <dgm:spPr/>
      <dgm:t>
        <a:bodyPr/>
        <a:lstStyle/>
        <a:p>
          <a:endParaRPr lang="en-US"/>
        </a:p>
      </dgm:t>
    </dgm:pt>
    <dgm:pt modelId="{C2F91A95-129B-4480-ACF6-96FBDAF2047E}">
      <dgm:prSet custT="1"/>
      <dgm:spPr>
        <a:xfrm>
          <a:off x="4023360" y="1261120"/>
          <a:ext cx="6035040" cy="1146472"/>
        </a:xfrm>
        <a:prstGeom prst="rightArrow">
          <a:avLst>
            <a:gd name="adj1" fmla="val 75000"/>
            <a:gd name="adj2" fmla="val 50000"/>
          </a:avLst>
        </a:prstGeom>
        <a:solidFill>
          <a:srgbClr val="637052">
            <a:alpha val="90000"/>
            <a:tint val="40000"/>
            <a:hueOff val="0"/>
            <a:satOff val="0"/>
            <a:lumOff val="0"/>
            <a:alphaOff val="0"/>
          </a:srgbClr>
        </a:solidFill>
        <a:ln w="15875" cap="flat" cmpd="sng" algn="ctr">
          <a:solidFill>
            <a:srgbClr val="637052">
              <a:alpha val="90000"/>
              <a:tint val="40000"/>
              <a:hueOff val="0"/>
              <a:satOff val="0"/>
              <a:lumOff val="0"/>
              <a:alphaOff val="0"/>
            </a:srgbClr>
          </a:solidFill>
          <a:prstDash val="solid"/>
        </a:ln>
        <a:effectLst/>
      </dgm:spPr>
      <dgm:t>
        <a:bodyPr/>
        <a:lstStyle/>
        <a:p>
          <a:r>
            <a:rPr lang="en-US" sz="1400" dirty="0" smtClean="0">
              <a:solidFill>
                <a:srgbClr val="000000">
                  <a:hueOff val="0"/>
                  <a:satOff val="0"/>
                  <a:lumOff val="0"/>
                  <a:alphaOff val="0"/>
                </a:srgbClr>
              </a:solidFill>
              <a:latin typeface="Calibri" panose="020F0502020204030204"/>
              <a:ea typeface="+mn-ea"/>
              <a:cs typeface="+mn-cs"/>
            </a:rPr>
            <a:t>Reasonable interpretation </a:t>
          </a:r>
        </a:p>
        <a:p>
          <a:r>
            <a:rPr lang="en-US" sz="1400" dirty="0" smtClean="0">
              <a:solidFill>
                <a:srgbClr val="000000">
                  <a:hueOff val="0"/>
                  <a:satOff val="0"/>
                  <a:lumOff val="0"/>
                  <a:alphaOff val="0"/>
                </a:srgbClr>
              </a:solidFill>
              <a:latin typeface="Calibri" panose="020F0502020204030204"/>
              <a:ea typeface="+mn-ea"/>
              <a:cs typeface="+mn-cs"/>
            </a:rPr>
            <a:t>Most logical explanation</a:t>
          </a:r>
        </a:p>
        <a:p>
          <a:r>
            <a:rPr lang="en-US" sz="1400" dirty="0" smtClean="0">
              <a:solidFill>
                <a:srgbClr val="000000">
                  <a:hueOff val="0"/>
                  <a:satOff val="0"/>
                  <a:lumOff val="0"/>
                  <a:alphaOff val="0"/>
                </a:srgbClr>
              </a:solidFill>
              <a:latin typeface="Calibri" panose="020F0502020204030204"/>
              <a:ea typeface="+mn-ea"/>
              <a:cs typeface="+mn-cs"/>
            </a:rPr>
            <a:t>Is there more than one likely explanation</a:t>
          </a:r>
        </a:p>
        <a:p>
          <a:r>
            <a:rPr lang="en-US" sz="1400" dirty="0" smtClean="0">
              <a:solidFill>
                <a:srgbClr val="000000">
                  <a:hueOff val="0"/>
                  <a:satOff val="0"/>
                  <a:lumOff val="0"/>
                  <a:alphaOff val="0"/>
                </a:srgbClr>
              </a:solidFill>
              <a:latin typeface="Calibri" panose="020F0502020204030204"/>
              <a:ea typeface="+mn-ea"/>
              <a:cs typeface="+mn-cs"/>
            </a:rPr>
            <a:t>Do you need to seek assistance?</a:t>
          </a:r>
        </a:p>
      </dgm:t>
    </dgm:pt>
    <dgm:pt modelId="{FD10B6DB-818A-4537-8258-751D1C3B99C3}" type="parTrans" cxnId="{1ECCD175-CD0C-4E59-9933-DB9DB4958081}">
      <dgm:prSet/>
      <dgm:spPr/>
      <dgm:t>
        <a:bodyPr/>
        <a:lstStyle/>
        <a:p>
          <a:endParaRPr lang="en-US"/>
        </a:p>
      </dgm:t>
    </dgm:pt>
    <dgm:pt modelId="{28D7436B-64AA-45B7-8A41-CD5DF22F3015}" type="sibTrans" cxnId="{1ECCD175-CD0C-4E59-9933-DB9DB4958081}">
      <dgm:prSet/>
      <dgm:spPr/>
      <dgm:t>
        <a:bodyPr/>
        <a:lstStyle/>
        <a:p>
          <a:endParaRPr lang="en-US"/>
        </a:p>
      </dgm:t>
    </dgm:pt>
    <dgm:pt modelId="{D1EA6134-7750-46CB-8B82-19BBD68C6775}">
      <dgm:prSet phldrT="[Text]" custT="1"/>
      <dgm:spPr>
        <a:xfrm>
          <a:off x="4023360" y="2522240"/>
          <a:ext cx="6035040" cy="1146472"/>
        </a:xfrm>
        <a:prstGeom prst="rightArrow">
          <a:avLst>
            <a:gd name="adj1" fmla="val 75000"/>
            <a:gd name="adj2" fmla="val 50000"/>
          </a:avLst>
        </a:prstGeom>
        <a:solidFill>
          <a:srgbClr val="637052">
            <a:alpha val="90000"/>
            <a:tint val="40000"/>
            <a:hueOff val="0"/>
            <a:satOff val="0"/>
            <a:lumOff val="0"/>
            <a:alphaOff val="0"/>
          </a:srgbClr>
        </a:solidFill>
        <a:ln w="15875" cap="flat" cmpd="sng" algn="ctr">
          <a:solidFill>
            <a:srgbClr val="637052">
              <a:alpha val="90000"/>
              <a:tint val="40000"/>
              <a:hueOff val="0"/>
              <a:satOff val="0"/>
              <a:lumOff val="0"/>
              <a:alphaOff val="0"/>
            </a:srgbClr>
          </a:solidFill>
          <a:prstDash val="solid"/>
        </a:ln>
        <a:effectLst/>
      </dgm:spPr>
      <dgm:t>
        <a:bodyPr/>
        <a:lstStyle/>
        <a:p>
          <a:r>
            <a:rPr lang="en-US" sz="1400" dirty="0" smtClean="0">
              <a:solidFill>
                <a:srgbClr val="000000">
                  <a:hueOff val="0"/>
                  <a:satOff val="0"/>
                  <a:lumOff val="0"/>
                  <a:alphaOff val="0"/>
                </a:srgbClr>
              </a:solidFill>
              <a:latin typeface="Calibri" panose="020F0502020204030204"/>
              <a:ea typeface="+mn-ea"/>
              <a:cs typeface="+mn-cs"/>
            </a:rPr>
            <a:t>Discount other hypothesis</a:t>
          </a:r>
          <a:endParaRPr lang="en-US" sz="1400" dirty="0">
            <a:solidFill>
              <a:srgbClr val="000000">
                <a:hueOff val="0"/>
                <a:satOff val="0"/>
                <a:lumOff val="0"/>
                <a:alphaOff val="0"/>
              </a:srgbClr>
            </a:solidFill>
            <a:latin typeface="Calibri" panose="020F0502020204030204"/>
            <a:ea typeface="+mn-ea"/>
            <a:cs typeface="+mn-cs"/>
          </a:endParaRPr>
        </a:p>
      </dgm:t>
    </dgm:pt>
    <dgm:pt modelId="{AA4B54FD-99A4-4678-B0E8-E27DDF03358B}" type="parTrans" cxnId="{C5F891FF-98F3-4C7F-9061-726E0AA547D3}">
      <dgm:prSet/>
      <dgm:spPr/>
      <dgm:t>
        <a:bodyPr/>
        <a:lstStyle/>
        <a:p>
          <a:endParaRPr lang="en-US"/>
        </a:p>
      </dgm:t>
    </dgm:pt>
    <dgm:pt modelId="{97F7486B-DD19-4BA5-8FC8-8AF3DB940A36}" type="sibTrans" cxnId="{C5F891FF-98F3-4C7F-9061-726E0AA547D3}">
      <dgm:prSet/>
      <dgm:spPr/>
      <dgm:t>
        <a:bodyPr/>
        <a:lstStyle/>
        <a:p>
          <a:endParaRPr lang="en-US"/>
        </a:p>
      </dgm:t>
    </dgm:pt>
    <dgm:pt modelId="{A7BE50F9-262A-4444-977A-9A29937EE87F}">
      <dgm:prSet phldrT="[Text]" custT="1"/>
      <dgm:spPr>
        <a:xfrm>
          <a:off x="4023360" y="2522240"/>
          <a:ext cx="6035040" cy="1146472"/>
        </a:xfrm>
        <a:prstGeom prst="rightArrow">
          <a:avLst>
            <a:gd name="adj1" fmla="val 75000"/>
            <a:gd name="adj2" fmla="val 50000"/>
          </a:avLst>
        </a:prstGeom>
        <a:solidFill>
          <a:srgbClr val="637052">
            <a:alpha val="90000"/>
            <a:tint val="40000"/>
            <a:hueOff val="0"/>
            <a:satOff val="0"/>
            <a:lumOff val="0"/>
            <a:alphaOff val="0"/>
          </a:srgbClr>
        </a:solidFill>
        <a:ln w="15875" cap="flat" cmpd="sng" algn="ctr">
          <a:solidFill>
            <a:srgbClr val="637052">
              <a:alpha val="90000"/>
              <a:tint val="40000"/>
              <a:hueOff val="0"/>
              <a:satOff val="0"/>
              <a:lumOff val="0"/>
              <a:alphaOff val="0"/>
            </a:srgbClr>
          </a:solidFill>
          <a:prstDash val="solid"/>
        </a:ln>
        <a:effectLst/>
      </dgm:spPr>
      <dgm:t>
        <a:bodyPr/>
        <a:lstStyle/>
        <a:p>
          <a:endParaRPr lang="en-US" sz="1400" dirty="0">
            <a:solidFill>
              <a:srgbClr val="000000">
                <a:hueOff val="0"/>
                <a:satOff val="0"/>
                <a:lumOff val="0"/>
                <a:alphaOff val="0"/>
              </a:srgbClr>
            </a:solidFill>
            <a:latin typeface="Calibri" panose="020F0502020204030204"/>
            <a:ea typeface="+mn-ea"/>
            <a:cs typeface="+mn-cs"/>
          </a:endParaRPr>
        </a:p>
      </dgm:t>
    </dgm:pt>
    <dgm:pt modelId="{4A52D330-04AC-426D-9D1E-6A98A9CFAB65}" type="parTrans" cxnId="{C6C25EEF-E203-4210-9B9C-6C1C6D4E254B}">
      <dgm:prSet/>
      <dgm:spPr/>
      <dgm:t>
        <a:bodyPr/>
        <a:lstStyle/>
        <a:p>
          <a:endParaRPr lang="en-US"/>
        </a:p>
      </dgm:t>
    </dgm:pt>
    <dgm:pt modelId="{6B0CC3EA-4273-411B-813F-F4C84FEE733F}" type="sibTrans" cxnId="{C6C25EEF-E203-4210-9B9C-6C1C6D4E254B}">
      <dgm:prSet/>
      <dgm:spPr/>
      <dgm:t>
        <a:bodyPr/>
        <a:lstStyle/>
        <a:p>
          <a:endParaRPr lang="en-US"/>
        </a:p>
      </dgm:t>
    </dgm:pt>
    <dgm:pt modelId="{90EBA21D-2D84-4A29-8E5F-049B1327ADEF}">
      <dgm:prSet phldrT="[Text]" custT="1"/>
      <dgm:spPr>
        <a:xfrm>
          <a:off x="4023360" y="2522240"/>
          <a:ext cx="6035040" cy="1146472"/>
        </a:xfrm>
        <a:prstGeom prst="rightArrow">
          <a:avLst>
            <a:gd name="adj1" fmla="val 75000"/>
            <a:gd name="adj2" fmla="val 50000"/>
          </a:avLst>
        </a:prstGeom>
        <a:solidFill>
          <a:srgbClr val="637052">
            <a:alpha val="90000"/>
            <a:tint val="40000"/>
            <a:hueOff val="0"/>
            <a:satOff val="0"/>
            <a:lumOff val="0"/>
            <a:alphaOff val="0"/>
          </a:srgbClr>
        </a:solidFill>
        <a:ln w="15875" cap="flat" cmpd="sng" algn="ctr">
          <a:solidFill>
            <a:srgbClr val="637052">
              <a:alpha val="90000"/>
              <a:tint val="40000"/>
              <a:hueOff val="0"/>
              <a:satOff val="0"/>
              <a:lumOff val="0"/>
              <a:alphaOff val="0"/>
            </a:srgbClr>
          </a:solidFill>
          <a:prstDash val="solid"/>
        </a:ln>
        <a:effectLst/>
      </dgm:spPr>
      <dgm:t>
        <a:bodyPr/>
        <a:lstStyle/>
        <a:p>
          <a:r>
            <a:rPr lang="en-US" sz="1400" dirty="0" smtClean="0">
              <a:solidFill>
                <a:srgbClr val="000000">
                  <a:hueOff val="0"/>
                  <a:satOff val="0"/>
                  <a:lumOff val="0"/>
                  <a:alphaOff val="0"/>
                </a:srgbClr>
              </a:solidFill>
              <a:latin typeface="Calibri" panose="020F0502020204030204"/>
              <a:ea typeface="+mn-ea"/>
              <a:cs typeface="+mn-cs"/>
            </a:rPr>
            <a:t>Review</a:t>
          </a:r>
          <a:endParaRPr lang="en-US" sz="1400" dirty="0">
            <a:solidFill>
              <a:srgbClr val="000000">
                <a:hueOff val="0"/>
                <a:satOff val="0"/>
                <a:lumOff val="0"/>
                <a:alphaOff val="0"/>
              </a:srgbClr>
            </a:solidFill>
            <a:latin typeface="Calibri" panose="020F0502020204030204"/>
            <a:ea typeface="+mn-ea"/>
            <a:cs typeface="+mn-cs"/>
          </a:endParaRPr>
        </a:p>
      </dgm:t>
    </dgm:pt>
    <dgm:pt modelId="{1D5DF9CE-9994-4B4D-8CB8-19FCE2615331}" type="parTrans" cxnId="{3D85708C-99C2-435D-A3F5-4A6117687251}">
      <dgm:prSet/>
      <dgm:spPr/>
      <dgm:t>
        <a:bodyPr/>
        <a:lstStyle/>
        <a:p>
          <a:endParaRPr lang="en-US"/>
        </a:p>
      </dgm:t>
    </dgm:pt>
    <dgm:pt modelId="{B9133EFC-EF55-437C-979A-1256D6F788C4}" type="sibTrans" cxnId="{3D85708C-99C2-435D-A3F5-4A6117687251}">
      <dgm:prSet/>
      <dgm:spPr/>
      <dgm:t>
        <a:bodyPr/>
        <a:lstStyle/>
        <a:p>
          <a:endParaRPr lang="en-US"/>
        </a:p>
      </dgm:t>
    </dgm:pt>
    <dgm:pt modelId="{121093F8-5B36-4DFA-A239-C9883A9BAAE3}" type="pres">
      <dgm:prSet presAssocID="{C13849F1-2633-4E1F-BD11-9AF0694E3932}" presName="Name0" presStyleCnt="0">
        <dgm:presLayoutVars>
          <dgm:dir/>
          <dgm:animLvl val="lvl"/>
          <dgm:resizeHandles/>
        </dgm:presLayoutVars>
      </dgm:prSet>
      <dgm:spPr/>
      <dgm:t>
        <a:bodyPr/>
        <a:lstStyle/>
        <a:p>
          <a:endParaRPr lang="en-US"/>
        </a:p>
      </dgm:t>
    </dgm:pt>
    <dgm:pt modelId="{EE0698F5-B71E-4435-B6A6-B17286CAE5F4}" type="pres">
      <dgm:prSet presAssocID="{CFF92B80-536B-4C18-B5C0-95025C77630E}" presName="linNode" presStyleCnt="0"/>
      <dgm:spPr/>
    </dgm:pt>
    <dgm:pt modelId="{B226A503-95C3-4A9E-A90E-74839B426143}" type="pres">
      <dgm:prSet presAssocID="{CFF92B80-536B-4C18-B5C0-95025C77630E}" presName="parentShp" presStyleLbl="node1" presStyleIdx="0" presStyleCnt="3" custLinFactNeighborX="163" custLinFactNeighborY="858">
        <dgm:presLayoutVars>
          <dgm:bulletEnabled val="1"/>
        </dgm:presLayoutVars>
      </dgm:prSet>
      <dgm:spPr/>
      <dgm:t>
        <a:bodyPr/>
        <a:lstStyle/>
        <a:p>
          <a:endParaRPr lang="en-US"/>
        </a:p>
      </dgm:t>
    </dgm:pt>
    <dgm:pt modelId="{50509366-66ED-41D2-BBAD-15CBFAEDCD34}" type="pres">
      <dgm:prSet presAssocID="{CFF92B80-536B-4C18-B5C0-95025C77630E}" presName="childShp" presStyleLbl="bgAccFollowNode1" presStyleIdx="0" presStyleCnt="3">
        <dgm:presLayoutVars>
          <dgm:bulletEnabled val="1"/>
        </dgm:presLayoutVars>
      </dgm:prSet>
      <dgm:spPr/>
      <dgm:t>
        <a:bodyPr/>
        <a:lstStyle/>
        <a:p>
          <a:endParaRPr lang="en-US"/>
        </a:p>
      </dgm:t>
    </dgm:pt>
    <dgm:pt modelId="{C5E135FD-49B8-4F12-9233-C52E9D4F4486}" type="pres">
      <dgm:prSet presAssocID="{86DF1212-04FE-435D-80A3-5779C3AD0D24}" presName="spacing" presStyleCnt="0"/>
      <dgm:spPr/>
    </dgm:pt>
    <dgm:pt modelId="{36014045-47E2-4AEA-AF34-DB2B04C42D45}" type="pres">
      <dgm:prSet presAssocID="{A1A5EDB0-70FA-4BF5-898D-7597FB36DA96}" presName="linNode" presStyleCnt="0"/>
      <dgm:spPr/>
    </dgm:pt>
    <dgm:pt modelId="{83398783-9382-44B0-AFE2-7786636378CF}" type="pres">
      <dgm:prSet presAssocID="{A1A5EDB0-70FA-4BF5-898D-7597FB36DA96}" presName="parentShp" presStyleLbl="node1" presStyleIdx="1" presStyleCnt="3">
        <dgm:presLayoutVars>
          <dgm:bulletEnabled val="1"/>
        </dgm:presLayoutVars>
      </dgm:prSet>
      <dgm:spPr/>
      <dgm:t>
        <a:bodyPr/>
        <a:lstStyle/>
        <a:p>
          <a:endParaRPr lang="en-US"/>
        </a:p>
      </dgm:t>
    </dgm:pt>
    <dgm:pt modelId="{4B6DA3F4-9AE9-4638-81AB-64866607D57D}" type="pres">
      <dgm:prSet presAssocID="{A1A5EDB0-70FA-4BF5-898D-7597FB36DA96}" presName="childShp" presStyleLbl="bgAccFollowNode1" presStyleIdx="1" presStyleCnt="3">
        <dgm:presLayoutVars>
          <dgm:bulletEnabled val="1"/>
        </dgm:presLayoutVars>
      </dgm:prSet>
      <dgm:spPr/>
      <dgm:t>
        <a:bodyPr/>
        <a:lstStyle/>
        <a:p>
          <a:endParaRPr lang="en-US"/>
        </a:p>
      </dgm:t>
    </dgm:pt>
    <dgm:pt modelId="{3138F972-7786-450A-9EB4-C77C4EE537F8}" type="pres">
      <dgm:prSet presAssocID="{66AF52C9-967C-43AF-B0C8-FAE3CF932803}" presName="spacing" presStyleCnt="0"/>
      <dgm:spPr/>
    </dgm:pt>
    <dgm:pt modelId="{7CF48B07-C5A0-4E58-9F1E-85EE26FECC7E}" type="pres">
      <dgm:prSet presAssocID="{3AAFA483-CBCF-4943-B8AF-8B310F444EB4}" presName="linNode" presStyleCnt="0"/>
      <dgm:spPr/>
    </dgm:pt>
    <dgm:pt modelId="{13ADB558-51A1-44F6-BE68-011A4A4B0D72}" type="pres">
      <dgm:prSet presAssocID="{3AAFA483-CBCF-4943-B8AF-8B310F444EB4}" presName="parentShp" presStyleLbl="node1" presStyleIdx="2" presStyleCnt="3">
        <dgm:presLayoutVars>
          <dgm:bulletEnabled val="1"/>
        </dgm:presLayoutVars>
      </dgm:prSet>
      <dgm:spPr/>
      <dgm:t>
        <a:bodyPr/>
        <a:lstStyle/>
        <a:p>
          <a:endParaRPr lang="en-US"/>
        </a:p>
      </dgm:t>
    </dgm:pt>
    <dgm:pt modelId="{A4632932-5840-4C54-BC4F-0D62EA2ABD51}" type="pres">
      <dgm:prSet presAssocID="{3AAFA483-CBCF-4943-B8AF-8B310F444EB4}" presName="childShp" presStyleLbl="bgAccFollowNode1" presStyleIdx="2" presStyleCnt="3">
        <dgm:presLayoutVars>
          <dgm:bulletEnabled val="1"/>
        </dgm:presLayoutVars>
      </dgm:prSet>
      <dgm:spPr/>
      <dgm:t>
        <a:bodyPr/>
        <a:lstStyle/>
        <a:p>
          <a:endParaRPr lang="en-US"/>
        </a:p>
      </dgm:t>
    </dgm:pt>
  </dgm:ptLst>
  <dgm:cxnLst>
    <dgm:cxn modelId="{BEF4B01C-CCE0-437E-A333-E23901FFE183}" srcId="{C13849F1-2633-4E1F-BD11-9AF0694E3932}" destId="{A1A5EDB0-70FA-4BF5-898D-7597FB36DA96}" srcOrd="1" destOrd="0" parTransId="{735D229F-E782-460A-A434-54893712ACEA}" sibTransId="{66AF52C9-967C-43AF-B0C8-FAE3CF932803}"/>
    <dgm:cxn modelId="{0FC7F4D0-51DC-46BE-B087-3F10F5DED85A}" srcId="{3AAFA483-CBCF-4943-B8AF-8B310F444EB4}" destId="{8E60A474-EBD7-436E-AFB2-77AE0CB04E7A}" srcOrd="4" destOrd="0" parTransId="{59CF870B-ADE1-462E-962E-F43E62AC2F16}" sibTransId="{D9A7404D-8559-4D86-89B4-EE30F918F5E7}"/>
    <dgm:cxn modelId="{6F7D1F51-21C5-4850-8E41-5AF11CC177E5}" type="presOf" srcId="{A7BE50F9-262A-4444-977A-9A29937EE87F}" destId="{A4632932-5840-4C54-BC4F-0D62EA2ABD51}" srcOrd="0" destOrd="3" presId="urn:microsoft.com/office/officeart/2005/8/layout/vList6"/>
    <dgm:cxn modelId="{E5E9D621-99FE-44B7-9E9C-CF029404A66B}" type="presOf" srcId="{C2F91A95-129B-4480-ACF6-96FBDAF2047E}" destId="{4B6DA3F4-9AE9-4638-81AB-64866607D57D}" srcOrd="0" destOrd="0" presId="urn:microsoft.com/office/officeart/2005/8/layout/vList6"/>
    <dgm:cxn modelId="{D8581EEA-997E-4B34-910E-8FE5D4919F4C}" srcId="{CFF92B80-536B-4C18-B5C0-95025C77630E}" destId="{01758BF9-C6F9-4D60-BC1F-A07CDDFEEB08}" srcOrd="2" destOrd="0" parTransId="{40B8063D-AFBE-464C-A7A1-3698E5FCD719}" sibTransId="{C28F0BF9-DFD3-4346-8D75-FABF5ABDC5AA}"/>
    <dgm:cxn modelId="{C6C25EEF-E203-4210-9B9C-6C1C6D4E254B}" srcId="{3AAFA483-CBCF-4943-B8AF-8B310F444EB4}" destId="{A7BE50F9-262A-4444-977A-9A29937EE87F}" srcOrd="3" destOrd="0" parTransId="{4A52D330-04AC-426D-9D1E-6A98A9CFAB65}" sibTransId="{6B0CC3EA-4273-411B-813F-F4C84FEE733F}"/>
    <dgm:cxn modelId="{21CA32E1-BC4E-4419-905C-4D07A2B601AA}" type="presOf" srcId="{CFF92B80-536B-4C18-B5C0-95025C77630E}" destId="{B226A503-95C3-4A9E-A90E-74839B426143}" srcOrd="0" destOrd="0" presId="urn:microsoft.com/office/officeart/2005/8/layout/vList6"/>
    <dgm:cxn modelId="{3DB4B0F1-893C-4ABA-AA28-8A4CACAC58DB}" type="presOf" srcId="{C13849F1-2633-4E1F-BD11-9AF0694E3932}" destId="{121093F8-5B36-4DFA-A239-C9883A9BAAE3}" srcOrd="0" destOrd="0" presId="urn:microsoft.com/office/officeart/2005/8/layout/vList6"/>
    <dgm:cxn modelId="{43F6E0EB-AD4F-4190-B3DA-9F1AE16712F6}" type="presOf" srcId="{90EBA21D-2D84-4A29-8E5F-049B1327ADEF}" destId="{A4632932-5840-4C54-BC4F-0D62EA2ABD51}" srcOrd="0" destOrd="2" presId="urn:microsoft.com/office/officeart/2005/8/layout/vList6"/>
    <dgm:cxn modelId="{D2A011A8-5494-4999-ABF9-E064EA692FA7}" type="presOf" srcId="{C2D58DB8-D737-490F-999C-CFB49509BADF}" destId="{50509366-66ED-41D2-BBAD-15CBFAEDCD34}" srcOrd="0" destOrd="3" presId="urn:microsoft.com/office/officeart/2005/8/layout/vList6"/>
    <dgm:cxn modelId="{87133702-4F1F-470B-A696-DB3D6136F1A0}" type="presOf" srcId="{11220EDC-DF69-455F-A762-F3B6057AC83D}" destId="{A4632932-5840-4C54-BC4F-0D62EA2ABD51}" srcOrd="0" destOrd="0" presId="urn:microsoft.com/office/officeart/2005/8/layout/vList6"/>
    <dgm:cxn modelId="{B02E24C8-A0E9-4041-9769-2CDBB5D38442}" srcId="{C13849F1-2633-4E1F-BD11-9AF0694E3932}" destId="{3AAFA483-CBCF-4943-B8AF-8B310F444EB4}" srcOrd="2" destOrd="0" parTransId="{EFAC01FD-4AF0-4A1D-B21E-4282FD23476E}" sibTransId="{9A4BE0C6-7273-46AA-8851-0D976A87C5F5}"/>
    <dgm:cxn modelId="{6C7122DF-9689-45A4-9AE4-6A83F67579A0}" type="presOf" srcId="{D1EA6134-7750-46CB-8B82-19BBD68C6775}" destId="{A4632932-5840-4C54-BC4F-0D62EA2ABD51}" srcOrd="0" destOrd="1" presId="urn:microsoft.com/office/officeart/2005/8/layout/vList6"/>
    <dgm:cxn modelId="{D5DEF581-7B89-4CDF-BAB5-B11FED134E3B}" srcId="{CFF92B80-536B-4C18-B5C0-95025C77630E}" destId="{CB1373B7-F59B-4ECA-8D71-A4DD114897A8}" srcOrd="0" destOrd="0" parTransId="{67EF7CC7-580F-4F43-A05E-76829576532A}" sibTransId="{1DA59004-46E7-4B8C-845A-0287FFA02F11}"/>
    <dgm:cxn modelId="{B43E23C3-8619-4E1D-BD56-D34B71CCF400}" srcId="{CFF92B80-536B-4C18-B5C0-95025C77630E}" destId="{2368E9D9-C860-419F-AA42-56F17118F7E8}" srcOrd="1" destOrd="0" parTransId="{74CAA974-567B-4DED-9392-EF1A6AB529F1}" sibTransId="{714F7B8D-C4A6-420E-AD25-5EB0041C0473}"/>
    <dgm:cxn modelId="{812AABA7-29A8-4C4C-96C2-192629F50476}" type="presOf" srcId="{8E60A474-EBD7-436E-AFB2-77AE0CB04E7A}" destId="{A4632932-5840-4C54-BC4F-0D62EA2ABD51}" srcOrd="0" destOrd="4" presId="urn:microsoft.com/office/officeart/2005/8/layout/vList6"/>
    <dgm:cxn modelId="{9778A554-AD80-4104-B4B8-5525A5B01DC3}" srcId="{3AAFA483-CBCF-4943-B8AF-8B310F444EB4}" destId="{11220EDC-DF69-455F-A762-F3B6057AC83D}" srcOrd="0" destOrd="0" parTransId="{585E631C-658E-4495-8AD8-B479047B1BD2}" sibTransId="{5724271B-70CF-427B-AF16-01E248AD358D}"/>
    <dgm:cxn modelId="{6CBEBE33-AEEA-494D-A8D0-F29DBEACAE70}" type="presOf" srcId="{2368E9D9-C860-419F-AA42-56F17118F7E8}" destId="{50509366-66ED-41D2-BBAD-15CBFAEDCD34}" srcOrd="0" destOrd="1" presId="urn:microsoft.com/office/officeart/2005/8/layout/vList6"/>
    <dgm:cxn modelId="{C5F891FF-98F3-4C7F-9061-726E0AA547D3}" srcId="{3AAFA483-CBCF-4943-B8AF-8B310F444EB4}" destId="{D1EA6134-7750-46CB-8B82-19BBD68C6775}" srcOrd="1" destOrd="0" parTransId="{AA4B54FD-99A4-4678-B0E8-E27DDF03358B}" sibTransId="{97F7486B-DD19-4BA5-8FC8-8AF3DB940A36}"/>
    <dgm:cxn modelId="{ABD5208A-CE7E-44E3-B267-8B65F3446FCB}" type="presOf" srcId="{CB1373B7-F59B-4ECA-8D71-A4DD114897A8}" destId="{50509366-66ED-41D2-BBAD-15CBFAEDCD34}" srcOrd="0" destOrd="0" presId="urn:microsoft.com/office/officeart/2005/8/layout/vList6"/>
    <dgm:cxn modelId="{6B317B9E-CD6D-4A3D-8BD7-31C419C5EDD5}" srcId="{3AAFA483-CBCF-4943-B8AF-8B310F444EB4}" destId="{97658915-15A9-4A91-BE9D-3A61957565FD}" srcOrd="5" destOrd="0" parTransId="{FFC991DB-5BD0-411A-9FE6-6563B2604D45}" sibTransId="{6F61F3F2-4E11-41BD-9F82-E08B6128D5A9}"/>
    <dgm:cxn modelId="{F5218879-564B-4D51-8670-845244B3BA1D}" srcId="{C13849F1-2633-4E1F-BD11-9AF0694E3932}" destId="{CFF92B80-536B-4C18-B5C0-95025C77630E}" srcOrd="0" destOrd="0" parTransId="{5FE6E1CC-B9A0-47D3-8B62-DB880029E9EA}" sibTransId="{86DF1212-04FE-435D-80A3-5779C3AD0D24}"/>
    <dgm:cxn modelId="{D9A0941C-5D43-4AAF-9D92-21929D4E21B6}" type="presOf" srcId="{3AAFA483-CBCF-4943-B8AF-8B310F444EB4}" destId="{13ADB558-51A1-44F6-BE68-011A4A4B0D72}" srcOrd="0" destOrd="0" presId="urn:microsoft.com/office/officeart/2005/8/layout/vList6"/>
    <dgm:cxn modelId="{1ECCD175-CD0C-4E59-9933-DB9DB4958081}" srcId="{A1A5EDB0-70FA-4BF5-898D-7597FB36DA96}" destId="{C2F91A95-129B-4480-ACF6-96FBDAF2047E}" srcOrd="0" destOrd="0" parTransId="{FD10B6DB-818A-4537-8258-751D1C3B99C3}" sibTransId="{28D7436B-64AA-45B7-8A41-CD5DF22F3015}"/>
    <dgm:cxn modelId="{3D85708C-99C2-435D-A3F5-4A6117687251}" srcId="{3AAFA483-CBCF-4943-B8AF-8B310F444EB4}" destId="{90EBA21D-2D84-4A29-8E5F-049B1327ADEF}" srcOrd="2" destOrd="0" parTransId="{1D5DF9CE-9994-4B4D-8CB8-19FCE2615331}" sibTransId="{B9133EFC-EF55-437C-979A-1256D6F788C4}"/>
    <dgm:cxn modelId="{D28670D2-38B8-4B51-A27D-D6F68AAA00FA}" srcId="{CFF92B80-536B-4C18-B5C0-95025C77630E}" destId="{C2D58DB8-D737-490F-999C-CFB49509BADF}" srcOrd="3" destOrd="0" parTransId="{6774BAE7-3E2C-40CC-A8D9-456FF1726876}" sibTransId="{956A4EF1-F63A-4869-8597-E1C8D6AACDD6}"/>
    <dgm:cxn modelId="{04DB95EB-D02E-422E-A448-D42961D359F6}" type="presOf" srcId="{97658915-15A9-4A91-BE9D-3A61957565FD}" destId="{A4632932-5840-4C54-BC4F-0D62EA2ABD51}" srcOrd="0" destOrd="5" presId="urn:microsoft.com/office/officeart/2005/8/layout/vList6"/>
    <dgm:cxn modelId="{FD20B323-89D9-42B8-8A9D-9DD659F773E0}" type="presOf" srcId="{01758BF9-C6F9-4D60-BC1F-A07CDDFEEB08}" destId="{50509366-66ED-41D2-BBAD-15CBFAEDCD34}" srcOrd="0" destOrd="2" presId="urn:microsoft.com/office/officeart/2005/8/layout/vList6"/>
    <dgm:cxn modelId="{597FE563-052C-4F8D-B475-5898020C1F4F}" type="presOf" srcId="{A1A5EDB0-70FA-4BF5-898D-7597FB36DA96}" destId="{83398783-9382-44B0-AFE2-7786636378CF}" srcOrd="0" destOrd="0" presId="urn:microsoft.com/office/officeart/2005/8/layout/vList6"/>
    <dgm:cxn modelId="{5621E9D0-6FA3-45B3-857D-3B74D62A4D26}" type="presParOf" srcId="{121093F8-5B36-4DFA-A239-C9883A9BAAE3}" destId="{EE0698F5-B71E-4435-B6A6-B17286CAE5F4}" srcOrd="0" destOrd="0" presId="urn:microsoft.com/office/officeart/2005/8/layout/vList6"/>
    <dgm:cxn modelId="{F48C2F63-F7E8-4B4B-8819-4A7BAEEA08F4}" type="presParOf" srcId="{EE0698F5-B71E-4435-B6A6-B17286CAE5F4}" destId="{B226A503-95C3-4A9E-A90E-74839B426143}" srcOrd="0" destOrd="0" presId="urn:microsoft.com/office/officeart/2005/8/layout/vList6"/>
    <dgm:cxn modelId="{3994C52A-8F56-4276-9430-9BE6DE2F68B9}" type="presParOf" srcId="{EE0698F5-B71E-4435-B6A6-B17286CAE5F4}" destId="{50509366-66ED-41D2-BBAD-15CBFAEDCD34}" srcOrd="1" destOrd="0" presId="urn:microsoft.com/office/officeart/2005/8/layout/vList6"/>
    <dgm:cxn modelId="{81C51044-064C-4066-A224-88B81C0F2905}" type="presParOf" srcId="{121093F8-5B36-4DFA-A239-C9883A9BAAE3}" destId="{C5E135FD-49B8-4F12-9233-C52E9D4F4486}" srcOrd="1" destOrd="0" presId="urn:microsoft.com/office/officeart/2005/8/layout/vList6"/>
    <dgm:cxn modelId="{4F8690DE-BA27-471E-95B7-C1DAD21624E6}" type="presParOf" srcId="{121093F8-5B36-4DFA-A239-C9883A9BAAE3}" destId="{36014045-47E2-4AEA-AF34-DB2B04C42D45}" srcOrd="2" destOrd="0" presId="urn:microsoft.com/office/officeart/2005/8/layout/vList6"/>
    <dgm:cxn modelId="{E217CE0E-0060-4402-9F8F-7FE36A2FBCC0}" type="presParOf" srcId="{36014045-47E2-4AEA-AF34-DB2B04C42D45}" destId="{83398783-9382-44B0-AFE2-7786636378CF}" srcOrd="0" destOrd="0" presId="urn:microsoft.com/office/officeart/2005/8/layout/vList6"/>
    <dgm:cxn modelId="{16B8517D-BD4F-4038-8964-6179C8F3A910}" type="presParOf" srcId="{36014045-47E2-4AEA-AF34-DB2B04C42D45}" destId="{4B6DA3F4-9AE9-4638-81AB-64866607D57D}" srcOrd="1" destOrd="0" presId="urn:microsoft.com/office/officeart/2005/8/layout/vList6"/>
    <dgm:cxn modelId="{C6C57C4B-E457-48DD-A9CA-3AD30F928FEF}" type="presParOf" srcId="{121093F8-5B36-4DFA-A239-C9883A9BAAE3}" destId="{3138F972-7786-450A-9EB4-C77C4EE537F8}" srcOrd="3" destOrd="0" presId="urn:microsoft.com/office/officeart/2005/8/layout/vList6"/>
    <dgm:cxn modelId="{86E1D85F-DE93-4907-B1C9-39A3A38061E5}" type="presParOf" srcId="{121093F8-5B36-4DFA-A239-C9883A9BAAE3}" destId="{7CF48B07-C5A0-4E58-9F1E-85EE26FECC7E}" srcOrd="4" destOrd="0" presId="urn:microsoft.com/office/officeart/2005/8/layout/vList6"/>
    <dgm:cxn modelId="{9E5BB7A2-8FF7-4679-B580-11DAC0D24DB4}" type="presParOf" srcId="{7CF48B07-C5A0-4E58-9F1E-85EE26FECC7E}" destId="{13ADB558-51A1-44F6-BE68-011A4A4B0D72}" srcOrd="0" destOrd="0" presId="urn:microsoft.com/office/officeart/2005/8/layout/vList6"/>
    <dgm:cxn modelId="{628E0568-D86D-45F3-9D89-458966B5C6B9}" type="presParOf" srcId="{7CF48B07-C5A0-4E58-9F1E-85EE26FECC7E}" destId="{A4632932-5840-4C54-BC4F-0D62EA2ABD51}" srcOrd="1" destOrd="0" presId="urn:microsoft.com/office/officeart/2005/8/layout/vList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509366-66ED-41D2-BBAD-15CBFAEDCD34}">
      <dsp:nvSpPr>
        <dsp:cNvPr id="0" name=""/>
        <dsp:cNvSpPr/>
      </dsp:nvSpPr>
      <dsp:spPr>
        <a:xfrm>
          <a:off x="4023360" y="0"/>
          <a:ext cx="6035040" cy="1146472"/>
        </a:xfrm>
        <a:prstGeom prst="rightArrow">
          <a:avLst>
            <a:gd name="adj1" fmla="val 75000"/>
            <a:gd name="adj2" fmla="val 50000"/>
          </a:avLst>
        </a:prstGeom>
        <a:solidFill>
          <a:srgbClr val="637052">
            <a:alpha val="90000"/>
            <a:tint val="40000"/>
            <a:hueOff val="0"/>
            <a:satOff val="0"/>
            <a:lumOff val="0"/>
            <a:alphaOff val="0"/>
          </a:srgbClr>
        </a:solidFill>
        <a:ln w="15875" cap="flat" cmpd="sng" algn="ctr">
          <a:solidFill>
            <a:srgbClr val="637052">
              <a:alpha val="90000"/>
              <a:tint val="40000"/>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90" tIns="8890" rIns="8890" bIns="8890" numCol="1" spcCol="1270" anchor="t" anchorCtr="0">
          <a:noAutofit/>
        </a:bodyPr>
        <a:lstStyle/>
        <a:p>
          <a:pPr marL="114300" lvl="1" indent="-114300" algn="l" defTabSz="622300">
            <a:lnSpc>
              <a:spcPct val="90000"/>
            </a:lnSpc>
            <a:spcBef>
              <a:spcPct val="0"/>
            </a:spcBef>
            <a:spcAft>
              <a:spcPct val="15000"/>
            </a:spcAft>
            <a:buChar char="••"/>
          </a:pPr>
          <a:r>
            <a:rPr lang="en-US" sz="1400" kern="1200" dirty="0" smtClean="0">
              <a:solidFill>
                <a:srgbClr val="000000">
                  <a:hueOff val="0"/>
                  <a:satOff val="0"/>
                  <a:lumOff val="0"/>
                  <a:alphaOff val="0"/>
                </a:srgbClr>
              </a:solidFill>
              <a:latin typeface="Calibri" panose="020F0502020204030204"/>
              <a:ea typeface="+mn-ea"/>
              <a:cs typeface="+mn-cs"/>
            </a:rPr>
            <a:t>Assessment &amp; evaluation of available information</a:t>
          </a:r>
          <a:endParaRPr lang="en-US" sz="1400" kern="1200" dirty="0">
            <a:solidFill>
              <a:srgbClr val="000000">
                <a:hueOff val="0"/>
                <a:satOff val="0"/>
                <a:lumOff val="0"/>
                <a:alphaOff val="0"/>
              </a:srgbClr>
            </a:solidFill>
            <a:latin typeface="Calibri" panose="020F0502020204030204"/>
            <a:ea typeface="+mn-ea"/>
            <a:cs typeface="+mn-cs"/>
          </a:endParaRPr>
        </a:p>
        <a:p>
          <a:pPr marL="114300" lvl="1" indent="-114300" algn="l" defTabSz="622300">
            <a:lnSpc>
              <a:spcPct val="90000"/>
            </a:lnSpc>
            <a:spcBef>
              <a:spcPct val="0"/>
            </a:spcBef>
            <a:spcAft>
              <a:spcPct val="15000"/>
            </a:spcAft>
            <a:buChar char="••"/>
          </a:pPr>
          <a:r>
            <a:rPr lang="en-US" sz="1400" kern="1200" dirty="0" smtClean="0">
              <a:solidFill>
                <a:srgbClr val="000000">
                  <a:hueOff val="0"/>
                  <a:satOff val="0"/>
                  <a:lumOff val="0"/>
                  <a:alphaOff val="0"/>
                </a:srgbClr>
              </a:solidFill>
              <a:latin typeface="Calibri" panose="020F0502020204030204"/>
              <a:ea typeface="+mn-ea"/>
              <a:cs typeface="+mn-cs"/>
            </a:rPr>
            <a:t>Interpret the information and identify gaps</a:t>
          </a:r>
          <a:endParaRPr lang="en-US" sz="1400" kern="1200" dirty="0">
            <a:solidFill>
              <a:srgbClr val="000000">
                <a:hueOff val="0"/>
                <a:satOff val="0"/>
                <a:lumOff val="0"/>
                <a:alphaOff val="0"/>
              </a:srgbClr>
            </a:solidFill>
            <a:latin typeface="Calibri" panose="020F0502020204030204"/>
            <a:ea typeface="+mn-ea"/>
            <a:cs typeface="+mn-cs"/>
          </a:endParaRPr>
        </a:p>
        <a:p>
          <a:pPr marL="114300" lvl="1" indent="-114300" algn="l" defTabSz="622300">
            <a:lnSpc>
              <a:spcPct val="90000"/>
            </a:lnSpc>
            <a:spcBef>
              <a:spcPct val="0"/>
            </a:spcBef>
            <a:spcAft>
              <a:spcPct val="15000"/>
            </a:spcAft>
            <a:buChar char="••"/>
          </a:pPr>
          <a:r>
            <a:rPr lang="en-US" sz="1400" kern="1200" dirty="0" smtClean="0">
              <a:solidFill>
                <a:srgbClr val="000000">
                  <a:hueOff val="0"/>
                  <a:satOff val="0"/>
                  <a:lumOff val="0"/>
                  <a:alphaOff val="0"/>
                </a:srgbClr>
              </a:solidFill>
              <a:latin typeface="Calibri" panose="020F0502020204030204"/>
              <a:ea typeface="+mn-ea"/>
              <a:cs typeface="+mn-cs"/>
            </a:rPr>
            <a:t>How can you fill the gaps- seek further information</a:t>
          </a:r>
          <a:endParaRPr lang="en-US" sz="1400" kern="1200" dirty="0">
            <a:solidFill>
              <a:srgbClr val="000000">
                <a:hueOff val="0"/>
                <a:satOff val="0"/>
                <a:lumOff val="0"/>
                <a:alphaOff val="0"/>
              </a:srgbClr>
            </a:solidFill>
            <a:latin typeface="Calibri" panose="020F0502020204030204"/>
            <a:ea typeface="+mn-ea"/>
            <a:cs typeface="+mn-cs"/>
          </a:endParaRPr>
        </a:p>
        <a:p>
          <a:pPr marL="114300" lvl="1" indent="-114300" algn="l" defTabSz="622300">
            <a:lnSpc>
              <a:spcPct val="90000"/>
            </a:lnSpc>
            <a:spcBef>
              <a:spcPct val="0"/>
            </a:spcBef>
            <a:spcAft>
              <a:spcPct val="15000"/>
            </a:spcAft>
            <a:buChar char="••"/>
          </a:pPr>
          <a:r>
            <a:rPr lang="en-US" sz="1400" kern="1200" dirty="0" smtClean="0">
              <a:solidFill>
                <a:srgbClr val="000000">
                  <a:hueOff val="0"/>
                  <a:satOff val="0"/>
                  <a:lumOff val="0"/>
                  <a:alphaOff val="0"/>
                </a:srgbClr>
              </a:solidFill>
              <a:latin typeface="Calibri" panose="020F0502020204030204"/>
              <a:ea typeface="+mn-ea"/>
              <a:cs typeface="+mn-cs"/>
            </a:rPr>
            <a:t>Consider using a hypothesis for the gaps</a:t>
          </a:r>
          <a:endParaRPr lang="en-US" sz="1400" kern="1200" dirty="0">
            <a:solidFill>
              <a:srgbClr val="000000">
                <a:hueOff val="0"/>
                <a:satOff val="0"/>
                <a:lumOff val="0"/>
                <a:alphaOff val="0"/>
              </a:srgbClr>
            </a:solidFill>
            <a:latin typeface="Calibri" panose="020F0502020204030204"/>
            <a:ea typeface="+mn-ea"/>
            <a:cs typeface="+mn-cs"/>
          </a:endParaRPr>
        </a:p>
      </dsp:txBody>
      <dsp:txXfrm>
        <a:off x="4023360" y="143309"/>
        <a:ext cx="5605113" cy="859854"/>
      </dsp:txXfrm>
    </dsp:sp>
    <dsp:sp modelId="{B226A503-95C3-4A9E-A90E-74839B426143}">
      <dsp:nvSpPr>
        <dsp:cNvPr id="0" name=""/>
        <dsp:cNvSpPr/>
      </dsp:nvSpPr>
      <dsp:spPr>
        <a:xfrm>
          <a:off x="9837" y="9836"/>
          <a:ext cx="4023360" cy="1146472"/>
        </a:xfrm>
        <a:prstGeom prst="roundRect">
          <a:avLst/>
        </a:prstGeom>
        <a:solidFill>
          <a:srgbClr val="637052">
            <a:hueOff val="0"/>
            <a:satOff val="0"/>
            <a:lumOff val="0"/>
            <a:alphaOff val="0"/>
          </a:srgbClr>
        </a:solidFill>
        <a:ln w="15875" cap="flat" cmpd="sng" algn="ctr">
          <a:solidFill>
            <a:srgbClr val="CCDDEA">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lvl="0" algn="ctr" defTabSz="1244600">
            <a:lnSpc>
              <a:spcPct val="90000"/>
            </a:lnSpc>
            <a:spcBef>
              <a:spcPct val="0"/>
            </a:spcBef>
            <a:spcAft>
              <a:spcPct val="35000"/>
            </a:spcAft>
          </a:pPr>
          <a:r>
            <a:rPr lang="en-US" sz="2800" kern="1200" dirty="0" smtClean="0">
              <a:solidFill>
                <a:sysClr val="window" lastClr="FFFFFF"/>
              </a:solidFill>
              <a:latin typeface="Calibri" panose="020F0502020204030204"/>
              <a:ea typeface="+mn-ea"/>
              <a:cs typeface="+mn-cs"/>
            </a:rPr>
            <a:t>Information Gathering</a:t>
          </a:r>
          <a:endParaRPr lang="en-US" sz="2800" kern="1200" dirty="0">
            <a:solidFill>
              <a:sysClr val="window" lastClr="FFFFFF"/>
            </a:solidFill>
            <a:latin typeface="Calibri" panose="020F0502020204030204"/>
            <a:ea typeface="+mn-ea"/>
            <a:cs typeface="+mn-cs"/>
          </a:endParaRPr>
        </a:p>
      </dsp:txBody>
      <dsp:txXfrm>
        <a:off x="65803" y="65802"/>
        <a:ext cx="3911428" cy="1034540"/>
      </dsp:txXfrm>
    </dsp:sp>
    <dsp:sp modelId="{4B6DA3F4-9AE9-4638-81AB-64866607D57D}">
      <dsp:nvSpPr>
        <dsp:cNvPr id="0" name=""/>
        <dsp:cNvSpPr/>
      </dsp:nvSpPr>
      <dsp:spPr>
        <a:xfrm>
          <a:off x="4023360" y="1261120"/>
          <a:ext cx="6035040" cy="1146472"/>
        </a:xfrm>
        <a:prstGeom prst="rightArrow">
          <a:avLst>
            <a:gd name="adj1" fmla="val 75000"/>
            <a:gd name="adj2" fmla="val 50000"/>
          </a:avLst>
        </a:prstGeom>
        <a:solidFill>
          <a:srgbClr val="637052">
            <a:alpha val="90000"/>
            <a:tint val="40000"/>
            <a:hueOff val="0"/>
            <a:satOff val="0"/>
            <a:lumOff val="0"/>
            <a:alphaOff val="0"/>
          </a:srgbClr>
        </a:solidFill>
        <a:ln w="15875" cap="flat" cmpd="sng" algn="ctr">
          <a:solidFill>
            <a:srgbClr val="637052">
              <a:alpha val="90000"/>
              <a:tint val="40000"/>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90" tIns="8890" rIns="8890" bIns="8890" numCol="1" spcCol="1270" anchor="t" anchorCtr="0">
          <a:noAutofit/>
        </a:bodyPr>
        <a:lstStyle/>
        <a:p>
          <a:pPr marL="114300" lvl="1" indent="-114300" algn="l" defTabSz="622300">
            <a:lnSpc>
              <a:spcPct val="90000"/>
            </a:lnSpc>
            <a:spcBef>
              <a:spcPct val="0"/>
            </a:spcBef>
            <a:spcAft>
              <a:spcPct val="15000"/>
            </a:spcAft>
            <a:buChar char="••"/>
          </a:pPr>
          <a:r>
            <a:rPr lang="en-US" sz="1400" kern="1200" dirty="0" smtClean="0">
              <a:solidFill>
                <a:srgbClr val="000000">
                  <a:hueOff val="0"/>
                  <a:satOff val="0"/>
                  <a:lumOff val="0"/>
                  <a:alphaOff val="0"/>
                </a:srgbClr>
              </a:solidFill>
              <a:latin typeface="Calibri" panose="020F0502020204030204"/>
              <a:ea typeface="+mn-ea"/>
              <a:cs typeface="+mn-cs"/>
            </a:rPr>
            <a:t>Reasonable interpretation </a:t>
          </a:r>
        </a:p>
        <a:p>
          <a:pPr marL="114300" lvl="1" indent="-114300" algn="l" defTabSz="622300">
            <a:lnSpc>
              <a:spcPct val="90000"/>
            </a:lnSpc>
            <a:spcBef>
              <a:spcPct val="0"/>
            </a:spcBef>
            <a:spcAft>
              <a:spcPct val="15000"/>
            </a:spcAft>
            <a:buChar char="••"/>
          </a:pPr>
          <a:r>
            <a:rPr lang="en-US" sz="1400" kern="1200" dirty="0" smtClean="0">
              <a:solidFill>
                <a:srgbClr val="000000">
                  <a:hueOff val="0"/>
                  <a:satOff val="0"/>
                  <a:lumOff val="0"/>
                  <a:alphaOff val="0"/>
                </a:srgbClr>
              </a:solidFill>
              <a:latin typeface="Calibri" panose="020F0502020204030204"/>
              <a:ea typeface="+mn-ea"/>
              <a:cs typeface="+mn-cs"/>
            </a:rPr>
            <a:t>Most logical explanation</a:t>
          </a:r>
        </a:p>
        <a:p>
          <a:pPr marL="114300" lvl="1" indent="-114300" algn="l" defTabSz="622300">
            <a:lnSpc>
              <a:spcPct val="90000"/>
            </a:lnSpc>
            <a:spcBef>
              <a:spcPct val="0"/>
            </a:spcBef>
            <a:spcAft>
              <a:spcPct val="15000"/>
            </a:spcAft>
            <a:buChar char="••"/>
          </a:pPr>
          <a:r>
            <a:rPr lang="en-US" sz="1400" kern="1200" dirty="0" smtClean="0">
              <a:solidFill>
                <a:srgbClr val="000000">
                  <a:hueOff val="0"/>
                  <a:satOff val="0"/>
                  <a:lumOff val="0"/>
                  <a:alphaOff val="0"/>
                </a:srgbClr>
              </a:solidFill>
              <a:latin typeface="Calibri" panose="020F0502020204030204"/>
              <a:ea typeface="+mn-ea"/>
              <a:cs typeface="+mn-cs"/>
            </a:rPr>
            <a:t>Is there more than one likely explanation</a:t>
          </a:r>
        </a:p>
        <a:p>
          <a:pPr marL="114300" lvl="1" indent="-114300" algn="l" defTabSz="622300">
            <a:lnSpc>
              <a:spcPct val="90000"/>
            </a:lnSpc>
            <a:spcBef>
              <a:spcPct val="0"/>
            </a:spcBef>
            <a:spcAft>
              <a:spcPct val="15000"/>
            </a:spcAft>
            <a:buChar char="••"/>
          </a:pPr>
          <a:r>
            <a:rPr lang="en-US" sz="1400" kern="1200" dirty="0" smtClean="0">
              <a:solidFill>
                <a:srgbClr val="000000">
                  <a:hueOff val="0"/>
                  <a:satOff val="0"/>
                  <a:lumOff val="0"/>
                  <a:alphaOff val="0"/>
                </a:srgbClr>
              </a:solidFill>
              <a:latin typeface="Calibri" panose="020F0502020204030204"/>
              <a:ea typeface="+mn-ea"/>
              <a:cs typeface="+mn-cs"/>
            </a:rPr>
            <a:t>Do you need to seek assistance?</a:t>
          </a:r>
        </a:p>
      </dsp:txBody>
      <dsp:txXfrm>
        <a:off x="4023360" y="1404429"/>
        <a:ext cx="5605113" cy="859854"/>
      </dsp:txXfrm>
    </dsp:sp>
    <dsp:sp modelId="{83398783-9382-44B0-AFE2-7786636378CF}">
      <dsp:nvSpPr>
        <dsp:cNvPr id="0" name=""/>
        <dsp:cNvSpPr/>
      </dsp:nvSpPr>
      <dsp:spPr>
        <a:xfrm>
          <a:off x="0" y="1261120"/>
          <a:ext cx="4023360" cy="1146472"/>
        </a:xfrm>
        <a:prstGeom prst="roundRect">
          <a:avLst/>
        </a:prstGeom>
        <a:solidFill>
          <a:srgbClr val="637052">
            <a:hueOff val="0"/>
            <a:satOff val="0"/>
            <a:lumOff val="0"/>
            <a:alphaOff val="0"/>
          </a:srgbClr>
        </a:solidFill>
        <a:ln w="15875" cap="flat" cmpd="sng" algn="ctr">
          <a:solidFill>
            <a:srgbClr val="CCDDEA">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lvl="0" algn="ctr" defTabSz="1244600">
            <a:lnSpc>
              <a:spcPct val="90000"/>
            </a:lnSpc>
            <a:spcBef>
              <a:spcPct val="0"/>
            </a:spcBef>
            <a:spcAft>
              <a:spcPct val="35000"/>
            </a:spcAft>
          </a:pPr>
          <a:r>
            <a:rPr lang="en-US" sz="2800" kern="1200" dirty="0" smtClean="0">
              <a:solidFill>
                <a:sysClr val="window" lastClr="FFFFFF"/>
              </a:solidFill>
              <a:latin typeface="Calibri" panose="020F0502020204030204"/>
              <a:ea typeface="+mn-ea"/>
              <a:cs typeface="+mn-cs"/>
            </a:rPr>
            <a:t>Developing  Hypothesis</a:t>
          </a:r>
          <a:endParaRPr lang="en-US" sz="2800" kern="1200" dirty="0">
            <a:solidFill>
              <a:sysClr val="window" lastClr="FFFFFF"/>
            </a:solidFill>
            <a:latin typeface="Calibri" panose="020F0502020204030204"/>
            <a:ea typeface="+mn-ea"/>
            <a:cs typeface="+mn-cs"/>
          </a:endParaRPr>
        </a:p>
      </dsp:txBody>
      <dsp:txXfrm>
        <a:off x="55966" y="1317086"/>
        <a:ext cx="3911428" cy="1034540"/>
      </dsp:txXfrm>
    </dsp:sp>
    <dsp:sp modelId="{A4632932-5840-4C54-BC4F-0D62EA2ABD51}">
      <dsp:nvSpPr>
        <dsp:cNvPr id="0" name=""/>
        <dsp:cNvSpPr/>
      </dsp:nvSpPr>
      <dsp:spPr>
        <a:xfrm>
          <a:off x="4023360" y="2522240"/>
          <a:ext cx="6035040" cy="1146472"/>
        </a:xfrm>
        <a:prstGeom prst="rightArrow">
          <a:avLst>
            <a:gd name="adj1" fmla="val 75000"/>
            <a:gd name="adj2" fmla="val 50000"/>
          </a:avLst>
        </a:prstGeom>
        <a:solidFill>
          <a:srgbClr val="637052">
            <a:alpha val="90000"/>
            <a:tint val="40000"/>
            <a:hueOff val="0"/>
            <a:satOff val="0"/>
            <a:lumOff val="0"/>
            <a:alphaOff val="0"/>
          </a:srgbClr>
        </a:solidFill>
        <a:ln w="15875" cap="flat" cmpd="sng" algn="ctr">
          <a:solidFill>
            <a:srgbClr val="637052">
              <a:alpha val="90000"/>
              <a:tint val="40000"/>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90" tIns="8890" rIns="8890" bIns="8890" numCol="1" spcCol="1270" anchor="t" anchorCtr="0">
          <a:noAutofit/>
        </a:bodyPr>
        <a:lstStyle/>
        <a:p>
          <a:pPr marL="114300" lvl="1" indent="-114300" algn="l" defTabSz="622300">
            <a:lnSpc>
              <a:spcPct val="90000"/>
            </a:lnSpc>
            <a:spcBef>
              <a:spcPct val="0"/>
            </a:spcBef>
            <a:spcAft>
              <a:spcPct val="15000"/>
            </a:spcAft>
            <a:buChar char="••"/>
          </a:pPr>
          <a:r>
            <a:rPr lang="en-US" sz="1400" kern="1200" dirty="0" smtClean="0">
              <a:solidFill>
                <a:srgbClr val="000000">
                  <a:hueOff val="0"/>
                  <a:satOff val="0"/>
                  <a:lumOff val="0"/>
                  <a:alphaOff val="0"/>
                </a:srgbClr>
              </a:solidFill>
              <a:latin typeface="Calibri" panose="020F0502020204030204"/>
              <a:ea typeface="+mn-ea"/>
              <a:cs typeface="+mn-cs"/>
            </a:rPr>
            <a:t>Generate further information/ lines of enquiry</a:t>
          </a:r>
          <a:endParaRPr lang="en-US" sz="1400" kern="1200" dirty="0">
            <a:solidFill>
              <a:srgbClr val="000000">
                <a:hueOff val="0"/>
                <a:satOff val="0"/>
                <a:lumOff val="0"/>
                <a:alphaOff val="0"/>
              </a:srgbClr>
            </a:solidFill>
            <a:latin typeface="Calibri" panose="020F0502020204030204"/>
            <a:ea typeface="+mn-ea"/>
            <a:cs typeface="+mn-cs"/>
          </a:endParaRPr>
        </a:p>
        <a:p>
          <a:pPr marL="114300" lvl="1" indent="-114300" algn="l" defTabSz="622300">
            <a:lnSpc>
              <a:spcPct val="90000"/>
            </a:lnSpc>
            <a:spcBef>
              <a:spcPct val="0"/>
            </a:spcBef>
            <a:spcAft>
              <a:spcPct val="15000"/>
            </a:spcAft>
            <a:buChar char="••"/>
          </a:pPr>
          <a:r>
            <a:rPr lang="en-US" sz="1400" kern="1200" dirty="0" smtClean="0">
              <a:solidFill>
                <a:srgbClr val="000000">
                  <a:hueOff val="0"/>
                  <a:satOff val="0"/>
                  <a:lumOff val="0"/>
                  <a:alphaOff val="0"/>
                </a:srgbClr>
              </a:solidFill>
              <a:latin typeface="Calibri" panose="020F0502020204030204"/>
              <a:ea typeface="+mn-ea"/>
              <a:cs typeface="+mn-cs"/>
            </a:rPr>
            <a:t>Discount other hypothesis</a:t>
          </a:r>
          <a:endParaRPr lang="en-US" sz="1400" kern="1200" dirty="0">
            <a:solidFill>
              <a:srgbClr val="000000">
                <a:hueOff val="0"/>
                <a:satOff val="0"/>
                <a:lumOff val="0"/>
                <a:alphaOff val="0"/>
              </a:srgbClr>
            </a:solidFill>
            <a:latin typeface="Calibri" panose="020F0502020204030204"/>
            <a:ea typeface="+mn-ea"/>
            <a:cs typeface="+mn-cs"/>
          </a:endParaRPr>
        </a:p>
        <a:p>
          <a:pPr marL="114300" lvl="1" indent="-114300" algn="l" defTabSz="622300">
            <a:lnSpc>
              <a:spcPct val="90000"/>
            </a:lnSpc>
            <a:spcBef>
              <a:spcPct val="0"/>
            </a:spcBef>
            <a:spcAft>
              <a:spcPct val="15000"/>
            </a:spcAft>
            <a:buChar char="••"/>
          </a:pPr>
          <a:r>
            <a:rPr lang="en-US" sz="1400" kern="1200" dirty="0" smtClean="0">
              <a:solidFill>
                <a:srgbClr val="000000">
                  <a:hueOff val="0"/>
                  <a:satOff val="0"/>
                  <a:lumOff val="0"/>
                  <a:alphaOff val="0"/>
                </a:srgbClr>
              </a:solidFill>
              <a:latin typeface="Calibri" panose="020F0502020204030204"/>
              <a:ea typeface="+mn-ea"/>
              <a:cs typeface="+mn-cs"/>
            </a:rPr>
            <a:t>Review</a:t>
          </a:r>
          <a:endParaRPr lang="en-US" sz="1400" kern="1200" dirty="0">
            <a:solidFill>
              <a:srgbClr val="000000">
                <a:hueOff val="0"/>
                <a:satOff val="0"/>
                <a:lumOff val="0"/>
                <a:alphaOff val="0"/>
              </a:srgbClr>
            </a:solidFill>
            <a:latin typeface="Calibri" panose="020F0502020204030204"/>
            <a:ea typeface="+mn-ea"/>
            <a:cs typeface="+mn-cs"/>
          </a:endParaRPr>
        </a:p>
        <a:p>
          <a:pPr marL="114300" lvl="1" indent="-114300" algn="l" defTabSz="622300">
            <a:lnSpc>
              <a:spcPct val="90000"/>
            </a:lnSpc>
            <a:spcBef>
              <a:spcPct val="0"/>
            </a:spcBef>
            <a:spcAft>
              <a:spcPct val="15000"/>
            </a:spcAft>
            <a:buChar char="••"/>
          </a:pPr>
          <a:endParaRPr lang="en-US" sz="1400" kern="1200" dirty="0">
            <a:solidFill>
              <a:srgbClr val="000000">
                <a:hueOff val="0"/>
                <a:satOff val="0"/>
                <a:lumOff val="0"/>
                <a:alphaOff val="0"/>
              </a:srgbClr>
            </a:solidFill>
            <a:latin typeface="Calibri" panose="020F0502020204030204"/>
            <a:ea typeface="+mn-ea"/>
            <a:cs typeface="+mn-cs"/>
          </a:endParaRPr>
        </a:p>
        <a:p>
          <a:pPr marL="57150" lvl="1" indent="-57150" algn="l" defTabSz="444500">
            <a:lnSpc>
              <a:spcPct val="90000"/>
            </a:lnSpc>
            <a:spcBef>
              <a:spcPct val="0"/>
            </a:spcBef>
            <a:spcAft>
              <a:spcPct val="15000"/>
            </a:spcAft>
            <a:buChar char="••"/>
          </a:pPr>
          <a:endParaRPr lang="en-US" sz="1000" kern="1200" dirty="0">
            <a:solidFill>
              <a:srgbClr val="000000">
                <a:hueOff val="0"/>
                <a:satOff val="0"/>
                <a:lumOff val="0"/>
                <a:alphaOff val="0"/>
              </a:srgbClr>
            </a:solidFill>
            <a:latin typeface="Calibri" panose="020F0502020204030204"/>
            <a:ea typeface="+mn-ea"/>
            <a:cs typeface="+mn-cs"/>
          </a:endParaRPr>
        </a:p>
        <a:p>
          <a:pPr marL="57150" lvl="1" indent="-57150" algn="l" defTabSz="444500">
            <a:lnSpc>
              <a:spcPct val="90000"/>
            </a:lnSpc>
            <a:spcBef>
              <a:spcPct val="0"/>
            </a:spcBef>
            <a:spcAft>
              <a:spcPct val="15000"/>
            </a:spcAft>
            <a:buChar char="••"/>
          </a:pPr>
          <a:endParaRPr lang="en-US" sz="1000" kern="1200" dirty="0">
            <a:solidFill>
              <a:srgbClr val="000000">
                <a:hueOff val="0"/>
                <a:satOff val="0"/>
                <a:lumOff val="0"/>
                <a:alphaOff val="0"/>
              </a:srgbClr>
            </a:solidFill>
            <a:latin typeface="Calibri" panose="020F0502020204030204"/>
            <a:ea typeface="+mn-ea"/>
            <a:cs typeface="+mn-cs"/>
          </a:endParaRPr>
        </a:p>
      </dsp:txBody>
      <dsp:txXfrm>
        <a:off x="4023360" y="2665549"/>
        <a:ext cx="5605113" cy="859854"/>
      </dsp:txXfrm>
    </dsp:sp>
    <dsp:sp modelId="{13ADB558-51A1-44F6-BE68-011A4A4B0D72}">
      <dsp:nvSpPr>
        <dsp:cNvPr id="0" name=""/>
        <dsp:cNvSpPr/>
      </dsp:nvSpPr>
      <dsp:spPr>
        <a:xfrm>
          <a:off x="0" y="2522240"/>
          <a:ext cx="4023360" cy="1146472"/>
        </a:xfrm>
        <a:prstGeom prst="roundRect">
          <a:avLst/>
        </a:prstGeom>
        <a:solidFill>
          <a:srgbClr val="637052">
            <a:hueOff val="0"/>
            <a:satOff val="0"/>
            <a:lumOff val="0"/>
            <a:alphaOff val="0"/>
          </a:srgbClr>
        </a:solidFill>
        <a:ln w="15875" cap="flat" cmpd="sng" algn="ctr">
          <a:solidFill>
            <a:srgbClr val="CCDDEA">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lvl="0" algn="ctr" defTabSz="1244600">
            <a:lnSpc>
              <a:spcPct val="90000"/>
            </a:lnSpc>
            <a:spcBef>
              <a:spcPct val="0"/>
            </a:spcBef>
            <a:spcAft>
              <a:spcPct val="35000"/>
            </a:spcAft>
          </a:pPr>
          <a:r>
            <a:rPr lang="en-US" sz="2800" kern="1200" dirty="0" smtClean="0">
              <a:solidFill>
                <a:sysClr val="window" lastClr="FFFFFF"/>
              </a:solidFill>
              <a:latin typeface="Calibri" panose="020F0502020204030204"/>
              <a:ea typeface="+mn-ea"/>
              <a:cs typeface="+mn-cs"/>
            </a:rPr>
            <a:t>Test Hypothesis</a:t>
          </a:r>
          <a:endParaRPr lang="en-US" sz="2800" kern="1200" dirty="0">
            <a:solidFill>
              <a:sysClr val="window" lastClr="FFFFFF"/>
            </a:solidFill>
            <a:latin typeface="Calibri" panose="020F0502020204030204"/>
            <a:ea typeface="+mn-ea"/>
            <a:cs typeface="+mn-cs"/>
          </a:endParaRPr>
        </a:p>
      </dsp:txBody>
      <dsp:txXfrm>
        <a:off x="55966" y="2578206"/>
        <a:ext cx="3911428" cy="1034540"/>
      </dsp:txXfrm>
    </dsp:sp>
  </dsp:spTree>
</dsp:drawing>
</file>

<file path=ppt/diagrams/layout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B489E18-80D8-4914-A597-3BDD3A8D0354}" type="datetimeFigureOut">
              <a:rPr lang="en-GB" smtClean="0"/>
              <a:t>27/02/2019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4F53081-7A2B-41A3-9563-B936BB982807}" type="slidenum">
              <a:rPr lang="en-GB" smtClean="0"/>
              <a:t>‹#›</a:t>
            </a:fld>
            <a:endParaRPr lang="en-GB"/>
          </a:p>
        </p:txBody>
      </p:sp>
    </p:spTree>
    <p:extLst>
      <p:ext uri="{BB962C8B-B14F-4D97-AF65-F5344CB8AC3E}">
        <p14:creationId xmlns:p14="http://schemas.microsoft.com/office/powerpoint/2010/main" val="108178604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35E4DE-64E7-40D1-8E45-6E2454BFFE06}" type="datetimeFigureOut">
              <a:rPr lang="en-GB" smtClean="0"/>
              <a:t>27/02/2019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99B4CF-7C3A-402E-BF11-1C05A16EDA16}" type="slidenum">
              <a:rPr lang="en-GB" smtClean="0"/>
              <a:t>‹#›</a:t>
            </a:fld>
            <a:endParaRPr lang="en-GB"/>
          </a:p>
        </p:txBody>
      </p:sp>
    </p:spTree>
    <p:extLst>
      <p:ext uri="{BB962C8B-B14F-4D97-AF65-F5344CB8AC3E}">
        <p14:creationId xmlns:p14="http://schemas.microsoft.com/office/powerpoint/2010/main" val="13615479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dirty="0" smtClean="0">
                <a:latin typeface="Arial" panose="020B0604020202020204" pitchFamily="34" charset="0"/>
                <a:cs typeface="Arial" panose="020B0604020202020204" pitchFamily="34" charset="0"/>
              </a:rPr>
              <a:t>By the end of this lesson, you will be able to:</a:t>
            </a:r>
          </a:p>
          <a:p>
            <a:endParaRPr lang="en-GB" sz="1100" b="0" dirty="0" smtClean="0">
              <a:latin typeface="Arial" panose="020B0604020202020204" pitchFamily="34" charset="0"/>
              <a:cs typeface="Arial" panose="020B0604020202020204" pitchFamily="34" charset="0"/>
            </a:endParaRPr>
          </a:p>
          <a:p>
            <a:pPr marL="228600" lvl="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Define three different strategy methods</a:t>
            </a:r>
          </a:p>
          <a:p>
            <a:pPr marL="228600" indent="-228600">
              <a:buFont typeface="+mj-lt"/>
              <a:buAutoNum type="arabicPeriod"/>
            </a:pPr>
            <a:r>
              <a:rPr lang="en-GB" sz="1100" b="0" kern="1200" dirty="0" smtClean="0">
                <a:solidFill>
                  <a:schemeClr val="tx1"/>
                </a:solidFill>
                <a:effectLst/>
                <a:latin typeface="Arial" panose="020B0604020202020204" pitchFamily="34" charset="0"/>
                <a:ea typeface="+mn-ea"/>
                <a:cs typeface="Arial" panose="020B0604020202020204" pitchFamily="34" charset="0"/>
              </a:rPr>
              <a:t>Apply different strategies into a scenario</a:t>
            </a:r>
            <a:endParaRPr lang="en-GB" sz="1100" b="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B799B4CF-7C3A-402E-BF11-1C05A16EDA16}" type="slidenum">
              <a:rPr lang="en-GB" smtClean="0"/>
              <a:t>1</a:t>
            </a:fld>
            <a:endParaRPr lang="en-GB"/>
          </a:p>
        </p:txBody>
      </p:sp>
    </p:spTree>
    <p:extLst>
      <p:ext uri="{BB962C8B-B14F-4D97-AF65-F5344CB8AC3E}">
        <p14:creationId xmlns:p14="http://schemas.microsoft.com/office/powerpoint/2010/main" val="7606793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Re-cap on the main elements of the Conducting Investigations Session.</a:t>
            </a:r>
          </a:p>
          <a:p>
            <a:endParaRPr lang="en-GB" dirty="0"/>
          </a:p>
        </p:txBody>
      </p:sp>
      <p:sp>
        <p:nvSpPr>
          <p:cNvPr id="4" name="Slide Number Placeholder 3"/>
          <p:cNvSpPr>
            <a:spLocks noGrp="1"/>
          </p:cNvSpPr>
          <p:nvPr>
            <p:ph type="sldNum" sz="quarter" idx="10"/>
          </p:nvPr>
        </p:nvSpPr>
        <p:spPr/>
        <p:txBody>
          <a:bodyPr/>
          <a:lstStyle/>
          <a:p>
            <a:fld id="{B799B4CF-7C3A-402E-BF11-1C05A16EDA16}" type="slidenum">
              <a:rPr lang="en-GB" smtClean="0"/>
              <a:t>2</a:t>
            </a:fld>
            <a:endParaRPr lang="en-GB"/>
          </a:p>
        </p:txBody>
      </p:sp>
    </p:spTree>
    <p:extLst>
      <p:ext uri="{BB962C8B-B14F-4D97-AF65-F5344CB8AC3E}">
        <p14:creationId xmlns:p14="http://schemas.microsoft.com/office/powerpoint/2010/main" val="5268355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smtClean="0">
                <a:latin typeface="Arial" panose="020B0604020202020204" pitchFamily="34" charset="0"/>
                <a:cs typeface="Arial" panose="020B0604020202020204" pitchFamily="34" charset="0"/>
              </a:rPr>
              <a:t>The Professionalising Investigation Programme (PIP)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Jointly sponsored by ACPO and the College of Policing, this programme is designed to “improve the professional competence of all police officers and staff who are tasked with conducting investigations”. PIP is for police officers and staff whose role involves conducting or managing investigations, conducting interviews with victims and witnesses, and interviewing suspects. PIP delivers the capability of staff to conduct professional investigations at all levels within the police service and in other sectors. It is not just about delivering training to staff who are about to enter the service or start in a new investigative role; it encompasses investigators of all ranks, ensuring that they remain competent to practise throughout their service by registering their skills and competency at both national and local levels and ensuring continued professional development. The aim of PIP is to develop professional investigators who can conduct investigations to a national standard based on recognised good practice. </a:t>
            </a:r>
          </a:p>
          <a:p>
            <a:endParaRPr lang="en-GB" dirty="0"/>
          </a:p>
        </p:txBody>
      </p:sp>
      <p:sp>
        <p:nvSpPr>
          <p:cNvPr id="4" name="Slide Number Placeholder 3"/>
          <p:cNvSpPr>
            <a:spLocks noGrp="1"/>
          </p:cNvSpPr>
          <p:nvPr>
            <p:ph type="sldNum" sz="quarter" idx="10"/>
          </p:nvPr>
        </p:nvSpPr>
        <p:spPr/>
        <p:txBody>
          <a:bodyPr/>
          <a:lstStyle/>
          <a:p>
            <a:fld id="{B799B4CF-7C3A-402E-BF11-1C05A16EDA16}" type="slidenum">
              <a:rPr lang="en-GB" smtClean="0"/>
              <a:t>3</a:t>
            </a:fld>
            <a:endParaRPr lang="en-GB"/>
          </a:p>
        </p:txBody>
      </p:sp>
    </p:spTree>
    <p:extLst>
      <p:ext uri="{BB962C8B-B14F-4D97-AF65-F5344CB8AC3E}">
        <p14:creationId xmlns:p14="http://schemas.microsoft.com/office/powerpoint/2010/main" val="21274013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There are four PIP levels of investigation: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PIP Level 1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relates to the investigation of volume crime. This is the entry level for investigators and the level at which you will be operating. Volume crime is defined in the ACPO (2009) Practice Advice on the Management of Priority and Volume Crime (The Volume Crime Management Model) (Second Edition) as: “any crime which, through its sheer volume, has a significant impact on the community and the ability of the local police to tackle it. It includes priority crimes such as street robbery, burglary and vehicle related crime, but can also apply to criminal damage or assaults and anti-social behaviour”.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Investigators move through the subsequent according to the requirements of their role: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PIP Level 2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relates to the investigation of serious and complex crime/incidents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PIP Level 3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relates to senior investigating officers for major crime and senior investigating officers for serious and organised crime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PIP Level 4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is often referred to as the “Heads of Crime” programme</a:t>
            </a:r>
          </a:p>
          <a:p>
            <a:endParaRPr lang="en-GB" dirty="0"/>
          </a:p>
        </p:txBody>
      </p:sp>
      <p:sp>
        <p:nvSpPr>
          <p:cNvPr id="4" name="Slide Number Placeholder 3"/>
          <p:cNvSpPr>
            <a:spLocks noGrp="1"/>
          </p:cNvSpPr>
          <p:nvPr>
            <p:ph type="sldNum" sz="quarter" idx="10"/>
          </p:nvPr>
        </p:nvSpPr>
        <p:spPr/>
        <p:txBody>
          <a:bodyPr/>
          <a:lstStyle/>
          <a:p>
            <a:fld id="{B799B4CF-7C3A-402E-BF11-1C05A16EDA16}" type="slidenum">
              <a:rPr lang="en-GB" smtClean="0"/>
              <a:t>4</a:t>
            </a:fld>
            <a:endParaRPr lang="en-GB"/>
          </a:p>
        </p:txBody>
      </p:sp>
    </p:spTree>
    <p:extLst>
      <p:ext uri="{BB962C8B-B14F-4D97-AF65-F5344CB8AC3E}">
        <p14:creationId xmlns:p14="http://schemas.microsoft.com/office/powerpoint/2010/main" val="3420586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role and responsibilities of a PIP level 1 investigator: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CPIA Code of Practice under Part II of the Act defines the role and responsibilities of an investigator as “any police officer or other person involved in the conduct of a criminal investigation. All investigators have a responsibility for carrying out the duties imposed on them under this code, including in particular recording information, and retaining records of information and other material”</a:t>
            </a:r>
          </a:p>
          <a:p>
            <a:endParaRPr lang="en-GB" dirty="0"/>
          </a:p>
        </p:txBody>
      </p:sp>
      <p:sp>
        <p:nvSpPr>
          <p:cNvPr id="4" name="Slide Number Placeholder 3"/>
          <p:cNvSpPr>
            <a:spLocks noGrp="1"/>
          </p:cNvSpPr>
          <p:nvPr>
            <p:ph type="sldNum" sz="quarter" idx="10"/>
          </p:nvPr>
        </p:nvSpPr>
        <p:spPr/>
        <p:txBody>
          <a:bodyPr/>
          <a:lstStyle/>
          <a:p>
            <a:fld id="{B799B4CF-7C3A-402E-BF11-1C05A16EDA16}" type="slidenum">
              <a:rPr lang="en-GB" smtClean="0"/>
              <a:t>5</a:t>
            </a:fld>
            <a:endParaRPr lang="en-GB"/>
          </a:p>
        </p:txBody>
      </p:sp>
    </p:spTree>
    <p:extLst>
      <p:ext uri="{BB962C8B-B14F-4D97-AF65-F5344CB8AC3E}">
        <p14:creationId xmlns:p14="http://schemas.microsoft.com/office/powerpoint/2010/main" val="36721422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These are the offences which you will be able to investigate at PIP Level 1.</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Reference: APP College of Policing</a:t>
            </a:r>
          </a:p>
          <a:p>
            <a:r>
              <a:rPr lang="en-GB" sz="1100" dirty="0" smtClean="0">
                <a:latin typeface="Arial" panose="020B0604020202020204" pitchFamily="34" charset="0"/>
                <a:cs typeface="Arial" panose="020B0604020202020204" pitchFamily="34" charset="0"/>
              </a:rPr>
              <a:t>https://www.app.college.police.uk/app-content/investigations/introduction/?s=pip#pip-level-1</a:t>
            </a:r>
          </a:p>
          <a:p>
            <a:endParaRPr lang="en-GB" dirty="0"/>
          </a:p>
        </p:txBody>
      </p:sp>
      <p:sp>
        <p:nvSpPr>
          <p:cNvPr id="4" name="Slide Number Placeholder 3"/>
          <p:cNvSpPr>
            <a:spLocks noGrp="1"/>
          </p:cNvSpPr>
          <p:nvPr>
            <p:ph type="sldNum" sz="quarter" idx="10"/>
          </p:nvPr>
        </p:nvSpPr>
        <p:spPr/>
        <p:txBody>
          <a:bodyPr/>
          <a:lstStyle/>
          <a:p>
            <a:fld id="{B799B4CF-7C3A-402E-BF11-1C05A16EDA16}" type="slidenum">
              <a:rPr lang="en-GB" smtClean="0"/>
              <a:t>6</a:t>
            </a:fld>
            <a:endParaRPr lang="en-GB"/>
          </a:p>
        </p:txBody>
      </p:sp>
    </p:spTree>
    <p:extLst>
      <p:ext uri="{BB962C8B-B14F-4D97-AF65-F5344CB8AC3E}">
        <p14:creationId xmlns:p14="http://schemas.microsoft.com/office/powerpoint/2010/main" val="23144613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99B4CF-7C3A-402E-BF11-1C05A16EDA16}" type="slidenum">
              <a:rPr lang="en-GB" smtClean="0"/>
              <a:t>7</a:t>
            </a:fld>
            <a:endParaRPr lang="en-GB"/>
          </a:p>
        </p:txBody>
      </p:sp>
    </p:spTree>
    <p:extLst>
      <p:ext uri="{BB962C8B-B14F-4D97-AF65-F5344CB8AC3E}">
        <p14:creationId xmlns:p14="http://schemas.microsoft.com/office/powerpoint/2010/main" val="5373494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What is a Modus Operandi?</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Q. Why will identifying it help you in your investigations?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Ascertain how a particular crime has been committed, the type of material that may have been generated in the commission of the offence and how or where this material might be recovered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Identify linked series of crimes committed with the same MO. (Pooling material from a linked series of crimes is often a highly effective way of progressing an investigation)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Identify linked series of crimes committed with the same MO</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Identify likely disposal routes and markets for stolen or illicit property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Predict future offending patterns which may enable preventive or protective measures to be taken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Predict future offending patterns which may enable offenders to be caught red-handed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799B4CF-7C3A-402E-BF11-1C05A16EDA16}" type="slidenum">
              <a:rPr lang="en-GB" smtClean="0"/>
              <a:t>8</a:t>
            </a:fld>
            <a:endParaRPr lang="en-GB"/>
          </a:p>
        </p:txBody>
      </p:sp>
    </p:spTree>
    <p:extLst>
      <p:ext uri="{BB962C8B-B14F-4D97-AF65-F5344CB8AC3E}">
        <p14:creationId xmlns:p14="http://schemas.microsoft.com/office/powerpoint/2010/main" val="28919136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smtClean="0">
                <a:latin typeface="Arial" panose="020B0604020202020204" pitchFamily="34" charset="0"/>
                <a:cs typeface="Arial" panose="020B0604020202020204" pitchFamily="34" charset="0"/>
              </a:rPr>
              <a:t>Refer to APP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Reference: https://www.app.college.police.uk/app-content/investigations/working-with-suspects/</a:t>
            </a:r>
          </a:p>
          <a:p>
            <a:endParaRPr lang="en-GB" dirty="0"/>
          </a:p>
        </p:txBody>
      </p:sp>
      <p:sp>
        <p:nvSpPr>
          <p:cNvPr id="4" name="Slide Number Placeholder 3"/>
          <p:cNvSpPr>
            <a:spLocks noGrp="1"/>
          </p:cNvSpPr>
          <p:nvPr>
            <p:ph type="sldNum" sz="quarter" idx="10"/>
          </p:nvPr>
        </p:nvSpPr>
        <p:spPr/>
        <p:txBody>
          <a:bodyPr/>
          <a:lstStyle/>
          <a:p>
            <a:fld id="{B799B4CF-7C3A-402E-BF11-1C05A16EDA16}" type="slidenum">
              <a:rPr lang="en-GB" smtClean="0"/>
              <a:t>9</a:t>
            </a:fld>
            <a:endParaRPr lang="en-GB"/>
          </a:p>
        </p:txBody>
      </p:sp>
    </p:spTree>
    <p:extLst>
      <p:ext uri="{BB962C8B-B14F-4D97-AF65-F5344CB8AC3E}">
        <p14:creationId xmlns:p14="http://schemas.microsoft.com/office/powerpoint/2010/main" val="6042418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Reference: Core Investigative Doctrine 2012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https://www.whatdotheyknow.com/request/387377/response/948818/attach/2/Core%20Investigative%20Doctrine%202012.pdf</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Hypotheses can assist investigators to progress investigations.  A Hypothesis is defined as: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1"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 suggested explanation for a group of facts either accepted as a basis for further verification or accepted as likely to be true.</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(Collins English Dictionary, 2004)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Alternatively, it can be defined as, </a:t>
            </a:r>
            <a:r>
              <a:rPr kumimoji="0" lang="en-GB" sz="1100" b="0" i="1"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‘building a scenario that best explains the available material’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Hypotheses that are formed from limited or uncertain information can, at best, only amount to an assumption of what may have occurred and this could be influenced by personal bias or stereotyping.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Before deciding to use hypotheses you must consider the following factors: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Has all the available material been gathered?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Do you understand all the material?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Are there lines of enquiry which have not yet been pursued and which could generate more material?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What benefit will the use of a hypothesis bring to the investigation?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Before developing hypotheses, you must have sufficient knowledge to make valid judgements. All material relevant to an investigation should be considered and any assumptions or inferences that are made during this process should be explicitly recorded. A hypothesis should be a reasonable interpretation of the material available and should offer the most logical explanation of the facts as they are known. It is likely, however, that there will be no single most logical explanation, but rather a series of hypotheses, each of which offers an alternative explanation. As more material becomes available, any hypothesis should be examined to establish the known facts. Never try to find facts to fit the hypothesis. Alter the hypothesis to accord with the facts.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799B4CF-7C3A-402E-BF11-1C05A16EDA16}" type="slidenum">
              <a:rPr lang="en-GB" smtClean="0"/>
              <a:t>10</a:t>
            </a:fld>
            <a:endParaRPr lang="en-GB"/>
          </a:p>
        </p:txBody>
      </p:sp>
    </p:spTree>
    <p:extLst>
      <p:ext uri="{BB962C8B-B14F-4D97-AF65-F5344CB8AC3E}">
        <p14:creationId xmlns:p14="http://schemas.microsoft.com/office/powerpoint/2010/main" val="40403779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Reference: Core Investigative Doctrine 2012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https://www.whatdotheyknow.com/request/387377/response/948818/attach/2/Core%20Investigative%20Doctrine%202012.pdf</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Information Gathering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 hypothesis should be a reasonable interpretation of the material available and should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offer the most logical explanation of the facts as they are known.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It is likely, however, that there will be no single most logical explanation, but rather a series of hypotheses, each of which offers an alternative explanation.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Building Hypotheses: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Considerations that have to be met when building hypotheses: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Ensuring a thorough understanding of the relevance and reliability of all material gathered;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Ensuring that the investigative and evidential test has been applied to all the material gathered in the investigation;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Ensuring there is sufficient knowledge of the subject matter to interpret the material correctly;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Defining a clear objective for the hypothesis;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Developing hypotheses that ‘best fit’ with the known material;</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Consulting colleagues and experts to formulate hypotheses;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Ensuring sufficient resources are available to develop or test the hypotheses;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Ensuring that hypotheses building is proportionate to the seriousness of the offence.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Hypotheses should only be used when absolutely necessary.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799B4CF-7C3A-402E-BF11-1C05A16EDA16}" type="slidenum">
              <a:rPr lang="en-GB" smtClean="0"/>
              <a:t>11</a:t>
            </a:fld>
            <a:endParaRPr lang="en-GB"/>
          </a:p>
        </p:txBody>
      </p:sp>
    </p:spTree>
    <p:extLst>
      <p:ext uri="{BB962C8B-B14F-4D97-AF65-F5344CB8AC3E}">
        <p14:creationId xmlns:p14="http://schemas.microsoft.com/office/powerpoint/2010/main" val="25133607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Reference: Core Investigative Doctrine 2012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https://www.whatdotheyknow.com/request/387377/response/948818/attach/2/Core%20Investigative%20Doctrine%202012.pdf</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You must keep an open mind and be receptive to alternative views or explanations and never rush to premature judgements about the meaning of any material or the reliability of its source.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It is imperative that no decision in respect of suspects, or the value and meaning of any material gathered, is made before a thorough evaluation has been carried out.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However, bearing this in mind, it is sometimes useful to build a hypothesis, based on the available facts, in order to decide on the nature of the crime and the way to progress the investigation.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799B4CF-7C3A-402E-BF11-1C05A16EDA16}" type="slidenum">
              <a:rPr lang="en-GB" smtClean="0"/>
              <a:t>12</a:t>
            </a:fld>
            <a:endParaRPr lang="en-GB"/>
          </a:p>
        </p:txBody>
      </p:sp>
    </p:spTree>
    <p:extLst>
      <p:ext uri="{BB962C8B-B14F-4D97-AF65-F5344CB8AC3E}">
        <p14:creationId xmlns:p14="http://schemas.microsoft.com/office/powerpoint/2010/main" val="3670619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smtClean="0">
                <a:latin typeface="Arial" panose="020B0604020202020204" pitchFamily="34" charset="0"/>
                <a:cs typeface="Arial" panose="020B0604020202020204" pitchFamily="34" charset="0"/>
              </a:rPr>
              <a:t>Case management </a:t>
            </a:r>
          </a:p>
          <a:p>
            <a:r>
              <a:rPr lang="en-GB" sz="1100" dirty="0" smtClean="0">
                <a:latin typeface="Arial" panose="020B0604020202020204" pitchFamily="34" charset="0"/>
                <a:cs typeface="Arial" panose="020B0604020202020204" pitchFamily="34" charset="0"/>
              </a:rPr>
              <a:t>The effective management of an investigation requires organisation, planning and control.  </a:t>
            </a:r>
          </a:p>
          <a:p>
            <a:r>
              <a:rPr lang="en-GB" sz="1100" dirty="0" smtClean="0">
                <a:latin typeface="Arial" panose="020B0604020202020204" pitchFamily="34" charset="0"/>
                <a:cs typeface="Arial" panose="020B0604020202020204" pitchFamily="34" charset="0"/>
              </a:rPr>
              <a:t>An investigation may entail managing any of the following: </a:t>
            </a: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Maintaining control </a:t>
            </a:r>
          </a:p>
          <a:p>
            <a:r>
              <a:rPr lang="en-GB" sz="1100" dirty="0" smtClean="0">
                <a:latin typeface="Arial" panose="020B0604020202020204" pitchFamily="34" charset="0"/>
                <a:cs typeface="Arial" panose="020B0604020202020204" pitchFamily="34" charset="0"/>
              </a:rPr>
              <a:t>Ensure that you document all decisions, actions, options and rationale in accordance with current policy and legislation  </a:t>
            </a:r>
          </a:p>
          <a:p>
            <a:r>
              <a:rPr lang="en-GB" sz="1100" dirty="0" smtClean="0">
                <a:latin typeface="Arial" panose="020B0604020202020204" pitchFamily="34" charset="0"/>
                <a:cs typeface="Arial" panose="020B0604020202020204" pitchFamily="34" charset="0"/>
              </a:rPr>
              <a:t>You need to understand and comply with the provisions of the Management of Police Information, Data Protection Act 1998 and be aware of the effects of the Freedom of Information Act 2000  </a:t>
            </a:r>
          </a:p>
          <a:p>
            <a:r>
              <a:rPr lang="en-GB" sz="1100" dirty="0" smtClean="0">
                <a:latin typeface="Arial" panose="020B0604020202020204" pitchFamily="34" charset="0"/>
                <a:cs typeface="Arial" panose="020B0604020202020204" pitchFamily="34" charset="0"/>
              </a:rPr>
              <a:t>You must ensure that contact with the media is in line with policy and does not undermine the integrity of the investigation  </a:t>
            </a: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People </a:t>
            </a:r>
          </a:p>
          <a:p>
            <a:r>
              <a:rPr lang="en-GB" sz="1100" dirty="0" smtClean="0">
                <a:latin typeface="Arial" panose="020B0604020202020204" pitchFamily="34" charset="0"/>
                <a:cs typeface="Arial" panose="020B0604020202020204" pitchFamily="34" charset="0"/>
              </a:rPr>
              <a:t>When dealing with colleagues, victims and witnesses it is essential that you communicate effectively. You must listen to others, ensuring that you understand them and pass instructions and information clearly, ensuring that, in turn, they understand you.  </a:t>
            </a:r>
          </a:p>
          <a:p>
            <a:r>
              <a:rPr lang="en-GB" sz="1100" dirty="0" smtClean="0">
                <a:latin typeface="Arial" panose="020B0604020202020204" pitchFamily="34" charset="0"/>
                <a:cs typeface="Arial" panose="020B0604020202020204" pitchFamily="34" charset="0"/>
              </a:rPr>
              <a:t>You must deal with individuals in an ethical manner recognising their needs with respect to equality and diversity. Be positive but not aggressive and offer practical advice and support.  </a:t>
            </a: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Risk </a:t>
            </a:r>
          </a:p>
          <a:p>
            <a:r>
              <a:rPr lang="en-GB" sz="1100" dirty="0" smtClean="0">
                <a:latin typeface="Arial" panose="020B0604020202020204" pitchFamily="34" charset="0"/>
                <a:cs typeface="Arial" panose="020B0604020202020204" pitchFamily="34" charset="0"/>
              </a:rPr>
              <a:t>During an investigation risk must be constantly assessed and managed. Investigators must be able to: </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Recognise any risks that may occur during an investigation and their likely impact upon individuals, the investigation or the organisation itself </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Make appropriate decisions to manage that risk </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Keep detailed records demonstrating the steps taken to manage and monitor risk </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Communicate details to others of the risk, or the strategies established to deal with it (e.g. colleagues, victims or witnesses). </a:t>
            </a: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Exhibits </a:t>
            </a:r>
          </a:p>
          <a:p>
            <a:r>
              <a:rPr lang="en-GB" sz="1100" dirty="0" smtClean="0">
                <a:latin typeface="Arial" panose="020B0604020202020204" pitchFamily="34" charset="0"/>
                <a:cs typeface="Arial" panose="020B0604020202020204" pitchFamily="34" charset="0"/>
              </a:rPr>
              <a:t>Material gathered during an investigation will, if it is relevant, be submitted to support the evidential case. It is essential that an accurate record is maintained in respect of the material gathered in an investigation detailing: </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A precise description of the material  </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How it was obtained </a:t>
            </a:r>
          </a:p>
          <a:p>
            <a:r>
              <a:rPr lang="en-GB" sz="1100" baseline="0" dirty="0" smtClean="0">
                <a:latin typeface="Arial" panose="020B0604020202020204" pitchFamily="34" charset="0"/>
                <a:cs typeface="Arial" panose="020B0604020202020204" pitchFamily="34" charset="0"/>
              </a:rPr>
              <a:t>         - </a:t>
            </a:r>
            <a:r>
              <a:rPr lang="en-GB" sz="1100" dirty="0" smtClean="0">
                <a:latin typeface="Arial" panose="020B0604020202020204" pitchFamily="34" charset="0"/>
                <a:cs typeface="Arial" panose="020B0604020202020204" pitchFamily="34" charset="0"/>
              </a:rPr>
              <a:t>Precise place of detection e.g. on a suspect’s person </a:t>
            </a:r>
          </a:p>
          <a:p>
            <a:r>
              <a:rPr lang="en-GB" sz="1100" baseline="0" dirty="0" smtClean="0">
                <a:latin typeface="Arial" panose="020B0604020202020204" pitchFamily="34" charset="0"/>
                <a:cs typeface="Arial" panose="020B0604020202020204" pitchFamily="34" charset="0"/>
              </a:rPr>
              <a:t>          - </a:t>
            </a:r>
            <a:r>
              <a:rPr lang="en-GB" sz="1100" dirty="0" smtClean="0">
                <a:latin typeface="Arial" panose="020B0604020202020204" pitchFamily="34" charset="0"/>
                <a:cs typeface="Arial" panose="020B0604020202020204" pitchFamily="34" charset="0"/>
              </a:rPr>
              <a:t>Its creation e.g. a photograph of a crime scene </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The time, day and date of recovery </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The individual who recovered it </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The individual who produces it for court </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Its location and method of storage  </a:t>
            </a:r>
          </a:p>
          <a:p>
            <a:pPr marL="171450" indent="-1714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Any movements in and out of storage e.g. for examination.</a:t>
            </a:r>
          </a:p>
          <a:p>
            <a:endParaRPr lang="en-GB" dirty="0"/>
          </a:p>
        </p:txBody>
      </p:sp>
      <p:sp>
        <p:nvSpPr>
          <p:cNvPr id="4" name="Slide Number Placeholder 3"/>
          <p:cNvSpPr>
            <a:spLocks noGrp="1"/>
          </p:cNvSpPr>
          <p:nvPr>
            <p:ph type="sldNum" sz="quarter" idx="10"/>
          </p:nvPr>
        </p:nvSpPr>
        <p:spPr/>
        <p:txBody>
          <a:bodyPr/>
          <a:lstStyle/>
          <a:p>
            <a:fld id="{B799B4CF-7C3A-402E-BF11-1C05A16EDA16}" type="slidenum">
              <a:rPr lang="en-GB" smtClean="0"/>
              <a:t>13</a:t>
            </a:fld>
            <a:endParaRPr lang="en-GB"/>
          </a:p>
        </p:txBody>
      </p:sp>
    </p:spTree>
    <p:extLst>
      <p:ext uri="{BB962C8B-B14F-4D97-AF65-F5344CB8AC3E}">
        <p14:creationId xmlns:p14="http://schemas.microsoft.com/office/powerpoint/2010/main" val="21953427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Briefing and debriefing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Briefing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 briefing is simply a method of imparting or exchanging information either to bring others up to date with the progress of the investigation, or to colleagues and team members to task them with future action. To be effective, the person delivering the briefing must: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Have a complete knowledge of the investigation, or the part of it, that is the subject of the briefing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Be certain that those being briefed: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 Understand the progress to date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 Understand the objective of the briefing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 Are completely aware of their task(s) (if they are being tasked)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 Understand any logistics e.g. communications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Know the competencies and experience of those being briefed. There are many briefing models designed to assist you to deliver a briefing and you should choose one to suit the investigation.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Debriefing</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 debriefing is a means by which an investigator can gather information from others involved in the operation, and all involved can share information and experience. Frequent debriefings can help to drive an investigation forward. The person holding the debriefing must ensure that everyone taking part contributes fully and that all information is gathered.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Both briefings and debriefings should be planned and structured. A record must be made and retained as it may be needed at court to comply with the disclosure provisions of the Criminal Procedure and Investigations Act 1996.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2.16 Handing over cases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Responsibility for an investigation often passes from one investigator to another. The initial investigator may pass the case to an investigating team. When handing over a case you must record the full extent of all the actions taken in the investigation to date and must ensure that all available information about the conduct of an investigation has been fully communicated to any new investigator. This will ensure that all investigative opportunities are progressed. </a:t>
            </a:r>
          </a:p>
          <a:p>
            <a:endParaRPr lang="en-GB" dirty="0"/>
          </a:p>
        </p:txBody>
      </p:sp>
      <p:sp>
        <p:nvSpPr>
          <p:cNvPr id="4" name="Slide Number Placeholder 3"/>
          <p:cNvSpPr>
            <a:spLocks noGrp="1"/>
          </p:cNvSpPr>
          <p:nvPr>
            <p:ph type="sldNum" sz="quarter" idx="10"/>
          </p:nvPr>
        </p:nvSpPr>
        <p:spPr/>
        <p:txBody>
          <a:bodyPr/>
          <a:lstStyle/>
          <a:p>
            <a:fld id="{B799B4CF-7C3A-402E-BF11-1C05A16EDA16}" type="slidenum">
              <a:rPr lang="en-GB" smtClean="0"/>
              <a:t>14</a:t>
            </a:fld>
            <a:endParaRPr lang="en-GB"/>
          </a:p>
        </p:txBody>
      </p:sp>
    </p:spTree>
    <p:extLst>
      <p:ext uri="{BB962C8B-B14F-4D97-AF65-F5344CB8AC3E}">
        <p14:creationId xmlns:p14="http://schemas.microsoft.com/office/powerpoint/2010/main" val="4645184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principle of ‘passing the baton’ applies. In the majority of volume crime cases, the handover can be recorded on the crime report or associated document. In serious cases a verbal briefing/debriefing may be necessary to fully update the new investigator. This allows information to be disseminated and/or the physical transfer of documents or exhibits. The initial investigator is also able to communicate to the new investigator any actions that need to be finalised. A full record should be made of the handover process.</a:t>
            </a:r>
          </a:p>
          <a:p>
            <a:endParaRPr lang="en-GB" dirty="0"/>
          </a:p>
        </p:txBody>
      </p:sp>
      <p:sp>
        <p:nvSpPr>
          <p:cNvPr id="4" name="Slide Number Placeholder 3"/>
          <p:cNvSpPr>
            <a:spLocks noGrp="1"/>
          </p:cNvSpPr>
          <p:nvPr>
            <p:ph type="sldNum" sz="quarter" idx="10"/>
          </p:nvPr>
        </p:nvSpPr>
        <p:spPr/>
        <p:txBody>
          <a:bodyPr/>
          <a:lstStyle/>
          <a:p>
            <a:fld id="{B799B4CF-7C3A-402E-BF11-1C05A16EDA16}" type="slidenum">
              <a:rPr lang="en-GB" smtClean="0"/>
              <a:t>15</a:t>
            </a:fld>
            <a:endParaRPr lang="en-GB"/>
          </a:p>
        </p:txBody>
      </p:sp>
    </p:spTree>
    <p:extLst>
      <p:ext uri="{BB962C8B-B14F-4D97-AF65-F5344CB8AC3E}">
        <p14:creationId xmlns:p14="http://schemas.microsoft.com/office/powerpoint/2010/main" val="23592654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Threats to Life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Within their allocated groups (Groups 1 and 3) ask the students to devise a strategy for the </a:t>
            </a: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initial actions when responding to this incident.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If the target group is too large then the objective can be achieved by discussing this scenario in the larger group, using a wipe board or flipchart to record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Alternatively, request that each student complete this task individually</a:t>
            </a:r>
          </a:p>
          <a:p>
            <a:endParaRPr lang="en-GB" dirty="0"/>
          </a:p>
        </p:txBody>
      </p:sp>
      <p:sp>
        <p:nvSpPr>
          <p:cNvPr id="4" name="Slide Number Placeholder 3"/>
          <p:cNvSpPr>
            <a:spLocks noGrp="1"/>
          </p:cNvSpPr>
          <p:nvPr>
            <p:ph type="sldNum" sz="quarter" idx="10"/>
          </p:nvPr>
        </p:nvSpPr>
        <p:spPr/>
        <p:txBody>
          <a:bodyPr/>
          <a:lstStyle/>
          <a:p>
            <a:fld id="{B799B4CF-7C3A-402E-BF11-1C05A16EDA16}" type="slidenum">
              <a:rPr lang="en-GB" smtClean="0"/>
              <a:t>16</a:t>
            </a:fld>
            <a:endParaRPr lang="en-GB"/>
          </a:p>
        </p:txBody>
      </p:sp>
    </p:spTree>
    <p:extLst>
      <p:ext uri="{BB962C8B-B14F-4D97-AF65-F5344CB8AC3E}">
        <p14:creationId xmlns:p14="http://schemas.microsoft.com/office/powerpoint/2010/main" val="30933626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Hate Crime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Within their allocated groups (Groups 2 and 4) ask the students to devise a strategy for the </a:t>
            </a: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initial actions when responding to this incident.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If the target group is too large then the objective can be achieved by discussing this scenario in the larger group, using a wipe board or flipchart to record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Alternatively, request that each student complete this task individually.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799B4CF-7C3A-402E-BF11-1C05A16EDA16}" type="slidenum">
              <a:rPr lang="en-GB" smtClean="0"/>
              <a:t>17</a:t>
            </a:fld>
            <a:endParaRPr lang="en-GB"/>
          </a:p>
        </p:txBody>
      </p:sp>
    </p:spTree>
    <p:extLst>
      <p:ext uri="{BB962C8B-B14F-4D97-AF65-F5344CB8AC3E}">
        <p14:creationId xmlns:p14="http://schemas.microsoft.com/office/powerpoint/2010/main" val="20450695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27/02/2019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84778653"/>
      </p:ext>
    </p:extLst>
  </p:cSld>
  <p:clrMapOvr>
    <a:masterClrMapping/>
  </p:clrMapOvr>
  <p:timing>
    <p:tnLst>
      <p:par>
        <p:cTn id="1" dur="indefinite" restart="never" nodeType="tmRoot"/>
      </p:par>
    </p:tnLst>
  </p:timing>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27/02/2019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990425012"/>
      </p:ext>
    </p:extLst>
  </p:cSld>
  <p:clrMapOvr>
    <a:masterClrMapping/>
  </p:clrMapOvr>
  <p:timing>
    <p:tnLst>
      <p:par>
        <p:cTn id="1" dur="indefinite" restart="never" nodeType="tmRoot"/>
      </p:par>
    </p:tnLst>
  </p:timing>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27/02/2019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215443996"/>
      </p:ext>
    </p:extLst>
  </p:cSld>
  <p:clrMapOvr>
    <a:masterClrMapping/>
  </p:clrMapOvr>
  <p:timing>
    <p:tnLst>
      <p:par>
        <p:cTn id="1" dur="indefinite" restart="never" nodeType="tmRoot"/>
      </p:par>
    </p:tnLst>
  </p:timing>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27/02/2019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00676216"/>
      </p:ext>
    </p:extLst>
  </p:cSld>
  <p:clrMapOvr>
    <a:masterClrMapping/>
  </p:clrMapOvr>
  <p:timing>
    <p:tnLst>
      <p:par>
        <p:cTn id="1" dur="indefinite" restart="never" nodeType="tmRoot"/>
      </p:par>
    </p:tnLst>
  </p:timing>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27/02/2019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35203725"/>
      </p:ext>
    </p:extLst>
  </p:cSld>
  <p:clrMapOvr>
    <a:masterClrMapping/>
  </p:clrMapOvr>
  <p:timing>
    <p:tnLst>
      <p:par>
        <p:cTn id="1" dur="indefinite" restart="never" nodeType="tmRoot"/>
      </p:par>
    </p:tnLst>
  </p:timing>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27/02/2019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23643798"/>
      </p:ext>
    </p:extLst>
  </p:cSld>
  <p:clrMapOvr>
    <a:masterClrMapping/>
  </p:clrMapOvr>
  <p:timing>
    <p:tnLst>
      <p:par>
        <p:cTn id="1" dur="indefinite" restart="never" nodeType="tmRoot"/>
      </p:par>
    </p:tnLst>
  </p:timing>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27/02/2019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87328472"/>
      </p:ext>
    </p:extLst>
  </p:cSld>
  <p:clrMapOvr>
    <a:masterClrMapping/>
  </p:clrMapOvr>
  <p:timing>
    <p:tnLst>
      <p:par>
        <p:cTn id="1" dur="indefinite" restart="never" nodeType="tmRoot"/>
      </p:par>
    </p:tnLst>
  </p:timing>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27/02/2019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5122306"/>
      </p:ext>
    </p:extLst>
  </p:cSld>
  <p:clrMapOvr>
    <a:masterClrMapping/>
  </p:clrMapOvr>
  <p:timing>
    <p:tnLst>
      <p:par>
        <p:cTn id="1" dur="indefinite" restart="never" nodeType="tmRoot"/>
      </p:par>
    </p:tnLst>
  </p:timing>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27/02/2019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69719986"/>
      </p:ext>
    </p:extLst>
  </p:cSld>
  <p:clrMapOvr>
    <a:masterClrMapping/>
  </p:clrMapOvr>
  <p:timing>
    <p:tnLst>
      <p:par>
        <p:cTn id="1" dur="indefinite" restart="never" nodeType="tmRoot"/>
      </p:par>
    </p:tnLst>
  </p:timing>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27/02/2019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84256252"/>
      </p:ext>
    </p:extLst>
  </p:cSld>
  <p:clrMapOvr>
    <a:masterClrMapping/>
  </p:clrMapOvr>
  <p:timing>
    <p:tnLst>
      <p:par>
        <p:cTn id="1" dur="indefinite" restart="never" nodeType="tmRoot"/>
      </p:par>
    </p:tnLst>
  </p:timing>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27/02/2019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97997127"/>
      </p:ext>
    </p:extLst>
  </p:cSld>
  <p:clrMapOvr>
    <a:masterClrMapping/>
  </p:clrMapOvr>
  <p:timing>
    <p:tnLst>
      <p:par>
        <p:cTn id="1" dur="indefinite" restart="never" nodeType="tmRoot"/>
      </p:par>
    </p:tnLst>
  </p:timing>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27/02/2019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225940471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5.jp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g"/><Relationship Id="rId7" Type="http://schemas.openxmlformats.org/officeDocument/2006/relationships/diagramColors" Target="../diagrams/colors1.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14.jpeg"/></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3.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353549" y="1423768"/>
            <a:ext cx="4551903" cy="224676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000" b="1" dirty="0" smtClean="0">
                <a:solidFill>
                  <a:schemeClr val="bg1"/>
                </a:solidFill>
                <a:latin typeface="Tahoma" panose="020B0604030504040204" pitchFamily="34" charset="0"/>
                <a:ea typeface="Tahoma" panose="020B0604030504040204" pitchFamily="34" charset="0"/>
                <a:cs typeface="Tahoma" panose="020B0604030504040204" pitchFamily="34" charset="0"/>
              </a:rPr>
              <a:t>Further Conducting Investigations</a:t>
            </a:r>
            <a:endParaRPr kumimoji="0" lang="en-GB" sz="4000" b="1" i="0" u="none" strike="noStrike" kern="1200" cap="none" spc="0" normalizeH="0" baseline="0" noProof="0" dirty="0" smtClean="0">
              <a:ln>
                <a:noFill/>
              </a:ln>
              <a:solidFill>
                <a:schemeClr val="bg1"/>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CD1141"/>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65006" y="113663"/>
            <a:ext cx="581082" cy="701768"/>
          </a:xfrm>
          <a:prstGeom prst="rect">
            <a:avLst/>
          </a:prstGeom>
        </p:spPr>
      </p:pic>
    </p:spTree>
    <p:extLst>
      <p:ext uri="{BB962C8B-B14F-4D97-AF65-F5344CB8AC3E}">
        <p14:creationId xmlns:p14="http://schemas.microsoft.com/office/powerpoint/2010/main" val="235383909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Content Placeholder 5"/>
          <p:cNvSpPr txBox="1">
            <a:spLocks/>
          </p:cNvSpPr>
          <p:nvPr/>
        </p:nvSpPr>
        <p:spPr>
          <a:xfrm>
            <a:off x="1660698" y="1545252"/>
            <a:ext cx="4164531" cy="3668060"/>
          </a:xfrm>
          <a:prstGeom prst="rect">
            <a:avLst/>
          </a:prstGeom>
        </p:spPr>
        <p:txBody>
          <a:bodyPr vert="horz" lIns="0" tIns="45720" rIns="0" bIns="45720" rtlCol="0">
            <a:normAutofit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smtClean="0">
                <a:ln>
                  <a:noFill/>
                </a:ln>
                <a:solidFill>
                  <a:schemeClr val="tx1"/>
                </a:solidFill>
                <a:effectLst/>
                <a:uLnTx/>
                <a:uFillTx/>
                <a:latin typeface="Calibri" panose="020F0502020204030204"/>
                <a:ea typeface="+mn-ea"/>
                <a:cs typeface="+mn-cs"/>
              </a:rPr>
              <a:t>Initial contact</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smtClean="0">
                <a:ln>
                  <a:noFill/>
                </a:ln>
                <a:solidFill>
                  <a:schemeClr val="tx1"/>
                </a:solidFill>
                <a:effectLst/>
                <a:uLnTx/>
                <a:uFillTx/>
                <a:latin typeface="Calibri" panose="020F0502020204030204"/>
                <a:ea typeface="+mn-ea"/>
                <a:cs typeface="+mn-cs"/>
              </a:rPr>
              <a:t>Arrival at an incident</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smtClean="0">
                <a:ln>
                  <a:noFill/>
                </a:ln>
                <a:solidFill>
                  <a:schemeClr val="tx1"/>
                </a:solidFill>
                <a:effectLst/>
                <a:uLnTx/>
                <a:uFillTx/>
                <a:latin typeface="Calibri" panose="020F0502020204030204"/>
                <a:ea typeface="+mn-ea"/>
                <a:cs typeface="+mn-cs"/>
              </a:rPr>
              <a:t>Initial investigation</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smtClean="0">
                <a:ln>
                  <a:noFill/>
                </a:ln>
                <a:solidFill>
                  <a:schemeClr val="tx1"/>
                </a:solidFill>
                <a:effectLst/>
                <a:uLnTx/>
                <a:uFillTx/>
                <a:latin typeface="Calibri" panose="020F0502020204030204"/>
                <a:ea typeface="+mn-ea"/>
                <a:cs typeface="+mn-cs"/>
              </a:rPr>
              <a:t>Investigative strategies</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smtClean="0">
                <a:ln>
                  <a:noFill/>
                </a:ln>
                <a:solidFill>
                  <a:schemeClr val="tx1"/>
                </a:solidFill>
                <a:effectLst/>
                <a:uLnTx/>
                <a:uFillTx/>
                <a:latin typeface="Calibri" panose="020F0502020204030204"/>
                <a:ea typeface="+mn-ea"/>
                <a:cs typeface="+mn-cs"/>
              </a:rPr>
              <a:t>Powers/ options available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smtClean="0">
                <a:ln>
                  <a:noFill/>
                </a:ln>
                <a:solidFill>
                  <a:schemeClr val="tx1"/>
                </a:solidFill>
                <a:effectLst/>
                <a:uLnTx/>
                <a:uFillTx/>
                <a:latin typeface="Calibri" panose="020F0502020204030204"/>
                <a:ea typeface="+mn-ea"/>
                <a:cs typeface="+mn-cs"/>
              </a:rPr>
              <a:t>Records and other roles</a:t>
            </a:r>
            <a:endParaRPr kumimoji="0" lang="en-GB" sz="20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
        <p:nvSpPr>
          <p:cNvPr id="5" name="Rectangle 4"/>
          <p:cNvSpPr/>
          <p:nvPr/>
        </p:nvSpPr>
        <p:spPr>
          <a:xfrm>
            <a:off x="7112744" y="1545252"/>
            <a:ext cx="3358612" cy="646331"/>
          </a:xfrm>
          <a:prstGeom prst="rect">
            <a:avLst/>
          </a:prstGeom>
          <a:noFill/>
        </p:spPr>
        <p:txBody>
          <a:bodyPr wrap="none" lIns="91440" tIns="45720" rIns="91440" bIns="4572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dirty="0" smtClean="0">
                <a:ln w="12700" cmpd="sng">
                  <a:solidFill>
                    <a:srgbClr val="9B8357"/>
                  </a:solidFill>
                  <a:prstDash val="solid"/>
                </a:ln>
                <a:gradFill>
                  <a:gsLst>
                    <a:gs pos="0">
                      <a:srgbClr val="9B8357"/>
                    </a:gs>
                    <a:gs pos="4000">
                      <a:srgbClr val="9B8357">
                        <a:lumMod val="60000"/>
                        <a:lumOff val="40000"/>
                      </a:srgbClr>
                    </a:gs>
                    <a:gs pos="87000">
                      <a:srgbClr val="9B8357">
                        <a:lumMod val="20000"/>
                        <a:lumOff val="80000"/>
                      </a:srgbClr>
                    </a:gs>
                  </a:gsLst>
                  <a:lin ang="5400000"/>
                </a:gradFill>
                <a:effectLst/>
                <a:uLnTx/>
                <a:uFillTx/>
              </a:rPr>
              <a:t>Decision-making</a:t>
            </a:r>
            <a:endParaRPr kumimoji="0" lang="en-US" sz="3600" b="1" i="0" u="none" strike="noStrike" kern="0" cap="none" spc="0" normalizeH="0" baseline="0" noProof="0" dirty="0">
              <a:ln w="12700" cmpd="sng">
                <a:solidFill>
                  <a:srgbClr val="9B8357"/>
                </a:solidFill>
                <a:prstDash val="solid"/>
              </a:ln>
              <a:gradFill>
                <a:gsLst>
                  <a:gs pos="0">
                    <a:srgbClr val="9B8357"/>
                  </a:gs>
                  <a:gs pos="4000">
                    <a:srgbClr val="9B8357">
                      <a:lumMod val="60000"/>
                      <a:lumOff val="40000"/>
                    </a:srgbClr>
                  </a:gs>
                  <a:gs pos="87000">
                    <a:srgbClr val="9B8357">
                      <a:lumMod val="20000"/>
                      <a:lumOff val="80000"/>
                    </a:srgbClr>
                  </a:gs>
                </a:gsLst>
                <a:lin ang="5400000"/>
              </a:gradFill>
              <a:effectLst/>
              <a:uLnTx/>
              <a:uFillTx/>
            </a:endParaRPr>
          </a:p>
        </p:txBody>
      </p:sp>
      <p:sp>
        <p:nvSpPr>
          <p:cNvPr id="6" name="Rectangle 5"/>
          <p:cNvSpPr/>
          <p:nvPr/>
        </p:nvSpPr>
        <p:spPr>
          <a:xfrm>
            <a:off x="6589554" y="2406545"/>
            <a:ext cx="4589718" cy="646331"/>
          </a:xfrm>
          <a:prstGeom prst="rect">
            <a:avLst/>
          </a:prstGeom>
          <a:noFill/>
        </p:spPr>
        <p:txBody>
          <a:bodyPr wrap="none" lIns="91440" tIns="45720" rIns="91440" bIns="4572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dirty="0" smtClean="0">
                <a:ln w="12700" cmpd="sng">
                  <a:solidFill>
                    <a:srgbClr val="9B8357"/>
                  </a:solidFill>
                  <a:prstDash val="solid"/>
                </a:ln>
                <a:solidFill>
                  <a:srgbClr val="E48312">
                    <a:lumMod val="75000"/>
                  </a:srgbClr>
                </a:solidFill>
                <a:effectLst/>
                <a:uLnTx/>
                <a:uFillTx/>
              </a:rPr>
              <a:t>Golden Hour Principles</a:t>
            </a:r>
            <a:endParaRPr kumimoji="0" lang="en-US" sz="3600" b="1" i="0" u="none" strike="noStrike" kern="0" cap="none" spc="0" normalizeH="0" baseline="0" noProof="0" dirty="0">
              <a:ln w="12700" cmpd="sng">
                <a:solidFill>
                  <a:srgbClr val="9B8357"/>
                </a:solidFill>
                <a:prstDash val="solid"/>
              </a:ln>
              <a:solidFill>
                <a:srgbClr val="E48312">
                  <a:lumMod val="75000"/>
                </a:srgbClr>
              </a:solidFill>
              <a:effectLst/>
              <a:uLnTx/>
              <a:uFillTx/>
            </a:endParaRPr>
          </a:p>
        </p:txBody>
      </p:sp>
      <p:sp>
        <p:nvSpPr>
          <p:cNvPr id="7" name="Rectangle 6"/>
          <p:cNvSpPr/>
          <p:nvPr/>
        </p:nvSpPr>
        <p:spPr>
          <a:xfrm>
            <a:off x="7112744" y="3274745"/>
            <a:ext cx="3701141" cy="646331"/>
          </a:xfrm>
          <a:prstGeom prst="rect">
            <a:avLst/>
          </a:prstGeom>
          <a:noFill/>
        </p:spPr>
        <p:txBody>
          <a:bodyPr wrap="none" lIns="91440" tIns="45720" rIns="91440" bIns="4572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dirty="0" smtClean="0">
                <a:ln w="12700" cmpd="sng">
                  <a:solidFill>
                    <a:srgbClr val="9B8357"/>
                  </a:solidFill>
                  <a:prstDash val="solid"/>
                </a:ln>
                <a:solidFill>
                  <a:srgbClr val="FFC000"/>
                </a:solidFill>
                <a:effectLst/>
                <a:uLnTx/>
                <a:uFillTx/>
              </a:rPr>
              <a:t>Reflective practice</a:t>
            </a:r>
            <a:endParaRPr kumimoji="0" lang="en-US" sz="3600" b="1" i="0" u="none" strike="noStrike" kern="0" cap="none" spc="0" normalizeH="0" baseline="0" noProof="0" dirty="0">
              <a:ln w="12700" cmpd="sng">
                <a:solidFill>
                  <a:srgbClr val="9B8357"/>
                </a:solidFill>
                <a:prstDash val="solid"/>
              </a:ln>
              <a:solidFill>
                <a:srgbClr val="FFC000"/>
              </a:solidFill>
              <a:effectLst/>
              <a:uLnTx/>
              <a:uFillTx/>
            </a:endParaRPr>
          </a:p>
        </p:txBody>
      </p:sp>
      <p:sp>
        <p:nvSpPr>
          <p:cNvPr id="8" name="Rectangle 7"/>
          <p:cNvSpPr/>
          <p:nvPr/>
        </p:nvSpPr>
        <p:spPr>
          <a:xfrm>
            <a:off x="7418724" y="4115020"/>
            <a:ext cx="3089179" cy="646331"/>
          </a:xfrm>
          <a:prstGeom prst="rect">
            <a:avLst/>
          </a:prstGeom>
          <a:noFill/>
        </p:spPr>
        <p:txBody>
          <a:bodyPr wrap="none" lIns="91440" tIns="45720" rIns="91440" bIns="4572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3600" b="1" i="0" u="none" strike="noStrike" kern="0" cap="none" spc="0" normalizeH="0" baseline="0" noProof="0" dirty="0" smtClean="0">
                <a:ln w="12700" cmpd="sng">
                  <a:solidFill>
                    <a:srgbClr val="9B8357"/>
                  </a:solidFill>
                  <a:prstDash val="solid"/>
                </a:ln>
                <a:solidFill>
                  <a:srgbClr val="0070C0"/>
                </a:solidFill>
                <a:effectLst/>
                <a:uLnTx/>
                <a:uFillTx/>
              </a:rPr>
              <a:t>Initial accounts</a:t>
            </a:r>
            <a:endParaRPr kumimoji="0" lang="en-US" sz="3600" b="1" i="0" u="none" strike="noStrike" kern="0" cap="none" spc="0" normalizeH="0" baseline="0" noProof="0" dirty="0">
              <a:ln w="12700" cmpd="sng">
                <a:solidFill>
                  <a:srgbClr val="9B8357"/>
                </a:solidFill>
                <a:prstDash val="solid"/>
              </a:ln>
              <a:solidFill>
                <a:srgbClr val="0070C0"/>
              </a:solidFill>
              <a:effectLst/>
              <a:uLnTx/>
              <a:uFillTx/>
            </a:endParaRPr>
          </a:p>
        </p:txBody>
      </p:sp>
      <p:sp>
        <p:nvSpPr>
          <p:cNvPr id="9" name="TextBox 8"/>
          <p:cNvSpPr txBox="1"/>
          <p:nvPr/>
        </p:nvSpPr>
        <p:spPr>
          <a:xfrm>
            <a:off x="1684769" y="284362"/>
            <a:ext cx="8280920" cy="646331"/>
          </a:xfrm>
          <a:prstGeom prst="rect">
            <a:avLst/>
          </a:prstGeom>
          <a:solidFill>
            <a:srgbClr val="002060"/>
          </a:solidFill>
        </p:spPr>
        <p:txBody>
          <a:bodyPr wrap="square" rtlCol="0">
            <a:spAutoFit/>
          </a:bodyPr>
          <a:lstStyle/>
          <a:p>
            <a:pPr algn="ctr"/>
            <a:r>
              <a:rPr lang="en-GB" sz="3600" b="1" dirty="0">
                <a:solidFill>
                  <a:schemeClr val="bg1"/>
                </a:solidFill>
              </a:rPr>
              <a:t>R</a:t>
            </a:r>
            <a:r>
              <a:rPr lang="en-GB" sz="3600" b="1" dirty="0" smtClean="0">
                <a:solidFill>
                  <a:schemeClr val="bg1"/>
                </a:solidFill>
              </a:rPr>
              <a:t>ecap</a:t>
            </a:r>
            <a:endParaRPr lang="en-GB" sz="3600" b="1" dirty="0">
              <a:solidFill>
                <a:schemeClr val="bg1"/>
              </a:solidFill>
            </a:endParaRPr>
          </a:p>
        </p:txBody>
      </p:sp>
    </p:spTree>
    <p:extLst>
      <p:ext uri="{BB962C8B-B14F-4D97-AF65-F5344CB8AC3E}">
        <p14:creationId xmlns:p14="http://schemas.microsoft.com/office/powerpoint/2010/main" val="9484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fade">
                                      <p:cBhvr>
                                        <p:cTn id="32"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Content Placeholder 3"/>
          <p:cNvSpPr txBox="1">
            <a:spLocks/>
          </p:cNvSpPr>
          <p:nvPr/>
        </p:nvSpPr>
        <p:spPr>
          <a:xfrm>
            <a:off x="1224952" y="1328468"/>
            <a:ext cx="9609826" cy="4313207"/>
          </a:xfrm>
          <a:prstGeom prst="rect">
            <a:avLst/>
          </a:prstGeom>
        </p:spPr>
        <p:txBody>
          <a:bodyPr vert="horz" lIns="0" tIns="45720" rIns="0" bIns="45720" rtlCol="0">
            <a:normAutofit fontScale="700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3100" b="0" i="0" u="none" strike="noStrike" kern="1200" cap="none" spc="0" normalizeH="0" baseline="0" noProof="0" dirty="0" smtClean="0">
                <a:ln>
                  <a:noFill/>
                </a:ln>
                <a:solidFill>
                  <a:schemeClr val="tx1"/>
                </a:solidFill>
                <a:effectLst/>
                <a:uLnTx/>
                <a:uFillTx/>
                <a:latin typeface="Calibri" panose="020F0502020204030204"/>
                <a:ea typeface="+mn-ea"/>
                <a:cs typeface="+mn-cs"/>
              </a:rPr>
              <a:t>This programme is designed to: </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3100" b="0" i="1" u="none" strike="noStrike" kern="1200" cap="none" spc="0" normalizeH="0" baseline="0" noProof="0" dirty="0" smtClean="0">
                <a:ln>
                  <a:noFill/>
                </a:ln>
                <a:solidFill>
                  <a:schemeClr val="tx1"/>
                </a:solidFill>
                <a:effectLst/>
                <a:uLnTx/>
                <a:uFillTx/>
                <a:latin typeface="Calibri" panose="020F0502020204030204"/>
                <a:ea typeface="+mn-ea"/>
                <a:cs typeface="+mn-cs"/>
              </a:rPr>
              <a:t>‘improve the professional competence of all police officers and staff who are tasked with conducting investigations’</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3100" b="0" i="0" u="none" strike="noStrike" kern="1200" cap="none" spc="0" normalizeH="0" baseline="0" noProof="0" dirty="0" smtClean="0">
                <a:ln>
                  <a:noFill/>
                </a:ln>
                <a:solidFill>
                  <a:schemeClr val="tx1"/>
                </a:solidFill>
                <a:effectLst/>
                <a:uLnTx/>
                <a:uFillTx/>
                <a:latin typeface="Calibri" panose="020F0502020204030204"/>
                <a:ea typeface="+mn-ea"/>
                <a:cs typeface="+mn-cs"/>
              </a:rPr>
              <a:t>PIP is for police officers and staff whose role involves conducting or managing investigations, conducting interviews with victims and witnesses, and interviewing suspects</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3100" b="0" i="0" u="none" strike="noStrike" kern="1200" cap="none" spc="0" normalizeH="0" baseline="0" noProof="0" dirty="0" smtClean="0">
                <a:ln>
                  <a:noFill/>
                </a:ln>
                <a:solidFill>
                  <a:schemeClr val="tx1"/>
                </a:solidFill>
                <a:effectLst/>
                <a:uLnTx/>
                <a:uFillTx/>
                <a:latin typeface="Calibri" panose="020F0502020204030204"/>
                <a:ea typeface="+mn-ea"/>
                <a:cs typeface="+mn-cs"/>
              </a:rPr>
              <a:t>The aim of PIP is to develop professional investigators who can conduct investigations to a national standard based on recognised good practice. </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
        <p:nvSpPr>
          <p:cNvPr id="5" name="TextBox 4"/>
          <p:cNvSpPr txBox="1"/>
          <p:nvPr/>
        </p:nvSpPr>
        <p:spPr>
          <a:xfrm>
            <a:off x="1368596" y="249857"/>
            <a:ext cx="9322537" cy="584775"/>
          </a:xfrm>
          <a:prstGeom prst="rect">
            <a:avLst/>
          </a:prstGeom>
          <a:solidFill>
            <a:srgbClr val="002060"/>
          </a:solidFill>
        </p:spPr>
        <p:txBody>
          <a:bodyPr wrap="square" rtlCol="0">
            <a:spAutoFit/>
          </a:bodyPr>
          <a:lstStyle/>
          <a:p>
            <a:pPr algn="ctr"/>
            <a:r>
              <a:rPr lang="en-GB" sz="3200" b="1" dirty="0" smtClean="0">
                <a:solidFill>
                  <a:schemeClr val="bg1"/>
                </a:solidFill>
              </a:rPr>
              <a:t>The Professionalising Investigation Programme</a:t>
            </a:r>
            <a:endParaRPr lang="en-GB" sz="3200" b="1" dirty="0">
              <a:solidFill>
                <a:schemeClr val="bg1"/>
              </a:solidFill>
            </a:endParaRPr>
          </a:p>
        </p:txBody>
      </p:sp>
    </p:spTree>
    <p:extLst>
      <p:ext uri="{BB962C8B-B14F-4D97-AF65-F5344CB8AC3E}">
        <p14:creationId xmlns:p14="http://schemas.microsoft.com/office/powerpoint/2010/main" val="1202698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fade">
                                      <p:cBhvr>
                                        <p:cTn id="15" dur="500"/>
                                        <p:tgtEl>
                                          <p:spTgt spid="4">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4">
                                            <p:txEl>
                                              <p:pRg st="3" end="3"/>
                                            </p:txEl>
                                          </p:spTgt>
                                        </p:tgtEl>
                                        <p:attrNameLst>
                                          <p:attrName>style.visibility</p:attrName>
                                        </p:attrNameLst>
                                      </p:cBhvr>
                                      <p:to>
                                        <p:strVal val="visible"/>
                                      </p:to>
                                    </p:set>
                                    <p:animEffect transition="in" filter="fade">
                                      <p:cBhvr>
                                        <p:cTn id="20"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3"/>
          <p:cNvSpPr txBox="1">
            <a:spLocks/>
          </p:cNvSpPr>
          <p:nvPr/>
        </p:nvSpPr>
        <p:spPr>
          <a:xfrm>
            <a:off x="805651" y="1155937"/>
            <a:ext cx="8441866" cy="4399473"/>
          </a:xfrm>
          <a:prstGeom prst="rect">
            <a:avLst/>
          </a:prstGeom>
        </p:spPr>
        <p:txBody>
          <a:bodyPr vert="horz" lIns="0" tIns="45720" rIns="0" bIns="45720" rtlCol="0">
            <a:normAutofit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smtClean="0">
                <a:ln>
                  <a:noFill/>
                </a:ln>
                <a:solidFill>
                  <a:schemeClr val="tx1"/>
                </a:solidFill>
                <a:effectLst/>
                <a:uLnTx/>
                <a:uFillTx/>
                <a:latin typeface="Calibri" panose="020F0502020204030204"/>
                <a:ea typeface="+mn-ea"/>
                <a:cs typeface="+mn-cs"/>
              </a:rPr>
              <a:t>PIP Level 1 </a:t>
            </a:r>
            <a:r>
              <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rPr>
              <a:t>relates to the investigation of volume crime-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400" b="0" i="1" u="none" strike="noStrike" kern="1200" cap="none" spc="0" normalizeH="0" baseline="0" noProof="0" dirty="0" smtClean="0">
                <a:ln>
                  <a:noFill/>
                </a:ln>
                <a:solidFill>
                  <a:schemeClr val="tx1"/>
                </a:solidFill>
                <a:effectLst/>
                <a:uLnTx/>
                <a:uFillTx/>
                <a:latin typeface="Calibri" panose="020F0502020204030204"/>
                <a:ea typeface="+mn-ea"/>
                <a:cs typeface="+mn-cs"/>
              </a:rPr>
              <a:t>‘any crime which, through its sheer volume, has a significant impact on the community and the ability of the local police to tackle it. It includes priority crimes such as street robbery, burglary and vehicle related crime, but can also apply to criminal damage or assaults and anti-social behaviour’</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smtClean="0">
                <a:ln>
                  <a:noFill/>
                </a:ln>
                <a:solidFill>
                  <a:schemeClr val="tx1"/>
                </a:solidFill>
                <a:effectLst/>
                <a:uLnTx/>
                <a:uFillTx/>
                <a:latin typeface="Calibri" panose="020F0502020204030204"/>
                <a:ea typeface="+mn-ea"/>
                <a:cs typeface="+mn-cs"/>
              </a:rPr>
              <a:t>PIP Level 2 </a:t>
            </a:r>
            <a:r>
              <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rPr>
              <a:t>relates to the investigation of serious and complex crime/incidents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smtClean="0">
                <a:ln>
                  <a:noFill/>
                </a:ln>
                <a:solidFill>
                  <a:schemeClr val="tx1"/>
                </a:solidFill>
                <a:effectLst/>
                <a:uLnTx/>
                <a:uFillTx/>
                <a:latin typeface="Calibri" panose="020F0502020204030204"/>
                <a:ea typeface="+mn-ea"/>
                <a:cs typeface="+mn-cs"/>
              </a:rPr>
              <a:t>PIP Level 3 </a:t>
            </a:r>
            <a:r>
              <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rPr>
              <a:t>relates to senior investigating officers for major crime and senior investigating officers for serious and organised crime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smtClean="0">
                <a:ln>
                  <a:noFill/>
                </a:ln>
                <a:solidFill>
                  <a:schemeClr val="tx1"/>
                </a:solidFill>
                <a:effectLst/>
                <a:uLnTx/>
                <a:uFillTx/>
                <a:latin typeface="Calibri" panose="020F0502020204030204"/>
                <a:ea typeface="+mn-ea"/>
                <a:cs typeface="+mn-cs"/>
              </a:rPr>
              <a:t>PIP Level 4 </a:t>
            </a:r>
            <a:r>
              <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rPr>
              <a:t>is often referred to as the “Heads of Crime” programme.</a:t>
            </a: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
        <p:nvSpPr>
          <p:cNvPr id="4" name="TextBox 3"/>
          <p:cNvSpPr txBox="1"/>
          <p:nvPr/>
        </p:nvSpPr>
        <p:spPr>
          <a:xfrm>
            <a:off x="1368596" y="249857"/>
            <a:ext cx="9322537" cy="584775"/>
          </a:xfrm>
          <a:prstGeom prst="rect">
            <a:avLst/>
          </a:prstGeom>
          <a:solidFill>
            <a:srgbClr val="002060"/>
          </a:solidFill>
        </p:spPr>
        <p:txBody>
          <a:bodyPr wrap="square" rtlCol="0">
            <a:spAutoFit/>
          </a:bodyPr>
          <a:lstStyle/>
          <a:p>
            <a:pPr algn="ctr"/>
            <a:r>
              <a:rPr lang="en-GB" sz="3200" b="1" dirty="0" smtClean="0">
                <a:solidFill>
                  <a:schemeClr val="bg1"/>
                </a:solidFill>
              </a:rPr>
              <a:t>The 4 PIP Levels of Investigation</a:t>
            </a:r>
            <a:endParaRPr lang="en-GB" sz="3200" b="1" dirty="0">
              <a:solidFill>
                <a:schemeClr val="bg1"/>
              </a:solidFill>
            </a:endParaRPr>
          </a:p>
        </p:txBody>
      </p:sp>
      <p:pic>
        <p:nvPicPr>
          <p:cNvPr id="5" name="Picture 4"/>
          <p:cNvPicPr>
            <a:picLocks noChangeAspect="1"/>
          </p:cNvPicPr>
          <p:nvPr/>
        </p:nvPicPr>
        <p:blipFill rotWithShape="1">
          <a:blip r:embed="rId4"/>
          <a:srcRect l="19850" r="19483"/>
          <a:stretch/>
        </p:blipFill>
        <p:spPr>
          <a:xfrm>
            <a:off x="9420045" y="1155937"/>
            <a:ext cx="2018581" cy="4244198"/>
          </a:xfrm>
          <a:prstGeom prst="rect">
            <a:avLst/>
          </a:prstGeom>
        </p:spPr>
      </p:pic>
    </p:spTree>
    <p:extLst>
      <p:ext uri="{BB962C8B-B14F-4D97-AF65-F5344CB8AC3E}">
        <p14:creationId xmlns:p14="http://schemas.microsoft.com/office/powerpoint/2010/main" val="153925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3"/>
          <p:cNvSpPr txBox="1">
            <a:spLocks/>
          </p:cNvSpPr>
          <p:nvPr/>
        </p:nvSpPr>
        <p:spPr>
          <a:xfrm>
            <a:off x="1368596" y="1691427"/>
            <a:ext cx="9322537" cy="4009266"/>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0" i="0" u="none" strike="noStrike" kern="1200" cap="none" spc="0" normalizeH="0" baseline="0" noProof="0" dirty="0" smtClean="0">
                <a:ln>
                  <a:noFill/>
                </a:ln>
                <a:solidFill>
                  <a:schemeClr val="tx1"/>
                </a:solidFill>
                <a:effectLst/>
                <a:uLnTx/>
                <a:uFillTx/>
                <a:latin typeface="Calibri" panose="020F0502020204030204"/>
                <a:ea typeface="+mn-ea"/>
                <a:cs typeface="+mn-cs"/>
              </a:rPr>
              <a:t>The CPIA Code of Practice under Part II of the Act defines the role and responsibilities of an investigator as, </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0" i="1" u="none" strike="noStrike" kern="1200" cap="none" spc="0" normalizeH="0" baseline="0" noProof="0" dirty="0" smtClean="0">
                <a:ln>
                  <a:noFill/>
                </a:ln>
                <a:solidFill>
                  <a:schemeClr val="tx1"/>
                </a:solidFill>
                <a:effectLst/>
                <a:uLnTx/>
                <a:uFillTx/>
                <a:latin typeface="Calibri" panose="020F0502020204030204"/>
                <a:ea typeface="+mn-ea"/>
                <a:cs typeface="+mn-cs"/>
              </a:rPr>
              <a:t>‘any police officer or other person involved in the conduct of a criminal investigation. All investigators have a responsibility for carrying out the duties imposed on them under this code, including in particular recording information, and retaining records of information and other material’.</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
        <p:nvSpPr>
          <p:cNvPr id="4" name="TextBox 3"/>
          <p:cNvSpPr txBox="1"/>
          <p:nvPr/>
        </p:nvSpPr>
        <p:spPr>
          <a:xfrm>
            <a:off x="581564" y="580057"/>
            <a:ext cx="10896600" cy="584775"/>
          </a:xfrm>
          <a:prstGeom prst="rect">
            <a:avLst/>
          </a:prstGeom>
          <a:solidFill>
            <a:srgbClr val="002060"/>
          </a:solidFill>
        </p:spPr>
        <p:txBody>
          <a:bodyPr wrap="square" rtlCol="0">
            <a:spAutoFit/>
          </a:bodyPr>
          <a:lstStyle/>
          <a:p>
            <a:pPr algn="ctr"/>
            <a:r>
              <a:rPr lang="en-GB" sz="3200" b="1" dirty="0" smtClean="0">
                <a:solidFill>
                  <a:schemeClr val="bg1"/>
                </a:solidFill>
              </a:rPr>
              <a:t>The Role &amp; Responsibilities of a PIP Level 1 Investigator</a:t>
            </a:r>
            <a:endParaRPr lang="en-GB" sz="3200" b="1" dirty="0">
              <a:solidFill>
                <a:schemeClr val="bg1"/>
              </a:solidFill>
            </a:endParaRPr>
          </a:p>
        </p:txBody>
      </p:sp>
    </p:spTree>
    <p:extLst>
      <p:ext uri="{BB962C8B-B14F-4D97-AF65-F5344CB8AC3E}">
        <p14:creationId xmlns:p14="http://schemas.microsoft.com/office/powerpoint/2010/main" val="733904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3"/>
          <p:cNvSpPr txBox="1">
            <a:spLocks/>
          </p:cNvSpPr>
          <p:nvPr/>
        </p:nvSpPr>
        <p:spPr>
          <a:xfrm>
            <a:off x="1500402" y="1787119"/>
            <a:ext cx="4937760" cy="4023360"/>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smtClean="0">
                <a:ln>
                  <a:noFill/>
                </a:ln>
                <a:solidFill>
                  <a:schemeClr val="tx1"/>
                </a:solidFill>
                <a:effectLst/>
                <a:uLnTx/>
                <a:uFillTx/>
                <a:latin typeface="Calibri" panose="020F0502020204030204"/>
                <a:ea typeface="+mn-ea"/>
                <a:cs typeface="+mn-cs"/>
              </a:rPr>
              <a:t>•arson (criminal damage)</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smtClean="0">
                <a:ln>
                  <a:noFill/>
                </a:ln>
                <a:solidFill>
                  <a:schemeClr val="tx1"/>
                </a:solidFill>
                <a:effectLst/>
                <a:uLnTx/>
                <a:uFillTx/>
                <a:latin typeface="Calibri" panose="020F0502020204030204"/>
                <a:ea typeface="+mn-ea"/>
                <a:cs typeface="+mn-cs"/>
              </a:rPr>
              <a:t>•burglary dwelling</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smtClean="0">
                <a:ln>
                  <a:noFill/>
                </a:ln>
                <a:solidFill>
                  <a:schemeClr val="tx1"/>
                </a:solidFill>
                <a:effectLst/>
                <a:uLnTx/>
                <a:uFillTx/>
                <a:latin typeface="Calibri" panose="020F0502020204030204"/>
                <a:ea typeface="+mn-ea"/>
                <a:cs typeface="+mn-cs"/>
              </a:rPr>
              <a:t>•burglary non-dwelling</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smtClean="0">
                <a:ln>
                  <a:noFill/>
                </a:ln>
                <a:solidFill>
                  <a:schemeClr val="tx1"/>
                </a:solidFill>
                <a:effectLst/>
                <a:uLnTx/>
                <a:uFillTx/>
                <a:latin typeface="Calibri" panose="020F0502020204030204"/>
                <a:ea typeface="+mn-ea"/>
                <a:cs typeface="+mn-cs"/>
              </a:rPr>
              <a:t>•cheque/credit card fraud</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smtClean="0">
                <a:ln>
                  <a:noFill/>
                </a:ln>
                <a:solidFill>
                  <a:schemeClr val="tx1"/>
                </a:solidFill>
                <a:effectLst/>
                <a:uLnTx/>
                <a:uFillTx/>
                <a:latin typeface="Calibri" panose="020F0502020204030204"/>
                <a:ea typeface="+mn-ea"/>
                <a:cs typeface="+mn-cs"/>
              </a:rPr>
              <a:t>•criminal damage</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smtClean="0">
                <a:ln>
                  <a:noFill/>
                </a:ln>
                <a:solidFill>
                  <a:schemeClr val="tx1"/>
                </a:solidFill>
                <a:effectLst/>
                <a:uLnTx/>
                <a:uFillTx/>
                <a:latin typeface="Calibri" panose="020F0502020204030204"/>
                <a:ea typeface="+mn-ea"/>
                <a:cs typeface="+mn-cs"/>
              </a:rPr>
              <a:t>•drugs offences</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smtClean="0">
                <a:ln>
                  <a:noFill/>
                </a:ln>
                <a:solidFill>
                  <a:schemeClr val="tx1"/>
                </a:solidFill>
                <a:effectLst/>
                <a:uLnTx/>
                <a:uFillTx/>
                <a:latin typeface="Calibri" panose="020F0502020204030204"/>
                <a:ea typeface="+mn-ea"/>
                <a:cs typeface="+mn-cs"/>
              </a:rPr>
              <a:t>•Firearms Act offences</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smtClean="0">
                <a:ln>
                  <a:noFill/>
                </a:ln>
                <a:solidFill>
                  <a:schemeClr val="tx1"/>
                </a:solidFill>
                <a:effectLst/>
                <a:uLnTx/>
                <a:uFillTx/>
                <a:latin typeface="Calibri" panose="020F0502020204030204"/>
                <a:ea typeface="+mn-ea"/>
                <a:cs typeface="+mn-cs"/>
              </a:rPr>
              <a:t>•going equipped for stealing</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
        <p:nvSpPr>
          <p:cNvPr id="4" name="Content Placeholder 5"/>
          <p:cNvSpPr txBox="1">
            <a:spLocks/>
          </p:cNvSpPr>
          <p:nvPr/>
        </p:nvSpPr>
        <p:spPr>
          <a:xfrm>
            <a:off x="6438162" y="1787119"/>
            <a:ext cx="4937760" cy="4023360"/>
          </a:xfrm>
          <a:prstGeom prst="rect">
            <a:avLst/>
          </a:prstGeom>
        </p:spPr>
        <p:txBody>
          <a:bodyPr vert="horz" lIns="0" tIns="45720" rIns="0" bIns="45720" rtlCol="0">
            <a:normAutofit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smtClean="0">
                <a:ln>
                  <a:noFill/>
                </a:ln>
                <a:solidFill>
                  <a:schemeClr val="tx1"/>
                </a:solidFill>
                <a:effectLst/>
                <a:uLnTx/>
                <a:uFillTx/>
                <a:latin typeface="Calibri" panose="020F0502020204030204"/>
                <a:ea typeface="+mn-ea"/>
                <a:cs typeface="+mn-cs"/>
              </a:rPr>
              <a:t>•handling stolen goods</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smtClean="0">
                <a:ln>
                  <a:noFill/>
                </a:ln>
                <a:solidFill>
                  <a:schemeClr val="tx1"/>
                </a:solidFill>
                <a:effectLst/>
                <a:uLnTx/>
                <a:uFillTx/>
                <a:latin typeface="Calibri" panose="020F0502020204030204"/>
                <a:ea typeface="+mn-ea"/>
                <a:cs typeface="+mn-cs"/>
              </a:rPr>
              <a:t>•other fraud</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smtClean="0">
                <a:ln>
                  <a:noFill/>
                </a:ln>
                <a:solidFill>
                  <a:schemeClr val="tx1"/>
                </a:solidFill>
                <a:effectLst/>
                <a:uLnTx/>
                <a:uFillTx/>
                <a:latin typeface="Calibri" panose="020F0502020204030204"/>
                <a:ea typeface="+mn-ea"/>
                <a:cs typeface="+mn-cs"/>
              </a:rPr>
              <a:t>•public order</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smtClean="0">
                <a:ln>
                  <a:noFill/>
                </a:ln>
                <a:solidFill>
                  <a:schemeClr val="tx1"/>
                </a:solidFill>
                <a:effectLst/>
                <a:uLnTx/>
                <a:uFillTx/>
                <a:latin typeface="Calibri" panose="020F0502020204030204"/>
                <a:ea typeface="+mn-ea"/>
                <a:cs typeface="+mn-cs"/>
              </a:rPr>
              <a:t>•sexual assault (excluding sexual assault against children)</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smtClean="0">
                <a:ln>
                  <a:noFill/>
                </a:ln>
                <a:solidFill>
                  <a:schemeClr val="tx1"/>
                </a:solidFill>
                <a:effectLst/>
                <a:uLnTx/>
                <a:uFillTx/>
                <a:latin typeface="Calibri" panose="020F0502020204030204"/>
                <a:ea typeface="+mn-ea"/>
                <a:cs typeface="+mn-cs"/>
              </a:rPr>
              <a:t>•street robbery</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smtClean="0">
                <a:ln>
                  <a:noFill/>
                </a:ln>
                <a:solidFill>
                  <a:schemeClr val="tx1"/>
                </a:solidFill>
                <a:effectLst/>
                <a:uLnTx/>
                <a:uFillTx/>
                <a:latin typeface="Calibri" panose="020F0502020204030204"/>
                <a:ea typeface="+mn-ea"/>
                <a:cs typeface="+mn-cs"/>
              </a:rPr>
              <a:t>•theft from the person or motor vehicle</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smtClean="0">
                <a:ln>
                  <a:noFill/>
                </a:ln>
                <a:solidFill>
                  <a:schemeClr val="tx1"/>
                </a:solidFill>
                <a:effectLst/>
                <a:uLnTx/>
                <a:uFillTx/>
                <a:latin typeface="Calibri" panose="020F0502020204030204"/>
                <a:ea typeface="+mn-ea"/>
                <a:cs typeface="+mn-cs"/>
              </a:rPr>
              <a:t>•theft of motor vehicle</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dirty="0" smtClean="0">
                <a:ln>
                  <a:noFill/>
                </a:ln>
                <a:solidFill>
                  <a:schemeClr val="tx1"/>
                </a:solidFill>
                <a:effectLst/>
                <a:uLnTx/>
                <a:uFillTx/>
                <a:latin typeface="Calibri" panose="020F0502020204030204"/>
                <a:ea typeface="+mn-ea"/>
                <a:cs typeface="+mn-cs"/>
              </a:rPr>
              <a:t>•taking without owner’s consent (including aggravated offences).</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
        <p:nvSpPr>
          <p:cNvPr id="5" name="TextBox 4"/>
          <p:cNvSpPr txBox="1"/>
          <p:nvPr/>
        </p:nvSpPr>
        <p:spPr>
          <a:xfrm>
            <a:off x="1368596" y="249857"/>
            <a:ext cx="9322537" cy="584775"/>
          </a:xfrm>
          <a:prstGeom prst="rect">
            <a:avLst/>
          </a:prstGeom>
          <a:solidFill>
            <a:srgbClr val="002060"/>
          </a:solidFill>
        </p:spPr>
        <p:txBody>
          <a:bodyPr wrap="square" rtlCol="0">
            <a:spAutoFit/>
          </a:bodyPr>
          <a:lstStyle/>
          <a:p>
            <a:pPr algn="ctr"/>
            <a:r>
              <a:rPr lang="en-GB" sz="3200" b="1" dirty="0" smtClean="0">
                <a:solidFill>
                  <a:schemeClr val="bg1"/>
                </a:solidFill>
              </a:rPr>
              <a:t>PIP Level 1: Volume Crime</a:t>
            </a:r>
            <a:endParaRPr lang="en-GB" sz="3200" b="1" dirty="0">
              <a:solidFill>
                <a:schemeClr val="bg1"/>
              </a:solidFill>
            </a:endParaRPr>
          </a:p>
        </p:txBody>
      </p:sp>
      <p:sp>
        <p:nvSpPr>
          <p:cNvPr id="6" name="Rectangle 5"/>
          <p:cNvSpPr/>
          <p:nvPr/>
        </p:nvSpPr>
        <p:spPr>
          <a:xfrm>
            <a:off x="2268161" y="1129287"/>
            <a:ext cx="7709033" cy="424732"/>
          </a:xfrm>
          <a:prstGeom prst="rect">
            <a:avLst/>
          </a:prstGeom>
        </p:spPr>
        <p:txBody>
          <a:bodyPr wrap="none">
            <a:spAutoFit/>
          </a:bodyPr>
          <a:lstStyle/>
          <a:p>
            <a:pPr lvl="0">
              <a:lnSpc>
                <a:spcPct val="90000"/>
              </a:lnSpc>
              <a:spcBef>
                <a:spcPts val="1200"/>
              </a:spcBef>
              <a:spcAft>
                <a:spcPts val="200"/>
              </a:spcAft>
              <a:buClr>
                <a:srgbClr val="E48312"/>
              </a:buClr>
              <a:buSzPct val="100000"/>
              <a:defRPr/>
            </a:pPr>
            <a:r>
              <a:rPr lang="en-GB" sz="2400" b="1" dirty="0">
                <a:solidFill>
                  <a:srgbClr val="002060"/>
                </a:solidFill>
              </a:rPr>
              <a:t>Offences categorised as volume and priority investigations:</a:t>
            </a:r>
          </a:p>
        </p:txBody>
      </p:sp>
    </p:spTree>
    <p:extLst>
      <p:ext uri="{BB962C8B-B14F-4D97-AF65-F5344CB8AC3E}">
        <p14:creationId xmlns:p14="http://schemas.microsoft.com/office/powerpoint/2010/main" val="4146894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741871" y="1653315"/>
            <a:ext cx="3053751" cy="2862322"/>
          </a:xfrm>
          <a:prstGeom prst="rect">
            <a:avLst/>
          </a:prstGeom>
          <a:noFill/>
        </p:spPr>
        <p:txBody>
          <a:bodyPr wrap="square" rtlCol="0">
            <a:spAutoFit/>
          </a:bodyPr>
          <a:lstStyle/>
          <a:p>
            <a:pPr marL="0" marR="0" lvl="0" indent="0" algn="ctr" defTabSz="914400" eaLnBrk="1" fontAlgn="auto" latinLnBrk="0" hangingPunct="1">
              <a:lnSpc>
                <a:spcPct val="150000"/>
              </a:lnSpc>
              <a:spcBef>
                <a:spcPts val="0"/>
              </a:spcBef>
              <a:spcAft>
                <a:spcPts val="0"/>
              </a:spcAft>
              <a:buClrTx/>
              <a:buSzTx/>
              <a:buFontTx/>
              <a:buNone/>
              <a:tabLst/>
              <a:defRPr/>
            </a:pPr>
            <a:r>
              <a:rPr kumimoji="0" lang="en-GB" sz="2400" b="1" i="0" strike="noStrike" kern="0" cap="none" spc="0" normalizeH="0" baseline="0" noProof="0" dirty="0" smtClean="0">
                <a:ln>
                  <a:noFill/>
                </a:ln>
                <a:solidFill>
                  <a:srgbClr val="000000"/>
                </a:solidFill>
                <a:effectLst/>
                <a:uLnTx/>
                <a:uFillTx/>
              </a:rPr>
              <a:t>Group work</a:t>
            </a:r>
            <a:r>
              <a:rPr kumimoji="0" lang="en-GB" sz="2400" b="1" i="0" strike="noStrike" kern="0" cap="none" spc="0" normalizeH="0" noProof="0" dirty="0" smtClean="0">
                <a:ln>
                  <a:noFill/>
                </a:ln>
                <a:solidFill>
                  <a:srgbClr val="000000"/>
                </a:solidFill>
                <a:effectLst/>
                <a:uLnTx/>
                <a:uFillTx/>
              </a:rPr>
              <a:t> </a:t>
            </a:r>
          </a:p>
          <a:p>
            <a:pPr marL="0" marR="0" lvl="0" indent="0" algn="ctr" defTabSz="914400" eaLnBrk="1" fontAlgn="auto" latinLnBrk="0" hangingPunct="1">
              <a:lnSpc>
                <a:spcPct val="150000"/>
              </a:lnSpc>
              <a:spcBef>
                <a:spcPts val="0"/>
              </a:spcBef>
              <a:spcAft>
                <a:spcPts val="0"/>
              </a:spcAft>
              <a:buClrTx/>
              <a:buSzTx/>
              <a:buFontTx/>
              <a:buNone/>
              <a:tabLst/>
              <a:defRPr/>
            </a:pPr>
            <a:r>
              <a:rPr kumimoji="0" lang="en-GB" sz="2400" b="0" i="0" u="none" strike="noStrike" kern="0" cap="none" spc="0" normalizeH="0" baseline="0" noProof="0" dirty="0" smtClean="0">
                <a:ln>
                  <a:noFill/>
                </a:ln>
                <a:solidFill>
                  <a:srgbClr val="000000"/>
                </a:solidFill>
                <a:effectLst/>
                <a:uLnTx/>
                <a:uFillTx/>
              </a:rPr>
              <a:t>Research your given topic and consider the benefits to you in your role as an investigator.</a:t>
            </a:r>
            <a:endParaRPr kumimoji="0" lang="en-GB" sz="2400" b="0" i="0" u="none" strike="noStrike" kern="0" cap="none" spc="0" normalizeH="0" baseline="0" noProof="0" dirty="0">
              <a:ln>
                <a:noFill/>
              </a:ln>
              <a:solidFill>
                <a:srgbClr val="000000"/>
              </a:solidFill>
              <a:effectLst/>
              <a:uLnTx/>
              <a:uFillTx/>
            </a:endParaRPr>
          </a:p>
        </p:txBody>
      </p:sp>
      <p:pic>
        <p:nvPicPr>
          <p:cNvPr id="4" name="Content Placeholder 4"/>
          <p:cNvPicPr>
            <a:picLocks noChangeAspect="1"/>
          </p:cNvPicPr>
          <p:nvPr/>
        </p:nvPicPr>
        <p:blipFill rotWithShape="1">
          <a:blip r:embed="rId4">
            <a:extLst>
              <a:ext uri="{28A0092B-C50C-407E-A947-70E740481C1C}">
                <a14:useLocalDpi xmlns:a14="http://schemas.microsoft.com/office/drawing/2010/main" val="0"/>
              </a:ext>
            </a:extLst>
          </a:blip>
          <a:srcRect l="41298"/>
          <a:stretch/>
        </p:blipFill>
        <p:spPr>
          <a:xfrm>
            <a:off x="7432677" y="1653315"/>
            <a:ext cx="3919686" cy="3341110"/>
          </a:xfrm>
          <a:prstGeom prst="rect">
            <a:avLst/>
          </a:prstGeom>
        </p:spPr>
      </p:pic>
      <p:sp>
        <p:nvSpPr>
          <p:cNvPr id="5" name="TextBox 4"/>
          <p:cNvSpPr txBox="1"/>
          <p:nvPr/>
        </p:nvSpPr>
        <p:spPr>
          <a:xfrm>
            <a:off x="4449583" y="735351"/>
            <a:ext cx="1965176" cy="923330"/>
          </a:xfrm>
          <a:prstGeom prst="rect">
            <a:avLst/>
          </a:prstGeom>
          <a:solidFill>
            <a:srgbClr val="FFFF00"/>
          </a:solidFill>
          <a:ln>
            <a:solidFill>
              <a:schemeClr val="tx1"/>
            </a:solidFill>
          </a:ln>
        </p:spPr>
        <p:txBody>
          <a:bodyPr wrap="square" rtlCol="0">
            <a:spAutoFit/>
          </a:bodyPr>
          <a:lstStyle/>
          <a:p>
            <a:pPr algn="ctr"/>
            <a:r>
              <a:rPr lang="en-GB" b="1" dirty="0" smtClean="0"/>
              <a:t>Group 1: </a:t>
            </a:r>
          </a:p>
          <a:p>
            <a:pPr algn="ctr"/>
            <a:r>
              <a:rPr lang="en-GB" b="1" dirty="0" smtClean="0"/>
              <a:t>’Modus Operandi’ (MO)</a:t>
            </a:r>
            <a:endParaRPr lang="en-GB" b="1" dirty="0"/>
          </a:p>
        </p:txBody>
      </p:sp>
      <p:sp>
        <p:nvSpPr>
          <p:cNvPr id="6" name="TextBox 5"/>
          <p:cNvSpPr txBox="1"/>
          <p:nvPr/>
        </p:nvSpPr>
        <p:spPr>
          <a:xfrm>
            <a:off x="4449583" y="2211501"/>
            <a:ext cx="1965176" cy="646331"/>
          </a:xfrm>
          <a:prstGeom prst="rect">
            <a:avLst/>
          </a:prstGeom>
          <a:solidFill>
            <a:srgbClr val="FF0000"/>
          </a:solidFill>
          <a:ln>
            <a:solidFill>
              <a:schemeClr val="tx1"/>
            </a:solidFill>
          </a:ln>
        </p:spPr>
        <p:txBody>
          <a:bodyPr wrap="square" rtlCol="0">
            <a:spAutoFit/>
          </a:bodyPr>
          <a:lstStyle/>
          <a:p>
            <a:pPr algn="ctr"/>
            <a:r>
              <a:rPr lang="en-GB" b="1" dirty="0" smtClean="0"/>
              <a:t>Group 2: </a:t>
            </a:r>
          </a:p>
          <a:p>
            <a:pPr algn="ctr"/>
            <a:r>
              <a:rPr lang="en-GB" b="1" dirty="0" smtClean="0"/>
              <a:t>‘TIE’ Strategy</a:t>
            </a:r>
            <a:endParaRPr lang="en-GB" b="1" dirty="0"/>
          </a:p>
        </p:txBody>
      </p:sp>
      <p:sp>
        <p:nvSpPr>
          <p:cNvPr id="7" name="TextBox 6"/>
          <p:cNvSpPr txBox="1"/>
          <p:nvPr/>
        </p:nvSpPr>
        <p:spPr>
          <a:xfrm>
            <a:off x="4468483" y="3505179"/>
            <a:ext cx="1946276" cy="923330"/>
          </a:xfrm>
          <a:prstGeom prst="rect">
            <a:avLst/>
          </a:prstGeom>
          <a:solidFill>
            <a:srgbClr val="00B0F0"/>
          </a:solidFill>
          <a:ln>
            <a:solidFill>
              <a:schemeClr val="tx1"/>
            </a:solidFill>
          </a:ln>
        </p:spPr>
        <p:txBody>
          <a:bodyPr wrap="square" rtlCol="0">
            <a:spAutoFit/>
          </a:bodyPr>
          <a:lstStyle/>
          <a:p>
            <a:pPr algn="ctr"/>
            <a:r>
              <a:rPr lang="en-GB" b="1" dirty="0" smtClean="0"/>
              <a:t>Group 3: ‘Investigative Hypothesis’</a:t>
            </a:r>
            <a:endParaRPr lang="en-GB" b="1" dirty="0"/>
          </a:p>
        </p:txBody>
      </p:sp>
      <p:sp>
        <p:nvSpPr>
          <p:cNvPr id="8" name="TextBox 7"/>
          <p:cNvSpPr txBox="1"/>
          <p:nvPr/>
        </p:nvSpPr>
        <p:spPr>
          <a:xfrm>
            <a:off x="4468483" y="4994425"/>
            <a:ext cx="1965176" cy="646331"/>
          </a:xfrm>
          <a:prstGeom prst="rect">
            <a:avLst/>
          </a:prstGeom>
          <a:solidFill>
            <a:srgbClr val="92D050"/>
          </a:solidFill>
          <a:ln>
            <a:solidFill>
              <a:schemeClr val="tx1"/>
            </a:solidFill>
          </a:ln>
        </p:spPr>
        <p:txBody>
          <a:bodyPr wrap="square" rtlCol="0">
            <a:spAutoFit/>
          </a:bodyPr>
          <a:lstStyle/>
          <a:p>
            <a:pPr algn="ctr"/>
            <a:r>
              <a:rPr lang="en-GB" b="1" dirty="0" smtClean="0"/>
              <a:t>Group 4: ‘Managing Cases’</a:t>
            </a:r>
            <a:endParaRPr lang="en-GB" b="1" dirty="0"/>
          </a:p>
        </p:txBody>
      </p:sp>
    </p:spTree>
    <p:extLst>
      <p:ext uri="{BB962C8B-B14F-4D97-AF65-F5344CB8AC3E}">
        <p14:creationId xmlns:p14="http://schemas.microsoft.com/office/powerpoint/2010/main" val="77775395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3"/>
          <p:cNvSpPr txBox="1">
            <a:spLocks/>
          </p:cNvSpPr>
          <p:nvPr/>
        </p:nvSpPr>
        <p:spPr>
          <a:xfrm>
            <a:off x="885517" y="1414732"/>
            <a:ext cx="7758151" cy="4271140"/>
          </a:xfrm>
          <a:prstGeom prst="rect">
            <a:avLst/>
          </a:prstGeom>
        </p:spPr>
        <p:txBody>
          <a:bodyPr vert="horz" lIns="0" tIns="45720" rIns="0" bIns="45720" rtlCol="0">
            <a:normAutofit fontScale="85000"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200" b="0" i="0" u="none" strike="noStrike" kern="1200" cap="none" spc="0" normalizeH="0" baseline="0" noProof="0" dirty="0" smtClean="0">
                <a:ln>
                  <a:noFill/>
                </a:ln>
                <a:solidFill>
                  <a:schemeClr val="tx1"/>
                </a:solidFill>
                <a:effectLst/>
                <a:uLnTx/>
                <a:uFillTx/>
                <a:latin typeface="Calibri" panose="020F0502020204030204"/>
                <a:ea typeface="+mn-ea"/>
                <a:cs typeface="+mn-cs"/>
              </a:rPr>
              <a:t>A detailed knowledge of the MOs employed by offenders within your policing areas will enable you to: </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200" b="0" i="0" u="none" strike="noStrike" kern="1200" cap="none" spc="0" normalizeH="0" baseline="0" noProof="0" dirty="0" smtClean="0">
                <a:ln>
                  <a:noFill/>
                </a:ln>
                <a:solidFill>
                  <a:schemeClr val="tx1"/>
                </a:solidFill>
                <a:effectLst/>
                <a:uLnTx/>
                <a:uFillTx/>
                <a:latin typeface="Calibri" panose="020F0502020204030204"/>
                <a:ea typeface="+mn-ea"/>
                <a:cs typeface="+mn-cs"/>
              </a:rPr>
              <a:t>- Ascertain how a particular crime has been committed, the type of material that may have been generated in the commission of the offence and how or where this material might be recovered </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200" b="0" i="0" u="none" strike="noStrike" kern="1200" cap="none" spc="0" normalizeH="0" baseline="0" noProof="0" dirty="0" smtClean="0">
                <a:ln>
                  <a:noFill/>
                </a:ln>
                <a:solidFill>
                  <a:schemeClr val="tx1"/>
                </a:solidFill>
                <a:effectLst/>
                <a:uLnTx/>
                <a:uFillTx/>
                <a:latin typeface="Calibri" panose="020F0502020204030204"/>
                <a:ea typeface="+mn-ea"/>
                <a:cs typeface="+mn-cs"/>
              </a:rPr>
              <a:t>- Identify links between crimes and known offenders who use the same MO </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200" b="0" i="0" u="none" strike="noStrike" kern="1200" cap="none" spc="0" normalizeH="0" baseline="0" noProof="0" dirty="0" smtClean="0">
                <a:ln>
                  <a:noFill/>
                </a:ln>
                <a:solidFill>
                  <a:schemeClr val="tx1"/>
                </a:solidFill>
                <a:effectLst/>
                <a:uLnTx/>
                <a:uFillTx/>
                <a:latin typeface="Calibri" panose="020F0502020204030204"/>
                <a:ea typeface="+mn-ea"/>
                <a:cs typeface="+mn-cs"/>
              </a:rPr>
              <a:t>- Identify linked series of crimes committed with the same MO</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200" b="0" i="0" u="none" strike="noStrike" kern="1200" cap="none" spc="0" normalizeH="0" baseline="0" noProof="0" dirty="0" smtClean="0">
                <a:ln>
                  <a:noFill/>
                </a:ln>
                <a:solidFill>
                  <a:schemeClr val="tx1"/>
                </a:solidFill>
                <a:effectLst/>
                <a:uLnTx/>
                <a:uFillTx/>
                <a:latin typeface="Calibri" panose="020F0502020204030204"/>
                <a:ea typeface="+mn-ea"/>
                <a:cs typeface="+mn-cs"/>
              </a:rPr>
              <a:t>- Identify likely disposal routes and markets for stolen or illicit property</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
        <p:nvSpPr>
          <p:cNvPr id="4" name="TextBox 3"/>
          <p:cNvSpPr txBox="1"/>
          <p:nvPr/>
        </p:nvSpPr>
        <p:spPr>
          <a:xfrm>
            <a:off x="1368596" y="249857"/>
            <a:ext cx="9322537" cy="584775"/>
          </a:xfrm>
          <a:prstGeom prst="rect">
            <a:avLst/>
          </a:prstGeom>
          <a:solidFill>
            <a:srgbClr val="002060"/>
          </a:solidFill>
        </p:spPr>
        <p:txBody>
          <a:bodyPr wrap="square" rtlCol="0">
            <a:spAutoFit/>
          </a:bodyPr>
          <a:lstStyle/>
          <a:p>
            <a:pPr algn="ctr"/>
            <a:r>
              <a:rPr lang="en-GB" sz="3200" b="1" dirty="0" smtClean="0">
                <a:solidFill>
                  <a:schemeClr val="bg1"/>
                </a:solidFill>
              </a:rPr>
              <a:t>Modus Operandi (MO)</a:t>
            </a:r>
            <a:endParaRPr lang="en-GB" sz="3200" b="1" dirty="0">
              <a:solidFill>
                <a:schemeClr val="bg1"/>
              </a:solidFill>
            </a:endParaRPr>
          </a:p>
        </p:txBody>
      </p:sp>
      <p:pic>
        <p:nvPicPr>
          <p:cNvPr id="5" name="Picture 4"/>
          <p:cNvPicPr>
            <a:picLocks noChangeAspect="1"/>
          </p:cNvPicPr>
          <p:nvPr/>
        </p:nvPicPr>
        <p:blipFill>
          <a:blip r:embed="rId4"/>
          <a:stretch>
            <a:fillRect/>
          </a:stretch>
        </p:blipFill>
        <p:spPr>
          <a:xfrm>
            <a:off x="8954219" y="2340447"/>
            <a:ext cx="2656935" cy="2419709"/>
          </a:xfrm>
          <a:prstGeom prst="rect">
            <a:avLst/>
          </a:prstGeom>
        </p:spPr>
      </p:pic>
    </p:spTree>
    <p:extLst>
      <p:ext uri="{BB962C8B-B14F-4D97-AF65-F5344CB8AC3E}">
        <p14:creationId xmlns:p14="http://schemas.microsoft.com/office/powerpoint/2010/main" val="4086214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3"/>
          <p:cNvSpPr txBox="1">
            <a:spLocks/>
          </p:cNvSpPr>
          <p:nvPr/>
        </p:nvSpPr>
        <p:spPr>
          <a:xfrm>
            <a:off x="1392247" y="1069674"/>
            <a:ext cx="7958787" cy="4589253"/>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200" b="0" i="0" u="none" strike="noStrike" kern="1200" cap="none" spc="0" normalizeH="0" baseline="0" noProof="0" dirty="0" smtClean="0">
                <a:ln>
                  <a:noFill/>
                </a:ln>
                <a:solidFill>
                  <a:schemeClr val="tx1"/>
                </a:solidFill>
                <a:effectLst/>
                <a:uLnTx/>
                <a:uFillTx/>
                <a:latin typeface="Calibri" panose="020F0502020204030204"/>
                <a:ea typeface="+mn-ea"/>
                <a:cs typeface="+mn-cs"/>
              </a:rPr>
              <a:t>The term Trace/Interview/Eliminate (TIE) is taken from major incident investigation</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200" b="0" i="0" u="none" strike="noStrike" kern="1200" cap="none" spc="0" normalizeH="0" baseline="0" noProof="0" dirty="0" smtClean="0">
                <a:ln>
                  <a:noFill/>
                </a:ln>
                <a:solidFill>
                  <a:schemeClr val="tx1"/>
                </a:solidFill>
                <a:effectLst/>
                <a:uLnTx/>
                <a:uFillTx/>
                <a:latin typeface="Calibri" panose="020F0502020204030204"/>
                <a:ea typeface="+mn-ea"/>
                <a:cs typeface="+mn-cs"/>
              </a:rPr>
              <a:t>- A TIE strategy enables investigators to identify groups of people likely to include the offender</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200" b="0" i="0" u="none" strike="noStrike" kern="1200" cap="none" spc="0" normalizeH="0" baseline="0" noProof="0" dirty="0" smtClean="0">
                <a:ln>
                  <a:noFill/>
                </a:ln>
                <a:solidFill>
                  <a:schemeClr val="tx1"/>
                </a:solidFill>
                <a:effectLst/>
                <a:uLnTx/>
                <a:uFillTx/>
                <a:latin typeface="Calibri" panose="020F0502020204030204"/>
                <a:ea typeface="+mn-ea"/>
                <a:cs typeface="+mn-cs"/>
              </a:rPr>
              <a:t>- Enquiries can then be conducted to eliminate those who cannot be the offender and to implicate those who can</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200" b="0" i="0" u="none" strike="noStrike" kern="1200" cap="none" spc="0" normalizeH="0" baseline="0" noProof="0" dirty="0" smtClean="0">
                <a:ln>
                  <a:noFill/>
                </a:ln>
                <a:solidFill>
                  <a:schemeClr val="tx1"/>
                </a:solidFill>
                <a:effectLst/>
                <a:uLnTx/>
                <a:uFillTx/>
                <a:latin typeface="Calibri" panose="020F0502020204030204"/>
                <a:ea typeface="+mn-ea"/>
                <a:cs typeface="+mn-cs"/>
              </a:rPr>
              <a:t>- Further investigative effort can then be focused on those who are implicated, with the intention of identifying the suspect.</a:t>
            </a:r>
            <a:endParaRPr kumimoji="0" lang="en-GB" sz="22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
        <p:nvSpPr>
          <p:cNvPr id="4" name="TextBox 3"/>
          <p:cNvSpPr txBox="1"/>
          <p:nvPr/>
        </p:nvSpPr>
        <p:spPr>
          <a:xfrm>
            <a:off x="1368596" y="249857"/>
            <a:ext cx="9322537" cy="584775"/>
          </a:xfrm>
          <a:prstGeom prst="rect">
            <a:avLst/>
          </a:prstGeom>
          <a:solidFill>
            <a:srgbClr val="002060"/>
          </a:solidFill>
        </p:spPr>
        <p:txBody>
          <a:bodyPr wrap="square" rtlCol="0">
            <a:spAutoFit/>
          </a:bodyPr>
          <a:lstStyle/>
          <a:p>
            <a:pPr algn="ctr"/>
            <a:r>
              <a:rPr lang="en-GB" sz="3200" b="1" dirty="0" smtClean="0">
                <a:solidFill>
                  <a:schemeClr val="bg1"/>
                </a:solidFill>
              </a:rPr>
              <a:t>‘TIE’ Strategy</a:t>
            </a:r>
            <a:endParaRPr lang="en-GB" sz="3200" b="1" dirty="0">
              <a:solidFill>
                <a:schemeClr val="bg1"/>
              </a:solidFill>
            </a:endParaRPr>
          </a:p>
        </p:txBody>
      </p:sp>
      <p:pic>
        <p:nvPicPr>
          <p:cNvPr id="5" name="Picture 4"/>
          <p:cNvPicPr>
            <a:picLocks noChangeAspect="1"/>
          </p:cNvPicPr>
          <p:nvPr/>
        </p:nvPicPr>
        <p:blipFill rotWithShape="1">
          <a:blip r:embed="rId4"/>
          <a:srcRect l="33631" r="30948"/>
          <a:stretch/>
        </p:blipFill>
        <p:spPr>
          <a:xfrm>
            <a:off x="9972136" y="2121154"/>
            <a:ext cx="1098559" cy="2486292"/>
          </a:xfrm>
          <a:prstGeom prst="rect">
            <a:avLst/>
          </a:prstGeom>
        </p:spPr>
      </p:pic>
    </p:spTree>
    <p:extLst>
      <p:ext uri="{BB962C8B-B14F-4D97-AF65-F5344CB8AC3E}">
        <p14:creationId xmlns:p14="http://schemas.microsoft.com/office/powerpoint/2010/main" val="421845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3"/>
          <p:cNvSpPr txBox="1">
            <a:spLocks/>
          </p:cNvSpPr>
          <p:nvPr/>
        </p:nvSpPr>
        <p:spPr>
          <a:xfrm>
            <a:off x="1109804" y="896188"/>
            <a:ext cx="8034196" cy="5073291"/>
          </a:xfrm>
          <a:prstGeom prst="rect">
            <a:avLst/>
          </a:prstGeom>
        </p:spPr>
        <p:txBody>
          <a:bodyPr vert="horz" lIns="0" tIns="45720" rIns="0" bIns="45720" rtlCol="0">
            <a:normAutofit fontScale="250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Char char=" "/>
              <a:tabLst/>
              <a:defRPr/>
            </a:pPr>
            <a:r>
              <a:rPr kumimoji="0" lang="en-GB" sz="7200" b="0" i="0" u="none" strike="noStrike" kern="1200" cap="none" spc="0" normalizeH="0" baseline="0" noProof="0" dirty="0" smtClean="0">
                <a:ln>
                  <a:noFill/>
                </a:ln>
                <a:solidFill>
                  <a:schemeClr val="tx1"/>
                </a:solidFill>
                <a:effectLst/>
                <a:uLnTx/>
                <a:uFillTx/>
                <a:latin typeface="Calibri" panose="020F0502020204030204"/>
                <a:ea typeface="+mn-ea"/>
                <a:cs typeface="+mn-cs"/>
              </a:rPr>
              <a:t>Hypotheses can assist investigators to progress investigations</a:t>
            </a:r>
          </a:p>
          <a:p>
            <a:pPr marL="91440" marR="0" lvl="0" indent="-91440" algn="l"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Char char=" "/>
              <a:tabLst/>
              <a:defRPr/>
            </a:pPr>
            <a:r>
              <a:rPr kumimoji="0" lang="en-GB" sz="7200" b="0" i="0" u="none" strike="noStrike" kern="1200" cap="none" spc="0" normalizeH="0" baseline="0" noProof="0" dirty="0" smtClean="0">
                <a:ln>
                  <a:noFill/>
                </a:ln>
                <a:solidFill>
                  <a:schemeClr val="tx1"/>
                </a:solidFill>
                <a:effectLst/>
                <a:uLnTx/>
                <a:uFillTx/>
                <a:latin typeface="Calibri" panose="020F0502020204030204"/>
                <a:ea typeface="+mn-ea"/>
                <a:cs typeface="+mn-cs"/>
              </a:rPr>
              <a:t>A Hypothesis is defined as:</a:t>
            </a:r>
            <a:r>
              <a:rPr kumimoji="0" lang="en-GB" sz="7200" b="0" i="0" u="none" strike="noStrike" kern="1200" cap="none" spc="0" normalizeH="0" noProof="0" dirty="0" smtClean="0">
                <a:ln>
                  <a:noFill/>
                </a:ln>
                <a:solidFill>
                  <a:schemeClr val="tx1"/>
                </a:solidFill>
                <a:effectLst/>
                <a:uLnTx/>
                <a:uFillTx/>
                <a:latin typeface="Calibri" panose="020F0502020204030204"/>
                <a:ea typeface="+mn-ea"/>
                <a:cs typeface="+mn-cs"/>
              </a:rPr>
              <a:t> </a:t>
            </a:r>
            <a:r>
              <a:rPr kumimoji="0" lang="en-GB" sz="7200" b="0" i="0" u="none" strike="noStrike" kern="1200" cap="none" spc="0" normalizeH="0" baseline="0" noProof="0" dirty="0" smtClean="0">
                <a:ln>
                  <a:noFill/>
                </a:ln>
                <a:solidFill>
                  <a:schemeClr val="tx1"/>
                </a:solidFill>
                <a:effectLst/>
                <a:uLnTx/>
                <a:uFillTx/>
                <a:latin typeface="Calibri" panose="020F0502020204030204"/>
                <a:ea typeface="+mn-ea"/>
                <a:cs typeface="+mn-cs"/>
              </a:rPr>
              <a:t>‘…a suggested explanation for a group of facts either accepted as a basis for further verification or accepted as likely to be true.’ 							</a:t>
            </a:r>
          </a:p>
          <a:p>
            <a:pPr marL="91440" marR="0" lvl="0" indent="-91440" algn="l"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Char char=" "/>
              <a:tabLst/>
              <a:defRPr/>
            </a:pPr>
            <a:r>
              <a:rPr kumimoji="0" lang="en-GB" sz="7200" b="1" i="0" u="none" strike="noStrike" kern="1200" cap="none" spc="0" normalizeH="0" baseline="0" noProof="0" dirty="0" smtClean="0">
                <a:ln>
                  <a:noFill/>
                </a:ln>
                <a:solidFill>
                  <a:schemeClr val="tx1"/>
                </a:solidFill>
                <a:effectLst/>
                <a:uLnTx/>
                <a:uFillTx/>
                <a:latin typeface="Calibri" panose="020F0502020204030204"/>
                <a:ea typeface="+mn-ea"/>
                <a:cs typeface="+mn-cs"/>
              </a:rPr>
              <a:t>Before</a:t>
            </a:r>
            <a:r>
              <a:rPr kumimoji="0" lang="en-GB" sz="7200" b="0" i="0" u="none" strike="noStrike" kern="1200" cap="none" spc="0" normalizeH="0" baseline="0" noProof="0" dirty="0" smtClean="0">
                <a:ln>
                  <a:noFill/>
                </a:ln>
                <a:solidFill>
                  <a:schemeClr val="tx1"/>
                </a:solidFill>
                <a:effectLst/>
                <a:uLnTx/>
                <a:uFillTx/>
                <a:latin typeface="Calibri" panose="020F0502020204030204"/>
                <a:ea typeface="+mn-ea"/>
                <a:cs typeface="+mn-cs"/>
              </a:rPr>
              <a:t> deciding to use hypotheses you must consider the following factors: </a:t>
            </a:r>
          </a:p>
          <a:p>
            <a:pPr marL="91440" marR="0" lvl="0" indent="-91440" algn="l"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Char char=" "/>
              <a:tabLst/>
              <a:defRPr/>
            </a:pPr>
            <a:r>
              <a:rPr kumimoji="0" lang="en-GB" sz="7200" b="0" i="0" u="none" strike="noStrike" kern="1200" cap="none" spc="0" normalizeH="0" baseline="0" noProof="0" dirty="0" smtClean="0">
                <a:ln>
                  <a:noFill/>
                </a:ln>
                <a:solidFill>
                  <a:schemeClr val="tx1"/>
                </a:solidFill>
                <a:effectLst/>
                <a:uLnTx/>
                <a:uFillTx/>
                <a:latin typeface="Calibri" panose="020F0502020204030204"/>
                <a:ea typeface="+mn-ea"/>
                <a:cs typeface="+mn-cs"/>
              </a:rPr>
              <a:t> - Has all the available material been gathered?	 - Do you understand all the material? </a:t>
            </a:r>
          </a:p>
          <a:p>
            <a:pPr marL="91440" marR="0" lvl="0" indent="-91440" algn="l"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Char char=" "/>
              <a:tabLst/>
              <a:defRPr/>
            </a:pPr>
            <a:r>
              <a:rPr kumimoji="0" lang="en-GB" sz="7200" b="0" i="0" u="none" strike="noStrike" kern="1200" cap="none" spc="0" normalizeH="0" baseline="0" noProof="0" dirty="0" smtClean="0">
                <a:ln>
                  <a:noFill/>
                </a:ln>
                <a:solidFill>
                  <a:schemeClr val="tx1"/>
                </a:solidFill>
                <a:effectLst/>
                <a:uLnTx/>
                <a:uFillTx/>
                <a:latin typeface="Calibri" panose="020F0502020204030204"/>
                <a:ea typeface="+mn-ea"/>
                <a:cs typeface="+mn-cs"/>
              </a:rPr>
              <a:t>- What benefit will the use of a hypothesis bring to the investigation? </a:t>
            </a:r>
          </a:p>
          <a:p>
            <a:pPr marL="91440" marR="0" lvl="0" indent="-91440" algn="l"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Char char=" "/>
              <a:tabLst/>
              <a:defRPr/>
            </a:pPr>
            <a:r>
              <a:rPr kumimoji="0" lang="en-GB" sz="7200" b="0" i="0" u="none" strike="noStrike" kern="1200" cap="none" spc="0" normalizeH="0" baseline="0" noProof="0" dirty="0" smtClean="0">
                <a:ln>
                  <a:noFill/>
                </a:ln>
                <a:solidFill>
                  <a:schemeClr val="tx1"/>
                </a:solidFill>
                <a:effectLst/>
                <a:uLnTx/>
                <a:uFillTx/>
                <a:latin typeface="Calibri" panose="020F0502020204030204"/>
                <a:ea typeface="+mn-ea"/>
                <a:cs typeface="+mn-cs"/>
              </a:rPr>
              <a:t> - Are there lines of enquiry which have not yet been pursued and which could generate more material? </a:t>
            </a:r>
          </a:p>
          <a:p>
            <a:pPr marL="91440" marR="0" lvl="0" indent="-91440" algn="l"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Char char=" "/>
              <a:tabLst/>
              <a:defRPr/>
            </a:pPr>
            <a:r>
              <a:rPr kumimoji="0" lang="en-GB" sz="64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rPr>
              <a:t> </a:t>
            </a: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smtClean="0">
              <a:ln>
                <a:noFill/>
              </a:ln>
              <a:solidFill>
                <a:srgbClr val="000000">
                  <a:lumMod val="75000"/>
                  <a:lumOff val="25000"/>
                </a:srgbClr>
              </a:solidFill>
              <a:effectLst/>
              <a:uLnTx/>
              <a:uFillTx/>
              <a:latin typeface="Calibri" panose="020F0502020204030204"/>
              <a:ea typeface="+mn-ea"/>
              <a:cs typeface="+mn-cs"/>
            </a:endParaRPr>
          </a:p>
        </p:txBody>
      </p:sp>
      <p:sp>
        <p:nvSpPr>
          <p:cNvPr id="4" name="TextBox 3"/>
          <p:cNvSpPr txBox="1"/>
          <p:nvPr/>
        </p:nvSpPr>
        <p:spPr>
          <a:xfrm>
            <a:off x="1368596" y="249857"/>
            <a:ext cx="9322537" cy="584775"/>
          </a:xfrm>
          <a:prstGeom prst="rect">
            <a:avLst/>
          </a:prstGeom>
          <a:solidFill>
            <a:srgbClr val="002060"/>
          </a:solidFill>
        </p:spPr>
        <p:txBody>
          <a:bodyPr wrap="square" rtlCol="0">
            <a:spAutoFit/>
          </a:bodyPr>
          <a:lstStyle/>
          <a:p>
            <a:pPr algn="ctr"/>
            <a:r>
              <a:rPr lang="en-GB" sz="3200" b="1" dirty="0" smtClean="0">
                <a:solidFill>
                  <a:schemeClr val="bg1"/>
                </a:solidFill>
              </a:rPr>
              <a:t>Investigative Hypothesis</a:t>
            </a:r>
            <a:endParaRPr lang="en-GB" sz="3200" b="1" dirty="0">
              <a:solidFill>
                <a:schemeClr val="bg1"/>
              </a:solidFill>
            </a:endParaRPr>
          </a:p>
        </p:txBody>
      </p:sp>
      <p:pic>
        <p:nvPicPr>
          <p:cNvPr id="5" name="Picture 4"/>
          <p:cNvPicPr>
            <a:picLocks noChangeAspect="1"/>
          </p:cNvPicPr>
          <p:nvPr/>
        </p:nvPicPr>
        <p:blipFill rotWithShape="1">
          <a:blip r:embed="rId4"/>
          <a:srcRect l="29070" r="31979"/>
          <a:stretch/>
        </p:blipFill>
        <p:spPr>
          <a:xfrm>
            <a:off x="9333781" y="1814726"/>
            <a:ext cx="2001330" cy="3236213"/>
          </a:xfrm>
          <a:prstGeom prst="rect">
            <a:avLst/>
          </a:prstGeom>
        </p:spPr>
      </p:pic>
    </p:spTree>
    <p:extLst>
      <p:ext uri="{BB962C8B-B14F-4D97-AF65-F5344CB8AC3E}">
        <p14:creationId xmlns:p14="http://schemas.microsoft.com/office/powerpoint/2010/main" val="2836825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aphicFrame>
        <p:nvGraphicFramePr>
          <p:cNvPr id="3" name="Content Placeholder 4"/>
          <p:cNvGraphicFramePr>
            <a:graphicFrameLocks/>
          </p:cNvGraphicFramePr>
          <p:nvPr>
            <p:extLst>
              <p:ext uri="{D42A27DB-BD31-4B8C-83A1-F6EECF244321}">
                <p14:modId xmlns:p14="http://schemas.microsoft.com/office/powerpoint/2010/main" val="3286280769"/>
              </p:ext>
            </p:extLst>
          </p:nvPr>
        </p:nvGraphicFramePr>
        <p:xfrm>
          <a:off x="1096963" y="1580843"/>
          <a:ext cx="10058400" cy="36687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p:cNvSpPr txBox="1"/>
          <p:nvPr/>
        </p:nvSpPr>
        <p:spPr>
          <a:xfrm>
            <a:off x="1368596" y="249857"/>
            <a:ext cx="9322537" cy="584775"/>
          </a:xfrm>
          <a:prstGeom prst="rect">
            <a:avLst/>
          </a:prstGeom>
          <a:solidFill>
            <a:srgbClr val="002060"/>
          </a:solidFill>
        </p:spPr>
        <p:txBody>
          <a:bodyPr wrap="square" rtlCol="0">
            <a:spAutoFit/>
          </a:bodyPr>
          <a:lstStyle/>
          <a:p>
            <a:pPr algn="ctr"/>
            <a:r>
              <a:rPr lang="en-GB" sz="3200" b="1" dirty="0" smtClean="0">
                <a:solidFill>
                  <a:schemeClr val="bg1"/>
                </a:solidFill>
              </a:rPr>
              <a:t>Developing a Hypothesis</a:t>
            </a:r>
            <a:endParaRPr lang="en-GB" sz="3200" b="1" dirty="0">
              <a:solidFill>
                <a:schemeClr val="bg1"/>
              </a:solidFill>
            </a:endParaRPr>
          </a:p>
        </p:txBody>
      </p:sp>
    </p:spTree>
    <p:extLst>
      <p:ext uri="{BB962C8B-B14F-4D97-AF65-F5344CB8AC3E}">
        <p14:creationId xmlns:p14="http://schemas.microsoft.com/office/powerpoint/2010/main" val="87909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3"/>
          <p:cNvSpPr txBox="1">
            <a:spLocks/>
          </p:cNvSpPr>
          <p:nvPr/>
        </p:nvSpPr>
        <p:spPr>
          <a:xfrm>
            <a:off x="1006286" y="896188"/>
            <a:ext cx="7620130" cy="3486031"/>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R="0" lvl="0" algn="l" defTabSz="914400" rtl="0" eaLnBrk="1" fontAlgn="auto" latinLnBrk="0" hangingPunct="1">
              <a:lnSpc>
                <a:spcPct val="150000"/>
              </a:lnSpc>
              <a:spcBef>
                <a:spcPts val="1200"/>
              </a:spcBef>
              <a:spcAft>
                <a:spcPts val="200"/>
              </a:spcAft>
              <a:buClr>
                <a:schemeClr val="tx1"/>
              </a:buClr>
              <a:buSzPct val="100000"/>
              <a:buFont typeface="Wingdings" panose="05000000000000000000" pitchFamily="2" charset="2"/>
              <a:buChar char="§"/>
              <a:tabLst/>
              <a:defRPr/>
            </a:pPr>
            <a:r>
              <a:rPr kumimoji="0" lang="en-GB" sz="2200" b="0" i="0" u="none" strike="noStrike" kern="1200" cap="none" spc="0" normalizeH="0" baseline="0" noProof="0" dirty="0" smtClean="0">
                <a:ln>
                  <a:noFill/>
                </a:ln>
                <a:solidFill>
                  <a:schemeClr val="tx1"/>
                </a:solidFill>
                <a:effectLst/>
                <a:uLnTx/>
                <a:uFillTx/>
                <a:latin typeface="Calibri" panose="020F0502020204030204"/>
                <a:ea typeface="+mn-ea"/>
                <a:cs typeface="+mn-cs"/>
              </a:rPr>
              <a:t> Be receptive to alternative views or explanations </a:t>
            </a:r>
            <a:endParaRPr lang="en-GB" sz="2200" dirty="0">
              <a:solidFill>
                <a:schemeClr val="tx1"/>
              </a:solidFill>
              <a:latin typeface="Calibri" panose="020F0502020204030204"/>
            </a:endParaRPr>
          </a:p>
          <a:p>
            <a:pPr marR="0" lvl="0" algn="l" defTabSz="914400" rtl="0" eaLnBrk="1" fontAlgn="auto" latinLnBrk="0" hangingPunct="1">
              <a:lnSpc>
                <a:spcPct val="150000"/>
              </a:lnSpc>
              <a:spcBef>
                <a:spcPts val="1200"/>
              </a:spcBef>
              <a:spcAft>
                <a:spcPts val="200"/>
              </a:spcAft>
              <a:buClr>
                <a:schemeClr val="tx1"/>
              </a:buClr>
              <a:buSzPct val="100000"/>
              <a:buFont typeface="Wingdings" panose="05000000000000000000" pitchFamily="2" charset="2"/>
              <a:buChar char="§"/>
              <a:tabLst/>
              <a:defRPr/>
            </a:pPr>
            <a:r>
              <a:rPr kumimoji="0" lang="en-GB" sz="2200" b="0" i="0" u="none" strike="noStrike" kern="1200" cap="none" spc="0" normalizeH="0" baseline="0" noProof="0" dirty="0" smtClean="0">
                <a:ln>
                  <a:noFill/>
                </a:ln>
                <a:solidFill>
                  <a:schemeClr val="tx1"/>
                </a:solidFill>
                <a:effectLst/>
                <a:uLnTx/>
                <a:uFillTx/>
                <a:latin typeface="Calibri" panose="020F0502020204030204"/>
                <a:ea typeface="+mn-ea"/>
                <a:cs typeface="+mn-cs"/>
              </a:rPr>
              <a:t> Never rush to premature judgements about the meaning of any material or the reliability of its source </a:t>
            </a:r>
          </a:p>
          <a:p>
            <a:pPr marR="0" lvl="0" algn="l" defTabSz="914400" rtl="0" eaLnBrk="1" fontAlgn="auto" latinLnBrk="0" hangingPunct="1">
              <a:lnSpc>
                <a:spcPct val="150000"/>
              </a:lnSpc>
              <a:spcBef>
                <a:spcPts val="1200"/>
              </a:spcBef>
              <a:spcAft>
                <a:spcPts val="200"/>
              </a:spcAft>
              <a:buClr>
                <a:schemeClr val="tx1"/>
              </a:buClr>
              <a:buSzPct val="100000"/>
              <a:buFont typeface="Wingdings" panose="05000000000000000000" pitchFamily="2" charset="2"/>
              <a:buChar char="§"/>
              <a:tabLst/>
              <a:defRPr/>
            </a:pPr>
            <a:r>
              <a:rPr kumimoji="0" lang="en-GB" sz="2200" b="0" i="0" u="none" strike="noStrike" kern="1200" cap="none" spc="0" normalizeH="0" baseline="0" noProof="0" dirty="0" smtClean="0">
                <a:ln>
                  <a:noFill/>
                </a:ln>
                <a:solidFill>
                  <a:schemeClr val="tx1"/>
                </a:solidFill>
                <a:effectLst/>
                <a:uLnTx/>
                <a:uFillTx/>
                <a:latin typeface="Calibri" panose="020F0502020204030204"/>
                <a:ea typeface="+mn-ea"/>
                <a:cs typeface="+mn-cs"/>
              </a:rPr>
              <a:t> It is </a:t>
            </a:r>
            <a:r>
              <a:rPr kumimoji="0" lang="en-GB" sz="2200" b="1" i="0" u="none" strike="noStrike" kern="1200" cap="none" spc="0" normalizeH="0" baseline="0" noProof="0" dirty="0" smtClean="0">
                <a:ln>
                  <a:noFill/>
                </a:ln>
                <a:solidFill>
                  <a:schemeClr val="tx1"/>
                </a:solidFill>
                <a:effectLst/>
                <a:uLnTx/>
                <a:uFillTx/>
                <a:latin typeface="Calibri" panose="020F0502020204030204"/>
                <a:ea typeface="+mn-ea"/>
                <a:cs typeface="+mn-cs"/>
              </a:rPr>
              <a:t>imperative</a:t>
            </a:r>
            <a:r>
              <a:rPr kumimoji="0" lang="en-GB" sz="2200" b="0" i="0" u="none" strike="noStrike" kern="1200" cap="none" spc="0" normalizeH="0" baseline="0" noProof="0" dirty="0" smtClean="0">
                <a:ln>
                  <a:noFill/>
                </a:ln>
                <a:solidFill>
                  <a:schemeClr val="tx1"/>
                </a:solidFill>
                <a:effectLst/>
                <a:uLnTx/>
                <a:uFillTx/>
                <a:latin typeface="Calibri" panose="020F0502020204030204"/>
                <a:ea typeface="+mn-ea"/>
                <a:cs typeface="+mn-cs"/>
              </a:rPr>
              <a:t> that </a:t>
            </a:r>
            <a:r>
              <a:rPr kumimoji="0" lang="en-GB" sz="2200" b="1" i="0" u="none" strike="noStrike" kern="1200" cap="none" spc="0" normalizeH="0" baseline="0" noProof="0" dirty="0" smtClean="0">
                <a:ln>
                  <a:noFill/>
                </a:ln>
                <a:solidFill>
                  <a:schemeClr val="tx1"/>
                </a:solidFill>
                <a:effectLst/>
                <a:uLnTx/>
                <a:uFillTx/>
                <a:latin typeface="Calibri" panose="020F0502020204030204"/>
                <a:ea typeface="+mn-ea"/>
                <a:cs typeface="+mn-cs"/>
              </a:rPr>
              <a:t>no decision </a:t>
            </a:r>
            <a:r>
              <a:rPr kumimoji="0" lang="en-GB" sz="2200" b="0" i="0" u="none" strike="noStrike" kern="1200" cap="none" spc="0" normalizeH="0" baseline="0" noProof="0" dirty="0" smtClean="0">
                <a:ln>
                  <a:noFill/>
                </a:ln>
                <a:solidFill>
                  <a:schemeClr val="tx1"/>
                </a:solidFill>
                <a:effectLst/>
                <a:uLnTx/>
                <a:uFillTx/>
                <a:latin typeface="Calibri" panose="020F0502020204030204"/>
                <a:ea typeface="+mn-ea"/>
                <a:cs typeface="+mn-cs"/>
              </a:rPr>
              <a:t>in respect of suspects, or the value and meaning of any material gathered, is made before a thorough evaluation has been carried out</a:t>
            </a:r>
          </a:p>
        </p:txBody>
      </p:sp>
      <p:sp>
        <p:nvSpPr>
          <p:cNvPr id="4" name="TextBox 3"/>
          <p:cNvSpPr txBox="1"/>
          <p:nvPr/>
        </p:nvSpPr>
        <p:spPr>
          <a:xfrm>
            <a:off x="1368596" y="249857"/>
            <a:ext cx="9322537" cy="584775"/>
          </a:xfrm>
          <a:prstGeom prst="rect">
            <a:avLst/>
          </a:prstGeom>
          <a:solidFill>
            <a:srgbClr val="002060"/>
          </a:solidFill>
        </p:spPr>
        <p:txBody>
          <a:bodyPr wrap="square" rtlCol="0">
            <a:spAutoFit/>
          </a:bodyPr>
          <a:lstStyle/>
          <a:p>
            <a:pPr algn="ctr"/>
            <a:r>
              <a:rPr lang="en-GB" sz="3200" b="1" dirty="0" smtClean="0">
                <a:solidFill>
                  <a:schemeClr val="bg1"/>
                </a:solidFill>
              </a:rPr>
              <a:t>Investigative Hypothesis: Open Mind</a:t>
            </a:r>
            <a:endParaRPr lang="en-GB" sz="3200" b="1" dirty="0">
              <a:solidFill>
                <a:schemeClr val="bg1"/>
              </a:solidFill>
            </a:endParaRPr>
          </a:p>
        </p:txBody>
      </p:sp>
      <p:pic>
        <p:nvPicPr>
          <p:cNvPr id="6" name="Picture 5"/>
          <p:cNvPicPr>
            <a:picLocks noChangeAspect="1"/>
          </p:cNvPicPr>
          <p:nvPr/>
        </p:nvPicPr>
        <p:blipFill rotWithShape="1">
          <a:blip r:embed="rId4"/>
          <a:srcRect l="21036" t="13314" r="21736" b="12133"/>
          <a:stretch/>
        </p:blipFill>
        <p:spPr>
          <a:xfrm>
            <a:off x="8885208" y="1427431"/>
            <a:ext cx="2570672" cy="2777706"/>
          </a:xfrm>
          <a:prstGeom prst="rect">
            <a:avLst/>
          </a:prstGeom>
        </p:spPr>
      </p:pic>
      <p:sp>
        <p:nvSpPr>
          <p:cNvPr id="7" name="Rectangle 6"/>
          <p:cNvSpPr/>
          <p:nvPr/>
        </p:nvSpPr>
        <p:spPr>
          <a:xfrm>
            <a:off x="1244599" y="4736381"/>
            <a:ext cx="9258301" cy="1015663"/>
          </a:xfrm>
          <a:prstGeom prst="rect">
            <a:avLst/>
          </a:prstGeom>
          <a:solidFill>
            <a:schemeClr val="accent1">
              <a:lumMod val="20000"/>
              <a:lumOff val="80000"/>
            </a:schemeClr>
          </a:solidFill>
        </p:spPr>
        <p:txBody>
          <a:bodyPr wrap="square">
            <a:spAutoFit/>
          </a:bodyPr>
          <a:lstStyle/>
          <a:p>
            <a:pPr marL="91440" lvl="0" indent="-91440">
              <a:lnSpc>
                <a:spcPct val="150000"/>
              </a:lnSpc>
              <a:spcBef>
                <a:spcPts val="1200"/>
              </a:spcBef>
              <a:spcAft>
                <a:spcPts val="200"/>
              </a:spcAft>
              <a:buClr>
                <a:srgbClr val="E48312"/>
              </a:buClr>
              <a:buSzPct val="100000"/>
              <a:buFont typeface="Calibri" panose="020F0502020204030204" pitchFamily="34" charset="0"/>
              <a:buChar char=" "/>
              <a:defRPr/>
            </a:pPr>
            <a:r>
              <a:rPr lang="en-GB" sz="2000" b="1" dirty="0"/>
              <a:t>However, </a:t>
            </a:r>
            <a:r>
              <a:rPr lang="en-GB" sz="2000" dirty="0"/>
              <a:t>it is sometimes useful to build a hypothesis, based on the available facts, in order to decide on the nature of the crime and the way to progress the investigation. </a:t>
            </a:r>
          </a:p>
        </p:txBody>
      </p:sp>
    </p:spTree>
    <p:extLst>
      <p:ext uri="{BB962C8B-B14F-4D97-AF65-F5344CB8AC3E}">
        <p14:creationId xmlns:p14="http://schemas.microsoft.com/office/powerpoint/2010/main" val="3625066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1144036" y="1367803"/>
            <a:ext cx="10120237" cy="3670110"/>
          </a:xfrm>
          <a:prstGeom prst="rect">
            <a:avLst/>
          </a:prstGeom>
        </p:spPr>
      </p:pic>
      <p:sp>
        <p:nvSpPr>
          <p:cNvPr id="4" name="TextBox 3"/>
          <p:cNvSpPr txBox="1"/>
          <p:nvPr/>
        </p:nvSpPr>
        <p:spPr>
          <a:xfrm>
            <a:off x="1368596" y="249857"/>
            <a:ext cx="9322537" cy="584775"/>
          </a:xfrm>
          <a:prstGeom prst="rect">
            <a:avLst/>
          </a:prstGeom>
          <a:solidFill>
            <a:srgbClr val="002060"/>
          </a:solidFill>
        </p:spPr>
        <p:txBody>
          <a:bodyPr wrap="square" rtlCol="0">
            <a:spAutoFit/>
          </a:bodyPr>
          <a:lstStyle/>
          <a:p>
            <a:pPr algn="ctr"/>
            <a:r>
              <a:rPr lang="en-GB" sz="3200" b="1" dirty="0" smtClean="0">
                <a:solidFill>
                  <a:schemeClr val="bg1"/>
                </a:solidFill>
              </a:rPr>
              <a:t>Case Management</a:t>
            </a:r>
            <a:endParaRPr lang="en-GB" sz="3200" b="1" dirty="0">
              <a:solidFill>
                <a:schemeClr val="bg1"/>
              </a:solidFill>
            </a:endParaRPr>
          </a:p>
        </p:txBody>
      </p:sp>
      <p:pic>
        <p:nvPicPr>
          <p:cNvPr id="5" name="Picture 4"/>
          <p:cNvPicPr>
            <a:picLocks noChangeAspect="1"/>
          </p:cNvPicPr>
          <p:nvPr/>
        </p:nvPicPr>
        <p:blipFill>
          <a:blip r:embed="rId5"/>
          <a:stretch>
            <a:fillRect/>
          </a:stretch>
        </p:blipFill>
        <p:spPr>
          <a:xfrm>
            <a:off x="4668457" y="3202858"/>
            <a:ext cx="6022676" cy="1921174"/>
          </a:xfrm>
          <a:prstGeom prst="rect">
            <a:avLst/>
          </a:prstGeom>
        </p:spPr>
      </p:pic>
    </p:spTree>
    <p:extLst>
      <p:ext uri="{BB962C8B-B14F-4D97-AF65-F5344CB8AC3E}">
        <p14:creationId xmlns:p14="http://schemas.microsoft.com/office/powerpoint/2010/main" val="3317837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3"/>
          <p:cNvSpPr txBox="1">
            <a:spLocks/>
          </p:cNvSpPr>
          <p:nvPr/>
        </p:nvSpPr>
        <p:spPr>
          <a:xfrm>
            <a:off x="971781" y="1414733"/>
            <a:ext cx="7671887" cy="4399471"/>
          </a:xfrm>
          <a:prstGeom prst="rect">
            <a:avLst/>
          </a:prstGeom>
        </p:spPr>
        <p:txBody>
          <a:bodyPr vert="horz" lIns="0" tIns="45720" rIns="0" bIns="45720" rtlCol="0">
            <a:normAutofit fontScale="925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200" b="1" i="0" u="none" strike="noStrike" kern="1200" cap="none" spc="0" normalizeH="0" baseline="0" noProof="0" dirty="0" smtClean="0">
                <a:ln>
                  <a:noFill/>
                </a:ln>
                <a:solidFill>
                  <a:schemeClr val="tx1"/>
                </a:solidFill>
                <a:effectLst/>
                <a:uLnTx/>
                <a:uFillTx/>
                <a:latin typeface="Calibri" panose="020F0502020204030204"/>
                <a:ea typeface="+mn-ea"/>
                <a:cs typeface="+mn-cs"/>
              </a:rPr>
              <a:t>Briefing</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200" b="0" i="0" u="none" strike="noStrike" kern="1200" cap="none" spc="0" normalizeH="0" baseline="0" noProof="0" dirty="0" smtClean="0">
                <a:ln>
                  <a:noFill/>
                </a:ln>
                <a:solidFill>
                  <a:schemeClr val="tx1"/>
                </a:solidFill>
                <a:effectLst/>
                <a:uLnTx/>
                <a:uFillTx/>
                <a:latin typeface="Calibri" panose="020F0502020204030204"/>
                <a:ea typeface="+mn-ea"/>
                <a:cs typeface="+mn-cs"/>
              </a:rPr>
              <a:t>This is a method of imparting or exchanging information either to bring others up to date with the progress of the investigation, or to colleagues and team members to task them with future action </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200" b="1" i="0" u="none" strike="noStrike" kern="1200" cap="none" spc="0" normalizeH="0" baseline="0" noProof="0" dirty="0" smtClean="0">
                <a:ln>
                  <a:noFill/>
                </a:ln>
                <a:solidFill>
                  <a:schemeClr val="tx1"/>
                </a:solidFill>
                <a:effectLst/>
                <a:uLnTx/>
                <a:uFillTx/>
                <a:latin typeface="Calibri" panose="020F0502020204030204"/>
                <a:ea typeface="+mn-ea"/>
                <a:cs typeface="+mn-cs"/>
              </a:rPr>
              <a:t>Debriefing </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200" b="0" i="0" u="none" strike="noStrike" kern="1200" cap="none" spc="0" normalizeH="0" baseline="0" noProof="0" dirty="0" smtClean="0">
                <a:ln>
                  <a:noFill/>
                </a:ln>
                <a:solidFill>
                  <a:schemeClr val="tx1"/>
                </a:solidFill>
                <a:effectLst/>
                <a:uLnTx/>
                <a:uFillTx/>
                <a:latin typeface="Calibri" panose="020F0502020204030204"/>
                <a:ea typeface="+mn-ea"/>
                <a:cs typeface="+mn-cs"/>
              </a:rPr>
              <a:t>This is a means by which an investigator can gather information from others involved in the operation, and all involved can share information and experience. </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sp>
        <p:nvSpPr>
          <p:cNvPr id="4" name="TextBox 3"/>
          <p:cNvSpPr txBox="1"/>
          <p:nvPr/>
        </p:nvSpPr>
        <p:spPr>
          <a:xfrm>
            <a:off x="1368596" y="249857"/>
            <a:ext cx="9322537" cy="646331"/>
          </a:xfrm>
          <a:prstGeom prst="rect">
            <a:avLst/>
          </a:prstGeom>
          <a:solidFill>
            <a:srgbClr val="002060"/>
          </a:solidFill>
        </p:spPr>
        <p:txBody>
          <a:bodyPr wrap="square" rtlCol="0">
            <a:spAutoFit/>
          </a:bodyPr>
          <a:lstStyle/>
          <a:p>
            <a:pPr algn="ctr"/>
            <a:r>
              <a:rPr lang="en-GB" sz="3600" b="1" dirty="0" smtClean="0">
                <a:solidFill>
                  <a:schemeClr val="bg1"/>
                </a:solidFill>
              </a:rPr>
              <a:t>Effective Communication</a:t>
            </a:r>
            <a:endParaRPr lang="en-GB" sz="3600" b="1" dirty="0">
              <a:solidFill>
                <a:schemeClr val="bg1"/>
              </a:solidFill>
            </a:endParaRPr>
          </a:p>
        </p:txBody>
      </p:sp>
      <p:pic>
        <p:nvPicPr>
          <p:cNvPr id="5" name="Picture 4"/>
          <p:cNvPicPr>
            <a:picLocks noChangeAspect="1"/>
          </p:cNvPicPr>
          <p:nvPr/>
        </p:nvPicPr>
        <p:blipFill>
          <a:blip r:embed="rId4"/>
          <a:stretch>
            <a:fillRect/>
          </a:stretch>
        </p:blipFill>
        <p:spPr>
          <a:xfrm>
            <a:off x="8643668" y="1414733"/>
            <a:ext cx="2282405" cy="1910747"/>
          </a:xfrm>
          <a:prstGeom prst="rect">
            <a:avLst/>
          </a:prstGeom>
        </p:spPr>
      </p:pic>
      <p:pic>
        <p:nvPicPr>
          <p:cNvPr id="6" name="Picture 5"/>
          <p:cNvPicPr>
            <a:picLocks noChangeAspect="1"/>
          </p:cNvPicPr>
          <p:nvPr/>
        </p:nvPicPr>
        <p:blipFill rotWithShape="1">
          <a:blip r:embed="rId5"/>
          <a:srcRect t="743" b="7645"/>
          <a:stretch/>
        </p:blipFill>
        <p:spPr>
          <a:xfrm>
            <a:off x="8643668" y="3844025"/>
            <a:ext cx="2282405" cy="1910747"/>
          </a:xfrm>
          <a:prstGeom prst="rect">
            <a:avLst/>
          </a:prstGeom>
        </p:spPr>
      </p:pic>
    </p:spTree>
    <p:extLst>
      <p:ext uri="{BB962C8B-B14F-4D97-AF65-F5344CB8AC3E}">
        <p14:creationId xmlns:p14="http://schemas.microsoft.com/office/powerpoint/2010/main" val="1052346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097279" y="896188"/>
            <a:ext cx="6787263" cy="5118196"/>
          </a:xfrm>
          <a:prstGeom prst="rect">
            <a:avLst/>
          </a:prstGeom>
          <a:noFill/>
        </p:spPr>
        <p:txBody>
          <a:bodyPr wrap="square" rtlCol="0">
            <a:spAutoFit/>
          </a:bodyPr>
          <a:lstStyle/>
          <a:p>
            <a:pPr marL="0" marR="0" lvl="0" indent="0" defTabSz="914400" eaLnBrk="1" fontAlgn="auto" latinLnBrk="0" hangingPunct="1">
              <a:lnSpc>
                <a:spcPct val="150000"/>
              </a:lnSpc>
              <a:spcBef>
                <a:spcPts val="0"/>
              </a:spcBef>
              <a:spcAft>
                <a:spcPts val="0"/>
              </a:spcAft>
              <a:buClrTx/>
              <a:buSzTx/>
              <a:buFontTx/>
              <a:buNone/>
              <a:tabLst/>
              <a:defRPr/>
            </a:pPr>
            <a:r>
              <a:rPr kumimoji="0" lang="en-GB" sz="2200" b="1" i="0" u="none" strike="noStrike" kern="0" cap="none" spc="0" normalizeH="0" baseline="0" noProof="0" dirty="0" smtClean="0">
                <a:ln>
                  <a:noFill/>
                </a:ln>
                <a:solidFill>
                  <a:srgbClr val="000000"/>
                </a:solidFill>
                <a:effectLst/>
                <a:uLnTx/>
                <a:uFillTx/>
              </a:rPr>
              <a:t>Handing over cases </a:t>
            </a:r>
          </a:p>
          <a:p>
            <a:pPr marL="0" marR="0" lvl="0" indent="0" defTabSz="914400" eaLnBrk="1" fontAlgn="auto" latinLnBrk="0" hangingPunct="1">
              <a:lnSpc>
                <a:spcPct val="150000"/>
              </a:lnSpc>
              <a:spcBef>
                <a:spcPts val="0"/>
              </a:spcBef>
              <a:spcAft>
                <a:spcPts val="0"/>
              </a:spcAft>
              <a:buClrTx/>
              <a:buSzTx/>
              <a:buFontTx/>
              <a:buNone/>
              <a:tabLst/>
              <a:defRPr/>
            </a:pPr>
            <a:r>
              <a:rPr kumimoji="0" lang="en-GB" sz="2200" b="1" i="0" u="none" strike="noStrike" kern="0" cap="none" spc="0" normalizeH="0" baseline="0" noProof="0" dirty="0" smtClean="0">
                <a:ln>
                  <a:noFill/>
                </a:ln>
                <a:solidFill>
                  <a:srgbClr val="000000"/>
                </a:solidFill>
                <a:effectLst/>
                <a:uLnTx/>
                <a:uFillTx/>
              </a:rPr>
              <a:t>- </a:t>
            </a:r>
            <a:r>
              <a:rPr kumimoji="0" lang="en-GB" sz="2200" b="0" i="0" u="none" strike="noStrike" kern="0" cap="none" spc="0" normalizeH="0" baseline="0" noProof="0" dirty="0" smtClean="0">
                <a:ln>
                  <a:noFill/>
                </a:ln>
                <a:solidFill>
                  <a:srgbClr val="000000"/>
                </a:solidFill>
                <a:effectLst/>
                <a:uLnTx/>
                <a:uFillTx/>
              </a:rPr>
              <a:t>Responsibility for an investigation often passes from one investigator to another</a:t>
            </a:r>
          </a:p>
          <a:p>
            <a:pPr marL="0" marR="0" lvl="0" indent="0" defTabSz="914400" eaLnBrk="1" fontAlgn="auto" latinLnBrk="0" hangingPunct="1">
              <a:lnSpc>
                <a:spcPct val="150000"/>
              </a:lnSpc>
              <a:spcBef>
                <a:spcPts val="0"/>
              </a:spcBef>
              <a:spcAft>
                <a:spcPts val="0"/>
              </a:spcAft>
              <a:buClrTx/>
              <a:buSzTx/>
              <a:buFontTx/>
              <a:buNone/>
              <a:tabLst/>
              <a:defRPr/>
            </a:pPr>
            <a:r>
              <a:rPr kumimoji="0" lang="en-GB" sz="2200" b="0" i="0" u="none" strike="noStrike" kern="0" cap="none" spc="0" normalizeH="0" baseline="0" noProof="0" dirty="0" smtClean="0">
                <a:ln>
                  <a:noFill/>
                </a:ln>
                <a:solidFill>
                  <a:srgbClr val="000000"/>
                </a:solidFill>
                <a:effectLst/>
                <a:uLnTx/>
                <a:uFillTx/>
              </a:rPr>
              <a:t>- When handing over a case you must record the full extent of all the actions taken in the investigation to date and must ensure that all available information about the conduct of an investigation has been fully communicated to any new investigator</a:t>
            </a:r>
          </a:p>
          <a:p>
            <a:pPr marL="0" marR="0" lvl="0" indent="0" defTabSz="914400" eaLnBrk="1" fontAlgn="auto" latinLnBrk="0" hangingPunct="1">
              <a:lnSpc>
                <a:spcPct val="150000"/>
              </a:lnSpc>
              <a:spcBef>
                <a:spcPts val="0"/>
              </a:spcBef>
              <a:spcAft>
                <a:spcPts val="0"/>
              </a:spcAft>
              <a:buClrTx/>
              <a:buSzTx/>
              <a:buFontTx/>
              <a:buNone/>
              <a:tabLst/>
              <a:defRPr/>
            </a:pPr>
            <a:r>
              <a:rPr kumimoji="0" lang="en-GB" sz="2200" b="0" i="0" u="none" strike="noStrike" kern="0" cap="none" spc="0" normalizeH="0" baseline="0" noProof="0" dirty="0" smtClean="0">
                <a:ln>
                  <a:noFill/>
                </a:ln>
                <a:solidFill>
                  <a:srgbClr val="000000"/>
                </a:solidFill>
                <a:effectLst/>
                <a:uLnTx/>
                <a:uFillTx/>
              </a:rPr>
              <a:t>- This will ensure that all investigative opportunities are progressed. </a:t>
            </a:r>
          </a:p>
        </p:txBody>
      </p:sp>
      <p:pic>
        <p:nvPicPr>
          <p:cNvPr id="4" name="Content Placeholder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039819" y="1414142"/>
            <a:ext cx="3434438" cy="3857851"/>
          </a:xfrm>
          <a:prstGeom prst="rect">
            <a:avLst/>
          </a:prstGeom>
        </p:spPr>
      </p:pic>
      <p:sp>
        <p:nvSpPr>
          <p:cNvPr id="5" name="TextBox 4"/>
          <p:cNvSpPr txBox="1"/>
          <p:nvPr/>
        </p:nvSpPr>
        <p:spPr>
          <a:xfrm>
            <a:off x="1368596" y="249857"/>
            <a:ext cx="9322537" cy="584775"/>
          </a:xfrm>
          <a:prstGeom prst="rect">
            <a:avLst/>
          </a:prstGeom>
          <a:solidFill>
            <a:srgbClr val="002060"/>
          </a:solidFill>
        </p:spPr>
        <p:txBody>
          <a:bodyPr wrap="square" rtlCol="0">
            <a:spAutoFit/>
          </a:bodyPr>
          <a:lstStyle/>
          <a:p>
            <a:pPr algn="ctr"/>
            <a:r>
              <a:rPr lang="en-GB" sz="3200" b="1" dirty="0" smtClean="0">
                <a:solidFill>
                  <a:schemeClr val="bg1"/>
                </a:solidFill>
              </a:rPr>
              <a:t>Briefing &amp; Debriefing</a:t>
            </a:r>
            <a:endParaRPr lang="en-GB" sz="3200" b="1" dirty="0">
              <a:solidFill>
                <a:schemeClr val="bg1"/>
              </a:solidFill>
            </a:endParaRPr>
          </a:p>
        </p:txBody>
      </p:sp>
    </p:spTree>
    <p:extLst>
      <p:ext uri="{BB962C8B-B14F-4D97-AF65-F5344CB8AC3E}">
        <p14:creationId xmlns:p14="http://schemas.microsoft.com/office/powerpoint/2010/main" val="3051941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3"/>
          <p:cNvSpPr txBox="1">
            <a:spLocks/>
          </p:cNvSpPr>
          <p:nvPr/>
        </p:nvSpPr>
        <p:spPr>
          <a:xfrm>
            <a:off x="1207698" y="1103221"/>
            <a:ext cx="10058400" cy="4918017"/>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200" b="0" i="0" u="none" strike="noStrike" kern="1200" cap="none" spc="0" normalizeH="0" baseline="0" noProof="0" dirty="0" smtClean="0">
                <a:ln>
                  <a:noFill/>
                </a:ln>
                <a:solidFill>
                  <a:schemeClr val="tx1"/>
                </a:solidFill>
                <a:effectLst/>
                <a:uLnTx/>
                <a:uFillTx/>
                <a:latin typeface="Calibri" panose="020F0502020204030204"/>
                <a:ea typeface="+mn-ea"/>
                <a:cs typeface="+mn-cs"/>
              </a:rPr>
              <a:t>A call has been received from Ms Hannah Griffiths of </a:t>
            </a:r>
            <a:r>
              <a:rPr kumimoji="0" lang="en-GB" sz="2200" b="0" i="0" u="none" strike="noStrike" kern="1200" cap="none" spc="0" normalizeH="0" baseline="0" noProof="0" dirty="0" err="1" smtClean="0">
                <a:ln>
                  <a:noFill/>
                </a:ln>
                <a:solidFill>
                  <a:schemeClr val="tx1"/>
                </a:solidFill>
                <a:effectLst/>
                <a:uLnTx/>
                <a:uFillTx/>
                <a:latin typeface="Calibri" panose="020F0502020204030204"/>
                <a:ea typeface="+mn-ea"/>
                <a:cs typeface="+mn-cs"/>
              </a:rPr>
              <a:t>Highgrove</a:t>
            </a:r>
            <a:r>
              <a:rPr kumimoji="0" lang="en-GB" sz="2200" b="0" i="0" u="none" strike="noStrike" kern="1200" cap="none" spc="0" normalizeH="0" baseline="0" noProof="0" dirty="0" smtClean="0">
                <a:ln>
                  <a:noFill/>
                </a:ln>
                <a:solidFill>
                  <a:schemeClr val="tx1"/>
                </a:solidFill>
                <a:effectLst/>
                <a:uLnTx/>
                <a:uFillTx/>
                <a:latin typeface="Calibri" panose="020F0502020204030204"/>
                <a:ea typeface="+mn-ea"/>
                <a:cs typeface="+mn-cs"/>
              </a:rPr>
              <a:t>, Maine Road, </a:t>
            </a:r>
            <a:r>
              <a:rPr kumimoji="0" lang="en-GB" sz="2200" b="0" i="0" u="none" strike="noStrike" kern="1200" cap="none" spc="0" normalizeH="0" baseline="0" noProof="0" dirty="0" err="1" smtClean="0">
                <a:ln>
                  <a:noFill/>
                </a:ln>
                <a:solidFill>
                  <a:schemeClr val="tx1"/>
                </a:solidFill>
                <a:effectLst/>
                <a:uLnTx/>
                <a:uFillTx/>
                <a:latin typeface="Calibri" panose="020F0502020204030204"/>
                <a:ea typeface="+mn-ea"/>
                <a:cs typeface="+mn-cs"/>
              </a:rPr>
              <a:t>Littletown</a:t>
            </a:r>
            <a:endParaRPr kumimoji="0" lang="en-GB" sz="2200" b="0" i="0" u="none" strike="noStrike" kern="1200" cap="none" spc="0" normalizeH="0" baseline="0" noProof="0" dirty="0" smtClean="0">
              <a:ln>
                <a:noFill/>
              </a:ln>
              <a:solidFill>
                <a:schemeClr val="tx1"/>
              </a:solidFill>
              <a:effectLst/>
              <a:uLnTx/>
              <a:uFillTx/>
              <a:latin typeface="Calibri" panose="020F0502020204030204"/>
              <a:ea typeface="+mn-ea"/>
              <a:cs typeface="+mn-cs"/>
            </a:endParaRP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200" b="0" i="0" u="none" strike="noStrike" kern="1200" cap="none" spc="0" normalizeH="0" baseline="0" noProof="0" dirty="0" smtClean="0">
                <a:ln>
                  <a:noFill/>
                </a:ln>
                <a:solidFill>
                  <a:schemeClr val="tx1"/>
                </a:solidFill>
                <a:effectLst/>
                <a:uLnTx/>
                <a:uFillTx/>
                <a:latin typeface="Calibri" panose="020F0502020204030204"/>
                <a:ea typeface="+mn-ea"/>
                <a:cs typeface="+mn-cs"/>
              </a:rPr>
              <a:t>She is reporting that her ex-husband has been at her address making threats</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200" b="0" i="0" u="none" strike="noStrike" kern="1200" cap="none" spc="0" normalizeH="0" baseline="0" noProof="0" dirty="0" smtClean="0">
                <a:ln>
                  <a:noFill/>
                </a:ln>
                <a:solidFill>
                  <a:schemeClr val="tx1"/>
                </a:solidFill>
                <a:effectLst/>
                <a:uLnTx/>
                <a:uFillTx/>
                <a:latin typeface="Calibri" panose="020F0502020204030204"/>
                <a:ea typeface="+mn-ea"/>
                <a:cs typeface="+mn-cs"/>
              </a:rPr>
              <a:t>He was verbally abusive, tried to break the door down and threatened to return and burn the house down</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200" b="0" i="0" u="none" strike="noStrike" kern="1200" cap="none" spc="0" normalizeH="0" baseline="0" noProof="0" dirty="0" smtClean="0">
                <a:ln>
                  <a:noFill/>
                </a:ln>
                <a:solidFill>
                  <a:schemeClr val="tx1"/>
                </a:solidFill>
                <a:effectLst/>
                <a:uLnTx/>
                <a:uFillTx/>
                <a:latin typeface="Calibri" panose="020F0502020204030204"/>
                <a:ea typeface="+mn-ea"/>
                <a:cs typeface="+mn-cs"/>
              </a:rPr>
              <a:t>He left an axe embedded in the front door </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200" b="0" i="0" u="none" strike="noStrike" kern="1200" cap="none" spc="0" normalizeH="0" baseline="0" noProof="0" dirty="0" smtClean="0">
                <a:ln>
                  <a:noFill/>
                </a:ln>
                <a:solidFill>
                  <a:schemeClr val="tx1"/>
                </a:solidFill>
                <a:effectLst/>
                <a:uLnTx/>
                <a:uFillTx/>
                <a:latin typeface="Calibri" panose="020F0502020204030204"/>
                <a:ea typeface="+mn-ea"/>
                <a:cs typeface="+mn-cs"/>
              </a:rPr>
              <a:t>Hannah is not injured, but very upset</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200" b="0" i="0" u="none" strike="noStrike" kern="1200" cap="none" spc="0" normalizeH="0" baseline="0" noProof="0" dirty="0" smtClean="0">
                <a:ln>
                  <a:noFill/>
                </a:ln>
                <a:solidFill>
                  <a:schemeClr val="tx1"/>
                </a:solidFill>
                <a:effectLst/>
                <a:uLnTx/>
                <a:uFillTx/>
                <a:latin typeface="Calibri" panose="020F0502020204030204"/>
                <a:ea typeface="+mn-ea"/>
                <a:cs typeface="+mn-cs"/>
              </a:rPr>
              <a:t>She is waiting at home and would like to see an officer.</a:t>
            </a:r>
            <a:endParaRPr kumimoji="0" lang="en-GB" sz="22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pic>
        <p:nvPicPr>
          <p:cNvPr id="4" name="Picture 3"/>
          <p:cNvPicPr>
            <a:picLocks noChangeAspect="1"/>
          </p:cNvPicPr>
          <p:nvPr/>
        </p:nvPicPr>
        <p:blipFill>
          <a:blip r:embed="rId4"/>
          <a:stretch>
            <a:fillRect/>
          </a:stretch>
        </p:blipFill>
        <p:spPr>
          <a:xfrm>
            <a:off x="7732074" y="3296996"/>
            <a:ext cx="2959060" cy="2724242"/>
          </a:xfrm>
          <a:prstGeom prst="rect">
            <a:avLst/>
          </a:prstGeom>
        </p:spPr>
      </p:pic>
      <p:sp>
        <p:nvSpPr>
          <p:cNvPr id="5" name="TextBox 4"/>
          <p:cNvSpPr txBox="1"/>
          <p:nvPr/>
        </p:nvSpPr>
        <p:spPr>
          <a:xfrm>
            <a:off x="1368596" y="249857"/>
            <a:ext cx="9322537" cy="584775"/>
          </a:xfrm>
          <a:prstGeom prst="rect">
            <a:avLst/>
          </a:prstGeom>
          <a:solidFill>
            <a:srgbClr val="002060"/>
          </a:solidFill>
        </p:spPr>
        <p:txBody>
          <a:bodyPr wrap="square" rtlCol="0">
            <a:spAutoFit/>
          </a:bodyPr>
          <a:lstStyle/>
          <a:p>
            <a:pPr algn="ctr"/>
            <a:r>
              <a:rPr lang="en-GB" sz="3200" b="1" dirty="0" smtClean="0">
                <a:solidFill>
                  <a:schemeClr val="bg1"/>
                </a:solidFill>
              </a:rPr>
              <a:t>Call Received</a:t>
            </a:r>
            <a:endParaRPr lang="en-GB" sz="3200" b="1" dirty="0">
              <a:solidFill>
                <a:schemeClr val="bg1"/>
              </a:solidFill>
            </a:endParaRPr>
          </a:p>
        </p:txBody>
      </p:sp>
    </p:spTree>
    <p:extLst>
      <p:ext uri="{BB962C8B-B14F-4D97-AF65-F5344CB8AC3E}">
        <p14:creationId xmlns:p14="http://schemas.microsoft.com/office/powerpoint/2010/main" val="326984727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3"/>
          <p:cNvSpPr txBox="1">
            <a:spLocks/>
          </p:cNvSpPr>
          <p:nvPr/>
        </p:nvSpPr>
        <p:spPr>
          <a:xfrm>
            <a:off x="632733" y="1300733"/>
            <a:ext cx="10058400" cy="3668060"/>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200" b="0" i="0" u="none" strike="noStrike" kern="1200" cap="none" spc="0" normalizeH="0" baseline="0" noProof="0" dirty="0" smtClean="0">
                <a:ln>
                  <a:noFill/>
                </a:ln>
                <a:solidFill>
                  <a:schemeClr val="tx1"/>
                </a:solidFill>
                <a:effectLst/>
                <a:uLnTx/>
                <a:uFillTx/>
                <a:latin typeface="Calibri" panose="020F0502020204030204"/>
                <a:ea typeface="+mn-ea"/>
                <a:cs typeface="+mn-cs"/>
              </a:rPr>
              <a:t>A call has been received from Mr Steven Thomas of 14, The Circle, </a:t>
            </a:r>
            <a:r>
              <a:rPr kumimoji="0" lang="en-GB" sz="2200" b="0" i="0" u="none" strike="noStrike" kern="1200" cap="none" spc="0" normalizeH="0" baseline="0" noProof="0" dirty="0" err="1" smtClean="0">
                <a:ln>
                  <a:noFill/>
                </a:ln>
                <a:solidFill>
                  <a:schemeClr val="tx1"/>
                </a:solidFill>
                <a:effectLst/>
                <a:uLnTx/>
                <a:uFillTx/>
                <a:latin typeface="Calibri" panose="020F0502020204030204"/>
                <a:ea typeface="+mn-ea"/>
                <a:cs typeface="+mn-cs"/>
              </a:rPr>
              <a:t>Littletown</a:t>
            </a:r>
            <a:endParaRPr kumimoji="0" lang="en-GB" sz="2200" b="0" i="0" u="none" strike="noStrike" kern="1200" cap="none" spc="0" normalizeH="0" baseline="0" noProof="0" dirty="0" smtClean="0">
              <a:ln>
                <a:noFill/>
              </a:ln>
              <a:solidFill>
                <a:schemeClr val="tx1"/>
              </a:solidFill>
              <a:effectLst/>
              <a:uLnTx/>
              <a:uFillTx/>
              <a:latin typeface="Calibri" panose="020F0502020204030204"/>
              <a:ea typeface="+mn-ea"/>
              <a:cs typeface="+mn-cs"/>
            </a:endParaRP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200" b="0" i="0" u="none" strike="noStrike" kern="1200" cap="none" spc="0" normalizeH="0" baseline="0" noProof="0" dirty="0" smtClean="0">
                <a:ln>
                  <a:noFill/>
                </a:ln>
                <a:solidFill>
                  <a:schemeClr val="tx1"/>
                </a:solidFill>
                <a:effectLst/>
                <a:uLnTx/>
                <a:uFillTx/>
                <a:latin typeface="Calibri" panose="020F0502020204030204"/>
                <a:ea typeface="+mn-ea"/>
                <a:cs typeface="+mn-cs"/>
              </a:rPr>
              <a:t>He is reporting that he has been verbally and physically attacked by his neighbours </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200" b="0" i="0" u="none" strike="noStrike" kern="1200" cap="none" spc="0" normalizeH="0" baseline="0" noProof="0" dirty="0" smtClean="0">
                <a:ln>
                  <a:noFill/>
                </a:ln>
                <a:solidFill>
                  <a:schemeClr val="tx1"/>
                </a:solidFill>
                <a:effectLst/>
                <a:uLnTx/>
                <a:uFillTx/>
                <a:latin typeface="Calibri" panose="020F0502020204030204"/>
                <a:ea typeface="+mn-ea"/>
                <a:cs typeface="+mn-cs"/>
              </a:rPr>
              <a:t>‘This has happened before and nothing has been done about it’</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200" b="0" i="0" u="none" strike="noStrike" kern="1200" cap="none" spc="0" normalizeH="0" baseline="0" noProof="0" dirty="0" smtClean="0">
                <a:ln>
                  <a:noFill/>
                </a:ln>
                <a:solidFill>
                  <a:schemeClr val="tx1"/>
                </a:solidFill>
                <a:effectLst/>
                <a:uLnTx/>
                <a:uFillTx/>
                <a:latin typeface="Calibri" panose="020F0502020204030204"/>
                <a:ea typeface="+mn-ea"/>
                <a:cs typeface="+mn-cs"/>
              </a:rPr>
              <a:t>Steven has minor injuries and is very upset</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200" b="0" i="0" u="none" strike="noStrike" kern="1200" cap="none" spc="0" normalizeH="0" baseline="0" noProof="0" dirty="0" smtClean="0">
                <a:ln>
                  <a:noFill/>
                </a:ln>
                <a:solidFill>
                  <a:schemeClr val="tx1"/>
                </a:solidFill>
                <a:effectLst/>
                <a:uLnTx/>
                <a:uFillTx/>
                <a:latin typeface="Calibri" panose="020F0502020204030204"/>
                <a:ea typeface="+mn-ea"/>
                <a:cs typeface="+mn-cs"/>
              </a:rPr>
              <a:t>Steven is a Muslim and believes this is the reason he has been targeted </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200" b="0" i="0" u="none" strike="noStrike" kern="1200" cap="none" spc="0" normalizeH="0" baseline="0" noProof="0" dirty="0" smtClean="0">
                <a:ln>
                  <a:noFill/>
                </a:ln>
                <a:solidFill>
                  <a:schemeClr val="tx1"/>
                </a:solidFill>
                <a:effectLst/>
                <a:uLnTx/>
                <a:uFillTx/>
                <a:latin typeface="Calibri" panose="020F0502020204030204"/>
                <a:ea typeface="+mn-ea"/>
                <a:cs typeface="+mn-cs"/>
              </a:rPr>
              <a:t>He is waiting at home and would like to see an officer.</a:t>
            </a:r>
            <a:endParaRPr kumimoji="0" lang="en-GB" sz="2200" b="0" i="0" u="none" strike="noStrike" kern="1200" cap="none" spc="0" normalizeH="0" baseline="0" noProof="0" dirty="0">
              <a:ln>
                <a:noFill/>
              </a:ln>
              <a:solidFill>
                <a:schemeClr val="tx1"/>
              </a:solidFill>
              <a:effectLst/>
              <a:uLnTx/>
              <a:uFillTx/>
              <a:latin typeface="Calibri" panose="020F0502020204030204"/>
              <a:ea typeface="+mn-ea"/>
              <a:cs typeface="+mn-cs"/>
            </a:endParaRPr>
          </a:p>
        </p:txBody>
      </p:sp>
      <p:sp>
        <p:nvSpPr>
          <p:cNvPr id="5" name="TextBox 4"/>
          <p:cNvSpPr txBox="1"/>
          <p:nvPr/>
        </p:nvSpPr>
        <p:spPr>
          <a:xfrm>
            <a:off x="1368596" y="249857"/>
            <a:ext cx="9322537" cy="584775"/>
          </a:xfrm>
          <a:prstGeom prst="rect">
            <a:avLst/>
          </a:prstGeom>
          <a:solidFill>
            <a:srgbClr val="002060"/>
          </a:solidFill>
        </p:spPr>
        <p:txBody>
          <a:bodyPr wrap="square" rtlCol="0">
            <a:spAutoFit/>
          </a:bodyPr>
          <a:lstStyle/>
          <a:p>
            <a:pPr algn="ctr"/>
            <a:r>
              <a:rPr lang="en-GB" sz="3200" b="1" dirty="0" smtClean="0">
                <a:solidFill>
                  <a:schemeClr val="bg1"/>
                </a:solidFill>
              </a:rPr>
              <a:t>Call Received</a:t>
            </a:r>
            <a:endParaRPr lang="en-GB" sz="3200" b="1" dirty="0">
              <a:solidFill>
                <a:schemeClr val="bg1"/>
              </a:solidFill>
            </a:endParaRPr>
          </a:p>
        </p:txBody>
      </p:sp>
      <p:pic>
        <p:nvPicPr>
          <p:cNvPr id="6" name="Picture 5"/>
          <p:cNvPicPr>
            <a:picLocks noChangeAspect="1"/>
          </p:cNvPicPr>
          <p:nvPr/>
        </p:nvPicPr>
        <p:blipFill>
          <a:blip r:embed="rId4"/>
          <a:stretch>
            <a:fillRect/>
          </a:stretch>
        </p:blipFill>
        <p:spPr>
          <a:xfrm>
            <a:off x="8824233" y="2648190"/>
            <a:ext cx="2962913" cy="2725148"/>
          </a:xfrm>
          <a:prstGeom prst="rect">
            <a:avLst/>
          </a:prstGeom>
        </p:spPr>
      </p:pic>
    </p:spTree>
    <p:extLst>
      <p:ext uri="{BB962C8B-B14F-4D97-AF65-F5344CB8AC3E}">
        <p14:creationId xmlns:p14="http://schemas.microsoft.com/office/powerpoint/2010/main" val="395056760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336338" y="1127609"/>
            <a:ext cx="5384050" cy="3926991"/>
          </a:xfrm>
          <a:prstGeom prst="rect">
            <a:avLst/>
          </a:prstGeom>
        </p:spPr>
      </p:pic>
    </p:spTree>
    <p:extLst>
      <p:ext uri="{BB962C8B-B14F-4D97-AF65-F5344CB8AC3E}">
        <p14:creationId xmlns:p14="http://schemas.microsoft.com/office/powerpoint/2010/main" val="4030970362"/>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147</TotalTime>
  <Words>3312</Words>
  <Application>Microsoft Office PowerPoint</Application>
  <PresentationFormat>Widescreen</PresentationFormat>
  <Paragraphs>287</Paragraphs>
  <Slides>18</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Calibri</vt:lpstr>
      <vt:lpstr>Calibri Light</vt:lpstr>
      <vt:lpstr>Microsoft Sans Serif</vt:lpstr>
      <vt:lpstr>Tahoma</vt:lpstr>
      <vt:lpstr>Wingdings</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Gwent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Smith Rachel</dc:creator>
  <cp:lastModifiedBy>Jones,Sarah swp5354</cp:lastModifiedBy>
  <cp:revision>18</cp:revision>
  <dcterms:created xsi:type="dcterms:W3CDTF">2019-01-03T15:37:33Z</dcterms:created>
  <dcterms:modified xsi:type="dcterms:W3CDTF">2019-02-27T08:18:45Z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tective Marking Classification">
    <vt:lpwstr>OFFICIAL - NO MARKING</vt:lpwstr>
  </property>
  <property fmtid="{D5CDD505-2E9C-101B-9397-08002B2CF9AE}" pid="3" name="Additional Descriptor">
    <vt:lpwstr/>
  </property>
  <property fmtid="{D5CDD505-2E9C-101B-9397-08002B2CF9AE}" pid="4" name="Impact Level">
    <vt:i4>0</vt:i4>
  </property>
  <property fmtid="{D5CDD505-2E9C-101B-9397-08002B2CF9AE}" pid="5" name="TitusGUID">
    <vt:lpwstr>3a362c50-1d6e-4b30-9b0d-2b534f1ea2e2</vt:lpwstr>
  </property>
  <property fmtid="{D5CDD505-2E9C-101B-9397-08002B2CF9AE}" pid="6" name="Classification">
    <vt:lpwstr>OFFICIAL</vt:lpwstr>
  </property>
  <property fmtid="{D5CDD505-2E9C-101B-9397-08002B2CF9AE}" pid="7" name="Visibility">
    <vt:lpwstr>NOT VISIBLE</vt:lpwstr>
  </property>
</Properties>
</file>