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2" r:id="rId6"/>
    <p:sldId id="261" r:id="rId7"/>
    <p:sldId id="263" r:id="rId8"/>
    <p:sldId id="264" r:id="rId9"/>
    <p:sldId id="265" r:id="rId10"/>
    <p:sldId id="266" r:id="rId11"/>
    <p:sldId id="267" r:id="rId12"/>
    <p:sldId id="277" r:id="rId13"/>
    <p:sldId id="278" r:id="rId14"/>
    <p:sldId id="268" r:id="rId15"/>
    <p:sldId id="269" r:id="rId16"/>
    <p:sldId id="270" r:id="rId17"/>
    <p:sldId id="271" r:id="rId18"/>
    <p:sldId id="272" r:id="rId19"/>
    <p:sldId id="273" r:id="rId20"/>
    <p:sldId id="295" r:id="rId21"/>
    <p:sldId id="274" r:id="rId22"/>
    <p:sldId id="275" r:id="rId23"/>
    <p:sldId id="276" r:id="rId24"/>
    <p:sldId id="279" r:id="rId25"/>
    <p:sldId id="282" r:id="rId26"/>
    <p:sldId id="280" r:id="rId27"/>
    <p:sldId id="281" r:id="rId28"/>
    <p:sldId id="283" r:id="rId29"/>
    <p:sldId id="284" r:id="rId30"/>
    <p:sldId id="285" r:id="rId31"/>
    <p:sldId id="287" r:id="rId32"/>
    <p:sldId id="288" r:id="rId33"/>
    <p:sldId id="289" r:id="rId34"/>
    <p:sldId id="290" r:id="rId35"/>
    <p:sldId id="291" r:id="rId36"/>
    <p:sldId id="292" r:id="rId37"/>
    <p:sldId id="293" r:id="rId38"/>
    <p:sldId id="294" r:id="rId39"/>
    <p:sldId id="296" r:id="rId40"/>
    <p:sldId id="297"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68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B602269-9A4C-422A-8EFA-ACBEF29F155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B602269-9A4C-422A-8EFA-ACBEF29F155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11/02/2012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EB2FC2E1-ED29-4CF9-BC0F-B9C50D0F56AD}" type="datetimeFigureOut">
              <a:rPr lang="en-GB" smtClean="0"/>
              <a:pPr/>
              <a:t>11/02/2012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B602269-9A4C-422A-8EFA-ACBEF29F155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AHHI 5003 –</a:t>
            </a:r>
            <a:br>
              <a:rPr lang="en-GB" dirty="0" smtClean="0"/>
            </a:br>
            <a:r>
              <a:rPr lang="en-GB" dirty="0" smtClean="0"/>
              <a:t>BRITAIN 1776-1997</a:t>
            </a:r>
            <a:endParaRPr lang="en-GB" dirty="0"/>
          </a:p>
        </p:txBody>
      </p:sp>
      <p:sp>
        <p:nvSpPr>
          <p:cNvPr id="6" name="Subtitle 5"/>
          <p:cNvSpPr>
            <a:spLocks noGrp="1"/>
          </p:cNvSpPr>
          <p:nvPr>
            <p:ph type="subTitle" idx="1"/>
          </p:nvPr>
        </p:nvSpPr>
        <p:spPr/>
        <p:txBody>
          <a:bodyPr/>
          <a:lstStyle/>
          <a:p>
            <a:r>
              <a:rPr lang="en-GB" smtClean="0"/>
              <a:t>LECTURE 6 PART 1 </a:t>
            </a:r>
            <a:r>
              <a:rPr lang="en-GB" dirty="0" smtClean="0"/>
              <a:t>– SOCIAL AND POLITICAL CHANGE 1770-1848</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1. 18</a:t>
            </a:r>
            <a:r>
              <a:rPr lang="en-GB" baseline="30000" dirty="0" smtClean="0"/>
              <a:t>TH</a:t>
            </a:r>
            <a:r>
              <a:rPr lang="en-GB" dirty="0" smtClean="0"/>
              <a:t> CENTURY POLITICS</a:t>
            </a:r>
            <a:endParaRPr lang="en-GB" dirty="0"/>
          </a:p>
        </p:txBody>
      </p:sp>
      <p:sp>
        <p:nvSpPr>
          <p:cNvPr id="3" name="Content Placeholder 2"/>
          <p:cNvSpPr>
            <a:spLocks noGrp="1"/>
          </p:cNvSpPr>
          <p:nvPr>
            <p:ph idx="1"/>
          </p:nvPr>
        </p:nvSpPr>
        <p:spPr/>
        <p:txBody>
          <a:bodyPr>
            <a:normAutofit lnSpcReduction="10000"/>
          </a:bodyPr>
          <a:lstStyle/>
          <a:p>
            <a:r>
              <a:rPr lang="en-GB" dirty="0" smtClean="0"/>
              <a:t>Early 18</a:t>
            </a:r>
            <a:r>
              <a:rPr lang="en-GB" baseline="30000" dirty="0" smtClean="0"/>
              <a:t>th</a:t>
            </a:r>
            <a:r>
              <a:rPr lang="en-GB" dirty="0" smtClean="0"/>
              <a:t> century politics evolved around:</a:t>
            </a:r>
          </a:p>
          <a:p>
            <a:r>
              <a:rPr lang="en-GB" dirty="0" smtClean="0"/>
              <a:t>1. The ‘Act of Settlement’ - Hanoverian rule and the Stuart claim; fear of </a:t>
            </a:r>
            <a:r>
              <a:rPr lang="en-GB" dirty="0" err="1" smtClean="0"/>
              <a:t>Jacobite</a:t>
            </a:r>
            <a:r>
              <a:rPr lang="en-GB" dirty="0" smtClean="0"/>
              <a:t> plots and the claims of the Old Pretender, James Stuart (1715 Rising), and the New Pretender, Charles Stuart (Rebellion of 1745-6)</a:t>
            </a:r>
          </a:p>
          <a:p>
            <a:r>
              <a:rPr lang="en-GB" dirty="0" smtClean="0"/>
              <a:t>2. Curtailing the power of the monarchy; Parliamentary curbs on Hanoverian powers; </a:t>
            </a:r>
          </a:p>
          <a:p>
            <a:r>
              <a:rPr lang="en-GB" dirty="0" smtClean="0"/>
              <a:t>3 The British Constitution founded on ‘checks and balances’ around the Monarchy, Peers, Commons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GOVERNMENT</a:t>
            </a:r>
            <a:endParaRPr lang="en-GB" dirty="0"/>
          </a:p>
        </p:txBody>
      </p:sp>
      <p:sp>
        <p:nvSpPr>
          <p:cNvPr id="5" name="Content Placeholder 4"/>
          <p:cNvSpPr>
            <a:spLocks noGrp="1"/>
          </p:cNvSpPr>
          <p:nvPr>
            <p:ph idx="1"/>
          </p:nvPr>
        </p:nvSpPr>
        <p:spPr/>
        <p:txBody>
          <a:bodyPr/>
          <a:lstStyle/>
          <a:p>
            <a:r>
              <a:rPr lang="en-GB" dirty="0" smtClean="0"/>
              <a:t>1.Constitution grounded on belief that any single form of government will eventually evolve into its worst form and degenerate:</a:t>
            </a:r>
          </a:p>
          <a:p>
            <a:r>
              <a:rPr lang="en-GB" dirty="0" smtClean="0"/>
              <a:t>The Monarchy restrained from Absolutism</a:t>
            </a:r>
          </a:p>
          <a:p>
            <a:r>
              <a:rPr lang="en-GB" dirty="0" smtClean="0"/>
              <a:t>The Lords from Oligarchy</a:t>
            </a:r>
          </a:p>
          <a:p>
            <a:r>
              <a:rPr lang="en-GB" dirty="0" smtClean="0"/>
              <a:t>The Commons from Anarchy</a:t>
            </a:r>
          </a:p>
          <a:p>
            <a:r>
              <a:rPr lang="en-GB" dirty="0" smtClean="0"/>
              <a:t>2. A system admired elsewhere; </a:t>
            </a:r>
            <a:r>
              <a:rPr lang="en-GB" dirty="0" err="1" smtClean="0"/>
              <a:t>e.g</a:t>
            </a:r>
            <a:r>
              <a:rPr lang="en-GB" dirty="0" smtClean="0"/>
              <a:t> Voltaire during his exile in England 1726-9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a:t>
            </a:r>
            <a:endParaRPr lang="en-GB" dirty="0"/>
          </a:p>
        </p:txBody>
      </p:sp>
      <p:sp>
        <p:nvSpPr>
          <p:cNvPr id="3" name="Content Placeholder 2"/>
          <p:cNvSpPr>
            <a:spLocks noGrp="1"/>
          </p:cNvSpPr>
          <p:nvPr>
            <p:ph sz="half" idx="1"/>
          </p:nvPr>
        </p:nvSpPr>
        <p:spPr>
          <a:xfrm>
            <a:off x="457200" y="1600200"/>
            <a:ext cx="4038600" cy="4709120"/>
          </a:xfrm>
        </p:spPr>
        <p:txBody>
          <a:bodyPr>
            <a:normAutofit fontScale="77500" lnSpcReduction="20000"/>
          </a:bodyPr>
          <a:lstStyle/>
          <a:p>
            <a:r>
              <a:rPr lang="en-GB" b="1" dirty="0" smtClean="0"/>
              <a:t>A BEACON</a:t>
            </a:r>
            <a:r>
              <a:rPr lang="en-GB" dirty="0" smtClean="0"/>
              <a:t>:</a:t>
            </a:r>
          </a:p>
          <a:p>
            <a:r>
              <a:rPr lang="en-GB" dirty="0" smtClean="0"/>
              <a:t>The British Constitution and perceived harmony between: Monarchy, Lords, Commons, and Judiciary</a:t>
            </a:r>
          </a:p>
          <a:p>
            <a:r>
              <a:rPr lang="en-GB" dirty="0" smtClean="0"/>
              <a:t>Voltaire (1694-1778) : admired its checks and balances; its peace and prosperity; independent Judiciary; ability to redress; intellectual/political freedoms</a:t>
            </a:r>
          </a:p>
          <a:p>
            <a:r>
              <a:rPr lang="en-GB" dirty="0" smtClean="0"/>
              <a:t>But never adopted as a blueprint, the preference in Europe was for Enlightened despots! </a:t>
            </a:r>
          </a:p>
          <a:p>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436096" y="1772816"/>
            <a:ext cx="2880320" cy="424847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GOVERNMENT</a:t>
            </a:r>
            <a:endParaRPr lang="en-GB" dirty="0"/>
          </a:p>
        </p:txBody>
      </p:sp>
      <p:sp>
        <p:nvSpPr>
          <p:cNvPr id="6" name="Content Placeholder 5"/>
          <p:cNvSpPr>
            <a:spLocks noGrp="1"/>
          </p:cNvSpPr>
          <p:nvPr>
            <p:ph idx="1"/>
          </p:nvPr>
        </p:nvSpPr>
        <p:spPr/>
        <p:txBody>
          <a:bodyPr/>
          <a:lstStyle/>
          <a:p>
            <a:r>
              <a:rPr lang="en-GB" dirty="0" smtClean="0"/>
              <a:t>1. Bicameral – Peers and Commons</a:t>
            </a:r>
          </a:p>
          <a:p>
            <a:r>
              <a:rPr lang="en-GB" dirty="0" smtClean="0"/>
              <a:t>2. Restricted male franchise based on property qualification</a:t>
            </a:r>
          </a:p>
          <a:p>
            <a:r>
              <a:rPr lang="en-GB" dirty="0" smtClean="0"/>
              <a:t>3. Patronage, ‘cronyism’,  strong </a:t>
            </a:r>
            <a:r>
              <a:rPr lang="en-GB" smtClean="0"/>
              <a:t>family ties, </a:t>
            </a:r>
            <a:r>
              <a:rPr lang="en-GB" dirty="0" smtClean="0"/>
              <a:t>maintained status quo</a:t>
            </a:r>
          </a:p>
          <a:p>
            <a:r>
              <a:rPr lang="en-GB" dirty="0" smtClean="0"/>
              <a:t>4. System dogged by rotten boroughs and lack of urban representation; made more acute with growing urbanisation</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5" name="Content Placeholder 4"/>
          <p:cNvSpPr>
            <a:spLocks noGrp="1"/>
          </p:cNvSpPr>
          <p:nvPr>
            <p:ph idx="1"/>
          </p:nvPr>
        </p:nvSpPr>
        <p:spPr>
          <a:xfrm>
            <a:off x="395536" y="1484784"/>
            <a:ext cx="8229600" cy="4709160"/>
          </a:xfrm>
        </p:spPr>
        <p:txBody>
          <a:bodyPr>
            <a:normAutofit fontScale="92500"/>
          </a:bodyPr>
          <a:lstStyle/>
          <a:p>
            <a:r>
              <a:rPr lang="en-GB" dirty="0" smtClean="0"/>
              <a:t>Until the late 18</a:t>
            </a:r>
            <a:r>
              <a:rPr lang="en-GB" baseline="30000" dirty="0" smtClean="0"/>
              <a:t>th</a:t>
            </a:r>
            <a:r>
              <a:rPr lang="en-GB" dirty="0" smtClean="0"/>
              <a:t> century Tories and Whigs represented loose groupings that saw:</a:t>
            </a:r>
          </a:p>
          <a:p>
            <a:r>
              <a:rPr lang="en-GB" dirty="0" smtClean="0"/>
              <a:t>1. Tory – supporters of monarchy and the ‘Divine Right of Kings (and seen as </a:t>
            </a:r>
            <a:r>
              <a:rPr lang="en-GB" dirty="0" err="1" smtClean="0"/>
              <a:t>Jacobite</a:t>
            </a:r>
            <a:r>
              <a:rPr lang="en-GB" dirty="0" smtClean="0"/>
              <a:t> by opponents), the Anglican Church, and the Gentry</a:t>
            </a:r>
          </a:p>
          <a:p>
            <a:r>
              <a:rPr lang="en-GB" dirty="0" smtClean="0"/>
              <a:t>2. Whig – seen as Constitutional Monarchists (anti-Absolutist;),pro-Hanoverian, and supporters of Protestant dissent</a:t>
            </a:r>
          </a:p>
          <a:p>
            <a:r>
              <a:rPr lang="en-GB" dirty="0" smtClean="0"/>
              <a:t>1720s onwards saw split between ‘court’ (around Walpole) and ‘country’ anti-Walpole Whigs and Tories </a:t>
            </a:r>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late 18</a:t>
            </a:r>
            <a:r>
              <a:rPr lang="en-GB" baseline="30000" dirty="0" smtClean="0"/>
              <a:t>th</a:t>
            </a:r>
            <a:r>
              <a:rPr lang="en-GB" dirty="0" smtClean="0"/>
              <a:t> century witnessed power politics around those enjoying Royal support and those not</a:t>
            </a:r>
          </a:p>
          <a:p>
            <a:r>
              <a:rPr lang="en-GB" dirty="0" smtClean="0"/>
              <a:t>Decades of Whig dominance ended as George III patronage moved to opposing factions, primarily led by Lord North – a period dominated by the loss of the American colonies</a:t>
            </a:r>
          </a:p>
          <a:p>
            <a:r>
              <a:rPr lang="en-GB" dirty="0" smtClean="0"/>
              <a:t>Eventually emergence of Whig groupings around Charles Fox (</a:t>
            </a:r>
            <a:r>
              <a:rPr lang="en-GB" dirty="0" err="1" smtClean="0"/>
              <a:t>Foxite</a:t>
            </a:r>
            <a:r>
              <a:rPr lang="en-GB" dirty="0" smtClean="0"/>
              <a:t> Whigs) who supported a radical agenda supporting the American colonists and events in France, and those around William Pitt( </a:t>
            </a:r>
            <a:r>
              <a:rPr lang="en-GB" dirty="0" err="1" smtClean="0"/>
              <a:t>Pittites</a:t>
            </a:r>
            <a:r>
              <a:rPr lang="en-GB" dirty="0" smtClean="0"/>
              <a:t> - not yet termed Tory) who opposed the same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3" name="Content Placeholder 2"/>
          <p:cNvSpPr>
            <a:spLocks noGrp="1"/>
          </p:cNvSpPr>
          <p:nvPr>
            <p:ph idx="1"/>
          </p:nvPr>
        </p:nvSpPr>
        <p:spPr/>
        <p:txBody>
          <a:bodyPr>
            <a:normAutofit fontScale="92500" lnSpcReduction="10000"/>
          </a:bodyPr>
          <a:lstStyle/>
          <a:p>
            <a:r>
              <a:rPr lang="en-GB" smtClean="0"/>
              <a:t>Prolonged conflict saw </a:t>
            </a:r>
            <a:r>
              <a:rPr lang="en-GB" dirty="0" smtClean="0"/>
              <a:t>the hardening of divisions around the two groups and more formal party entity around Whig and Tory</a:t>
            </a:r>
          </a:p>
          <a:p>
            <a:r>
              <a:rPr lang="en-GB" dirty="0" smtClean="0"/>
              <a:t>Whigs remained out of power until 1830 and the reforming government under Earl Grey;  1834 saw Peel’s ‘reform to survive’ call to the Tories – the Tamworth Manifesto (forging of modern Conservatism)</a:t>
            </a:r>
          </a:p>
          <a:p>
            <a:r>
              <a:rPr lang="en-GB" dirty="0" smtClean="0"/>
              <a:t>1850s – saw the emergence of a modern Liberal party out of Whigs, free-trade Tories (</a:t>
            </a:r>
            <a:r>
              <a:rPr lang="en-GB" dirty="0" err="1" smtClean="0"/>
              <a:t>Peelites</a:t>
            </a:r>
            <a:r>
              <a:rPr lang="en-GB" dirty="0" smtClean="0"/>
              <a:t>), free trade Radicals, and a modern Conservative party that steered through the 1867 Reform Act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PROTEST</a:t>
            </a:r>
            <a:endParaRPr lang="en-GB" dirty="0"/>
          </a:p>
        </p:txBody>
      </p:sp>
      <p:sp>
        <p:nvSpPr>
          <p:cNvPr id="3" name="Content Placeholder 2"/>
          <p:cNvSpPr>
            <a:spLocks noGrp="1"/>
          </p:cNvSpPr>
          <p:nvPr>
            <p:ph idx="1"/>
          </p:nvPr>
        </p:nvSpPr>
        <p:spPr/>
        <p:txBody>
          <a:bodyPr/>
          <a:lstStyle/>
          <a:p>
            <a:r>
              <a:rPr lang="en-GB" dirty="0" smtClean="0"/>
              <a:t>Early 18</a:t>
            </a:r>
            <a:r>
              <a:rPr lang="en-GB" baseline="30000" dirty="0" smtClean="0"/>
              <a:t>th</a:t>
            </a:r>
            <a:r>
              <a:rPr lang="en-GB" dirty="0" smtClean="0"/>
              <a:t> century saw violence between groups loyal to the Hanoverian monarchy and </a:t>
            </a:r>
            <a:r>
              <a:rPr lang="en-GB" dirty="0" err="1" smtClean="0"/>
              <a:t>Jacobite</a:t>
            </a:r>
            <a:r>
              <a:rPr lang="en-GB" dirty="0" smtClean="0"/>
              <a:t> sympathisers fuelled by rumours and fantasies over popish plots and Roman Catholic armies!</a:t>
            </a:r>
          </a:p>
          <a:p>
            <a:r>
              <a:rPr lang="en-GB" dirty="0" smtClean="0"/>
              <a:t>Late 18</a:t>
            </a:r>
            <a:r>
              <a:rPr lang="en-GB" baseline="30000" dirty="0" smtClean="0"/>
              <a:t>th</a:t>
            </a:r>
            <a:r>
              <a:rPr lang="en-GB" dirty="0" smtClean="0"/>
              <a:t> century anti-Catholic fuelled by ‘Catholic Relief Act’ 1778 which freed Roman Catholics from oath of allegiance</a:t>
            </a:r>
          </a:p>
          <a:p>
            <a:r>
              <a:rPr lang="en-GB" dirty="0" smtClean="0"/>
              <a:t>Raised passions and anti-Catholic and anti-Irish passions and prejudices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GORDON RIOTS</a:t>
            </a:r>
            <a:endParaRPr lang="en-GB" dirty="0"/>
          </a:p>
        </p:txBody>
      </p:sp>
      <p:sp>
        <p:nvSpPr>
          <p:cNvPr id="7" name="Content Placeholder 6"/>
          <p:cNvSpPr>
            <a:spLocks noGrp="1"/>
          </p:cNvSpPr>
          <p:nvPr>
            <p:ph idx="1"/>
          </p:nvPr>
        </p:nvSpPr>
        <p:spPr/>
        <p:txBody>
          <a:bodyPr>
            <a:normAutofit lnSpcReduction="10000"/>
          </a:bodyPr>
          <a:lstStyle/>
          <a:p>
            <a:r>
              <a:rPr lang="en-GB" dirty="0" smtClean="0"/>
              <a:t>Named after Lord George Gordon (libertarian, republican sympathiser)</a:t>
            </a:r>
          </a:p>
          <a:p>
            <a:r>
              <a:rPr lang="en-GB" smtClean="0"/>
              <a:t>June 1780 </a:t>
            </a:r>
            <a:r>
              <a:rPr lang="en-GB" dirty="0" smtClean="0"/>
              <a:t>– London under siege by mob (mix of ‘middling sort’, artisans and apprentices, violent gangs); violence against Catholic premises; foreign embassies; Tory dignitaries; prisons destroyed</a:t>
            </a:r>
          </a:p>
          <a:p>
            <a:r>
              <a:rPr lang="en-GB" dirty="0" smtClean="0"/>
              <a:t>Failure of Mayor and magistrates to control violence – suggesting anti-Catholic bias</a:t>
            </a:r>
          </a:p>
          <a:p>
            <a:r>
              <a:rPr lang="en-GB" dirty="0" smtClean="0"/>
              <a:t>Finally troops deployed and rioting quelled but scores lost their lives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GORDON RIOTS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VERSION (1) – reflected deep-seated republican-based discontent and an attempt at revolutionary insurrection that had parallels with American libertarian republicanism – a prelude to 1789 and the storming of the Bastille!</a:t>
            </a:r>
          </a:p>
          <a:p>
            <a:r>
              <a:rPr lang="en-GB" dirty="0" smtClean="0"/>
              <a:t>REALITY – a mix of anti-Catholic hysteria, religious fanaticism, and mob violence. It lacked coherency and the monarchy and Parliament not threatened</a:t>
            </a:r>
          </a:p>
          <a:p>
            <a:r>
              <a:rPr lang="en-GB" dirty="0" smtClean="0"/>
              <a:t>The eponymous Gordon distanced himself from the violence(as did the doyen of radical politics, John Wilkes)</a:t>
            </a:r>
          </a:p>
          <a:p>
            <a:r>
              <a:rPr lang="en-GB" dirty="0" smtClean="0"/>
              <a:t>Unlike events in America, the riots lacked a philosophical or legal basis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RADICALISM </a:t>
            </a:r>
            <a:endParaRPr lang="en-GB" dirty="0"/>
          </a:p>
        </p:txBody>
      </p:sp>
      <p:sp>
        <p:nvSpPr>
          <p:cNvPr id="3" name="Content Placeholder 2"/>
          <p:cNvSpPr>
            <a:spLocks noGrp="1"/>
          </p:cNvSpPr>
          <p:nvPr>
            <p:ph idx="1"/>
          </p:nvPr>
        </p:nvSpPr>
        <p:spPr/>
        <p:txBody>
          <a:bodyPr/>
          <a:lstStyle/>
          <a:p>
            <a:r>
              <a:rPr lang="en-GB" dirty="0" smtClean="0"/>
              <a:t>From 1760 Britain witnessed increased radical activity from extra-parliamentary groups personified by John Wilkes</a:t>
            </a:r>
          </a:p>
          <a:p>
            <a:r>
              <a:rPr lang="en-GB" dirty="0" smtClean="0"/>
              <a:t>Reflected in the circulation of newspapers and broadsheets demanding wider franchise and the reform of parliament e.g. </a:t>
            </a:r>
            <a:r>
              <a:rPr lang="en-GB" i="1" dirty="0" smtClean="0"/>
              <a:t>North Briton</a:t>
            </a:r>
          </a:p>
          <a:p>
            <a:r>
              <a:rPr lang="en-GB" dirty="0" smtClean="0"/>
              <a:t>Emergence of a radical and forthright public – public opinion began to matter!</a:t>
            </a:r>
            <a:r>
              <a:rPr lang="en-GB" i="1" dirty="0" smtClean="0"/>
              <a:t>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RADICALISM</a:t>
            </a:r>
            <a:endParaRPr lang="en-GB" dirty="0"/>
          </a:p>
        </p:txBody>
      </p:sp>
      <p:sp>
        <p:nvSpPr>
          <p:cNvPr id="5" name="Content Placeholder 4"/>
          <p:cNvSpPr>
            <a:spLocks noGrp="1"/>
          </p:cNvSpPr>
          <p:nvPr>
            <p:ph sz="half" idx="1"/>
          </p:nvPr>
        </p:nvSpPr>
        <p:spPr>
          <a:xfrm>
            <a:off x="457200" y="1600200"/>
            <a:ext cx="4038600" cy="4997152"/>
          </a:xfrm>
        </p:spPr>
        <p:txBody>
          <a:bodyPr/>
          <a:lstStyle/>
          <a:p>
            <a:r>
              <a:rPr lang="en-GB" dirty="0" smtClean="0"/>
              <a:t>Foundations laid by Enlightenment radicals and Protestant dissenters such as Richard Price and Joseph Priestley (pictured); and the political philosophy of Jeremy Bentham and James Mill – Utilitarianism</a:t>
            </a:r>
          </a:p>
          <a:p>
            <a:endParaRPr lang="en-GB" dirty="0" smtClean="0"/>
          </a:p>
          <a:p>
            <a:endParaRPr lang="en-GB" dirty="0" smtClean="0"/>
          </a:p>
          <a:p>
            <a:endParaRPr lang="en-GB" dirty="0"/>
          </a:p>
        </p:txBody>
      </p:sp>
      <p:pic>
        <p:nvPicPr>
          <p:cNvPr id="7" name="Content Placeholder 6" descr="220px-Priestley.jpg"/>
          <p:cNvPicPr>
            <a:picLocks noGrp="1" noChangeAspect="1"/>
          </p:cNvPicPr>
          <p:nvPr>
            <p:ph sz="half" idx="2"/>
          </p:nvPr>
        </p:nvPicPr>
        <p:blipFill>
          <a:blip r:embed="rId2" cstate="print"/>
          <a:stretch>
            <a:fillRect/>
          </a:stretch>
        </p:blipFill>
        <p:spPr>
          <a:xfrm>
            <a:off x="5364088" y="1916832"/>
            <a:ext cx="2952328" cy="4176464"/>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‘WILKES AND LIBERTY’</a:t>
            </a:r>
            <a:endParaRPr lang="en-GB" dirty="0"/>
          </a:p>
        </p:txBody>
      </p:sp>
      <p:sp>
        <p:nvSpPr>
          <p:cNvPr id="5" name="Content Placeholder 4"/>
          <p:cNvSpPr>
            <a:spLocks noGrp="1"/>
          </p:cNvSpPr>
          <p:nvPr>
            <p:ph sz="half" idx="1"/>
          </p:nvPr>
        </p:nvSpPr>
        <p:spPr/>
        <p:txBody>
          <a:bodyPr>
            <a:normAutofit lnSpcReduction="10000"/>
          </a:bodyPr>
          <a:lstStyle/>
          <a:p>
            <a:r>
              <a:rPr lang="en-GB" dirty="0" smtClean="0"/>
              <a:t>JOHN WILKES (1725-97)</a:t>
            </a:r>
          </a:p>
          <a:p>
            <a:r>
              <a:rPr lang="en-GB" dirty="0" smtClean="0"/>
              <a:t>a product of the Radical clubs and merchant ‘middling orders’ who railed against under representation for propertied classes, and parliamentary ‘cronyism’</a:t>
            </a:r>
            <a:endParaRPr lang="en-GB" dirty="0"/>
          </a:p>
        </p:txBody>
      </p:sp>
      <p:pic>
        <p:nvPicPr>
          <p:cNvPr id="7" name="Content Placeholder 6" descr="hogarth_john_wilkes.jpg"/>
          <p:cNvPicPr>
            <a:picLocks noGrp="1" noChangeAspect="1"/>
          </p:cNvPicPr>
          <p:nvPr>
            <p:ph sz="half" idx="2"/>
          </p:nvPr>
        </p:nvPicPr>
        <p:blipFill>
          <a:blip r:embed="rId2" cstate="print"/>
          <a:stretch>
            <a:fillRect/>
          </a:stretch>
        </p:blipFill>
        <p:spPr>
          <a:xfrm>
            <a:off x="5243770" y="1600200"/>
            <a:ext cx="2847460" cy="452596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WILKES</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t>Views expressed through radical sheet – </a:t>
            </a:r>
            <a:r>
              <a:rPr lang="en-GB" i="1" dirty="0" smtClean="0"/>
              <a:t>the North Briton:</a:t>
            </a:r>
          </a:p>
          <a:p>
            <a:r>
              <a:rPr lang="en-GB" dirty="0" smtClean="0"/>
              <a:t>Individual liberty; property rights; justice – strong parallels with American republican sentiments (even the possibility of federal union between Britain and America)</a:t>
            </a:r>
          </a:p>
          <a:p>
            <a:r>
              <a:rPr lang="en-GB" dirty="0" smtClean="0"/>
              <a:t>Freedom of conscience upheld within a secular state</a:t>
            </a:r>
          </a:p>
          <a:p>
            <a:r>
              <a:rPr lang="en-GB" dirty="0" smtClean="0"/>
              <a:t>Reform of Parliament – anti-court; anti-landed interest; free from despotic rule – ‘the Popery of Government’, absolute and arbitrary rule of Divine Right. Views further harnessed by Thomas Paine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THOMAS PAINE</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On absolutism:</a:t>
            </a:r>
          </a:p>
          <a:p>
            <a:r>
              <a:rPr lang="en-GB" dirty="0" smtClean="0"/>
              <a:t>‘they united fraud to force and set up an idol which they called divine right, and which, in imitation of the Pope, who affects to be spiritual and temporal...twisted itself afterwards into an idol of another shape, called Church and State’ </a:t>
            </a:r>
            <a:r>
              <a:rPr lang="en-GB" i="1" dirty="0" smtClean="0"/>
              <a:t>Rights of Man </a:t>
            </a:r>
            <a:r>
              <a:rPr lang="en-GB" dirty="0" smtClean="0"/>
              <a:t>(1791) </a:t>
            </a:r>
            <a:endParaRPr lang="en-GB" dirty="0"/>
          </a:p>
        </p:txBody>
      </p:sp>
      <p:pic>
        <p:nvPicPr>
          <p:cNvPr id="5" name="Content Placeholder 4" descr="paineportrait1.jpg"/>
          <p:cNvPicPr>
            <a:picLocks noGrp="1" noChangeAspect="1"/>
          </p:cNvPicPr>
          <p:nvPr>
            <p:ph sz="half" idx="2"/>
          </p:nvPr>
        </p:nvPicPr>
        <p:blipFill>
          <a:blip r:embed="rId2" cstate="print"/>
          <a:stretch>
            <a:fillRect/>
          </a:stretch>
        </p:blipFill>
        <p:spPr>
          <a:xfrm>
            <a:off x="5148064" y="1628800"/>
            <a:ext cx="3024336" cy="439248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PAINE and ‘</a:t>
            </a:r>
            <a:r>
              <a:rPr lang="en-GB" i="1" dirty="0" smtClean="0"/>
              <a:t>COMM0N SENSE’ </a:t>
            </a:r>
            <a:r>
              <a:rPr lang="en-GB" dirty="0" smtClean="0"/>
              <a:t>(1776)</a:t>
            </a:r>
            <a:endParaRPr lang="en-GB" i="1" dirty="0"/>
          </a:p>
        </p:txBody>
      </p:sp>
      <p:sp>
        <p:nvSpPr>
          <p:cNvPr id="7" name="Content Placeholder 6"/>
          <p:cNvSpPr>
            <a:spLocks noGrp="1"/>
          </p:cNvSpPr>
          <p:nvPr>
            <p:ph idx="1"/>
          </p:nvPr>
        </p:nvSpPr>
        <p:spPr/>
        <p:txBody>
          <a:bodyPr/>
          <a:lstStyle/>
          <a:p>
            <a:r>
              <a:rPr lang="en-GB" dirty="0" smtClean="0"/>
              <a:t>Used anti-Roman Catholic hysteria to put forward critique of monarchy, and underline the philosophical separateness of Britain and America.</a:t>
            </a:r>
          </a:p>
          <a:p>
            <a:r>
              <a:rPr lang="en-GB" dirty="0" smtClean="0"/>
              <a:t>Called for revolutionary republicanism </a:t>
            </a:r>
          </a:p>
          <a:p>
            <a:r>
              <a:rPr lang="en-GB" dirty="0" smtClean="0"/>
              <a:t>Attacked traditional government  and the ‘absurdity’ of the so-called checks and balances of the British system</a:t>
            </a:r>
          </a:p>
          <a:p>
            <a:r>
              <a:rPr lang="en-GB" dirty="0" smtClean="0"/>
              <a:t>Only an elected government can guarantee freedom and security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PAINE contd...</a:t>
            </a:r>
            <a:endParaRPr lang="en-GB" dirty="0"/>
          </a:p>
        </p:txBody>
      </p:sp>
      <p:sp>
        <p:nvSpPr>
          <p:cNvPr id="3" name="Content Placeholder 2"/>
          <p:cNvSpPr>
            <a:spLocks noGrp="1"/>
          </p:cNvSpPr>
          <p:nvPr>
            <p:ph idx="1"/>
          </p:nvPr>
        </p:nvSpPr>
        <p:spPr/>
        <p:txBody>
          <a:bodyPr/>
          <a:lstStyle/>
          <a:p>
            <a:r>
              <a:rPr lang="en-GB" dirty="0" smtClean="0"/>
              <a:t>Only full separation of the Colonies would secure ‘contractual equality’ against feudal obligation – a democratic constitutional republic</a:t>
            </a:r>
          </a:p>
          <a:p>
            <a:r>
              <a:rPr lang="en-GB" dirty="0" smtClean="0"/>
              <a:t>Following 1789 there emerged a heated debate between Paine and Edmund Burke over the nature of revolutionary change in France</a:t>
            </a:r>
          </a:p>
          <a:p>
            <a:r>
              <a:rPr lang="en-GB" dirty="0" smtClean="0"/>
              <a:t>Paine’s </a:t>
            </a:r>
            <a:r>
              <a:rPr lang="en-GB" i="1" dirty="0" smtClean="0"/>
              <a:t>Rights of Man </a:t>
            </a:r>
            <a:r>
              <a:rPr lang="en-GB" dirty="0" smtClean="0"/>
              <a:t>a response to Burke’s </a:t>
            </a:r>
            <a:r>
              <a:rPr lang="en-GB" i="1" dirty="0" smtClean="0"/>
              <a:t>Reflections on the Revolution in France </a:t>
            </a:r>
            <a:r>
              <a:rPr lang="en-GB" dirty="0" smtClean="0"/>
              <a:t>(1790)</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RESPONSES</a:t>
            </a:r>
            <a:endParaRPr lang="en-GB" dirty="0"/>
          </a:p>
        </p:txBody>
      </p:sp>
      <p:sp>
        <p:nvSpPr>
          <p:cNvPr id="3" name="Content Placeholder 2"/>
          <p:cNvSpPr>
            <a:spLocks noGrp="1"/>
          </p:cNvSpPr>
          <p:nvPr>
            <p:ph idx="1"/>
          </p:nvPr>
        </p:nvSpPr>
        <p:spPr/>
        <p:txBody>
          <a:bodyPr/>
          <a:lstStyle/>
          <a:p>
            <a:r>
              <a:rPr lang="en-GB" dirty="0" smtClean="0"/>
              <a:t>Wilkes and his radical message had stirred up republican and reformist sentiments</a:t>
            </a:r>
          </a:p>
          <a:p>
            <a:r>
              <a:rPr lang="en-GB" dirty="0" smtClean="0"/>
              <a:t>Gordon had exposed them through anti-Catholic violent intent in England </a:t>
            </a:r>
          </a:p>
          <a:p>
            <a:r>
              <a:rPr lang="en-GB" dirty="0" smtClean="0"/>
              <a:t>Paine had harnessed them across the Atlantic and whilst justifying events in France had raised the fear of similar happenings in Britain</a:t>
            </a:r>
          </a:p>
          <a:p>
            <a:r>
              <a:rPr lang="en-GB" dirty="0" smtClean="0"/>
              <a:t>Burke countered through philosophical discourse</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REFLECTIONS...</a:t>
            </a:r>
            <a:endParaRPr lang="en-GB" dirty="0"/>
          </a:p>
        </p:txBody>
      </p:sp>
      <p:pic>
        <p:nvPicPr>
          <p:cNvPr id="7" name="Content Placeholder 6" descr="MAL_edmund_burke.jpg"/>
          <p:cNvPicPr>
            <a:picLocks noGrp="1" noChangeAspect="1"/>
          </p:cNvPicPr>
          <p:nvPr>
            <p:ph sz="half" idx="1"/>
          </p:nvPr>
        </p:nvPicPr>
        <p:blipFill>
          <a:blip r:embed="rId2" cstate="print"/>
          <a:stretch>
            <a:fillRect/>
          </a:stretch>
        </p:blipFill>
        <p:spPr>
          <a:xfrm>
            <a:off x="1259632" y="1916832"/>
            <a:ext cx="2553072" cy="4032448"/>
          </a:xfrm>
        </p:spPr>
      </p:pic>
      <p:sp>
        <p:nvSpPr>
          <p:cNvPr id="6" name="Content Placeholder 5"/>
          <p:cNvSpPr>
            <a:spLocks noGrp="1"/>
          </p:cNvSpPr>
          <p:nvPr>
            <p:ph sz="half" idx="2"/>
          </p:nvPr>
        </p:nvSpPr>
        <p:spPr/>
        <p:txBody>
          <a:bodyPr>
            <a:normAutofit fontScale="92500" lnSpcReduction="10000"/>
          </a:bodyPr>
          <a:lstStyle/>
          <a:p>
            <a:r>
              <a:rPr lang="en-GB" dirty="0" smtClean="0"/>
              <a:t>Edmund Burke (1729-97)</a:t>
            </a:r>
          </a:p>
          <a:p>
            <a:r>
              <a:rPr lang="en-GB" dirty="0" smtClean="0"/>
              <a:t>Expressed support for the American colonies</a:t>
            </a:r>
          </a:p>
          <a:p>
            <a:r>
              <a:rPr lang="en-GB" dirty="0" smtClean="0"/>
              <a:t>Strongly opposed to the excesses of the French Revolution </a:t>
            </a:r>
            <a:r>
              <a:rPr lang="en-GB" smtClean="0"/>
              <a:t>and ‘abstract’ </a:t>
            </a:r>
            <a:r>
              <a:rPr lang="en-GB" dirty="0" smtClean="0"/>
              <a:t>notions on the ‘Rights of Man’ – </a:t>
            </a:r>
            <a:r>
              <a:rPr lang="en-GB" i="1" dirty="0" smtClean="0"/>
              <a:t>Reflections on the Revolution </a:t>
            </a:r>
            <a:r>
              <a:rPr lang="en-GB" i="1" smtClean="0"/>
              <a:t>in France </a:t>
            </a:r>
            <a:r>
              <a:rPr lang="en-GB" smtClean="0"/>
              <a:t>(1790)   </a:t>
            </a:r>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1793: Alien Act – recording and registration of all foreigners arriving in Britain</a:t>
            </a:r>
          </a:p>
          <a:p>
            <a:r>
              <a:rPr lang="en-GB" dirty="0" smtClean="0"/>
              <a:t>1795: Seditious Meetings Act, Treason Act – restricted public assembly</a:t>
            </a:r>
          </a:p>
          <a:p>
            <a:r>
              <a:rPr lang="en-GB" dirty="0" smtClean="0"/>
              <a:t>1799:  Combination Acts outlawed trade unions and unlawful assembly; Pitt’s response to perceived Jacobin activity</a:t>
            </a:r>
          </a:p>
          <a:p>
            <a:r>
              <a:rPr lang="en-GB" dirty="0" smtClean="0"/>
              <a:t>1798: Ireland – United Irishmen rebellion – republican-based nationalist uprising led by Wolfe Tone, failed and followed by repressive martial law; followed by failure of uprising in 1803 led by Robert Emmet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Period 1790-1820 witnessed fears of republican plots, indictments for treason, government secrecy and intrigue</a:t>
            </a:r>
          </a:p>
          <a:p>
            <a:r>
              <a:rPr lang="en-GB" dirty="0" smtClean="0"/>
              <a:t>Even moderate republican associations e.g. The London Corresponding Society, victim of government repression, including imprisonments and transportations </a:t>
            </a:r>
          </a:p>
          <a:p>
            <a:r>
              <a:rPr lang="en-GB" dirty="0" smtClean="0"/>
              <a:t>1820: Cato Street conspiracy – radical </a:t>
            </a:r>
            <a:r>
              <a:rPr lang="en-GB" dirty="0" err="1" smtClean="0"/>
              <a:t>Spencean</a:t>
            </a:r>
            <a:r>
              <a:rPr lang="en-GB" dirty="0" smtClean="0"/>
              <a:t> group attempted to assassinate Lord Liverpool et al, and set up a ‘Committee of Public Safety’; it failed and marked the end of radical republicanism in Britain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4. POLITICAL REFORM</a:t>
            </a:r>
            <a:endParaRPr lang="en-GB" dirty="0"/>
          </a:p>
        </p:txBody>
      </p:sp>
      <p:sp>
        <p:nvSpPr>
          <p:cNvPr id="3" name="Content Placeholder 2"/>
          <p:cNvSpPr>
            <a:spLocks noGrp="1"/>
          </p:cNvSpPr>
          <p:nvPr>
            <p:ph idx="1"/>
          </p:nvPr>
        </p:nvSpPr>
        <p:spPr/>
        <p:txBody>
          <a:bodyPr/>
          <a:lstStyle/>
          <a:p>
            <a:r>
              <a:rPr lang="en-GB" dirty="0" smtClean="0"/>
              <a:t>Post-Napoleonic war saw a growing merchant-based middle class increasingly hostile to Pitt’s income tax (repealed 1816) and the Corn Laws (1815)</a:t>
            </a:r>
          </a:p>
          <a:p>
            <a:r>
              <a:rPr lang="en-GB" dirty="0" smtClean="0"/>
              <a:t>Corn Laws – introduced to protect British and Irish corn and wheat production from cheap imports: imports excluded until British prices reached £4 @ quarter – seen to protect landed interest at the expense of free trade</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POLITICAL REFORM</a:t>
            </a:r>
            <a:endParaRPr lang="en-GB" dirty="0"/>
          </a:p>
        </p:txBody>
      </p:sp>
      <p:sp>
        <p:nvSpPr>
          <p:cNvPr id="5" name="Content Placeholder 4"/>
          <p:cNvSpPr>
            <a:spLocks noGrp="1"/>
          </p:cNvSpPr>
          <p:nvPr>
            <p:ph sz="half" idx="1"/>
          </p:nvPr>
        </p:nvSpPr>
        <p:spPr/>
        <p:txBody>
          <a:bodyPr/>
          <a:lstStyle/>
          <a:p>
            <a:r>
              <a:rPr lang="en-GB" dirty="0" smtClean="0"/>
              <a:t>Post-war working class identity evolved out of radical ideas, combination and cooperation, anti-capitalist alternatives </a:t>
            </a:r>
            <a:r>
              <a:rPr lang="en-GB" dirty="0" err="1" smtClean="0"/>
              <a:t>e.g</a:t>
            </a:r>
            <a:r>
              <a:rPr lang="en-GB" dirty="0" smtClean="0"/>
              <a:t> the nascent socialism of Robert </a:t>
            </a:r>
            <a:r>
              <a:rPr lang="en-GB" dirty="0" err="1" smtClean="0"/>
              <a:t>Owen’s</a:t>
            </a:r>
            <a:r>
              <a:rPr lang="en-GB" dirty="0" smtClean="0"/>
              <a:t> cooperative enterprise at New Lanarkshire</a:t>
            </a:r>
            <a:endParaRPr lang="en-GB" dirty="0"/>
          </a:p>
        </p:txBody>
      </p:sp>
      <p:pic>
        <p:nvPicPr>
          <p:cNvPr id="7" name="Content Placeholder 6" descr="504px-Portrait_of_Robert_Owen.png"/>
          <p:cNvPicPr>
            <a:picLocks noGrp="1" noChangeAspect="1"/>
          </p:cNvPicPr>
          <p:nvPr>
            <p:ph sz="half" idx="2"/>
          </p:nvPr>
        </p:nvPicPr>
        <p:blipFill>
          <a:blip r:embed="rId2" cstate="print"/>
          <a:stretch>
            <a:fillRect/>
          </a:stretch>
        </p:blipFill>
        <p:spPr>
          <a:xfrm>
            <a:off x="4766595" y="1600200"/>
            <a:ext cx="3801809" cy="452596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PARLIAMENTARY REFORM</a:t>
            </a:r>
            <a:endParaRPr lang="en-GB" dirty="0"/>
          </a:p>
        </p:txBody>
      </p:sp>
      <p:sp>
        <p:nvSpPr>
          <p:cNvPr id="6" name="Content Placeholder 5"/>
          <p:cNvSpPr>
            <a:spLocks noGrp="1"/>
          </p:cNvSpPr>
          <p:nvPr>
            <p:ph idx="1"/>
          </p:nvPr>
        </p:nvSpPr>
        <p:spPr/>
        <p:txBody>
          <a:bodyPr>
            <a:normAutofit lnSpcReduction="10000"/>
          </a:bodyPr>
          <a:lstStyle/>
          <a:p>
            <a:r>
              <a:rPr lang="en-GB" dirty="0" smtClean="0"/>
              <a:t>1830-31 reading and passage of the Reform Bill saw serious disturbances in Britain </a:t>
            </a:r>
            <a:r>
              <a:rPr lang="en-GB" dirty="0" err="1" smtClean="0"/>
              <a:t>e.g</a:t>
            </a:r>
            <a:r>
              <a:rPr lang="en-GB" dirty="0" smtClean="0"/>
              <a:t> Bristol October 1831</a:t>
            </a:r>
          </a:p>
          <a:p>
            <a:r>
              <a:rPr lang="en-GB" dirty="0" smtClean="0"/>
              <a:t>Ruling class in a panic! Fear of the transfer of power from existing ruling classes to ‘shopkeepers’ even dissenters!!</a:t>
            </a:r>
          </a:p>
          <a:p>
            <a:r>
              <a:rPr lang="en-GB" b="1" dirty="0" smtClean="0"/>
              <a:t>REALITY  - </a:t>
            </a:r>
            <a:r>
              <a:rPr lang="en-GB" dirty="0" smtClean="0"/>
              <a:t>manufacturing (or middle class) interests did not want revolution but a political recognition of their new economic status. Many did not wish the franchise to be extended downwards</a:t>
            </a:r>
          </a:p>
          <a:p>
            <a:endParaRPr lang="en-GB" b="1"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REFORM ACT - 1832</a:t>
            </a:r>
            <a:endParaRPr lang="en-GB" dirty="0"/>
          </a:p>
        </p:txBody>
      </p:sp>
      <p:sp>
        <p:nvSpPr>
          <p:cNvPr id="6" name="Content Placeholder 5"/>
          <p:cNvSpPr>
            <a:spLocks noGrp="1"/>
          </p:cNvSpPr>
          <p:nvPr>
            <p:ph sz="half" idx="1"/>
          </p:nvPr>
        </p:nvSpPr>
        <p:spPr/>
        <p:txBody>
          <a:bodyPr>
            <a:normAutofit fontScale="85000" lnSpcReduction="20000"/>
          </a:bodyPr>
          <a:lstStyle/>
          <a:p>
            <a:r>
              <a:rPr lang="en-GB" dirty="0" smtClean="0"/>
              <a:t> Urban areas including Birmingham, Manchester, Leeds and Sheffield, given representation – manufacturing interests recognised</a:t>
            </a:r>
          </a:p>
          <a:p>
            <a:endParaRPr lang="en-GB" dirty="0" smtClean="0"/>
          </a:p>
          <a:p>
            <a:r>
              <a:rPr lang="en-GB" dirty="0" smtClean="0"/>
              <a:t>many Rotten Boroughs done away with</a:t>
            </a:r>
          </a:p>
          <a:p>
            <a:endParaRPr lang="en-GB" dirty="0" smtClean="0"/>
          </a:p>
          <a:p>
            <a:r>
              <a:rPr lang="en-GB" dirty="0" smtClean="0"/>
              <a:t>£10 property qualification generally excluded working class population from the electoral role </a:t>
            </a:r>
            <a:endParaRPr lang="en-GB" dirty="0"/>
          </a:p>
        </p:txBody>
      </p:sp>
      <p:pic>
        <p:nvPicPr>
          <p:cNvPr id="8" name="Content Placeholder 7" descr="51E88TQ9C9L__SL500_AA300_.jpg"/>
          <p:cNvPicPr>
            <a:picLocks noGrp="1" noChangeAspect="1"/>
          </p:cNvPicPr>
          <p:nvPr>
            <p:ph sz="half" idx="2"/>
          </p:nvPr>
        </p:nvPicPr>
        <p:blipFill>
          <a:blip r:embed="rId2" cstate="print"/>
          <a:stretch>
            <a:fillRect/>
          </a:stretch>
        </p:blipFill>
        <p:spPr>
          <a:xfrm>
            <a:off x="4932040" y="1700808"/>
            <a:ext cx="3456384" cy="4104456"/>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 ACT - IMPACT</a:t>
            </a:r>
            <a:endParaRPr lang="en-GB" dirty="0"/>
          </a:p>
        </p:txBody>
      </p:sp>
      <p:sp>
        <p:nvSpPr>
          <p:cNvPr id="3" name="Content Placeholder 2"/>
          <p:cNvSpPr>
            <a:spLocks noGrp="1"/>
          </p:cNvSpPr>
          <p:nvPr>
            <p:ph idx="1"/>
          </p:nvPr>
        </p:nvSpPr>
        <p:spPr/>
        <p:txBody>
          <a:bodyPr>
            <a:normAutofit fontScale="92500"/>
          </a:bodyPr>
          <a:lstStyle/>
          <a:p>
            <a:r>
              <a:rPr lang="en-GB" dirty="0" smtClean="0"/>
              <a:t>Brought the wealthier, propertied classes, into enfranchised minority</a:t>
            </a:r>
          </a:p>
          <a:p>
            <a:r>
              <a:rPr lang="en-GB" dirty="0" smtClean="0"/>
              <a:t>Status quo maintained as groups at the heart of power remained there</a:t>
            </a:r>
          </a:p>
          <a:p>
            <a:r>
              <a:rPr lang="en-GB" dirty="0" smtClean="0"/>
              <a:t>The radical middle class and working class interests outmanoeuvred as many denied the vote</a:t>
            </a:r>
          </a:p>
          <a:p>
            <a:r>
              <a:rPr lang="en-GB" dirty="0" smtClean="0"/>
              <a:t>Consolidation of existing system around governing powers guaranteed the avoidance of serious  political instability – a triumph over both despotism and the radicalism found elsewhere</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 ACT - IMPACT</a:t>
            </a:r>
            <a:endParaRPr lang="en-GB" dirty="0"/>
          </a:p>
        </p:txBody>
      </p:sp>
      <p:sp>
        <p:nvSpPr>
          <p:cNvPr id="3" name="Content Placeholder 2"/>
          <p:cNvSpPr>
            <a:spLocks noGrp="1"/>
          </p:cNvSpPr>
          <p:nvPr>
            <p:ph idx="1"/>
          </p:nvPr>
        </p:nvSpPr>
        <p:spPr/>
        <p:txBody>
          <a:bodyPr/>
          <a:lstStyle/>
          <a:p>
            <a:r>
              <a:rPr lang="en-GB" dirty="0" smtClean="0"/>
              <a:t>Triumph of middle class political hopes and their economic ascendancy</a:t>
            </a:r>
          </a:p>
          <a:p>
            <a:r>
              <a:rPr lang="en-GB" dirty="0" smtClean="0"/>
              <a:t>Recognition of the capitalist system , free trade, and the class at its centre</a:t>
            </a:r>
          </a:p>
          <a:p>
            <a:r>
              <a:rPr lang="en-GB" dirty="0" smtClean="0"/>
              <a:t>Acted as a safety valve against potential revolution and anarchy</a:t>
            </a:r>
          </a:p>
          <a:p>
            <a:r>
              <a:rPr lang="en-GB" dirty="0" smtClean="0"/>
              <a:t>Catalyst for organised reform movement and the need to extend the franchise – Chartism; born out of working class hopes and frustrations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1828 – repeal of the Test and Corporation Acts and 1829 – Catholic Relief Act; Roman Catholics and Nonconformists could now seek office without the Oath of Allegiance or the taking of sacraments according to Church of England rites</a:t>
            </a:r>
          </a:p>
          <a:p>
            <a:r>
              <a:rPr lang="en-GB" dirty="0" smtClean="0"/>
              <a:t>1834 – Poor Law Amendment Act</a:t>
            </a:r>
          </a:p>
          <a:p>
            <a:r>
              <a:rPr lang="en-GB" dirty="0" smtClean="0"/>
              <a:t>1835 – Municipal Corporations Act – Town councils and municipal boroughs elected by ratepayers</a:t>
            </a:r>
          </a:p>
          <a:p>
            <a:r>
              <a:rPr lang="en-GB" dirty="0" smtClean="0"/>
              <a:t>MOVE AWAY FROM THE OLD OLIGARCHIES; PRINCIPLES OF REPRESENTATIVE GOVERNMENT AT A LOCAL LEVEL </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a:t>
            </a:r>
            <a:endParaRPr lang="en-GB" dirty="0"/>
          </a:p>
        </p:txBody>
      </p:sp>
      <p:sp>
        <p:nvSpPr>
          <p:cNvPr id="3" name="Content Placeholder 2"/>
          <p:cNvSpPr>
            <a:spLocks noGrp="1"/>
          </p:cNvSpPr>
          <p:nvPr>
            <p:ph idx="1"/>
          </p:nvPr>
        </p:nvSpPr>
        <p:spPr>
          <a:xfrm>
            <a:off x="457200" y="1196752"/>
            <a:ext cx="8229600" cy="5112608"/>
          </a:xfrm>
        </p:spPr>
        <p:txBody>
          <a:bodyPr>
            <a:normAutofit fontScale="92500"/>
          </a:bodyPr>
          <a:lstStyle/>
          <a:p>
            <a:r>
              <a:rPr lang="en-GB" dirty="0" smtClean="0"/>
              <a:t>Reform in the 1830s reflected growing class identity and division between working and middle class groups </a:t>
            </a:r>
          </a:p>
          <a:p>
            <a:r>
              <a:rPr lang="en-GB" dirty="0" smtClean="0"/>
              <a:t>To many, the new Poor Law legislation reflected a new oppression ‘the new Bastilles’ controlled by a new elite – urban/manufacturing class</a:t>
            </a:r>
          </a:p>
          <a:p>
            <a:r>
              <a:rPr lang="en-GB" dirty="0" smtClean="0"/>
              <a:t>Division between those who viewed reforms as the end of aristocratic government and those who saw 1832 as the ‘</a:t>
            </a:r>
            <a:r>
              <a:rPr lang="en-GB" smtClean="0"/>
              <a:t>Great Betrayal’</a:t>
            </a:r>
            <a:endParaRPr lang="en-GB" dirty="0" smtClean="0"/>
          </a:p>
          <a:p>
            <a:r>
              <a:rPr lang="en-GB" dirty="0" smtClean="0"/>
              <a:t>1830s-50s witnessed conflicting aims, interests, and groupings, around Chartism and Corn Law repeal</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CHARTISM</a:t>
            </a:r>
            <a:endParaRPr lang="en-GB" dirty="0"/>
          </a:p>
        </p:txBody>
      </p:sp>
      <p:pic>
        <p:nvPicPr>
          <p:cNvPr id="7" name="Content Placeholder 6" descr="800px-Chartist_meeting,_Kennington_Common 1st demo photo.jpg"/>
          <p:cNvPicPr>
            <a:picLocks noGrp="1" noChangeAspect="1"/>
          </p:cNvPicPr>
          <p:nvPr>
            <p:ph idx="1"/>
          </p:nvPr>
        </p:nvPicPr>
        <p:blipFill>
          <a:blip r:embed="rId2" cstate="print"/>
          <a:stretch>
            <a:fillRect/>
          </a:stretch>
        </p:blipFill>
        <p:spPr>
          <a:xfrm>
            <a:off x="251520" y="1268760"/>
            <a:ext cx="8424936" cy="5256584"/>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CHARTISM</a:t>
            </a:r>
            <a:endParaRPr lang="en-GB" dirty="0"/>
          </a:p>
        </p:txBody>
      </p:sp>
      <p:sp>
        <p:nvSpPr>
          <p:cNvPr id="3" name="Content Placeholder 2"/>
          <p:cNvSpPr>
            <a:spLocks noGrp="1"/>
          </p:cNvSpPr>
          <p:nvPr>
            <p:ph idx="1"/>
          </p:nvPr>
        </p:nvSpPr>
        <p:spPr/>
        <p:txBody>
          <a:bodyPr/>
          <a:lstStyle/>
          <a:p>
            <a:r>
              <a:rPr lang="en-GB" b="1" u="sng" dirty="0" smtClean="0"/>
              <a:t>AIMS:</a:t>
            </a:r>
          </a:p>
          <a:p>
            <a:r>
              <a:rPr lang="en-GB" dirty="0" smtClean="0"/>
              <a:t>Universal manhood suffrage (21 years and over)</a:t>
            </a:r>
          </a:p>
          <a:p>
            <a:r>
              <a:rPr lang="en-GB" dirty="0" smtClean="0"/>
              <a:t>No property </a:t>
            </a:r>
            <a:r>
              <a:rPr lang="en-GB" smtClean="0"/>
              <a:t>qualifications for M.P.s</a:t>
            </a:r>
            <a:endParaRPr lang="en-GB" dirty="0" smtClean="0"/>
          </a:p>
          <a:p>
            <a:r>
              <a:rPr lang="en-GB" dirty="0" smtClean="0"/>
              <a:t>Secret Ballots</a:t>
            </a:r>
          </a:p>
          <a:p>
            <a:r>
              <a:rPr lang="en-GB" dirty="0" smtClean="0"/>
              <a:t>Equal-sized constituencies</a:t>
            </a:r>
          </a:p>
          <a:p>
            <a:r>
              <a:rPr lang="en-GB" dirty="0" smtClean="0"/>
              <a:t>Payment of M.P.s</a:t>
            </a:r>
          </a:p>
          <a:p>
            <a:r>
              <a:rPr lang="en-GB" dirty="0" smtClean="0"/>
              <a:t>Annual Parliaments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ORIGINS</a:t>
            </a:r>
            <a:endParaRPr lang="en-GB" dirty="0"/>
          </a:p>
        </p:txBody>
      </p:sp>
      <p:sp>
        <p:nvSpPr>
          <p:cNvPr id="3" name="Content Placeholder 2"/>
          <p:cNvSpPr>
            <a:spLocks noGrp="1"/>
          </p:cNvSpPr>
          <p:nvPr>
            <p:ph idx="1"/>
          </p:nvPr>
        </p:nvSpPr>
        <p:spPr/>
        <p:txBody>
          <a:bodyPr/>
          <a:lstStyle/>
          <a:p>
            <a:r>
              <a:rPr lang="en-GB" dirty="0" smtClean="0"/>
              <a:t>1832 and failure to enfranchise the working classes</a:t>
            </a:r>
          </a:p>
          <a:p>
            <a:r>
              <a:rPr lang="en-GB" dirty="0" smtClean="0"/>
              <a:t>Bid for enfranchisement struck chord with urban working class</a:t>
            </a:r>
          </a:p>
          <a:p>
            <a:r>
              <a:rPr lang="en-GB" dirty="0" smtClean="0"/>
              <a:t>Epitomised by large gatherings and grand petitions to Parliament </a:t>
            </a:r>
            <a:r>
              <a:rPr lang="en-GB" dirty="0" err="1" smtClean="0"/>
              <a:t>e.g</a:t>
            </a:r>
            <a:r>
              <a:rPr lang="en-GB" dirty="0" smtClean="0"/>
              <a:t> June 1839</a:t>
            </a:r>
          </a:p>
          <a:p>
            <a:r>
              <a:rPr lang="en-GB" dirty="0" smtClean="0"/>
              <a:t>Also associated with occasional but bloody violence </a:t>
            </a:r>
            <a:r>
              <a:rPr lang="en-GB" dirty="0" err="1" smtClean="0"/>
              <a:t>e.g</a:t>
            </a:r>
            <a:r>
              <a:rPr lang="en-GB" dirty="0" smtClean="0"/>
              <a:t> Newport rising November 1839 and John Frost (1784-1877) indicted and transported to colonies   </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CHARTISM</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A truly national uprising??</a:t>
            </a:r>
          </a:p>
          <a:p>
            <a:r>
              <a:rPr lang="en-GB" dirty="0" smtClean="0"/>
              <a:t>Dogged by internal divisions </a:t>
            </a:r>
          </a:p>
          <a:p>
            <a:r>
              <a:rPr lang="en-GB" dirty="0" smtClean="0"/>
              <a:t>Leading light: Fergus O’Connor (1794-1855)</a:t>
            </a:r>
          </a:p>
          <a:p>
            <a:r>
              <a:rPr lang="en-GB" dirty="0" smtClean="0"/>
              <a:t>1842 Petition – 3million signatories</a:t>
            </a:r>
          </a:p>
          <a:p>
            <a:r>
              <a:rPr lang="en-GB" dirty="0" smtClean="0"/>
              <a:t>Fed by economic depression, industrial unrest</a:t>
            </a:r>
            <a:endParaRPr lang="en-GB" dirty="0"/>
          </a:p>
        </p:txBody>
      </p:sp>
      <p:pic>
        <p:nvPicPr>
          <p:cNvPr id="6" name="Content Placeholder 5" descr="192px-Feargus_oconnor.jpg"/>
          <p:cNvPicPr>
            <a:picLocks noGrp="1" noChangeAspect="1"/>
          </p:cNvPicPr>
          <p:nvPr>
            <p:ph sz="half" idx="2"/>
          </p:nvPr>
        </p:nvPicPr>
        <p:blipFill>
          <a:blip r:embed="rId2" cstate="print"/>
          <a:stretch>
            <a:fillRect/>
          </a:stretch>
        </p:blipFill>
        <p:spPr>
          <a:xfrm>
            <a:off x="5448300" y="1772816"/>
            <a:ext cx="2868116" cy="4176464"/>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CHARTISM</a:t>
            </a:r>
            <a:endParaRPr lang="en-GB" dirty="0"/>
          </a:p>
        </p:txBody>
      </p:sp>
      <p:sp>
        <p:nvSpPr>
          <p:cNvPr id="6" name="Content Placeholder 5"/>
          <p:cNvSpPr>
            <a:spLocks noGrp="1"/>
          </p:cNvSpPr>
          <p:nvPr>
            <p:ph idx="1"/>
          </p:nvPr>
        </p:nvSpPr>
        <p:spPr/>
        <p:txBody>
          <a:bodyPr/>
          <a:lstStyle/>
          <a:p>
            <a:r>
              <a:rPr lang="en-GB" dirty="0" smtClean="0"/>
              <a:t>1842-48 – movement involved in land acquisition for cooperatives; electing M.P.s (O’Connor at Nottingham in 1847); mass meetings</a:t>
            </a:r>
          </a:p>
          <a:p>
            <a:r>
              <a:rPr lang="en-GB" dirty="0" smtClean="0"/>
              <a:t>Culminating in Kennington Common gathering 10</a:t>
            </a:r>
            <a:r>
              <a:rPr lang="en-GB" baseline="30000" dirty="0" smtClean="0"/>
              <a:t>th</a:t>
            </a:r>
            <a:r>
              <a:rPr lang="en-GB" dirty="0" smtClean="0"/>
              <a:t> April 1848; around 2 million signatures (not the hopeful 5m); included support from </a:t>
            </a:r>
            <a:r>
              <a:rPr lang="en-GB" dirty="0" err="1" smtClean="0"/>
              <a:t>Pugnose</a:t>
            </a:r>
            <a:r>
              <a:rPr lang="en-GB" dirty="0" smtClean="0"/>
              <a:t>, Mr Punch, and Queen Victoria!!</a:t>
            </a:r>
          </a:p>
          <a:p>
            <a:r>
              <a:rPr lang="en-GB" dirty="0" smtClean="0"/>
              <a:t>Was the movement mishandled??</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idx="1"/>
          </p:nvPr>
        </p:nvSpPr>
        <p:spPr/>
        <p:txBody>
          <a:bodyPr/>
          <a:lstStyle/>
          <a:p>
            <a:r>
              <a:rPr lang="en-GB" dirty="0" smtClean="0"/>
              <a:t>By 1918 all but one of the aims achieved; e.g. through extending the franchise in 1867, and secret ballots in 1872 </a:t>
            </a:r>
          </a:p>
          <a:p>
            <a:endParaRPr lang="en-GB" dirty="0" smtClean="0"/>
          </a:p>
          <a:p>
            <a:r>
              <a:rPr lang="en-GB" dirty="0" smtClean="0"/>
              <a:t>Ex-Chartists linked to the Anti-Corn Law League, and the emergence of a modern Liberal Party</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ANTI-CORN LAW LEAGUE</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smtClean="0"/>
              <a:t>Created 1838 in Manchester by middle class, manufacturing interests </a:t>
            </a:r>
          </a:p>
          <a:p>
            <a:r>
              <a:rPr lang="en-GB" dirty="0" smtClean="0"/>
              <a:t>Leading lights: Richard Cobden (manufacturer, right) and John Bright (Quaker)</a:t>
            </a:r>
          </a:p>
          <a:p>
            <a:r>
              <a:rPr lang="en-GB" dirty="0" smtClean="0"/>
              <a:t>Free trade advocates; anti-protectionist</a:t>
            </a:r>
          </a:p>
          <a:p>
            <a:r>
              <a:rPr lang="en-GB" dirty="0" smtClean="0"/>
              <a:t>Achieved removal of Corn Laws in 1846 </a:t>
            </a:r>
            <a:endParaRPr lang="en-GB" dirty="0"/>
          </a:p>
        </p:txBody>
      </p:sp>
      <p:pic>
        <p:nvPicPr>
          <p:cNvPr id="6" name="Content Placeholder 5" descr="c&amp;b.gif"/>
          <p:cNvPicPr>
            <a:picLocks noGrp="1" noChangeAspect="1"/>
          </p:cNvPicPr>
          <p:nvPr>
            <p:ph sz="half" idx="2"/>
          </p:nvPr>
        </p:nvPicPr>
        <p:blipFill>
          <a:blip r:embed="rId2" cstate="print"/>
          <a:stretch>
            <a:fillRect/>
          </a:stretch>
        </p:blipFill>
        <p:spPr>
          <a:xfrm>
            <a:off x="5004048" y="1772816"/>
            <a:ext cx="3744416" cy="4176464"/>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CHANGE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Robert Peel (1788-1850)</a:t>
            </a:r>
          </a:p>
          <a:p>
            <a:r>
              <a:rPr lang="en-GB" dirty="0" smtClean="0"/>
              <a:t>‘Tamworth Manifesto’:</a:t>
            </a:r>
          </a:p>
          <a:p>
            <a:r>
              <a:rPr lang="en-GB" dirty="0" smtClean="0"/>
              <a:t>Acceptance of 1832 Act; Accept essential change – political and institutional; ‘reform to survive’</a:t>
            </a:r>
          </a:p>
          <a:p>
            <a:r>
              <a:rPr lang="en-GB" dirty="0" smtClean="0"/>
              <a:t>Forging of modern Conservatism</a:t>
            </a:r>
          </a:p>
          <a:p>
            <a:endParaRPr lang="en-GB" dirty="0" smtClean="0"/>
          </a:p>
          <a:p>
            <a:endParaRPr lang="en-GB" dirty="0"/>
          </a:p>
        </p:txBody>
      </p:sp>
      <p:pic>
        <p:nvPicPr>
          <p:cNvPr id="5" name="Content Placeholder 4" descr="sir_robert_peel.jpg"/>
          <p:cNvPicPr>
            <a:picLocks noGrp="1" noChangeAspect="1"/>
          </p:cNvPicPr>
          <p:nvPr>
            <p:ph sz="half" idx="2"/>
          </p:nvPr>
        </p:nvPicPr>
        <p:blipFill>
          <a:blip r:embed="rId2" cstate="print"/>
          <a:stretch>
            <a:fillRect/>
          </a:stretch>
        </p:blipFill>
        <p:spPr>
          <a:xfrm>
            <a:off x="4797858" y="1600200"/>
            <a:ext cx="3739283" cy="4525963"/>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CORN LAW REPEAL</a:t>
            </a:r>
            <a:endParaRPr lang="en-GB" dirty="0"/>
          </a:p>
        </p:txBody>
      </p:sp>
      <p:sp>
        <p:nvSpPr>
          <p:cNvPr id="6" name="Content Placeholder 5"/>
          <p:cNvSpPr>
            <a:spLocks noGrp="1"/>
          </p:cNvSpPr>
          <p:nvPr>
            <p:ph idx="1"/>
          </p:nvPr>
        </p:nvSpPr>
        <p:spPr/>
        <p:txBody>
          <a:bodyPr/>
          <a:lstStyle/>
          <a:p>
            <a:r>
              <a:rPr lang="en-GB" dirty="0" smtClean="0"/>
              <a:t>Split Conservatives – between liberals and paternalists</a:t>
            </a:r>
          </a:p>
          <a:p>
            <a:r>
              <a:rPr lang="en-GB" dirty="0" smtClean="0"/>
              <a:t>Peel relied on Whig and Radical support to pass Bill</a:t>
            </a:r>
          </a:p>
          <a:p>
            <a:r>
              <a:rPr lang="en-GB" dirty="0" smtClean="0"/>
              <a:t>Repeal and the failure to pass Irish Coercion Bill forced Peel’s resignation (June 1846)</a:t>
            </a:r>
          </a:p>
          <a:p>
            <a:r>
              <a:rPr lang="en-GB" dirty="0" smtClean="0"/>
              <a:t>REPEAL? A political question based upon support for free-trade market economics? Or a humanitarian response to events in Ireland and the famine of 1845-9?</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IMPACT</a:t>
            </a:r>
            <a:endParaRPr lang="en-GB" dirty="0"/>
          </a:p>
        </p:txBody>
      </p:sp>
      <p:sp>
        <p:nvSpPr>
          <p:cNvPr id="3" name="Content Placeholder 2"/>
          <p:cNvSpPr>
            <a:spLocks noGrp="1"/>
          </p:cNvSpPr>
          <p:nvPr>
            <p:ph idx="1"/>
          </p:nvPr>
        </p:nvSpPr>
        <p:spPr/>
        <p:txBody>
          <a:bodyPr/>
          <a:lstStyle/>
          <a:p>
            <a:r>
              <a:rPr lang="en-GB" dirty="0" smtClean="0"/>
              <a:t>Peel resignation; Whigs under Lord Russell in power 1846-1852</a:t>
            </a:r>
          </a:p>
          <a:p>
            <a:r>
              <a:rPr lang="en-GB" dirty="0" smtClean="0"/>
              <a:t>‘</a:t>
            </a:r>
            <a:r>
              <a:rPr lang="en-GB" dirty="0" err="1" smtClean="0"/>
              <a:t>Peelite</a:t>
            </a:r>
            <a:r>
              <a:rPr lang="en-GB" dirty="0" smtClean="0"/>
              <a:t>’ or liberal Conservatives break from Conservative party</a:t>
            </a:r>
          </a:p>
          <a:p>
            <a:r>
              <a:rPr lang="en-GB" dirty="0" smtClean="0"/>
              <a:t>1859 – ‘</a:t>
            </a:r>
            <a:r>
              <a:rPr lang="en-GB" dirty="0" err="1" smtClean="0"/>
              <a:t>Peelites</a:t>
            </a:r>
            <a:r>
              <a:rPr lang="en-GB" dirty="0" smtClean="0"/>
              <a:t>’ eventually absorbed into Whig party and together with free-trade Radicals, form the Liberal party (</a:t>
            </a:r>
            <a:r>
              <a:rPr lang="en-GB" dirty="0" err="1" smtClean="0"/>
              <a:t>Palmerston</a:t>
            </a:r>
            <a:r>
              <a:rPr lang="en-GB" dirty="0" smtClean="0"/>
              <a:t> administration 1859-65, including as Chancellor former Conservative ‘</a:t>
            </a:r>
            <a:r>
              <a:rPr lang="en-GB" dirty="0" err="1" smtClean="0"/>
              <a:t>Peelite</a:t>
            </a:r>
            <a:r>
              <a:rPr lang="en-GB" dirty="0" smtClean="0"/>
              <a:t>’ William Gladstone)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744</TotalTime>
  <Words>2285</Words>
  <Application>Microsoft Office PowerPoint</Application>
  <PresentationFormat>On-screen Show (4:3)</PresentationFormat>
  <Paragraphs>177</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Apex</vt:lpstr>
      <vt:lpstr>AHHI 5003 – BRITAIN 1776-1997</vt:lpstr>
      <vt:lpstr>1. 18TH CENTURY POLITICS</vt:lpstr>
      <vt:lpstr>GOVERNMENT</vt:lpstr>
      <vt:lpstr>GOVERNMENT </vt:lpstr>
      <vt:lpstr>GOVERNMENT</vt:lpstr>
      <vt:lpstr>WHIGS AND TORIES</vt:lpstr>
      <vt:lpstr>WHIGS AND TORIES</vt:lpstr>
      <vt:lpstr>WHIGS AND TORIES</vt:lpstr>
      <vt:lpstr>2.  PROTEST</vt:lpstr>
      <vt:lpstr>GORDON RIOTS</vt:lpstr>
      <vt:lpstr>GORDON RIOTS</vt:lpstr>
      <vt:lpstr>RADICALISM </vt:lpstr>
      <vt:lpstr>RADICALISM</vt:lpstr>
      <vt:lpstr>‘WILKES AND LIBERTY’</vt:lpstr>
      <vt:lpstr>WILKES</vt:lpstr>
      <vt:lpstr>THOMAS PAINE</vt:lpstr>
      <vt:lpstr>PAINE and ‘COMM0N SENSE’ (1776)</vt:lpstr>
      <vt:lpstr>PAINE contd...</vt:lpstr>
      <vt:lpstr>3. RESPONSES</vt:lpstr>
      <vt:lpstr>REFLECTIONS...</vt:lpstr>
      <vt:lpstr>RESPONSE</vt:lpstr>
      <vt:lpstr>RESPONSE</vt:lpstr>
      <vt:lpstr>4. POLITICAL REFORM</vt:lpstr>
      <vt:lpstr>POLITICAL REFORM</vt:lpstr>
      <vt:lpstr>PARLIAMENTARY REFORM</vt:lpstr>
      <vt:lpstr>THE REFORM ACT - 1832</vt:lpstr>
      <vt:lpstr>REFORM ACT - IMPACT</vt:lpstr>
      <vt:lpstr>REFORM ACT - IMPACT</vt:lpstr>
      <vt:lpstr>REFORM</vt:lpstr>
      <vt:lpstr>CLASS</vt:lpstr>
      <vt:lpstr>CHARTISM</vt:lpstr>
      <vt:lpstr>CHARTISM</vt:lpstr>
      <vt:lpstr>ORIGINS</vt:lpstr>
      <vt:lpstr>CHARTISM</vt:lpstr>
      <vt:lpstr>CHARTISM</vt:lpstr>
      <vt:lpstr>LEGACY</vt:lpstr>
      <vt:lpstr>ANTI-CORN LAW LEAGUE</vt:lpstr>
      <vt:lpstr>POLITICAL CHANGE</vt:lpstr>
      <vt:lpstr>CORN LAW REPEAL</vt:lpstr>
      <vt:lpstr>THE IMPACT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Sony</dc:creator>
  <cp:lastModifiedBy>Sony</cp:lastModifiedBy>
  <cp:revision>85</cp:revision>
  <dcterms:created xsi:type="dcterms:W3CDTF">2011-01-26T16:28:51Z</dcterms:created>
  <dcterms:modified xsi:type="dcterms:W3CDTF">2012-02-11T13:04:50Z</dcterms:modified>
</cp:coreProperties>
</file>