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5"/>
  </p:notesMasterIdLst>
  <p:sldIdLst>
    <p:sldId id="256" r:id="rId2"/>
    <p:sldId id="257" r:id="rId3"/>
    <p:sldId id="274" r:id="rId4"/>
    <p:sldId id="275" r:id="rId5"/>
    <p:sldId id="276" r:id="rId6"/>
    <p:sldId id="277" r:id="rId7"/>
    <p:sldId id="278" r:id="rId8"/>
    <p:sldId id="279" r:id="rId9"/>
    <p:sldId id="280" r:id="rId10"/>
    <p:sldId id="281" r:id="rId11"/>
    <p:sldId id="262" r:id="rId12"/>
    <p:sldId id="263" r:id="rId13"/>
    <p:sldId id="264" r:id="rId14"/>
    <p:sldId id="259" r:id="rId15"/>
    <p:sldId id="260" r:id="rId16"/>
    <p:sldId id="265" r:id="rId17"/>
    <p:sldId id="261" r:id="rId18"/>
    <p:sldId id="266" r:id="rId19"/>
    <p:sldId id="267" r:id="rId20"/>
    <p:sldId id="268" r:id="rId21"/>
    <p:sldId id="269" r:id="rId22"/>
    <p:sldId id="270" r:id="rId23"/>
    <p:sldId id="271" r:id="rId24"/>
    <p:sldId id="272" r:id="rId25"/>
    <p:sldId id="273" r:id="rId26"/>
    <p:sldId id="282" r:id="rId27"/>
    <p:sldId id="283" r:id="rId28"/>
    <p:sldId id="284" r:id="rId29"/>
    <p:sldId id="285" r:id="rId30"/>
    <p:sldId id="286" r:id="rId31"/>
    <p:sldId id="287" r:id="rId32"/>
    <p:sldId id="288" r:id="rId33"/>
    <p:sldId id="258"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461C218-17F2-4A44-88BF-29FFA856AF93}" v="9" dt="2025-11-11T16:54:55.3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hn Paton" userId="a846a9ba1c7575dd" providerId="LiveId" clId="{497ABCCB-1AF4-4FF2-816B-F69DA5630D6E}"/>
    <pc:docChg chg="undo custSel addSld modSld sldOrd">
      <pc:chgData name="John Paton" userId="a846a9ba1c7575dd" providerId="LiveId" clId="{497ABCCB-1AF4-4FF2-816B-F69DA5630D6E}" dt="2025-11-11T16:58:51.102" v="256" actId="1076"/>
      <pc:docMkLst>
        <pc:docMk/>
      </pc:docMkLst>
      <pc:sldChg chg="addSp modSp mod">
        <pc:chgData name="John Paton" userId="a846a9ba1c7575dd" providerId="LiveId" clId="{497ABCCB-1AF4-4FF2-816B-F69DA5630D6E}" dt="2025-11-11T16:56:38.704" v="253" actId="115"/>
        <pc:sldMkLst>
          <pc:docMk/>
          <pc:sldMk cId="3750179095" sldId="256"/>
        </pc:sldMkLst>
        <pc:spChg chg="mod">
          <ac:chgData name="John Paton" userId="a846a9ba1c7575dd" providerId="LiveId" clId="{497ABCCB-1AF4-4FF2-816B-F69DA5630D6E}" dt="2025-11-11T12:12:03.681" v="106" actId="27636"/>
          <ac:spMkLst>
            <pc:docMk/>
            <pc:sldMk cId="3750179095" sldId="256"/>
            <ac:spMk id="2" creationId="{779BBE72-A4E1-A25C-098B-7A273097FCBB}"/>
          </ac:spMkLst>
        </pc:spChg>
        <pc:spChg chg="mod">
          <ac:chgData name="John Paton" userId="a846a9ba1c7575dd" providerId="LiveId" clId="{497ABCCB-1AF4-4FF2-816B-F69DA5630D6E}" dt="2025-11-11T16:56:38.704" v="253" actId="115"/>
          <ac:spMkLst>
            <pc:docMk/>
            <pc:sldMk cId="3750179095" sldId="256"/>
            <ac:spMk id="3" creationId="{F1B3273B-AE6B-61A9-E247-6AF9FEEAE308}"/>
          </ac:spMkLst>
        </pc:spChg>
        <pc:graphicFrameChg chg="add mod">
          <ac:chgData name="John Paton" userId="a846a9ba1c7575dd" providerId="LiveId" clId="{497ABCCB-1AF4-4FF2-816B-F69DA5630D6E}" dt="2025-11-11T16:48:02.338" v="185"/>
          <ac:graphicFrameMkLst>
            <pc:docMk/>
            <pc:sldMk cId="3750179095" sldId="256"/>
            <ac:graphicFrameMk id="5" creationId="{2E51AB64-4231-7765-A9DD-70F456736270}"/>
          </ac:graphicFrameMkLst>
        </pc:graphicFrameChg>
      </pc:sldChg>
      <pc:sldChg chg="modSp mod ord">
        <pc:chgData name="John Paton" userId="a846a9ba1c7575dd" providerId="LiveId" clId="{497ABCCB-1AF4-4FF2-816B-F69DA5630D6E}" dt="2025-11-11T16:42:28.848" v="131"/>
        <pc:sldMkLst>
          <pc:docMk/>
          <pc:sldMk cId="2067938073" sldId="257"/>
        </pc:sldMkLst>
        <pc:spChg chg="mod">
          <ac:chgData name="John Paton" userId="a846a9ba1c7575dd" providerId="LiveId" clId="{497ABCCB-1AF4-4FF2-816B-F69DA5630D6E}" dt="2025-11-11T10:17:46.806" v="29" actId="255"/>
          <ac:spMkLst>
            <pc:docMk/>
            <pc:sldMk cId="2067938073" sldId="257"/>
            <ac:spMk id="8" creationId="{3AF497F5-3696-4E78-1E5B-EB700131E92C}"/>
          </ac:spMkLst>
        </pc:spChg>
        <pc:spChg chg="mod">
          <ac:chgData name="John Paton" userId="a846a9ba1c7575dd" providerId="LiveId" clId="{497ABCCB-1AF4-4FF2-816B-F69DA5630D6E}" dt="2025-11-11T10:17:56.324" v="30" actId="255"/>
          <ac:spMkLst>
            <pc:docMk/>
            <pc:sldMk cId="2067938073" sldId="257"/>
            <ac:spMk id="12" creationId="{18D790D2-0898-BC4F-DD1A-91F09CA0B789}"/>
          </ac:spMkLst>
        </pc:spChg>
      </pc:sldChg>
      <pc:sldChg chg="addSp delSp modSp mod setBg addAnim setClrOvrMap">
        <pc:chgData name="John Paton" userId="a846a9ba1c7575dd" providerId="LiveId" clId="{497ABCCB-1AF4-4FF2-816B-F69DA5630D6E}" dt="2025-11-11T16:54:58.301" v="246" actId="962"/>
        <pc:sldMkLst>
          <pc:docMk/>
          <pc:sldMk cId="3650619809" sldId="258"/>
        </pc:sldMkLst>
        <pc:spChg chg="mod">
          <ac:chgData name="John Paton" userId="a846a9ba1c7575dd" providerId="LiveId" clId="{497ABCCB-1AF4-4FF2-816B-F69DA5630D6E}" dt="2025-11-11T16:54:34.254" v="241" actId="26606"/>
          <ac:spMkLst>
            <pc:docMk/>
            <pc:sldMk cId="3650619809" sldId="258"/>
            <ac:spMk id="2" creationId="{41F22ACC-8B28-F8FD-3309-68EDEB3FEE13}"/>
          </ac:spMkLst>
        </pc:spChg>
        <pc:spChg chg="mod">
          <ac:chgData name="John Paton" userId="a846a9ba1c7575dd" providerId="LiveId" clId="{497ABCCB-1AF4-4FF2-816B-F69DA5630D6E}" dt="2025-11-11T16:54:55.350" v="244" actId="255"/>
          <ac:spMkLst>
            <pc:docMk/>
            <pc:sldMk cId="3650619809" sldId="258"/>
            <ac:spMk id="3" creationId="{62124F56-E94C-B021-9664-5018EC0DF165}"/>
          </ac:spMkLst>
        </pc:spChg>
        <pc:spChg chg="add">
          <ac:chgData name="John Paton" userId="a846a9ba1c7575dd" providerId="LiveId" clId="{497ABCCB-1AF4-4FF2-816B-F69DA5630D6E}" dt="2025-11-11T16:54:34.254" v="241" actId="26606"/>
          <ac:spMkLst>
            <pc:docMk/>
            <pc:sldMk cId="3650619809" sldId="258"/>
            <ac:spMk id="12" creationId="{6E448DB1-4196-18A6-15DA-C72635C1B11E}"/>
          </ac:spMkLst>
        </pc:spChg>
        <pc:spChg chg="add">
          <ac:chgData name="John Paton" userId="a846a9ba1c7575dd" providerId="LiveId" clId="{497ABCCB-1AF4-4FF2-816B-F69DA5630D6E}" dt="2025-11-11T16:54:34.254" v="241" actId="26606"/>
          <ac:spMkLst>
            <pc:docMk/>
            <pc:sldMk cId="3650619809" sldId="258"/>
            <ac:spMk id="14" creationId="{76A10D8F-D463-70E5-239B-17AD65EF433D}"/>
          </ac:spMkLst>
        </pc:spChg>
        <pc:picChg chg="add del mod ord">
          <ac:chgData name="John Paton" userId="a846a9ba1c7575dd" providerId="LiveId" clId="{497ABCCB-1AF4-4FF2-816B-F69DA5630D6E}" dt="2025-11-11T16:53:48.401" v="236" actId="21"/>
          <ac:picMkLst>
            <pc:docMk/>
            <pc:sldMk cId="3650619809" sldId="258"/>
            <ac:picMk id="5" creationId="{EA21F979-89A6-C71C-6A30-D8CB49074CCE}"/>
          </ac:picMkLst>
        </pc:picChg>
        <pc:picChg chg="add mod ord">
          <ac:chgData name="John Paton" userId="a846a9ba1c7575dd" providerId="LiveId" clId="{497ABCCB-1AF4-4FF2-816B-F69DA5630D6E}" dt="2025-11-11T16:54:58.301" v="246" actId="962"/>
          <ac:picMkLst>
            <pc:docMk/>
            <pc:sldMk cId="3650619809" sldId="258"/>
            <ac:picMk id="7" creationId="{ADF6D544-1B7E-53D8-85EE-E68E89F5CFAF}"/>
          </ac:picMkLst>
        </pc:picChg>
      </pc:sldChg>
      <pc:sldChg chg="add ord">
        <pc:chgData name="John Paton" userId="a846a9ba1c7575dd" providerId="LiveId" clId="{497ABCCB-1AF4-4FF2-816B-F69DA5630D6E}" dt="2025-11-11T16:43:48.972" v="139"/>
        <pc:sldMkLst>
          <pc:docMk/>
          <pc:sldMk cId="3727123892" sldId="259"/>
        </pc:sldMkLst>
      </pc:sldChg>
      <pc:sldChg chg="add ord">
        <pc:chgData name="John Paton" userId="a846a9ba1c7575dd" providerId="LiveId" clId="{497ABCCB-1AF4-4FF2-816B-F69DA5630D6E}" dt="2025-11-11T16:43:57.032" v="141"/>
        <pc:sldMkLst>
          <pc:docMk/>
          <pc:sldMk cId="2087871772" sldId="260"/>
        </pc:sldMkLst>
      </pc:sldChg>
      <pc:sldChg chg="add ord">
        <pc:chgData name="John Paton" userId="a846a9ba1c7575dd" providerId="LiveId" clId="{497ABCCB-1AF4-4FF2-816B-F69DA5630D6E}" dt="2025-11-11T16:44:20.119" v="145"/>
        <pc:sldMkLst>
          <pc:docMk/>
          <pc:sldMk cId="4291751552" sldId="261"/>
        </pc:sldMkLst>
      </pc:sldChg>
      <pc:sldChg chg="add ord">
        <pc:chgData name="John Paton" userId="a846a9ba1c7575dd" providerId="LiveId" clId="{497ABCCB-1AF4-4FF2-816B-F69DA5630D6E}" dt="2025-11-11T16:43:27.216" v="133"/>
        <pc:sldMkLst>
          <pc:docMk/>
          <pc:sldMk cId="35706944" sldId="262"/>
        </pc:sldMkLst>
      </pc:sldChg>
      <pc:sldChg chg="add ord">
        <pc:chgData name="John Paton" userId="a846a9ba1c7575dd" providerId="LiveId" clId="{497ABCCB-1AF4-4FF2-816B-F69DA5630D6E}" dt="2025-11-11T16:43:35.807" v="135"/>
        <pc:sldMkLst>
          <pc:docMk/>
          <pc:sldMk cId="782340352" sldId="263"/>
        </pc:sldMkLst>
      </pc:sldChg>
      <pc:sldChg chg="add ord">
        <pc:chgData name="John Paton" userId="a846a9ba1c7575dd" providerId="LiveId" clId="{497ABCCB-1AF4-4FF2-816B-F69DA5630D6E}" dt="2025-11-11T16:43:41.542" v="137"/>
        <pc:sldMkLst>
          <pc:docMk/>
          <pc:sldMk cId="3606796236" sldId="264"/>
        </pc:sldMkLst>
      </pc:sldChg>
      <pc:sldChg chg="add ord">
        <pc:chgData name="John Paton" userId="a846a9ba1c7575dd" providerId="LiveId" clId="{497ABCCB-1AF4-4FF2-816B-F69DA5630D6E}" dt="2025-11-11T16:44:07.223" v="143"/>
        <pc:sldMkLst>
          <pc:docMk/>
          <pc:sldMk cId="2290716597" sldId="265"/>
        </pc:sldMkLst>
      </pc:sldChg>
      <pc:sldChg chg="add ord">
        <pc:chgData name="John Paton" userId="a846a9ba1c7575dd" providerId="LiveId" clId="{497ABCCB-1AF4-4FF2-816B-F69DA5630D6E}" dt="2025-11-11T16:44:30.223" v="147"/>
        <pc:sldMkLst>
          <pc:docMk/>
          <pc:sldMk cId="1268172090" sldId="266"/>
        </pc:sldMkLst>
      </pc:sldChg>
      <pc:sldChg chg="modSp add mod ord">
        <pc:chgData name="John Paton" userId="a846a9ba1c7575dd" providerId="LiveId" clId="{497ABCCB-1AF4-4FF2-816B-F69DA5630D6E}" dt="2025-11-11T16:44:37.254" v="149"/>
        <pc:sldMkLst>
          <pc:docMk/>
          <pc:sldMk cId="1275594558" sldId="267"/>
        </pc:sldMkLst>
        <pc:spChg chg="mod">
          <ac:chgData name="John Paton" userId="a846a9ba1c7575dd" providerId="LiveId" clId="{497ABCCB-1AF4-4FF2-816B-F69DA5630D6E}" dt="2025-11-11T12:09:29.299" v="35" actId="27636"/>
          <ac:spMkLst>
            <pc:docMk/>
            <pc:sldMk cId="1275594558" sldId="267"/>
            <ac:spMk id="2" creationId="{E421D3CD-45D7-863B-9EAF-AFC2F91E06F9}"/>
          </ac:spMkLst>
        </pc:spChg>
      </pc:sldChg>
      <pc:sldChg chg="add ord">
        <pc:chgData name="John Paton" userId="a846a9ba1c7575dd" providerId="LiveId" clId="{497ABCCB-1AF4-4FF2-816B-F69DA5630D6E}" dt="2025-11-11T16:44:42.233" v="151"/>
        <pc:sldMkLst>
          <pc:docMk/>
          <pc:sldMk cId="3972475521" sldId="268"/>
        </pc:sldMkLst>
      </pc:sldChg>
      <pc:sldChg chg="modSp add mod ord">
        <pc:chgData name="John Paton" userId="a846a9ba1c7575dd" providerId="LiveId" clId="{497ABCCB-1AF4-4FF2-816B-F69DA5630D6E}" dt="2025-11-11T16:44:47.618" v="153"/>
        <pc:sldMkLst>
          <pc:docMk/>
          <pc:sldMk cId="4014907807" sldId="269"/>
        </pc:sldMkLst>
        <pc:spChg chg="mod">
          <ac:chgData name="John Paton" userId="a846a9ba1c7575dd" providerId="LiveId" clId="{497ABCCB-1AF4-4FF2-816B-F69DA5630D6E}" dt="2025-11-11T12:09:29.310" v="36" actId="27636"/>
          <ac:spMkLst>
            <pc:docMk/>
            <pc:sldMk cId="4014907807" sldId="269"/>
            <ac:spMk id="2" creationId="{836F1063-C5F4-52C6-A2A2-12EB6DD0632C}"/>
          </ac:spMkLst>
        </pc:spChg>
      </pc:sldChg>
      <pc:sldChg chg="add ord">
        <pc:chgData name="John Paton" userId="a846a9ba1c7575dd" providerId="LiveId" clId="{497ABCCB-1AF4-4FF2-816B-F69DA5630D6E}" dt="2025-11-11T16:44:54.313" v="155"/>
        <pc:sldMkLst>
          <pc:docMk/>
          <pc:sldMk cId="2692670222" sldId="270"/>
        </pc:sldMkLst>
      </pc:sldChg>
      <pc:sldChg chg="add ord">
        <pc:chgData name="John Paton" userId="a846a9ba1c7575dd" providerId="LiveId" clId="{497ABCCB-1AF4-4FF2-816B-F69DA5630D6E}" dt="2025-11-11T16:45:00.459" v="157"/>
        <pc:sldMkLst>
          <pc:docMk/>
          <pc:sldMk cId="4058526468" sldId="271"/>
        </pc:sldMkLst>
      </pc:sldChg>
      <pc:sldChg chg="modSp add mod ord">
        <pc:chgData name="John Paton" userId="a846a9ba1c7575dd" providerId="LiveId" clId="{497ABCCB-1AF4-4FF2-816B-F69DA5630D6E}" dt="2025-11-11T16:58:34.513" v="255" actId="1076"/>
        <pc:sldMkLst>
          <pc:docMk/>
          <pc:sldMk cId="3966194615" sldId="272"/>
        </pc:sldMkLst>
        <pc:spChg chg="mod">
          <ac:chgData name="John Paton" userId="a846a9ba1c7575dd" providerId="LiveId" clId="{497ABCCB-1AF4-4FF2-816B-F69DA5630D6E}" dt="2025-11-11T16:58:34.513" v="255" actId="1076"/>
          <ac:spMkLst>
            <pc:docMk/>
            <pc:sldMk cId="3966194615" sldId="272"/>
            <ac:spMk id="2" creationId="{E9FB3B42-7DB1-F8A3-F881-F4AC349800B3}"/>
          </ac:spMkLst>
        </pc:spChg>
      </pc:sldChg>
      <pc:sldChg chg="modSp add mod ord">
        <pc:chgData name="John Paton" userId="a846a9ba1c7575dd" providerId="LiveId" clId="{497ABCCB-1AF4-4FF2-816B-F69DA5630D6E}" dt="2025-11-11T16:58:51.102" v="256" actId="1076"/>
        <pc:sldMkLst>
          <pc:docMk/>
          <pc:sldMk cId="3707031315" sldId="273"/>
        </pc:sldMkLst>
        <pc:spChg chg="mod">
          <ac:chgData name="John Paton" userId="a846a9ba1c7575dd" providerId="LiveId" clId="{497ABCCB-1AF4-4FF2-816B-F69DA5630D6E}" dt="2025-11-11T16:58:51.102" v="256" actId="1076"/>
          <ac:spMkLst>
            <pc:docMk/>
            <pc:sldMk cId="3707031315" sldId="273"/>
            <ac:spMk id="3" creationId="{2016385B-AFD9-E6FF-1D40-9B9039479EEC}"/>
          </ac:spMkLst>
        </pc:spChg>
      </pc:sldChg>
      <pc:sldChg chg="add ord">
        <pc:chgData name="John Paton" userId="a846a9ba1c7575dd" providerId="LiveId" clId="{497ABCCB-1AF4-4FF2-816B-F69DA5630D6E}" dt="2025-11-11T16:41:03.803" v="115"/>
        <pc:sldMkLst>
          <pc:docMk/>
          <pc:sldMk cId="1577852096" sldId="274"/>
        </pc:sldMkLst>
      </pc:sldChg>
      <pc:sldChg chg="add ord">
        <pc:chgData name="John Paton" userId="a846a9ba1c7575dd" providerId="LiveId" clId="{497ABCCB-1AF4-4FF2-816B-F69DA5630D6E}" dt="2025-11-11T16:41:15.394" v="117"/>
        <pc:sldMkLst>
          <pc:docMk/>
          <pc:sldMk cId="2730639894" sldId="275"/>
        </pc:sldMkLst>
      </pc:sldChg>
      <pc:sldChg chg="modSp add mod ord">
        <pc:chgData name="John Paton" userId="a846a9ba1c7575dd" providerId="LiveId" clId="{497ABCCB-1AF4-4FF2-816B-F69DA5630D6E}" dt="2025-11-11T16:41:28.587" v="119"/>
        <pc:sldMkLst>
          <pc:docMk/>
          <pc:sldMk cId="3532845876" sldId="276"/>
        </pc:sldMkLst>
        <pc:spChg chg="mod">
          <ac:chgData name="John Paton" userId="a846a9ba1c7575dd" providerId="LiveId" clId="{497ABCCB-1AF4-4FF2-816B-F69DA5630D6E}" dt="2025-11-11T16:40:14.070" v="108" actId="27636"/>
          <ac:spMkLst>
            <pc:docMk/>
            <pc:sldMk cId="3532845876" sldId="276"/>
            <ac:spMk id="3" creationId="{454F256D-987E-8CFE-B1F0-CB92C651326D}"/>
          </ac:spMkLst>
        </pc:spChg>
      </pc:sldChg>
      <pc:sldChg chg="modSp add mod ord">
        <pc:chgData name="John Paton" userId="a846a9ba1c7575dd" providerId="LiveId" clId="{497ABCCB-1AF4-4FF2-816B-F69DA5630D6E}" dt="2025-11-11T16:41:37.950" v="121"/>
        <pc:sldMkLst>
          <pc:docMk/>
          <pc:sldMk cId="1096156447" sldId="277"/>
        </pc:sldMkLst>
        <pc:spChg chg="mod">
          <ac:chgData name="John Paton" userId="a846a9ba1c7575dd" providerId="LiveId" clId="{497ABCCB-1AF4-4FF2-816B-F69DA5630D6E}" dt="2025-11-11T16:40:14.080" v="109" actId="27636"/>
          <ac:spMkLst>
            <pc:docMk/>
            <pc:sldMk cId="1096156447" sldId="277"/>
            <ac:spMk id="4" creationId="{CDC55AC3-1CD9-1711-2628-C9D17BF9A1E4}"/>
          </ac:spMkLst>
        </pc:spChg>
      </pc:sldChg>
      <pc:sldChg chg="add ord">
        <pc:chgData name="John Paton" userId="a846a9ba1c7575dd" providerId="LiveId" clId="{497ABCCB-1AF4-4FF2-816B-F69DA5630D6E}" dt="2025-11-11T16:41:46.943" v="123"/>
        <pc:sldMkLst>
          <pc:docMk/>
          <pc:sldMk cId="3089864047" sldId="278"/>
        </pc:sldMkLst>
      </pc:sldChg>
      <pc:sldChg chg="modSp add mod ord">
        <pc:chgData name="John Paton" userId="a846a9ba1c7575dd" providerId="LiveId" clId="{497ABCCB-1AF4-4FF2-816B-F69DA5630D6E}" dt="2025-11-11T16:42:02.349" v="125"/>
        <pc:sldMkLst>
          <pc:docMk/>
          <pc:sldMk cId="2534553652" sldId="279"/>
        </pc:sldMkLst>
        <pc:spChg chg="mod">
          <ac:chgData name="John Paton" userId="a846a9ba1c7575dd" providerId="LiveId" clId="{497ABCCB-1AF4-4FF2-816B-F69DA5630D6E}" dt="2025-11-11T16:40:14.094" v="110" actId="27636"/>
          <ac:spMkLst>
            <pc:docMk/>
            <pc:sldMk cId="2534553652" sldId="279"/>
            <ac:spMk id="2" creationId="{C30E1E53-427B-8675-C0E8-C974B6CA0DBD}"/>
          </ac:spMkLst>
        </pc:spChg>
      </pc:sldChg>
      <pc:sldChg chg="add ord">
        <pc:chgData name="John Paton" userId="a846a9ba1c7575dd" providerId="LiveId" clId="{497ABCCB-1AF4-4FF2-816B-F69DA5630D6E}" dt="2025-11-11T16:42:10.943" v="127"/>
        <pc:sldMkLst>
          <pc:docMk/>
          <pc:sldMk cId="3907269924" sldId="280"/>
        </pc:sldMkLst>
      </pc:sldChg>
      <pc:sldChg chg="modSp add mod ord">
        <pc:chgData name="John Paton" userId="a846a9ba1c7575dd" providerId="LiveId" clId="{497ABCCB-1AF4-4FF2-816B-F69DA5630D6E}" dt="2025-11-11T16:57:25.516" v="254" actId="1076"/>
        <pc:sldMkLst>
          <pc:docMk/>
          <pc:sldMk cId="1314403070" sldId="281"/>
        </pc:sldMkLst>
        <pc:spChg chg="mod">
          <ac:chgData name="John Paton" userId="a846a9ba1c7575dd" providerId="LiveId" clId="{497ABCCB-1AF4-4FF2-816B-F69DA5630D6E}" dt="2025-11-11T16:57:25.516" v="254" actId="1076"/>
          <ac:spMkLst>
            <pc:docMk/>
            <pc:sldMk cId="1314403070" sldId="281"/>
            <ac:spMk id="3" creationId="{003CD92A-21AE-ED2F-BA0C-76EE4FC8B645}"/>
          </ac:spMkLst>
        </pc:spChg>
      </pc:sldChg>
      <pc:sldChg chg="modSp add mod">
        <pc:chgData name="John Paton" userId="a846a9ba1c7575dd" providerId="LiveId" clId="{497ABCCB-1AF4-4FF2-816B-F69DA5630D6E}" dt="2025-11-11T16:51:09.369" v="228" actId="20577"/>
        <pc:sldMkLst>
          <pc:docMk/>
          <pc:sldMk cId="1611207349" sldId="282"/>
        </pc:sldMkLst>
        <pc:spChg chg="mod">
          <ac:chgData name="John Paton" userId="a846a9ba1c7575dd" providerId="LiveId" clId="{497ABCCB-1AF4-4FF2-816B-F69DA5630D6E}" dt="2025-11-11T16:51:09.369" v="228" actId="20577"/>
          <ac:spMkLst>
            <pc:docMk/>
            <pc:sldMk cId="1611207349" sldId="282"/>
            <ac:spMk id="3" creationId="{407213A9-854A-0DF9-1AD5-32365DDECF91}"/>
          </ac:spMkLst>
        </pc:spChg>
      </pc:sldChg>
      <pc:sldChg chg="add">
        <pc:chgData name="John Paton" userId="a846a9ba1c7575dd" providerId="LiveId" clId="{497ABCCB-1AF4-4FF2-816B-F69DA5630D6E}" dt="2025-11-11T16:40:41.168" v="111"/>
        <pc:sldMkLst>
          <pc:docMk/>
          <pc:sldMk cId="1426600664" sldId="283"/>
        </pc:sldMkLst>
      </pc:sldChg>
      <pc:sldChg chg="add">
        <pc:chgData name="John Paton" userId="a846a9ba1c7575dd" providerId="LiveId" clId="{497ABCCB-1AF4-4FF2-816B-F69DA5630D6E}" dt="2025-11-11T16:40:41.168" v="111"/>
        <pc:sldMkLst>
          <pc:docMk/>
          <pc:sldMk cId="1968730445" sldId="284"/>
        </pc:sldMkLst>
      </pc:sldChg>
      <pc:sldChg chg="add">
        <pc:chgData name="John Paton" userId="a846a9ba1c7575dd" providerId="LiveId" clId="{497ABCCB-1AF4-4FF2-816B-F69DA5630D6E}" dt="2025-11-11T16:40:41.168" v="111"/>
        <pc:sldMkLst>
          <pc:docMk/>
          <pc:sldMk cId="2279153284" sldId="285"/>
        </pc:sldMkLst>
      </pc:sldChg>
      <pc:sldChg chg="modSp add mod">
        <pc:chgData name="John Paton" userId="a846a9ba1c7575dd" providerId="LiveId" clId="{497ABCCB-1AF4-4FF2-816B-F69DA5630D6E}" dt="2025-11-11T16:40:41.229" v="112" actId="27636"/>
        <pc:sldMkLst>
          <pc:docMk/>
          <pc:sldMk cId="25924680" sldId="286"/>
        </pc:sldMkLst>
        <pc:spChg chg="mod">
          <ac:chgData name="John Paton" userId="a846a9ba1c7575dd" providerId="LiveId" clId="{497ABCCB-1AF4-4FF2-816B-F69DA5630D6E}" dt="2025-11-11T16:40:41.229" v="112" actId="27636"/>
          <ac:spMkLst>
            <pc:docMk/>
            <pc:sldMk cId="25924680" sldId="286"/>
            <ac:spMk id="3" creationId="{D1269BED-D182-81D2-DC93-EDEF49CC21AA}"/>
          </ac:spMkLst>
        </pc:spChg>
      </pc:sldChg>
      <pc:sldChg chg="modSp add mod">
        <pc:chgData name="John Paton" userId="a846a9ba1c7575dd" providerId="LiveId" clId="{497ABCCB-1AF4-4FF2-816B-F69DA5630D6E}" dt="2025-11-11T16:40:41.237" v="113" actId="27636"/>
        <pc:sldMkLst>
          <pc:docMk/>
          <pc:sldMk cId="1941120558" sldId="287"/>
        </pc:sldMkLst>
        <pc:spChg chg="mod">
          <ac:chgData name="John Paton" userId="a846a9ba1c7575dd" providerId="LiveId" clId="{497ABCCB-1AF4-4FF2-816B-F69DA5630D6E}" dt="2025-11-11T16:40:41.237" v="113" actId="27636"/>
          <ac:spMkLst>
            <pc:docMk/>
            <pc:sldMk cId="1941120558" sldId="287"/>
            <ac:spMk id="3" creationId="{D1269BED-D182-81D2-DC93-EDEF49CC21AA}"/>
          </ac:spMkLst>
        </pc:spChg>
      </pc:sldChg>
      <pc:sldChg chg="add">
        <pc:chgData name="John Paton" userId="a846a9ba1c7575dd" providerId="LiveId" clId="{497ABCCB-1AF4-4FF2-816B-F69DA5630D6E}" dt="2025-11-11T16:40:41.168" v="111"/>
        <pc:sldMkLst>
          <pc:docMk/>
          <pc:sldMk cId="992694466" sldId="288"/>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9ECBFC-EF2C-41A2-A4A9-CE9C2DF36F84}"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5E28B681-26F0-4D6C-AC80-D90C1EDE630B}">
      <dgm:prSet/>
      <dgm:spPr/>
      <dgm:t>
        <a:bodyPr/>
        <a:lstStyle/>
        <a:p>
          <a:pPr>
            <a:lnSpc>
              <a:spcPct val="100000"/>
            </a:lnSpc>
          </a:pPr>
          <a:r>
            <a:rPr lang="en-GB" b="0" i="0" baseline="0" dirty="0"/>
            <a:t>Driving Operational Efficiency (</a:t>
          </a:r>
          <a:r>
            <a:rPr lang="en-GB" dirty="0"/>
            <a:t>TAO et al, 2024).</a:t>
          </a:r>
          <a:endParaRPr lang="en-US" dirty="0"/>
        </a:p>
      </dgm:t>
    </dgm:pt>
    <dgm:pt modelId="{BC559F87-E6F8-4422-988C-23B46FDEF6AF}" type="parTrans" cxnId="{AB4C9306-43E2-4F40-BE77-FC971CC75D60}">
      <dgm:prSet/>
      <dgm:spPr/>
      <dgm:t>
        <a:bodyPr/>
        <a:lstStyle/>
        <a:p>
          <a:endParaRPr lang="en-US"/>
        </a:p>
      </dgm:t>
    </dgm:pt>
    <dgm:pt modelId="{AA992498-096E-4264-B0A7-45B28F432668}" type="sibTrans" cxnId="{AB4C9306-43E2-4F40-BE77-FC971CC75D60}">
      <dgm:prSet/>
      <dgm:spPr/>
      <dgm:t>
        <a:bodyPr/>
        <a:lstStyle/>
        <a:p>
          <a:endParaRPr lang="en-US"/>
        </a:p>
      </dgm:t>
    </dgm:pt>
    <dgm:pt modelId="{CDC3A629-2E97-4FD3-9A38-6D2E2DAE8B55}">
      <dgm:prSet/>
      <dgm:spPr/>
      <dgm:t>
        <a:bodyPr/>
        <a:lstStyle/>
        <a:p>
          <a:pPr>
            <a:lnSpc>
              <a:spcPct val="100000"/>
            </a:lnSpc>
          </a:pPr>
          <a:r>
            <a:rPr lang="en-GB" b="0" i="0" baseline="0" dirty="0"/>
            <a:t>Information Systems automate and streamline core business processes, eliminating redundancies and reducing costs.</a:t>
          </a:r>
          <a:endParaRPr lang="en-US" dirty="0"/>
        </a:p>
      </dgm:t>
    </dgm:pt>
    <dgm:pt modelId="{D1C35D10-B9F8-4C6F-AA14-A7C8977E8420}" type="parTrans" cxnId="{3DF3E65D-EE36-48F2-924F-8B80C20E85E6}">
      <dgm:prSet/>
      <dgm:spPr/>
      <dgm:t>
        <a:bodyPr/>
        <a:lstStyle/>
        <a:p>
          <a:endParaRPr lang="en-US"/>
        </a:p>
      </dgm:t>
    </dgm:pt>
    <dgm:pt modelId="{FD87DCCD-BE7D-4A2E-BC97-7FBC821A1E66}" type="sibTrans" cxnId="{3DF3E65D-EE36-48F2-924F-8B80C20E85E6}">
      <dgm:prSet/>
      <dgm:spPr/>
      <dgm:t>
        <a:bodyPr/>
        <a:lstStyle/>
        <a:p>
          <a:endParaRPr lang="en-US"/>
        </a:p>
      </dgm:t>
    </dgm:pt>
    <dgm:pt modelId="{7C652FD2-704C-4C0F-86A3-04B0143A1088}">
      <dgm:prSet/>
      <dgm:spPr/>
      <dgm:t>
        <a:bodyPr/>
        <a:lstStyle/>
        <a:p>
          <a:pPr>
            <a:lnSpc>
              <a:spcPct val="100000"/>
            </a:lnSpc>
          </a:pPr>
          <a:r>
            <a:rPr lang="en-GB" b="0" i="0" baseline="0" dirty="0"/>
            <a:t>Enabling Informed Decision-Making (Yanli et ai, 2024).</a:t>
          </a:r>
          <a:endParaRPr lang="en-US" dirty="0"/>
        </a:p>
      </dgm:t>
    </dgm:pt>
    <dgm:pt modelId="{C87F10D1-171E-4E15-87AD-CE78C6ECA85E}" type="parTrans" cxnId="{F22B7D23-CB03-42D0-8B03-FB51179BFF97}">
      <dgm:prSet/>
      <dgm:spPr/>
      <dgm:t>
        <a:bodyPr/>
        <a:lstStyle/>
        <a:p>
          <a:endParaRPr lang="en-US"/>
        </a:p>
      </dgm:t>
    </dgm:pt>
    <dgm:pt modelId="{9B8411CD-6A36-46DB-AB75-654C8B622821}" type="sibTrans" cxnId="{F22B7D23-CB03-42D0-8B03-FB51179BFF97}">
      <dgm:prSet/>
      <dgm:spPr/>
      <dgm:t>
        <a:bodyPr/>
        <a:lstStyle/>
        <a:p>
          <a:endParaRPr lang="en-US"/>
        </a:p>
      </dgm:t>
    </dgm:pt>
    <dgm:pt modelId="{FE6F8509-16CF-46F8-9094-7B3AF4EA73A4}">
      <dgm:prSet/>
      <dgm:spPr/>
      <dgm:t>
        <a:bodyPr/>
        <a:lstStyle/>
        <a:p>
          <a:pPr>
            <a:lnSpc>
              <a:spcPct val="100000"/>
            </a:lnSpc>
          </a:pPr>
          <a:r>
            <a:rPr lang="en-GB" b="0" i="0" baseline="0" dirty="0"/>
            <a:t>Information Systems transform raw data into meaningful information and insights, empowering managers to make data-driven decisions (Source: Zhang et al, 2016).</a:t>
          </a:r>
          <a:endParaRPr lang="en-US" dirty="0"/>
        </a:p>
      </dgm:t>
    </dgm:pt>
    <dgm:pt modelId="{6186D7D3-007D-4FEE-9EF3-0AE566622275}" type="parTrans" cxnId="{574A336D-8568-4B54-AE2D-FD5B86B2870A}">
      <dgm:prSet/>
      <dgm:spPr/>
      <dgm:t>
        <a:bodyPr/>
        <a:lstStyle/>
        <a:p>
          <a:endParaRPr lang="en-US"/>
        </a:p>
      </dgm:t>
    </dgm:pt>
    <dgm:pt modelId="{CC82326F-DF86-4A55-B94B-E863086AD917}" type="sibTrans" cxnId="{574A336D-8568-4B54-AE2D-FD5B86B2870A}">
      <dgm:prSet/>
      <dgm:spPr/>
      <dgm:t>
        <a:bodyPr/>
        <a:lstStyle/>
        <a:p>
          <a:endParaRPr lang="en-US"/>
        </a:p>
      </dgm:t>
    </dgm:pt>
    <dgm:pt modelId="{C114E267-2436-4484-850A-32104A6E7C31}">
      <dgm:prSet/>
      <dgm:spPr/>
      <dgm:t>
        <a:bodyPr/>
        <a:lstStyle/>
        <a:p>
          <a:pPr>
            <a:lnSpc>
              <a:spcPct val="100000"/>
            </a:lnSpc>
          </a:pPr>
          <a:r>
            <a:rPr lang="en-GB" b="0" i="0" baseline="0" dirty="0"/>
            <a:t>Creating Competitive Advantage (</a:t>
          </a:r>
          <a:r>
            <a:rPr lang="en-GB" dirty="0"/>
            <a:t>Wasef et al, 2025). </a:t>
          </a:r>
          <a:endParaRPr lang="en-US" dirty="0"/>
        </a:p>
      </dgm:t>
    </dgm:pt>
    <dgm:pt modelId="{E67443C5-C812-412D-A059-AAE68639E53D}" type="parTrans" cxnId="{7DC1CE72-0E43-40B0-9BD7-EB28F1A00FEA}">
      <dgm:prSet/>
      <dgm:spPr/>
      <dgm:t>
        <a:bodyPr/>
        <a:lstStyle/>
        <a:p>
          <a:endParaRPr lang="en-US"/>
        </a:p>
      </dgm:t>
    </dgm:pt>
    <dgm:pt modelId="{60B262F1-CB77-41A8-BE2A-0AC50B314CE0}" type="sibTrans" cxnId="{7DC1CE72-0E43-40B0-9BD7-EB28F1A00FEA}">
      <dgm:prSet/>
      <dgm:spPr/>
      <dgm:t>
        <a:bodyPr/>
        <a:lstStyle/>
        <a:p>
          <a:endParaRPr lang="en-US"/>
        </a:p>
      </dgm:t>
    </dgm:pt>
    <dgm:pt modelId="{72A8D570-0ABD-4FAD-822B-F4FC7B76B902}">
      <dgm:prSet/>
      <dgm:spPr/>
      <dgm:t>
        <a:bodyPr/>
        <a:lstStyle/>
        <a:p>
          <a:pPr>
            <a:lnSpc>
              <a:spcPct val="100000"/>
            </a:lnSpc>
          </a:pPr>
          <a:r>
            <a:rPr lang="en-GB" b="0" i="0" baseline="0"/>
            <a:t>A well-designed IS can be a powerful strategic tool that creates a significant edge over competitors.</a:t>
          </a:r>
          <a:endParaRPr lang="en-US"/>
        </a:p>
      </dgm:t>
    </dgm:pt>
    <dgm:pt modelId="{78CB50E4-B6DE-4966-B85B-DDD5FAC7EF30}" type="parTrans" cxnId="{2B6A89E5-ED95-45BE-8C81-E8A636234432}">
      <dgm:prSet/>
      <dgm:spPr/>
      <dgm:t>
        <a:bodyPr/>
        <a:lstStyle/>
        <a:p>
          <a:endParaRPr lang="en-US"/>
        </a:p>
      </dgm:t>
    </dgm:pt>
    <dgm:pt modelId="{62306C50-AB58-42BB-96AB-A2D515C52D5F}" type="sibTrans" cxnId="{2B6A89E5-ED95-45BE-8C81-E8A636234432}">
      <dgm:prSet/>
      <dgm:spPr/>
      <dgm:t>
        <a:bodyPr/>
        <a:lstStyle/>
        <a:p>
          <a:endParaRPr lang="en-US"/>
        </a:p>
      </dgm:t>
    </dgm:pt>
    <dgm:pt modelId="{336F4310-0E01-4A9D-AFD2-377E148BDAEA}" type="pres">
      <dgm:prSet presAssocID="{939ECBFC-EF2C-41A2-A4A9-CE9C2DF36F84}" presName="root" presStyleCnt="0">
        <dgm:presLayoutVars>
          <dgm:dir/>
          <dgm:resizeHandles val="exact"/>
        </dgm:presLayoutVars>
      </dgm:prSet>
      <dgm:spPr/>
    </dgm:pt>
    <dgm:pt modelId="{5F4394A0-8F22-4893-B466-2E8F278D067C}" type="pres">
      <dgm:prSet presAssocID="{5E28B681-26F0-4D6C-AC80-D90C1EDE630B}" presName="compNode" presStyleCnt="0"/>
      <dgm:spPr/>
    </dgm:pt>
    <dgm:pt modelId="{A0253D49-BD28-4CF7-AFA2-26C4CBAC3DE6}" type="pres">
      <dgm:prSet presAssocID="{5E28B681-26F0-4D6C-AC80-D90C1EDE630B}"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auge"/>
        </a:ext>
      </dgm:extLst>
    </dgm:pt>
    <dgm:pt modelId="{1E8BCB8E-0865-42AD-A557-3FB00202F955}" type="pres">
      <dgm:prSet presAssocID="{5E28B681-26F0-4D6C-AC80-D90C1EDE630B}" presName="spaceRect" presStyleCnt="0"/>
      <dgm:spPr/>
    </dgm:pt>
    <dgm:pt modelId="{010BF215-72CB-43E1-BCD7-B4254203C62A}" type="pres">
      <dgm:prSet presAssocID="{5E28B681-26F0-4D6C-AC80-D90C1EDE630B}" presName="textRect" presStyleLbl="revTx" presStyleIdx="0" presStyleCnt="6">
        <dgm:presLayoutVars>
          <dgm:chMax val="1"/>
          <dgm:chPref val="1"/>
        </dgm:presLayoutVars>
      </dgm:prSet>
      <dgm:spPr/>
    </dgm:pt>
    <dgm:pt modelId="{8843220A-4F52-462D-A21C-97074D13108A}" type="pres">
      <dgm:prSet presAssocID="{AA992498-096E-4264-B0A7-45B28F432668}" presName="sibTrans" presStyleCnt="0"/>
      <dgm:spPr/>
    </dgm:pt>
    <dgm:pt modelId="{93DD80DE-8E21-4663-894C-CEA7F9A08FC1}" type="pres">
      <dgm:prSet presAssocID="{CDC3A629-2E97-4FD3-9A38-6D2E2DAE8B55}" presName="compNode" presStyleCnt="0"/>
      <dgm:spPr/>
    </dgm:pt>
    <dgm:pt modelId="{ADEEBD1E-C7BC-4646-8915-5D86FDE0CA66}" type="pres">
      <dgm:prSet presAssocID="{CDC3A629-2E97-4FD3-9A38-6D2E2DAE8B55}"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ears"/>
        </a:ext>
      </dgm:extLst>
    </dgm:pt>
    <dgm:pt modelId="{8D5B59CE-5F0E-48F0-BA5A-7AA6EE989ADF}" type="pres">
      <dgm:prSet presAssocID="{CDC3A629-2E97-4FD3-9A38-6D2E2DAE8B55}" presName="spaceRect" presStyleCnt="0"/>
      <dgm:spPr/>
    </dgm:pt>
    <dgm:pt modelId="{AD0C61F5-0E7E-4895-8DC6-F0573B065E68}" type="pres">
      <dgm:prSet presAssocID="{CDC3A629-2E97-4FD3-9A38-6D2E2DAE8B55}" presName="textRect" presStyleLbl="revTx" presStyleIdx="1" presStyleCnt="6">
        <dgm:presLayoutVars>
          <dgm:chMax val="1"/>
          <dgm:chPref val="1"/>
        </dgm:presLayoutVars>
      </dgm:prSet>
      <dgm:spPr/>
    </dgm:pt>
    <dgm:pt modelId="{0520CE46-40A0-405E-A6EB-CF853779FA03}" type="pres">
      <dgm:prSet presAssocID="{FD87DCCD-BE7D-4A2E-BC97-7FBC821A1E66}" presName="sibTrans" presStyleCnt="0"/>
      <dgm:spPr/>
    </dgm:pt>
    <dgm:pt modelId="{6EAEC871-016E-4291-B8AB-B4A33D4EA016}" type="pres">
      <dgm:prSet presAssocID="{7C652FD2-704C-4C0F-86A3-04B0143A1088}" presName="compNode" presStyleCnt="0"/>
      <dgm:spPr/>
    </dgm:pt>
    <dgm:pt modelId="{6C52F220-1BF7-4598-8E23-D55B102E8E2A}" type="pres">
      <dgm:prSet presAssocID="{7C652FD2-704C-4C0F-86A3-04B0143A1088}"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4129746C-3F9C-455A-B419-85E53607B582}" type="pres">
      <dgm:prSet presAssocID="{7C652FD2-704C-4C0F-86A3-04B0143A1088}" presName="spaceRect" presStyleCnt="0"/>
      <dgm:spPr/>
    </dgm:pt>
    <dgm:pt modelId="{109A439D-E954-4921-BBFB-C1AA715B25AB}" type="pres">
      <dgm:prSet presAssocID="{7C652FD2-704C-4C0F-86A3-04B0143A1088}" presName="textRect" presStyleLbl="revTx" presStyleIdx="2" presStyleCnt="6">
        <dgm:presLayoutVars>
          <dgm:chMax val="1"/>
          <dgm:chPref val="1"/>
        </dgm:presLayoutVars>
      </dgm:prSet>
      <dgm:spPr/>
    </dgm:pt>
    <dgm:pt modelId="{A4223F62-3AFA-4D28-AFBB-7EE679F12358}" type="pres">
      <dgm:prSet presAssocID="{9B8411CD-6A36-46DB-AB75-654C8B622821}" presName="sibTrans" presStyleCnt="0"/>
      <dgm:spPr/>
    </dgm:pt>
    <dgm:pt modelId="{464AB2AC-1618-4B2C-9E35-BE41AB126BA7}" type="pres">
      <dgm:prSet presAssocID="{FE6F8509-16CF-46F8-9094-7B3AF4EA73A4}" presName="compNode" presStyleCnt="0"/>
      <dgm:spPr/>
    </dgm:pt>
    <dgm:pt modelId="{F71E389F-6167-4CAB-874A-562B1D0DAF6B}" type="pres">
      <dgm:prSet presAssocID="{FE6F8509-16CF-46F8-9094-7B3AF4EA73A4}" presName="iconRect" presStyleLbl="node1" presStyleIdx="3" presStyleCnt="6" custLinFactNeighborX="6296" custLinFactNeighborY="-62142"/>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tatistics"/>
        </a:ext>
      </dgm:extLst>
    </dgm:pt>
    <dgm:pt modelId="{836D489A-F8D9-4029-B7A8-8489CC171492}" type="pres">
      <dgm:prSet presAssocID="{FE6F8509-16CF-46F8-9094-7B3AF4EA73A4}" presName="spaceRect" presStyleCnt="0"/>
      <dgm:spPr/>
    </dgm:pt>
    <dgm:pt modelId="{5D2F2744-F197-407B-82FE-B0F1B24E77CD}" type="pres">
      <dgm:prSet presAssocID="{FE6F8509-16CF-46F8-9094-7B3AF4EA73A4}" presName="textRect" presStyleLbl="revTx" presStyleIdx="3" presStyleCnt="6" custLinFactNeighborX="-1524" custLinFactNeighborY="-84247">
        <dgm:presLayoutVars>
          <dgm:chMax val="1"/>
          <dgm:chPref val="1"/>
        </dgm:presLayoutVars>
      </dgm:prSet>
      <dgm:spPr/>
    </dgm:pt>
    <dgm:pt modelId="{97A7433B-5323-4F83-BD4D-CC4A4ABD842E}" type="pres">
      <dgm:prSet presAssocID="{CC82326F-DF86-4A55-B94B-E863086AD917}" presName="sibTrans" presStyleCnt="0"/>
      <dgm:spPr/>
    </dgm:pt>
    <dgm:pt modelId="{5EE8BEBA-A7F4-4152-B7C9-48CD13842FF4}" type="pres">
      <dgm:prSet presAssocID="{C114E267-2436-4484-850A-32104A6E7C31}" presName="compNode" presStyleCnt="0"/>
      <dgm:spPr/>
    </dgm:pt>
    <dgm:pt modelId="{5869BF75-A4F6-42E4-824F-EE1A28041ED6}" type="pres">
      <dgm:prSet presAssocID="{C114E267-2436-4484-850A-32104A6E7C31}" presName="iconRect" presStyleLbl="node1" presStyleIdx="4" presStyleCnt="6" custLinFactNeighborX="-5583" custLinFactNeighborY="2370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Bullseye"/>
        </a:ext>
      </dgm:extLst>
    </dgm:pt>
    <dgm:pt modelId="{E8C13D43-50BB-4433-82F1-F7C5199B305E}" type="pres">
      <dgm:prSet presAssocID="{C114E267-2436-4484-850A-32104A6E7C31}" presName="spaceRect" presStyleCnt="0"/>
      <dgm:spPr/>
    </dgm:pt>
    <dgm:pt modelId="{0A6CB143-8776-42B5-BBE6-A5E9EC611790}" type="pres">
      <dgm:prSet presAssocID="{C114E267-2436-4484-850A-32104A6E7C31}" presName="textRect" presStyleLbl="revTx" presStyleIdx="4" presStyleCnt="6">
        <dgm:presLayoutVars>
          <dgm:chMax val="1"/>
          <dgm:chPref val="1"/>
        </dgm:presLayoutVars>
      </dgm:prSet>
      <dgm:spPr/>
    </dgm:pt>
    <dgm:pt modelId="{FA0F9233-E4EB-4E7C-BF8A-BB9AB29B5705}" type="pres">
      <dgm:prSet presAssocID="{60B262F1-CB77-41A8-BE2A-0AC50B314CE0}" presName="sibTrans" presStyleCnt="0"/>
      <dgm:spPr/>
    </dgm:pt>
    <dgm:pt modelId="{1EC58B5F-12C0-4001-8A4B-E148633C9AEE}" type="pres">
      <dgm:prSet presAssocID="{72A8D570-0ABD-4FAD-822B-F4FC7B76B902}" presName="compNode" presStyleCnt="0"/>
      <dgm:spPr/>
    </dgm:pt>
    <dgm:pt modelId="{689E8265-9F91-4D44-AE33-A3947F7C29AC}" type="pres">
      <dgm:prSet presAssocID="{72A8D570-0ABD-4FAD-822B-F4FC7B76B902}"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Maximize"/>
        </a:ext>
      </dgm:extLst>
    </dgm:pt>
    <dgm:pt modelId="{AD4E0EF6-8C84-4632-952F-79FE97E7B117}" type="pres">
      <dgm:prSet presAssocID="{72A8D570-0ABD-4FAD-822B-F4FC7B76B902}" presName="spaceRect" presStyleCnt="0"/>
      <dgm:spPr/>
    </dgm:pt>
    <dgm:pt modelId="{AB262DC9-8F5D-41E8-A575-748EB0966268}" type="pres">
      <dgm:prSet presAssocID="{72A8D570-0ABD-4FAD-822B-F4FC7B76B902}" presName="textRect" presStyleLbl="revTx" presStyleIdx="5" presStyleCnt="6">
        <dgm:presLayoutVars>
          <dgm:chMax val="1"/>
          <dgm:chPref val="1"/>
        </dgm:presLayoutVars>
      </dgm:prSet>
      <dgm:spPr/>
    </dgm:pt>
  </dgm:ptLst>
  <dgm:cxnLst>
    <dgm:cxn modelId="{AB4C9306-43E2-4F40-BE77-FC971CC75D60}" srcId="{939ECBFC-EF2C-41A2-A4A9-CE9C2DF36F84}" destId="{5E28B681-26F0-4D6C-AC80-D90C1EDE630B}" srcOrd="0" destOrd="0" parTransId="{BC559F87-E6F8-4422-988C-23B46FDEF6AF}" sibTransId="{AA992498-096E-4264-B0A7-45B28F432668}"/>
    <dgm:cxn modelId="{E8FB8C09-39C1-4173-A489-B54764CE5A8E}" type="presOf" srcId="{7C652FD2-704C-4C0F-86A3-04B0143A1088}" destId="{109A439D-E954-4921-BBFB-C1AA715B25AB}" srcOrd="0" destOrd="0" presId="urn:microsoft.com/office/officeart/2018/2/layout/IconLabelList"/>
    <dgm:cxn modelId="{F22B7D23-CB03-42D0-8B03-FB51179BFF97}" srcId="{939ECBFC-EF2C-41A2-A4A9-CE9C2DF36F84}" destId="{7C652FD2-704C-4C0F-86A3-04B0143A1088}" srcOrd="2" destOrd="0" parTransId="{C87F10D1-171E-4E15-87AD-CE78C6ECA85E}" sibTransId="{9B8411CD-6A36-46DB-AB75-654C8B622821}"/>
    <dgm:cxn modelId="{3DF3E65D-EE36-48F2-924F-8B80C20E85E6}" srcId="{939ECBFC-EF2C-41A2-A4A9-CE9C2DF36F84}" destId="{CDC3A629-2E97-4FD3-9A38-6D2E2DAE8B55}" srcOrd="1" destOrd="0" parTransId="{D1C35D10-B9F8-4C6F-AA14-A7C8977E8420}" sibTransId="{FD87DCCD-BE7D-4A2E-BC97-7FBC821A1E66}"/>
    <dgm:cxn modelId="{574A336D-8568-4B54-AE2D-FD5B86B2870A}" srcId="{939ECBFC-EF2C-41A2-A4A9-CE9C2DF36F84}" destId="{FE6F8509-16CF-46F8-9094-7B3AF4EA73A4}" srcOrd="3" destOrd="0" parTransId="{6186D7D3-007D-4FEE-9EF3-0AE566622275}" sibTransId="{CC82326F-DF86-4A55-B94B-E863086AD917}"/>
    <dgm:cxn modelId="{7DC1CE72-0E43-40B0-9BD7-EB28F1A00FEA}" srcId="{939ECBFC-EF2C-41A2-A4A9-CE9C2DF36F84}" destId="{C114E267-2436-4484-850A-32104A6E7C31}" srcOrd="4" destOrd="0" parTransId="{E67443C5-C812-412D-A059-AAE68639E53D}" sibTransId="{60B262F1-CB77-41A8-BE2A-0AC50B314CE0}"/>
    <dgm:cxn modelId="{517DB959-4752-4FF8-AE30-A209597F32C5}" type="presOf" srcId="{72A8D570-0ABD-4FAD-822B-F4FC7B76B902}" destId="{AB262DC9-8F5D-41E8-A575-748EB0966268}" srcOrd="0" destOrd="0" presId="urn:microsoft.com/office/officeart/2018/2/layout/IconLabelList"/>
    <dgm:cxn modelId="{A956167C-9DD9-4B37-849D-BB51A5312425}" type="presOf" srcId="{5E28B681-26F0-4D6C-AC80-D90C1EDE630B}" destId="{010BF215-72CB-43E1-BCD7-B4254203C62A}" srcOrd="0" destOrd="0" presId="urn:microsoft.com/office/officeart/2018/2/layout/IconLabelList"/>
    <dgm:cxn modelId="{9A4EB7DA-50AE-4EB9-B353-542CEB6ADBC7}" type="presOf" srcId="{FE6F8509-16CF-46F8-9094-7B3AF4EA73A4}" destId="{5D2F2744-F197-407B-82FE-B0F1B24E77CD}" srcOrd="0" destOrd="0" presId="urn:microsoft.com/office/officeart/2018/2/layout/IconLabelList"/>
    <dgm:cxn modelId="{2B6A89E5-ED95-45BE-8C81-E8A636234432}" srcId="{939ECBFC-EF2C-41A2-A4A9-CE9C2DF36F84}" destId="{72A8D570-0ABD-4FAD-822B-F4FC7B76B902}" srcOrd="5" destOrd="0" parTransId="{78CB50E4-B6DE-4966-B85B-DDD5FAC7EF30}" sibTransId="{62306C50-AB58-42BB-96AB-A2D515C52D5F}"/>
    <dgm:cxn modelId="{038576ED-F3BB-4292-B782-E90CEBEED51F}" type="presOf" srcId="{939ECBFC-EF2C-41A2-A4A9-CE9C2DF36F84}" destId="{336F4310-0E01-4A9D-AFD2-377E148BDAEA}" srcOrd="0" destOrd="0" presId="urn:microsoft.com/office/officeart/2018/2/layout/IconLabelList"/>
    <dgm:cxn modelId="{29EEE1F7-F723-412A-B918-8DE771164BF6}" type="presOf" srcId="{CDC3A629-2E97-4FD3-9A38-6D2E2DAE8B55}" destId="{AD0C61F5-0E7E-4895-8DC6-F0573B065E68}" srcOrd="0" destOrd="0" presId="urn:microsoft.com/office/officeart/2018/2/layout/IconLabelList"/>
    <dgm:cxn modelId="{DA0971FE-4BCD-44C3-A101-C16343922E96}" type="presOf" srcId="{C114E267-2436-4484-850A-32104A6E7C31}" destId="{0A6CB143-8776-42B5-BBE6-A5E9EC611790}" srcOrd="0" destOrd="0" presId="urn:microsoft.com/office/officeart/2018/2/layout/IconLabelList"/>
    <dgm:cxn modelId="{C29FB98B-15F0-4EA3-8C31-7BC9A2D7772E}" type="presParOf" srcId="{336F4310-0E01-4A9D-AFD2-377E148BDAEA}" destId="{5F4394A0-8F22-4893-B466-2E8F278D067C}" srcOrd="0" destOrd="0" presId="urn:microsoft.com/office/officeart/2018/2/layout/IconLabelList"/>
    <dgm:cxn modelId="{590EF774-7292-43FD-8C13-3343CCE66B09}" type="presParOf" srcId="{5F4394A0-8F22-4893-B466-2E8F278D067C}" destId="{A0253D49-BD28-4CF7-AFA2-26C4CBAC3DE6}" srcOrd="0" destOrd="0" presId="urn:microsoft.com/office/officeart/2018/2/layout/IconLabelList"/>
    <dgm:cxn modelId="{EE58BBF9-6179-474D-A8BE-B34B5AF3E85F}" type="presParOf" srcId="{5F4394A0-8F22-4893-B466-2E8F278D067C}" destId="{1E8BCB8E-0865-42AD-A557-3FB00202F955}" srcOrd="1" destOrd="0" presId="urn:microsoft.com/office/officeart/2018/2/layout/IconLabelList"/>
    <dgm:cxn modelId="{CCCF3037-E984-4B10-A2B2-463F9194DDD6}" type="presParOf" srcId="{5F4394A0-8F22-4893-B466-2E8F278D067C}" destId="{010BF215-72CB-43E1-BCD7-B4254203C62A}" srcOrd="2" destOrd="0" presId="urn:microsoft.com/office/officeart/2018/2/layout/IconLabelList"/>
    <dgm:cxn modelId="{3CEBA973-9F5F-4D3B-B5DB-626F3274ACA2}" type="presParOf" srcId="{336F4310-0E01-4A9D-AFD2-377E148BDAEA}" destId="{8843220A-4F52-462D-A21C-97074D13108A}" srcOrd="1" destOrd="0" presId="urn:microsoft.com/office/officeart/2018/2/layout/IconLabelList"/>
    <dgm:cxn modelId="{B3BE628E-AF11-4144-9B87-1E8A8EBA70DD}" type="presParOf" srcId="{336F4310-0E01-4A9D-AFD2-377E148BDAEA}" destId="{93DD80DE-8E21-4663-894C-CEA7F9A08FC1}" srcOrd="2" destOrd="0" presId="urn:microsoft.com/office/officeart/2018/2/layout/IconLabelList"/>
    <dgm:cxn modelId="{FE54E28C-AAF8-412D-A398-FF333D48B4D6}" type="presParOf" srcId="{93DD80DE-8E21-4663-894C-CEA7F9A08FC1}" destId="{ADEEBD1E-C7BC-4646-8915-5D86FDE0CA66}" srcOrd="0" destOrd="0" presId="urn:microsoft.com/office/officeart/2018/2/layout/IconLabelList"/>
    <dgm:cxn modelId="{351C3B67-0FC9-4AE5-B63B-0054EDD27BE2}" type="presParOf" srcId="{93DD80DE-8E21-4663-894C-CEA7F9A08FC1}" destId="{8D5B59CE-5F0E-48F0-BA5A-7AA6EE989ADF}" srcOrd="1" destOrd="0" presId="urn:microsoft.com/office/officeart/2018/2/layout/IconLabelList"/>
    <dgm:cxn modelId="{E1F7ACDD-4E52-4A38-B2E4-AF037DB24A36}" type="presParOf" srcId="{93DD80DE-8E21-4663-894C-CEA7F9A08FC1}" destId="{AD0C61F5-0E7E-4895-8DC6-F0573B065E68}" srcOrd="2" destOrd="0" presId="urn:microsoft.com/office/officeart/2018/2/layout/IconLabelList"/>
    <dgm:cxn modelId="{E87707B9-7976-4623-8E28-9B91E5F64FC8}" type="presParOf" srcId="{336F4310-0E01-4A9D-AFD2-377E148BDAEA}" destId="{0520CE46-40A0-405E-A6EB-CF853779FA03}" srcOrd="3" destOrd="0" presId="urn:microsoft.com/office/officeart/2018/2/layout/IconLabelList"/>
    <dgm:cxn modelId="{A7E9D162-A2E7-4F2C-A545-0DBCFC11FF5B}" type="presParOf" srcId="{336F4310-0E01-4A9D-AFD2-377E148BDAEA}" destId="{6EAEC871-016E-4291-B8AB-B4A33D4EA016}" srcOrd="4" destOrd="0" presId="urn:microsoft.com/office/officeart/2018/2/layout/IconLabelList"/>
    <dgm:cxn modelId="{3FAEA02F-A177-42B9-B41A-FFD8759C6237}" type="presParOf" srcId="{6EAEC871-016E-4291-B8AB-B4A33D4EA016}" destId="{6C52F220-1BF7-4598-8E23-D55B102E8E2A}" srcOrd="0" destOrd="0" presId="urn:microsoft.com/office/officeart/2018/2/layout/IconLabelList"/>
    <dgm:cxn modelId="{53CD9C65-1CA3-4F60-9CE1-4EDEC0656FBE}" type="presParOf" srcId="{6EAEC871-016E-4291-B8AB-B4A33D4EA016}" destId="{4129746C-3F9C-455A-B419-85E53607B582}" srcOrd="1" destOrd="0" presId="urn:microsoft.com/office/officeart/2018/2/layout/IconLabelList"/>
    <dgm:cxn modelId="{A253AE92-2426-4D03-B093-8ADCBDC39390}" type="presParOf" srcId="{6EAEC871-016E-4291-B8AB-B4A33D4EA016}" destId="{109A439D-E954-4921-BBFB-C1AA715B25AB}" srcOrd="2" destOrd="0" presId="urn:microsoft.com/office/officeart/2018/2/layout/IconLabelList"/>
    <dgm:cxn modelId="{F679EF4B-55FD-4117-855E-35EB932AFE97}" type="presParOf" srcId="{336F4310-0E01-4A9D-AFD2-377E148BDAEA}" destId="{A4223F62-3AFA-4D28-AFBB-7EE679F12358}" srcOrd="5" destOrd="0" presId="urn:microsoft.com/office/officeart/2018/2/layout/IconLabelList"/>
    <dgm:cxn modelId="{68AB1CC9-14A1-46E5-A64C-CCB74882EA34}" type="presParOf" srcId="{336F4310-0E01-4A9D-AFD2-377E148BDAEA}" destId="{464AB2AC-1618-4B2C-9E35-BE41AB126BA7}" srcOrd="6" destOrd="0" presId="urn:microsoft.com/office/officeart/2018/2/layout/IconLabelList"/>
    <dgm:cxn modelId="{679E062F-2D4B-4240-AD12-EA4D52266CAA}" type="presParOf" srcId="{464AB2AC-1618-4B2C-9E35-BE41AB126BA7}" destId="{F71E389F-6167-4CAB-874A-562B1D0DAF6B}" srcOrd="0" destOrd="0" presId="urn:microsoft.com/office/officeart/2018/2/layout/IconLabelList"/>
    <dgm:cxn modelId="{6B5253B3-D7F9-4BCB-80A6-E99B36E4AE52}" type="presParOf" srcId="{464AB2AC-1618-4B2C-9E35-BE41AB126BA7}" destId="{836D489A-F8D9-4029-B7A8-8489CC171492}" srcOrd="1" destOrd="0" presId="urn:microsoft.com/office/officeart/2018/2/layout/IconLabelList"/>
    <dgm:cxn modelId="{D242BBD5-039B-4BD5-9BFB-13D2723771E2}" type="presParOf" srcId="{464AB2AC-1618-4B2C-9E35-BE41AB126BA7}" destId="{5D2F2744-F197-407B-82FE-B0F1B24E77CD}" srcOrd="2" destOrd="0" presId="urn:microsoft.com/office/officeart/2018/2/layout/IconLabelList"/>
    <dgm:cxn modelId="{97705A0B-552B-4DD9-B239-01ADD3A86A9C}" type="presParOf" srcId="{336F4310-0E01-4A9D-AFD2-377E148BDAEA}" destId="{97A7433B-5323-4F83-BD4D-CC4A4ABD842E}" srcOrd="7" destOrd="0" presId="urn:microsoft.com/office/officeart/2018/2/layout/IconLabelList"/>
    <dgm:cxn modelId="{E17AE0F0-D87F-400F-ACA3-55970BC43256}" type="presParOf" srcId="{336F4310-0E01-4A9D-AFD2-377E148BDAEA}" destId="{5EE8BEBA-A7F4-4152-B7C9-48CD13842FF4}" srcOrd="8" destOrd="0" presId="urn:microsoft.com/office/officeart/2018/2/layout/IconLabelList"/>
    <dgm:cxn modelId="{77189C45-D675-4D31-999F-CBA2F9CDCA16}" type="presParOf" srcId="{5EE8BEBA-A7F4-4152-B7C9-48CD13842FF4}" destId="{5869BF75-A4F6-42E4-824F-EE1A28041ED6}" srcOrd="0" destOrd="0" presId="urn:microsoft.com/office/officeart/2018/2/layout/IconLabelList"/>
    <dgm:cxn modelId="{57A316F2-3B29-48B7-BC8C-550A0792F5E1}" type="presParOf" srcId="{5EE8BEBA-A7F4-4152-B7C9-48CD13842FF4}" destId="{E8C13D43-50BB-4433-82F1-F7C5199B305E}" srcOrd="1" destOrd="0" presId="urn:microsoft.com/office/officeart/2018/2/layout/IconLabelList"/>
    <dgm:cxn modelId="{ACE1277F-6D7C-495D-9A6E-D340D2985CE6}" type="presParOf" srcId="{5EE8BEBA-A7F4-4152-B7C9-48CD13842FF4}" destId="{0A6CB143-8776-42B5-BBE6-A5E9EC611790}" srcOrd="2" destOrd="0" presId="urn:microsoft.com/office/officeart/2018/2/layout/IconLabelList"/>
    <dgm:cxn modelId="{FBC7919A-F28D-4597-8FC8-C4D5685FA080}" type="presParOf" srcId="{336F4310-0E01-4A9D-AFD2-377E148BDAEA}" destId="{FA0F9233-E4EB-4E7C-BF8A-BB9AB29B5705}" srcOrd="9" destOrd="0" presId="urn:microsoft.com/office/officeart/2018/2/layout/IconLabelList"/>
    <dgm:cxn modelId="{BAF6B38F-CF99-47E8-927B-D394CEB9529C}" type="presParOf" srcId="{336F4310-0E01-4A9D-AFD2-377E148BDAEA}" destId="{1EC58B5F-12C0-4001-8A4B-E148633C9AEE}" srcOrd="10" destOrd="0" presId="urn:microsoft.com/office/officeart/2018/2/layout/IconLabelList"/>
    <dgm:cxn modelId="{B92C7FAD-B4D9-471C-A3A1-CFF65B475CA7}" type="presParOf" srcId="{1EC58B5F-12C0-4001-8A4B-E148633C9AEE}" destId="{689E8265-9F91-4D44-AE33-A3947F7C29AC}" srcOrd="0" destOrd="0" presId="urn:microsoft.com/office/officeart/2018/2/layout/IconLabelList"/>
    <dgm:cxn modelId="{AAFC19E2-4ADD-4056-BB1F-BCC7BA9408C0}" type="presParOf" srcId="{1EC58B5F-12C0-4001-8A4B-E148633C9AEE}" destId="{AD4E0EF6-8C84-4632-952F-79FE97E7B117}" srcOrd="1" destOrd="0" presId="urn:microsoft.com/office/officeart/2018/2/layout/IconLabelList"/>
    <dgm:cxn modelId="{2FCEB846-6070-4D61-966C-C5E6C418D067}" type="presParOf" srcId="{1EC58B5F-12C0-4001-8A4B-E148633C9AEE}" destId="{AB262DC9-8F5D-41E8-A575-748EB0966268}"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253D49-BD28-4CF7-AFA2-26C4CBAC3DE6}">
      <dsp:nvSpPr>
        <dsp:cNvPr id="0" name=""/>
        <dsp:cNvSpPr/>
      </dsp:nvSpPr>
      <dsp:spPr>
        <a:xfrm>
          <a:off x="486069" y="102720"/>
          <a:ext cx="587724" cy="5877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0BF215-72CB-43E1-BCD7-B4254203C62A}">
      <dsp:nvSpPr>
        <dsp:cNvPr id="0" name=""/>
        <dsp:cNvSpPr/>
      </dsp:nvSpPr>
      <dsp:spPr>
        <a:xfrm>
          <a:off x="126904" y="948279"/>
          <a:ext cx="1306054" cy="872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0" i="0" kern="1200" baseline="0" dirty="0"/>
            <a:t>Driving Operational Efficiency (</a:t>
          </a:r>
          <a:r>
            <a:rPr lang="en-GB" sz="1100" kern="1200" dirty="0"/>
            <a:t>TAO et al, 2024).</a:t>
          </a:r>
          <a:endParaRPr lang="en-US" sz="1100" kern="1200" dirty="0"/>
        </a:p>
      </dsp:txBody>
      <dsp:txXfrm>
        <a:off x="126904" y="948279"/>
        <a:ext cx="1306054" cy="872403"/>
      </dsp:txXfrm>
    </dsp:sp>
    <dsp:sp modelId="{ADEEBD1E-C7BC-4646-8915-5D86FDE0CA66}">
      <dsp:nvSpPr>
        <dsp:cNvPr id="0" name=""/>
        <dsp:cNvSpPr/>
      </dsp:nvSpPr>
      <dsp:spPr>
        <a:xfrm>
          <a:off x="2020683" y="102720"/>
          <a:ext cx="587724" cy="5877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0C61F5-0E7E-4895-8DC6-F0573B065E68}">
      <dsp:nvSpPr>
        <dsp:cNvPr id="0" name=""/>
        <dsp:cNvSpPr/>
      </dsp:nvSpPr>
      <dsp:spPr>
        <a:xfrm>
          <a:off x="1661518" y="948279"/>
          <a:ext cx="1306054" cy="872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0" i="0" kern="1200" baseline="0" dirty="0"/>
            <a:t>Information Systems automate and streamline core business processes, eliminating redundancies and reducing costs.</a:t>
          </a:r>
          <a:endParaRPr lang="en-US" sz="1100" kern="1200" dirty="0"/>
        </a:p>
      </dsp:txBody>
      <dsp:txXfrm>
        <a:off x="1661518" y="948279"/>
        <a:ext cx="1306054" cy="872403"/>
      </dsp:txXfrm>
    </dsp:sp>
    <dsp:sp modelId="{6C52F220-1BF7-4598-8E23-D55B102E8E2A}">
      <dsp:nvSpPr>
        <dsp:cNvPr id="0" name=""/>
        <dsp:cNvSpPr/>
      </dsp:nvSpPr>
      <dsp:spPr>
        <a:xfrm>
          <a:off x="3555297" y="102720"/>
          <a:ext cx="587724" cy="5877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9A439D-E954-4921-BBFB-C1AA715B25AB}">
      <dsp:nvSpPr>
        <dsp:cNvPr id="0" name=""/>
        <dsp:cNvSpPr/>
      </dsp:nvSpPr>
      <dsp:spPr>
        <a:xfrm>
          <a:off x="3196132" y="948279"/>
          <a:ext cx="1306054" cy="872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0" i="0" kern="1200" baseline="0" dirty="0"/>
            <a:t>Enabling Informed Decision-Making (Yanli et ai, 2024).</a:t>
          </a:r>
          <a:endParaRPr lang="en-US" sz="1100" kern="1200" dirty="0"/>
        </a:p>
      </dsp:txBody>
      <dsp:txXfrm>
        <a:off x="3196132" y="948279"/>
        <a:ext cx="1306054" cy="872403"/>
      </dsp:txXfrm>
    </dsp:sp>
    <dsp:sp modelId="{F71E389F-6167-4CAB-874A-562B1D0DAF6B}">
      <dsp:nvSpPr>
        <dsp:cNvPr id="0" name=""/>
        <dsp:cNvSpPr/>
      </dsp:nvSpPr>
      <dsp:spPr>
        <a:xfrm>
          <a:off x="523072" y="1781973"/>
          <a:ext cx="587724" cy="5877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2F2744-F197-407B-82FE-B0F1B24E77CD}">
      <dsp:nvSpPr>
        <dsp:cNvPr id="0" name=""/>
        <dsp:cNvSpPr/>
      </dsp:nvSpPr>
      <dsp:spPr>
        <a:xfrm>
          <a:off x="107000" y="2257782"/>
          <a:ext cx="1306054" cy="872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0" i="0" kern="1200" baseline="0" dirty="0"/>
            <a:t>Information Systems transform raw data into meaningful information and insights, empowering managers to make data-driven decisions (Source: Zhang et al, 2016).</a:t>
          </a:r>
          <a:endParaRPr lang="en-US" sz="1100" kern="1200" dirty="0"/>
        </a:p>
      </dsp:txBody>
      <dsp:txXfrm>
        <a:off x="107000" y="2257782"/>
        <a:ext cx="1306054" cy="872403"/>
      </dsp:txXfrm>
    </dsp:sp>
    <dsp:sp modelId="{5869BF75-A4F6-42E4-824F-EE1A28041ED6}">
      <dsp:nvSpPr>
        <dsp:cNvPr id="0" name=""/>
        <dsp:cNvSpPr/>
      </dsp:nvSpPr>
      <dsp:spPr>
        <a:xfrm>
          <a:off x="1987871" y="2286534"/>
          <a:ext cx="587724" cy="58772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6CB143-8776-42B5-BBE6-A5E9EC611790}">
      <dsp:nvSpPr>
        <dsp:cNvPr id="0" name=""/>
        <dsp:cNvSpPr/>
      </dsp:nvSpPr>
      <dsp:spPr>
        <a:xfrm>
          <a:off x="1661518" y="2992756"/>
          <a:ext cx="1306054" cy="872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0" i="0" kern="1200" baseline="0" dirty="0"/>
            <a:t>Creating Competitive Advantage (</a:t>
          </a:r>
          <a:r>
            <a:rPr lang="en-GB" sz="1100" kern="1200" dirty="0"/>
            <a:t>Wasef et al, 2025). </a:t>
          </a:r>
          <a:endParaRPr lang="en-US" sz="1100" kern="1200" dirty="0"/>
        </a:p>
      </dsp:txBody>
      <dsp:txXfrm>
        <a:off x="1661518" y="2992756"/>
        <a:ext cx="1306054" cy="872403"/>
      </dsp:txXfrm>
    </dsp:sp>
    <dsp:sp modelId="{689E8265-9F91-4D44-AE33-A3947F7C29AC}">
      <dsp:nvSpPr>
        <dsp:cNvPr id="0" name=""/>
        <dsp:cNvSpPr/>
      </dsp:nvSpPr>
      <dsp:spPr>
        <a:xfrm>
          <a:off x="3555297" y="2147196"/>
          <a:ext cx="587724" cy="58772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262DC9-8F5D-41E8-A575-748EB0966268}">
      <dsp:nvSpPr>
        <dsp:cNvPr id="0" name=""/>
        <dsp:cNvSpPr/>
      </dsp:nvSpPr>
      <dsp:spPr>
        <a:xfrm>
          <a:off x="3196132" y="2992756"/>
          <a:ext cx="1306054" cy="872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0" i="0" kern="1200" baseline="0"/>
            <a:t>A well-designed IS can be a powerful strategic tool that creates a significant edge over competitors.</a:t>
          </a:r>
          <a:endParaRPr lang="en-US" sz="1100" kern="1200"/>
        </a:p>
      </dsp:txBody>
      <dsp:txXfrm>
        <a:off x="3196132" y="2992756"/>
        <a:ext cx="1306054" cy="872403"/>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3E10A6-5C3B-4D83-A196-6134261B710B}" type="datetimeFigureOut">
              <a:rPr lang="en-GB" smtClean="0"/>
              <a:t>11/11/2025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B9A1E5-A1B4-4996-91AF-11F01EE68260}" type="slidenum">
              <a:rPr lang="en-GB" smtClean="0"/>
              <a:t>‹#›</a:t>
            </a:fld>
            <a:endParaRPr lang="en-GB"/>
          </a:p>
        </p:txBody>
      </p:sp>
    </p:spTree>
    <p:extLst>
      <p:ext uri="{BB962C8B-B14F-4D97-AF65-F5344CB8AC3E}">
        <p14:creationId xmlns:p14="http://schemas.microsoft.com/office/powerpoint/2010/main" val="13370849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4593C1-3FCD-4E97-B773-9C69E3984F8D}" type="slidenum">
              <a:rPr lang="en-GB" smtClean="0"/>
              <a:t>3</a:t>
            </a:fld>
            <a:endParaRPr lang="en-GB"/>
          </a:p>
        </p:txBody>
      </p:sp>
    </p:spTree>
    <p:extLst>
      <p:ext uri="{BB962C8B-B14F-4D97-AF65-F5344CB8AC3E}">
        <p14:creationId xmlns:p14="http://schemas.microsoft.com/office/powerpoint/2010/main" val="24605652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F66F51-7F11-A6EB-7083-F4957AEC32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9F937F0-3479-4499-B516-ED742A61B5BB}"/>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61663445-41C7-BF42-C770-92CD23EF624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B2F7E92-FA3D-4137-83D2-341D580BB61F}" type="slidenum">
              <a:t>16</a:t>
            </a:fld>
            <a:endParaRPr lang="en-GB" sz="1200" b="0" i="0" u="none" strike="noStrike" kern="1200" cap="none" spc="0" baseline="0">
              <a:solidFill>
                <a:srgbClr val="000000"/>
              </a:solidFill>
              <a:uFillTx/>
              <a:latin typeface="Aptos"/>
            </a:endParaRPr>
          </a:p>
        </p:txBody>
      </p:sp>
    </p:spTree>
    <p:extLst>
      <p:ext uri="{BB962C8B-B14F-4D97-AF65-F5344CB8AC3E}">
        <p14:creationId xmlns:p14="http://schemas.microsoft.com/office/powerpoint/2010/main" val="36573162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11/11/2025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6674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11/11/2025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7020892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11/11/2025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003842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11/11/2025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925007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11/11/2025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643718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11/11/2025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929232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11/11/2025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720893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11/11/2025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104919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11/11/2025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694038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11/11/2025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661789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11/11/2025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139007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11/11/2025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828373513"/>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4.xml"/><Relationship Id="rId6" Type="http://schemas.openxmlformats.org/officeDocument/2006/relationships/hyperlink" Target="https://www.vecteezy.com/" TargetMode="External"/><Relationship Id="rId5" Type="http://schemas.openxmlformats.org/officeDocument/2006/relationships/hyperlink" Target="https://creativecommons.org/licenses/by-sa/3.0/" TargetMode="External"/><Relationship Id="rId4" Type="http://schemas.openxmlformats.org/officeDocument/2006/relationships/hyperlink" Target="https://en.wikipedia.org/wiki/NetSuite" TargetMode="External"/></Relationships>
</file>

<file path=ppt/slides/_rels/slide3.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jpg"/><Relationship Id="rId7"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6.pn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hyperlink" Target="https://www.sage.com/" TargetMode="External"/><Relationship Id="rId3" Type="http://schemas.openxmlformats.org/officeDocument/2006/relationships/hyperlink" Target="https://www.erpsoftwareblog.com/" TargetMode="External"/><Relationship Id="rId7" Type="http://schemas.openxmlformats.org/officeDocument/2006/relationships/hyperlink" Target="https://www.panorama-consulting.com/" TargetMode="External"/><Relationship Id="rId2" Type="http://schemas.openxmlformats.org/officeDocument/2006/relationships/hyperlink" Target="https://www.erpfocus.com/" TargetMode="External"/><Relationship Id="rId1" Type="http://schemas.openxmlformats.org/officeDocument/2006/relationships/slideLayout" Target="../slideLayouts/slideLayout7.xml"/><Relationship Id="rId6" Type="http://schemas.openxmlformats.org/officeDocument/2006/relationships/hyperlink" Target="https://www.netsuite.com/portal/products/erp" TargetMode="External"/><Relationship Id="rId5" Type="http://schemas.openxmlformats.org/officeDocument/2006/relationships/hyperlink" Target="https://learn.miscroft.com/en-us/dynamic365" TargetMode="External"/><Relationship Id="rId4" Type="http://schemas.openxmlformats.org/officeDocument/2006/relationships/hyperlink" Target="https://www.logipulse.com/" TargetMode="Externa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0.png"/></Relationships>
</file>

<file path=ppt/slides/_rels/slide19.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wallpaperflare.com/matrix-desktop-downloads-auto-post-production-filter-transfer-print-wallpaper-qqmjk/download/1920x1080" TargetMode="External"/><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hyperlink" Target="https://www.researchgate.net/publication/389489761_Ethical_Considerations_in_AI-Enhanced_ERP_Systems_Balancing_Innovation_with_Data_Privacy_and_Security?utm_source=chatgpt.com" TargetMode="External"/><Relationship Id="rId3" Type="http://schemas.openxmlformats.org/officeDocument/2006/relationships/hyperlink" Target="https://www.annexa.com.au/blog/how-netsuite-protects-your-organisations-data-and-privacy/" TargetMode="External"/><Relationship Id="rId7" Type="http://schemas.openxmlformats.org/officeDocument/2006/relationships/hyperlink" Target="https://www.sciencedirect.com/science/article/pii/S0148296323005714?utm_source=chatgpt.com" TargetMode="External"/><Relationship Id="rId2" Type="http://schemas.openxmlformats.org/officeDocument/2006/relationships/hyperlink" Target="https://smartdev.com/addressing-ai-bias-and-fairness-challenges-implications-and-strategies-for-ethical-ai/?utm_source=chatgpt.com" TargetMode="External"/><Relationship Id="rId1" Type="http://schemas.openxmlformats.org/officeDocument/2006/relationships/slideLayout" Target="../slideLayouts/slideLayout6.xml"/><Relationship Id="rId6" Type="http://schemas.openxmlformats.org/officeDocument/2006/relationships/hyperlink" Target="https://www.csoonline.com/article/3487234/thousands-of-netsuite-stores-leak-sensitive-data-due-to-access-control-misconfiguration.html?utm_source=chatgpt.com" TargetMode="External"/><Relationship Id="rId5" Type="http://schemas.openxmlformats.org/officeDocument/2006/relationships/hyperlink" Target="https://www.nature.com/articles/s41599-023-02079-x?utm_source=chatgpt.com" TargetMode="External"/><Relationship Id="rId4" Type="http://schemas.openxmlformats.org/officeDocument/2006/relationships/hyperlink" Target="https://publications.jrc.ec.europa.eu/repository/bitstream/JRC125716/jrc125716_electronic_monitoring_and_surveillance_in_the_workplace_final.pdf?utm_source=chatgpt.com" TargetMode="External"/><Relationship Id="rId9" Type="http://schemas.openxmlformats.org/officeDocument/2006/relationships/hyperlink" Target="https://www.mdpi.com/1424-8220/21/24/8391?utm_source=chatgpt.com"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doi.org/10.1108/JRF-01-2022-0018"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pixabay.com/en/sand-text-beach-holiday-end-283407/" TargetMode="External"/><Relationship Id="rId2" Type="http://schemas.openxmlformats.org/officeDocument/2006/relationships/image" Target="../media/image36.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9BBE72-A4E1-A25C-098B-7A273097FCBB}"/>
              </a:ext>
            </a:extLst>
          </p:cNvPr>
          <p:cNvSpPr>
            <a:spLocks noGrp="1"/>
          </p:cNvSpPr>
          <p:nvPr>
            <p:ph type="ctrTitle"/>
          </p:nvPr>
        </p:nvSpPr>
        <p:spPr>
          <a:xfrm>
            <a:off x="5568534" y="603504"/>
            <a:ext cx="5916169" cy="1527048"/>
          </a:xfrm>
        </p:spPr>
        <p:txBody>
          <a:bodyPr vert="horz" lIns="91440" tIns="45720" rIns="91440" bIns="45720" rtlCol="0" anchor="b">
            <a:normAutofit/>
          </a:bodyPr>
          <a:lstStyle/>
          <a:p>
            <a:pPr algn="l"/>
            <a:r>
              <a:rPr lang="en-US" sz="3600" b="1" kern="1200" dirty="0">
                <a:solidFill>
                  <a:schemeClr val="tx1"/>
                </a:solidFill>
                <a:latin typeface="+mj-lt"/>
                <a:ea typeface="+mj-ea"/>
                <a:cs typeface="+mj-cs"/>
              </a:rPr>
              <a:t>LCLM5004 Presentation</a:t>
            </a:r>
            <a:r>
              <a:rPr lang="en-US" sz="3600" dirty="0"/>
              <a:t>:</a:t>
            </a:r>
            <a:br>
              <a:rPr lang="en-US" sz="3600" dirty="0"/>
            </a:br>
            <a:r>
              <a:rPr lang="en-US" sz="3100" dirty="0">
                <a:solidFill>
                  <a:schemeClr val="accent6">
                    <a:lumMod val="75000"/>
                  </a:schemeClr>
                </a:solidFill>
              </a:rPr>
              <a:t>Business Information Systems</a:t>
            </a:r>
            <a:endParaRPr lang="en-US" sz="3100" b="1" kern="1200" dirty="0">
              <a:solidFill>
                <a:schemeClr val="accent6">
                  <a:lumMod val="75000"/>
                </a:schemeClr>
              </a:solidFill>
              <a:latin typeface="+mj-lt"/>
              <a:ea typeface="+mj-ea"/>
              <a:cs typeface="+mj-cs"/>
            </a:endParaRPr>
          </a:p>
        </p:txBody>
      </p:sp>
      <p:pic>
        <p:nvPicPr>
          <p:cNvPr id="4" name="Picture 3">
            <a:extLst>
              <a:ext uri="{FF2B5EF4-FFF2-40B4-BE49-F238E27FC236}">
                <a16:creationId xmlns:a16="http://schemas.microsoft.com/office/drawing/2014/main" id="{B97BB4D2-4B68-FCF9-9804-46C316D08F51}"/>
              </a:ext>
            </a:extLst>
          </p:cNvPr>
          <p:cNvPicPr>
            <a:picLocks noChangeAspect="1"/>
          </p:cNvPicPr>
          <p:nvPr/>
        </p:nvPicPr>
        <p:blipFill>
          <a:blip r:embed="rId2"/>
          <a:srcRect l="50899" r="4530"/>
          <a:stretch>
            <a:fillRect/>
          </a:stretch>
        </p:blipFill>
        <p:spPr>
          <a:xfrm>
            <a:off x="20" y="10"/>
            <a:ext cx="4910308" cy="6857990"/>
          </a:xfrm>
          <a:prstGeom prst="rect">
            <a:avLst/>
          </a:prstGeom>
        </p:spPr>
      </p:pic>
      <p:sp>
        <p:nvSpPr>
          <p:cNvPr id="3" name="Subtitle 2">
            <a:extLst>
              <a:ext uri="{FF2B5EF4-FFF2-40B4-BE49-F238E27FC236}">
                <a16:creationId xmlns:a16="http://schemas.microsoft.com/office/drawing/2014/main" id="{F1B3273B-AE6B-61A9-E247-6AF9FEEAE308}"/>
              </a:ext>
            </a:extLst>
          </p:cNvPr>
          <p:cNvSpPr>
            <a:spLocks noGrp="1"/>
          </p:cNvSpPr>
          <p:nvPr>
            <p:ph type="subTitle" idx="1"/>
          </p:nvPr>
        </p:nvSpPr>
        <p:spPr>
          <a:xfrm>
            <a:off x="5568533" y="2214282"/>
            <a:ext cx="5916169" cy="4095078"/>
          </a:xfrm>
        </p:spPr>
        <p:txBody>
          <a:bodyPr vert="horz" lIns="91440" tIns="45720" rIns="91440" bIns="45720" rtlCol="0">
            <a:normAutofit/>
          </a:bodyPr>
          <a:lstStyle/>
          <a:p>
            <a:pPr indent="-228600" algn="l">
              <a:buFont typeface="Arial" panose="020B0604020202020204" pitchFamily="34" charset="0"/>
              <a:buChar char="•"/>
            </a:pPr>
            <a:r>
              <a:rPr lang="en-US" b="1" dirty="0"/>
              <a:t>John Paton (2336252)</a:t>
            </a:r>
          </a:p>
          <a:p>
            <a:pPr indent="-228600" algn="l">
              <a:buFont typeface="Arial" panose="020B0604020202020204" pitchFamily="34" charset="0"/>
              <a:buChar char="•"/>
            </a:pPr>
            <a:r>
              <a:rPr lang="en-US" b="1" dirty="0"/>
              <a:t>Mario Massaro (2335126)</a:t>
            </a:r>
          </a:p>
          <a:p>
            <a:pPr indent="-228600" algn="l">
              <a:buFont typeface="Arial" panose="020B0604020202020204" pitchFamily="34" charset="0"/>
              <a:buChar char="•"/>
            </a:pPr>
            <a:r>
              <a:rPr lang="en-US" b="1" dirty="0"/>
              <a:t>Maria Camelia </a:t>
            </a:r>
            <a:r>
              <a:rPr lang="en-US" b="1" dirty="0" err="1"/>
              <a:t>Cenusa</a:t>
            </a:r>
            <a:r>
              <a:rPr lang="en-US" b="1" dirty="0"/>
              <a:t> (2334848)</a:t>
            </a:r>
          </a:p>
          <a:p>
            <a:pPr indent="-228600" algn="l">
              <a:buFont typeface="Arial" panose="020B0604020202020204" pitchFamily="34" charset="0"/>
              <a:buChar char="•"/>
            </a:pPr>
            <a:r>
              <a:rPr lang="en-US" b="1" dirty="0"/>
              <a:t>Mark Samuels (2318279)</a:t>
            </a:r>
          </a:p>
          <a:p>
            <a:pPr indent="-228600" algn="l">
              <a:buFont typeface="Arial" panose="020B0604020202020204" pitchFamily="34" charset="0"/>
              <a:buChar char="•"/>
            </a:pPr>
            <a:r>
              <a:rPr lang="en-US" sz="2400" u="sng" dirty="0"/>
              <a:t>Lecturer: Banik </a:t>
            </a:r>
            <a:r>
              <a:rPr lang="en-US" sz="2400" u="sng" dirty="0" err="1"/>
              <a:t>Amitave</a:t>
            </a:r>
            <a:endParaRPr lang="en-US" sz="2400" u="sng" dirty="0"/>
          </a:p>
          <a:p>
            <a:pPr indent="-228600" algn="l">
              <a:buFont typeface="Arial" panose="020B0604020202020204" pitchFamily="34" charset="0"/>
              <a:buChar char="•"/>
            </a:pPr>
            <a:endParaRPr lang="en-US" dirty="0"/>
          </a:p>
        </p:txBody>
      </p:sp>
    </p:spTree>
    <p:extLst>
      <p:ext uri="{BB962C8B-B14F-4D97-AF65-F5344CB8AC3E}">
        <p14:creationId xmlns:p14="http://schemas.microsoft.com/office/powerpoint/2010/main" val="37501790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Content Placeholder 17" descr="A logo with a road and text">
            <a:extLst>
              <a:ext uri="{FF2B5EF4-FFF2-40B4-BE49-F238E27FC236}">
                <a16:creationId xmlns:a16="http://schemas.microsoft.com/office/drawing/2014/main" id="{73E4B6EC-4724-791D-A378-077571E7A505}"/>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513000" y="1555614"/>
            <a:ext cx="4750365" cy="2554162"/>
          </a:xfrm>
        </p:spPr>
      </p:pic>
      <p:sp>
        <p:nvSpPr>
          <p:cNvPr id="2" name="Title 1">
            <a:extLst>
              <a:ext uri="{FF2B5EF4-FFF2-40B4-BE49-F238E27FC236}">
                <a16:creationId xmlns:a16="http://schemas.microsoft.com/office/drawing/2014/main" id="{D5A0F009-7FC7-1836-5195-409A78D5102C}"/>
              </a:ext>
            </a:extLst>
          </p:cNvPr>
          <p:cNvSpPr>
            <a:spLocks noGrp="1"/>
          </p:cNvSpPr>
          <p:nvPr>
            <p:ph type="title"/>
          </p:nvPr>
        </p:nvSpPr>
        <p:spPr/>
        <p:txBody>
          <a:bodyPr/>
          <a:lstStyle/>
          <a:p>
            <a:pPr algn="ctr"/>
            <a:r>
              <a:rPr lang="en-US" dirty="0"/>
              <a:t>Oracle &amp; Swift: Working together</a:t>
            </a:r>
            <a:endParaRPr lang="en-GB" dirty="0"/>
          </a:p>
        </p:txBody>
      </p:sp>
      <p:pic>
        <p:nvPicPr>
          <p:cNvPr id="7" name="Content Placeholder 6" descr="A black and grey logo&#10;&#10;AI-generated content may be incorrect.">
            <a:extLst>
              <a:ext uri="{FF2B5EF4-FFF2-40B4-BE49-F238E27FC236}">
                <a16:creationId xmlns:a16="http://schemas.microsoft.com/office/drawing/2014/main" id="{493AEF36-0902-6B0E-0124-16D53E317A4E}"/>
              </a:ext>
            </a:extLst>
          </p:cNvPr>
          <p:cNvPicPr>
            <a:picLocks noGrp="1" noChangeAspect="1"/>
          </p:cNvPicPr>
          <p:nvPr>
            <p:ph sz="half"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bwMode="auto">
          <a:xfrm>
            <a:off x="696483" y="1825625"/>
            <a:ext cx="4740756" cy="215583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3AF497F5-3696-4E78-1E5B-EB700131E92C}"/>
              </a:ext>
            </a:extLst>
          </p:cNvPr>
          <p:cNvSpPr txBox="1"/>
          <p:nvPr/>
        </p:nvSpPr>
        <p:spPr>
          <a:xfrm>
            <a:off x="1651820" y="3772782"/>
            <a:ext cx="3612101" cy="215444"/>
          </a:xfrm>
          <a:prstGeom prst="rect">
            <a:avLst/>
          </a:prstGeom>
          <a:noFill/>
        </p:spPr>
        <p:txBody>
          <a:bodyPr wrap="square" rtlCol="0">
            <a:spAutoFit/>
          </a:bodyPr>
          <a:lstStyle/>
          <a:p>
            <a:r>
              <a:rPr lang="en-GB" sz="800" dirty="0">
                <a:hlinkClick r:id="rId4" tooltip="https://en.wikipedia.org/wiki/NetSuite"/>
              </a:rPr>
              <a:t>This Photo</a:t>
            </a:r>
            <a:r>
              <a:rPr lang="en-GB" sz="800" dirty="0"/>
              <a:t> by Unknown Author is licensed under </a:t>
            </a:r>
            <a:r>
              <a:rPr lang="en-GB" sz="800" dirty="0">
                <a:hlinkClick r:id="rId5" tooltip="https://creativecommons.org/licenses/by-sa/3.0/"/>
              </a:rPr>
              <a:t>CC BY-SA</a:t>
            </a:r>
            <a:endParaRPr lang="en-GB" sz="800" dirty="0"/>
          </a:p>
        </p:txBody>
      </p:sp>
      <p:sp>
        <p:nvSpPr>
          <p:cNvPr id="12" name="TextBox 11">
            <a:extLst>
              <a:ext uri="{FF2B5EF4-FFF2-40B4-BE49-F238E27FC236}">
                <a16:creationId xmlns:a16="http://schemas.microsoft.com/office/drawing/2014/main" id="{18D790D2-0898-BC4F-DD1A-91F09CA0B789}"/>
              </a:ext>
            </a:extLst>
          </p:cNvPr>
          <p:cNvSpPr txBox="1"/>
          <p:nvPr/>
        </p:nvSpPr>
        <p:spPr>
          <a:xfrm>
            <a:off x="6707711" y="3772782"/>
            <a:ext cx="6096000" cy="215444"/>
          </a:xfrm>
          <a:prstGeom prst="rect">
            <a:avLst/>
          </a:prstGeom>
          <a:noFill/>
        </p:spPr>
        <p:txBody>
          <a:bodyPr wrap="square">
            <a:spAutoFit/>
          </a:bodyPr>
          <a:lstStyle/>
          <a:p>
            <a:r>
              <a:rPr lang="en-GB" sz="800" dirty="0">
                <a:hlinkClick r:id="rId6"/>
              </a:rPr>
              <a:t>Download Free Vectors, Images, Photos &amp; Videos | </a:t>
            </a:r>
            <a:r>
              <a:rPr lang="en-GB" sz="800" dirty="0" err="1">
                <a:hlinkClick r:id="rId6"/>
              </a:rPr>
              <a:t>Vecteezy</a:t>
            </a:r>
            <a:endParaRPr lang="en-GB" sz="800" dirty="0"/>
          </a:p>
        </p:txBody>
      </p:sp>
      <p:sp>
        <p:nvSpPr>
          <p:cNvPr id="13" name="TextBox 12">
            <a:extLst>
              <a:ext uri="{FF2B5EF4-FFF2-40B4-BE49-F238E27FC236}">
                <a16:creationId xmlns:a16="http://schemas.microsoft.com/office/drawing/2014/main" id="{DD306B95-D8C6-BB02-005B-8C31E3FDD66D}"/>
              </a:ext>
            </a:extLst>
          </p:cNvPr>
          <p:cNvSpPr txBox="1"/>
          <p:nvPr/>
        </p:nvSpPr>
        <p:spPr>
          <a:xfrm>
            <a:off x="1032386" y="4493342"/>
            <a:ext cx="4080387" cy="1200329"/>
          </a:xfrm>
          <a:prstGeom prst="rect">
            <a:avLst/>
          </a:prstGeom>
          <a:noFill/>
        </p:spPr>
        <p:txBody>
          <a:bodyPr wrap="square" rtlCol="0">
            <a:spAutoFit/>
          </a:bodyPr>
          <a:lstStyle/>
          <a:p>
            <a:pPr marL="285750" indent="-285750">
              <a:buFont typeface="Arial" panose="020B0604020202020204" pitchFamily="34" charset="0"/>
              <a:buChar char="•"/>
            </a:pPr>
            <a:r>
              <a:rPr lang="en-US" dirty="0"/>
              <a:t>Cloud Based</a:t>
            </a:r>
          </a:p>
          <a:p>
            <a:pPr marL="285750" indent="-285750">
              <a:buFont typeface="Arial" panose="020B0604020202020204" pitchFamily="34" charset="0"/>
              <a:buChar char="•"/>
            </a:pPr>
            <a:r>
              <a:rPr lang="en-US" dirty="0"/>
              <a:t>Multi Currency/Multi Location</a:t>
            </a:r>
          </a:p>
          <a:p>
            <a:pPr marL="285750" indent="-285750">
              <a:buFont typeface="Arial" panose="020B0604020202020204" pitchFamily="34" charset="0"/>
              <a:buChar char="•"/>
            </a:pPr>
            <a:r>
              <a:rPr lang="en-US" dirty="0"/>
              <a:t>Scalable</a:t>
            </a:r>
          </a:p>
          <a:p>
            <a:pPr marL="285750" indent="-285750">
              <a:buFont typeface="Arial" panose="020B0604020202020204" pitchFamily="34" charset="0"/>
              <a:buChar char="•"/>
            </a:pPr>
            <a:r>
              <a:rPr lang="en-US" dirty="0"/>
              <a:t>All in One</a:t>
            </a:r>
            <a:endParaRPr lang="en-GB" dirty="0"/>
          </a:p>
        </p:txBody>
      </p:sp>
      <p:sp>
        <p:nvSpPr>
          <p:cNvPr id="14" name="TextBox 13">
            <a:extLst>
              <a:ext uri="{FF2B5EF4-FFF2-40B4-BE49-F238E27FC236}">
                <a16:creationId xmlns:a16="http://schemas.microsoft.com/office/drawing/2014/main" id="{0ACE65B5-941F-3F9F-441B-2682049157AF}"/>
              </a:ext>
            </a:extLst>
          </p:cNvPr>
          <p:cNvSpPr txBox="1"/>
          <p:nvPr/>
        </p:nvSpPr>
        <p:spPr>
          <a:xfrm>
            <a:off x="7216877" y="4591665"/>
            <a:ext cx="2782529" cy="1200329"/>
          </a:xfrm>
          <a:prstGeom prst="rect">
            <a:avLst/>
          </a:prstGeom>
          <a:noFill/>
        </p:spPr>
        <p:txBody>
          <a:bodyPr wrap="square" rtlCol="0">
            <a:spAutoFit/>
          </a:bodyPr>
          <a:lstStyle/>
          <a:p>
            <a:pPr marL="285750" indent="-285750">
              <a:buFont typeface="Arial" panose="020B0604020202020204" pitchFamily="34" charset="0"/>
              <a:buChar char="•"/>
            </a:pPr>
            <a:r>
              <a:rPr lang="en-US" dirty="0"/>
              <a:t>150 Employees</a:t>
            </a:r>
          </a:p>
          <a:p>
            <a:pPr marL="285750" indent="-285750">
              <a:buFont typeface="Arial" panose="020B0604020202020204" pitchFamily="34" charset="0"/>
              <a:buChar char="•"/>
            </a:pPr>
            <a:r>
              <a:rPr lang="en-US" dirty="0"/>
              <a:t>£18M Turnover</a:t>
            </a:r>
          </a:p>
          <a:p>
            <a:pPr marL="285750" indent="-285750">
              <a:buFont typeface="Arial" panose="020B0604020202020204" pitchFamily="34" charset="0"/>
              <a:buChar char="•"/>
            </a:pPr>
            <a:r>
              <a:rPr lang="en-US" dirty="0"/>
              <a:t>Expected to grow 15-18% year on year</a:t>
            </a:r>
            <a:endParaRPr lang="en-GB" dirty="0"/>
          </a:p>
        </p:txBody>
      </p:sp>
    </p:spTree>
    <p:extLst>
      <p:ext uri="{BB962C8B-B14F-4D97-AF65-F5344CB8AC3E}">
        <p14:creationId xmlns:p14="http://schemas.microsoft.com/office/powerpoint/2010/main" val="2067938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12">
            <a:extLst>
              <a:ext uri="{FF2B5EF4-FFF2-40B4-BE49-F238E27FC236}">
                <a16:creationId xmlns:a16="http://schemas.microsoft.com/office/drawing/2014/main" id="{2DB29A3F-9AC8-FCE5-8636-FE6679548DED}"/>
              </a:ext>
              <a:ext uri="{C183D7F6-B498-43B3-948B-1728B52AA6E4}">
                <adec:decorative xmlns:adec="http://schemas.microsoft.com/office/drawing/2017/decorative" val="0"/>
              </a:ext>
            </a:extLst>
          </p:cNvPr>
          <p:cNvPicPr>
            <a:picLocks noChangeAspect="1"/>
          </p:cNvPicPr>
          <p:nvPr/>
        </p:nvPicPr>
        <p:blipFill>
          <a:blip r:embed="rId3">
            <a:alphaModFix amt="80000"/>
          </a:blip>
          <a:srcRect t="7802" b="7802"/>
          <a:stretch/>
        </p:blipFill>
        <p:spPr>
          <a:xfrm>
            <a:off x="-1" y="0"/>
            <a:ext cx="12192000" cy="6858000"/>
          </a:xfrm>
          <a:prstGeom prst="rect">
            <a:avLst/>
          </a:prstGeom>
          <a:blipFill dpi="0" rotWithShape="1">
            <a:blip r:embed="rId3">
              <a:alphaModFix amt="80000"/>
              <a:extLst>
                <a:ext uri="{28A0092B-C50C-407E-A947-70E740481C1C}">
                  <a14:useLocalDpi xmlns:a14="http://schemas.microsoft.com/office/drawing/2010/main" val="0"/>
                </a:ext>
              </a:extLst>
            </a:blip>
            <a:srcRect/>
            <a:stretch>
              <a:fillRect/>
            </a:stretch>
          </a:blipFill>
        </p:spPr>
      </p:pic>
      <p:sp>
        <p:nvSpPr>
          <p:cNvPr id="6" name="Hexagon 5">
            <a:extLst>
              <a:ext uri="{FF2B5EF4-FFF2-40B4-BE49-F238E27FC236}">
                <a16:creationId xmlns:a16="http://schemas.microsoft.com/office/drawing/2014/main" id="{4A850921-4FA4-FC35-F631-358747D1C2DC}"/>
              </a:ext>
              <a:ext uri="{C183D7F6-B498-43B3-948B-1728B52AA6E4}">
                <adec:decorative xmlns:adec="http://schemas.microsoft.com/office/drawing/2017/decorative" val="1"/>
              </a:ext>
            </a:extLst>
          </p:cNvPr>
          <p:cNvSpPr/>
          <p:nvPr/>
        </p:nvSpPr>
        <p:spPr>
          <a:xfrm>
            <a:off x="3166402" y="913316"/>
            <a:ext cx="5859196" cy="5051033"/>
          </a:xfrm>
          <a:prstGeom prst="hexagon">
            <a:avLst/>
          </a:prstGeom>
          <a:solidFill>
            <a:srgbClr val="11224E">
              <a:alpha val="40000"/>
            </a:srgbClr>
          </a:solidFill>
          <a:ln w="60325" cap="flat" cmpd="sng" algn="ctr">
            <a:solidFill>
              <a:sysClr val="window" lastClr="FFFFFF"/>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alibri Light"/>
              <a:ea typeface="+mn-ea"/>
              <a:cs typeface="+mn-cs"/>
            </a:endParaRPr>
          </a:p>
        </p:txBody>
      </p:sp>
      <p:sp>
        <p:nvSpPr>
          <p:cNvPr id="7" name="Text Placeholder 7">
            <a:extLst>
              <a:ext uri="{FF2B5EF4-FFF2-40B4-BE49-F238E27FC236}">
                <a16:creationId xmlns:a16="http://schemas.microsoft.com/office/drawing/2014/main" id="{99164839-EEA7-B3C4-F162-62B0CDD168AE}"/>
              </a:ext>
            </a:extLst>
          </p:cNvPr>
          <p:cNvSpPr txBox="1">
            <a:spLocks/>
          </p:cNvSpPr>
          <p:nvPr/>
        </p:nvSpPr>
        <p:spPr>
          <a:xfrm>
            <a:off x="4133533" y="1629345"/>
            <a:ext cx="3924934" cy="858216"/>
          </a:xfrm>
          <a:prstGeom prst="rect">
            <a:avLst/>
          </a:prstGeom>
        </p:spPr>
        <p:txBody>
          <a:bodyPr rtlCol="0"/>
          <a:lstStyle>
            <a:lvl1pPr marL="266700" indent="-266700" algn="l" defTabSz="914400" rtl="0" eaLnBrk="1" latinLnBrk="0" hangingPunct="1">
              <a:lnSpc>
                <a:spcPct val="90000"/>
              </a:lnSpc>
              <a:spcBef>
                <a:spcPts val="1000"/>
              </a:spcBef>
              <a:buFont typeface="Arial" panose="020B0604020202020204" pitchFamily="34" charset="0"/>
              <a:buNone/>
              <a:defRPr lang="en-US" sz="2400" b="1" kern="1200" dirty="0" smtClean="0">
                <a:solidFill>
                  <a:schemeClr val="accent4"/>
                </a:solidFill>
                <a:latin typeface="Calibri" panose="020F0502020204030204" pitchFamily="34" charset="0"/>
                <a:ea typeface="+mn-ea"/>
                <a:cs typeface="Calibri" panose="020F0502020204030204" pitchFamily="34" charset="0"/>
              </a:defRPr>
            </a:lvl1pPr>
            <a:lvl2pPr marL="542925" indent="-276225" algn="l" defTabSz="914400" rtl="0" eaLnBrk="1" latinLnBrk="0" hangingPunct="1">
              <a:lnSpc>
                <a:spcPct val="90000"/>
              </a:lnSpc>
              <a:spcBef>
                <a:spcPts val="500"/>
              </a:spcBef>
              <a:buFont typeface="Arial" panose="020B0604020202020204" pitchFamily="34" charset="0"/>
              <a:buNone/>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66700" marR="0" lvl="0" indent="-2667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1" i="0" u="none" strike="noStrike" kern="1200" cap="none" spc="0" normalizeH="0" baseline="0" noProof="0" dirty="0">
                <a:ln>
                  <a:noFill/>
                </a:ln>
                <a:solidFill>
                  <a:srgbClr val="FA6F1A"/>
                </a:solidFill>
                <a:effectLst/>
                <a:uLnTx/>
                <a:uFillTx/>
                <a:latin typeface="Calibri" panose="020F0502020204030204" pitchFamily="34" charset="0"/>
                <a:ea typeface="+mn-ea"/>
                <a:cs typeface="Calibri" panose="020F0502020204030204" pitchFamily="34" charset="0"/>
              </a:rPr>
              <a:t>   Component 1           Group Presentation</a:t>
            </a:r>
          </a:p>
        </p:txBody>
      </p:sp>
      <p:pic>
        <p:nvPicPr>
          <p:cNvPr id="8" name="Picture 7">
            <a:extLst>
              <a:ext uri="{FF2B5EF4-FFF2-40B4-BE49-F238E27FC236}">
                <a16:creationId xmlns:a16="http://schemas.microsoft.com/office/drawing/2014/main" id="{AC292F9A-E9C0-5437-A1DC-E2EBCAE957A7}"/>
              </a:ext>
            </a:extLst>
          </p:cNvPr>
          <p:cNvPicPr>
            <a:picLocks noChangeAspect="1"/>
          </p:cNvPicPr>
          <p:nvPr/>
        </p:nvPicPr>
        <p:blipFill>
          <a:blip r:embed="rId4"/>
          <a:stretch>
            <a:fillRect/>
          </a:stretch>
        </p:blipFill>
        <p:spPr>
          <a:xfrm>
            <a:off x="4133533" y="2415689"/>
            <a:ext cx="4139543" cy="2170364"/>
          </a:xfrm>
          <a:prstGeom prst="rect">
            <a:avLst/>
          </a:prstGeom>
        </p:spPr>
      </p:pic>
      <p:pic>
        <p:nvPicPr>
          <p:cNvPr id="9" name="Picture 8">
            <a:extLst>
              <a:ext uri="{FF2B5EF4-FFF2-40B4-BE49-F238E27FC236}">
                <a16:creationId xmlns:a16="http://schemas.microsoft.com/office/drawing/2014/main" id="{FB7B5F22-F633-A79A-8718-3AF1FC1F224A}"/>
              </a:ext>
            </a:extLst>
          </p:cNvPr>
          <p:cNvPicPr>
            <a:picLocks noChangeAspect="1"/>
          </p:cNvPicPr>
          <p:nvPr/>
        </p:nvPicPr>
        <p:blipFill>
          <a:blip r:embed="rId5"/>
          <a:stretch>
            <a:fillRect/>
          </a:stretch>
        </p:blipFill>
        <p:spPr>
          <a:xfrm>
            <a:off x="4471274" y="4514181"/>
            <a:ext cx="3249450" cy="1255885"/>
          </a:xfrm>
          <a:prstGeom prst="rect">
            <a:avLst/>
          </a:prstGeom>
        </p:spPr>
      </p:pic>
      <p:pic>
        <p:nvPicPr>
          <p:cNvPr id="10" name="Picture 9">
            <a:extLst>
              <a:ext uri="{FF2B5EF4-FFF2-40B4-BE49-F238E27FC236}">
                <a16:creationId xmlns:a16="http://schemas.microsoft.com/office/drawing/2014/main" id="{5B31DED7-E22C-0213-BD64-B813468EBB58}"/>
              </a:ext>
            </a:extLst>
          </p:cNvPr>
          <p:cNvPicPr>
            <a:picLocks noChangeAspect="1"/>
          </p:cNvPicPr>
          <p:nvPr/>
        </p:nvPicPr>
        <p:blipFill>
          <a:blip r:embed="rId6"/>
          <a:stretch>
            <a:fillRect/>
          </a:stretch>
        </p:blipFill>
        <p:spPr>
          <a:xfrm>
            <a:off x="8165770" y="5489626"/>
            <a:ext cx="652329" cy="560881"/>
          </a:xfrm>
          <a:prstGeom prst="rect">
            <a:avLst/>
          </a:prstGeom>
        </p:spPr>
      </p:pic>
      <p:pic>
        <p:nvPicPr>
          <p:cNvPr id="11" name="Picture 10">
            <a:extLst>
              <a:ext uri="{FF2B5EF4-FFF2-40B4-BE49-F238E27FC236}">
                <a16:creationId xmlns:a16="http://schemas.microsoft.com/office/drawing/2014/main" id="{F159D66C-6A2B-F74A-D1E9-4CDB12A11BA9}"/>
              </a:ext>
            </a:extLst>
          </p:cNvPr>
          <p:cNvPicPr>
            <a:picLocks noChangeAspect="1"/>
          </p:cNvPicPr>
          <p:nvPr/>
        </p:nvPicPr>
        <p:blipFill>
          <a:blip r:embed="rId7"/>
          <a:stretch>
            <a:fillRect/>
          </a:stretch>
        </p:blipFill>
        <p:spPr>
          <a:xfrm>
            <a:off x="2212323" y="2746189"/>
            <a:ext cx="786452" cy="682811"/>
          </a:xfrm>
          <a:prstGeom prst="rect">
            <a:avLst/>
          </a:prstGeom>
        </p:spPr>
      </p:pic>
      <p:pic>
        <p:nvPicPr>
          <p:cNvPr id="12" name="Picture 11">
            <a:extLst>
              <a:ext uri="{FF2B5EF4-FFF2-40B4-BE49-F238E27FC236}">
                <a16:creationId xmlns:a16="http://schemas.microsoft.com/office/drawing/2014/main" id="{48579F47-6C3E-6E04-1D9C-F0DEB9623331}"/>
              </a:ext>
            </a:extLst>
          </p:cNvPr>
          <p:cNvPicPr>
            <a:picLocks noChangeAspect="1"/>
          </p:cNvPicPr>
          <p:nvPr/>
        </p:nvPicPr>
        <p:blipFill>
          <a:blip r:embed="rId8"/>
          <a:stretch>
            <a:fillRect/>
          </a:stretch>
        </p:blipFill>
        <p:spPr>
          <a:xfrm>
            <a:off x="2017234" y="3346697"/>
            <a:ext cx="195089" cy="164606"/>
          </a:xfrm>
          <a:prstGeom prst="rect">
            <a:avLst/>
          </a:prstGeom>
        </p:spPr>
      </p:pic>
      <p:sp>
        <p:nvSpPr>
          <p:cNvPr id="13" name="Hexagon 12">
            <a:extLst>
              <a:ext uri="{FF2B5EF4-FFF2-40B4-BE49-F238E27FC236}">
                <a16:creationId xmlns:a16="http://schemas.microsoft.com/office/drawing/2014/main" id="{F4A114DD-2906-1EDA-2E86-7F4C4120DFF9}"/>
              </a:ext>
              <a:ext uri="{C183D7F6-B498-43B3-948B-1728B52AA6E4}">
                <adec:decorative xmlns:adec="http://schemas.microsoft.com/office/drawing/2017/decorative" val="1"/>
              </a:ext>
            </a:extLst>
          </p:cNvPr>
          <p:cNvSpPr/>
          <p:nvPr/>
        </p:nvSpPr>
        <p:spPr>
          <a:xfrm>
            <a:off x="8021783" y="671564"/>
            <a:ext cx="392774" cy="338599"/>
          </a:xfrm>
          <a:prstGeom prst="hexagon">
            <a:avLst/>
          </a:prstGeom>
          <a:solidFill>
            <a:srgbClr val="ACCBF9"/>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white"/>
              </a:solidFill>
              <a:effectLst/>
              <a:uLnTx/>
              <a:uFillTx/>
              <a:latin typeface="Calibri Light"/>
              <a:ea typeface="+mn-ea"/>
              <a:cs typeface="+mn-cs"/>
            </a:endParaRPr>
          </a:p>
        </p:txBody>
      </p:sp>
    </p:spTree>
    <p:extLst>
      <p:ext uri="{BB962C8B-B14F-4D97-AF65-F5344CB8AC3E}">
        <p14:creationId xmlns:p14="http://schemas.microsoft.com/office/powerpoint/2010/main" val="15778520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3BA513B0-82FF-4F41-8178-885375D1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93DB8501-F9F2-4ACD-B56A-9019CD500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2987478"/>
            <a:ext cx="12228128" cy="1828800"/>
            <a:chOff x="-305" y="2987478"/>
            <a:chExt cx="12188952" cy="1828800"/>
          </a:xfrm>
        </p:grpSpPr>
        <p:sp>
          <p:nvSpPr>
            <p:cNvPr id="26" name="Freeform: Shape 25">
              <a:extLst>
                <a:ext uri="{FF2B5EF4-FFF2-40B4-BE49-F238E27FC236}">
                  <a16:creationId xmlns:a16="http://schemas.microsoft.com/office/drawing/2014/main" id="{DD03A94A-ADF5-4334-86B1-DBA5F70AC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385A18E1-CBE3-4BBD-B1B7-CDBCA685E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133EDCAA-1D6C-4710-9DA1-C7FC946D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29" name="Freeform: Shape 28">
              <a:extLst>
                <a:ext uri="{FF2B5EF4-FFF2-40B4-BE49-F238E27FC236}">
                  <a16:creationId xmlns:a16="http://schemas.microsoft.com/office/drawing/2014/main" id="{3916FBF2-1CC9-460D-A42B-FB77E515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2" name="Title 8">
            <a:extLst>
              <a:ext uri="{FF2B5EF4-FFF2-40B4-BE49-F238E27FC236}">
                <a16:creationId xmlns:a16="http://schemas.microsoft.com/office/drawing/2014/main" id="{6A0FADD7-5310-8F88-DA0E-8201130C2B46}"/>
              </a:ext>
            </a:extLst>
          </p:cNvPr>
          <p:cNvSpPr txBox="1">
            <a:spLocks/>
          </p:cNvSpPr>
          <p:nvPr/>
        </p:nvSpPr>
        <p:spPr>
          <a:xfrm>
            <a:off x="3507679" y="4551041"/>
            <a:ext cx="2501236" cy="150993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pPr marL="0" marR="0" lvl="0" indent="0" fontAlgn="auto">
              <a:spcAft>
                <a:spcPts val="600"/>
              </a:spcAft>
              <a:buClrTx/>
              <a:buSzTx/>
              <a:tabLst/>
              <a:defRPr/>
            </a:pPr>
            <a:r>
              <a:rPr kumimoji="0" lang="en-US" sz="3600" b="1" i="0" u="none" strike="noStrike" cap="none" spc="0" normalizeH="0" baseline="0" noProof="0" dirty="0">
                <a:ln>
                  <a:noFill/>
                </a:ln>
                <a:solidFill>
                  <a:schemeClr val="tx2"/>
                </a:solidFill>
                <a:effectLst/>
                <a:uLnTx/>
                <a:uFillTx/>
              </a:rPr>
              <a:t>Contents</a:t>
            </a:r>
          </a:p>
        </p:txBody>
      </p:sp>
      <p:sp>
        <p:nvSpPr>
          <p:cNvPr id="3" name="Text Placeholder 6">
            <a:extLst>
              <a:ext uri="{FF2B5EF4-FFF2-40B4-BE49-F238E27FC236}">
                <a16:creationId xmlns:a16="http://schemas.microsoft.com/office/drawing/2014/main" id="{6EBD3246-9AA5-E372-DBBA-D0548D5BA3E1}"/>
              </a:ext>
            </a:extLst>
          </p:cNvPr>
          <p:cNvSpPr txBox="1">
            <a:spLocks/>
          </p:cNvSpPr>
          <p:nvPr/>
        </p:nvSpPr>
        <p:spPr>
          <a:xfrm>
            <a:off x="6470247" y="4551037"/>
            <a:ext cx="4926411" cy="1509935"/>
          </a:xfrm>
          <a:prstGeom prst="rect">
            <a:avLst/>
          </a:prstGeom>
        </p:spPr>
        <p:txBody>
          <a:bodyPr vert="horz" lIns="91440" tIns="45720" rIns="91440" bIns="45720" rtlCol="0" anchor="ctr">
            <a:normAutofit/>
          </a:bodyPr>
          <a:lstStyle>
            <a:lvl1pPr marL="266700" indent="-266700" algn="l" defTabSz="914400" rtl="0" eaLnBrk="1" latinLnBrk="0" hangingPunct="1">
              <a:lnSpc>
                <a:spcPct val="150000"/>
              </a:lnSpc>
              <a:spcBef>
                <a:spcPts val="1000"/>
              </a:spcBef>
              <a:buClr>
                <a:schemeClr val="accent4"/>
              </a:buClr>
              <a:buFont typeface="Wingdings" panose="05000000000000000000" pitchFamily="2" charset="2"/>
              <a:buChar char="§"/>
              <a:defRPr sz="20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Clr>
                <a:schemeClr val="accent4"/>
              </a:buClr>
              <a:buFont typeface="Wingdings" panose="05000000000000000000" pitchFamily="2" charset="2"/>
              <a:buChar char="§"/>
              <a:defRPr sz="20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Clr>
                <a:schemeClr val="accent4"/>
              </a:buClr>
              <a:buFont typeface="Wingdings" panose="05000000000000000000" pitchFamily="2" charset="2"/>
              <a:buChar char="§"/>
              <a:defRPr sz="18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Clr>
                <a:schemeClr val="accent4"/>
              </a:buClr>
              <a:buFont typeface="Wingdings" panose="05000000000000000000" pitchFamily="2" charset="2"/>
              <a:buChar char="§"/>
              <a:defRPr sz="18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Clr>
                <a:schemeClr val="accent4"/>
              </a:buClr>
              <a:buFont typeface="Wingdings" panose="05000000000000000000" pitchFamily="2" charset="2"/>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23850" marR="0" lvl="0" indent="-285750" fontAlgn="auto">
              <a:lnSpc>
                <a:spcPct val="90000"/>
              </a:lnSpc>
              <a:spcBef>
                <a:spcPts val="1000"/>
              </a:spcBef>
              <a:spcAft>
                <a:spcPts val="0"/>
              </a:spcAft>
              <a:buClr>
                <a:srgbClr val="FA6F1A"/>
              </a:buClr>
              <a:buSzTx/>
              <a:buFont typeface="Wingdings" panose="05000000000000000000" pitchFamily="2" charset="2"/>
              <a:buChar char="q"/>
              <a:tabLst/>
              <a:defRPr/>
            </a:pPr>
            <a:r>
              <a:rPr kumimoji="0" lang="en-US" sz="1500" b="0" i="0" u="none" strike="noStrike" cap="none" spc="0" normalizeH="0" baseline="0" noProof="0" dirty="0">
                <a:ln>
                  <a:noFill/>
                </a:ln>
                <a:solidFill>
                  <a:schemeClr val="tx2"/>
                </a:solidFill>
                <a:effectLst/>
                <a:uLnTx/>
                <a:uFillTx/>
              </a:rPr>
              <a:t>Introduction of Information System</a:t>
            </a:r>
          </a:p>
          <a:p>
            <a:pPr marL="323850" lvl="0" indent="-285750">
              <a:lnSpc>
                <a:spcPct val="90000"/>
              </a:lnSpc>
              <a:buClr>
                <a:srgbClr val="FA6F1A"/>
              </a:buClr>
              <a:buFont typeface="Wingdings" panose="05000000000000000000" pitchFamily="2" charset="2"/>
              <a:buChar char="q"/>
              <a:defRPr/>
            </a:pPr>
            <a:r>
              <a:rPr lang="en-US" sz="1500" dirty="0">
                <a:solidFill>
                  <a:schemeClr val="tx2"/>
                </a:solidFill>
              </a:rPr>
              <a:t>Roles of Information Systems in Business operations</a:t>
            </a:r>
          </a:p>
          <a:p>
            <a:pPr marL="323850" lvl="0" indent="-285750">
              <a:lnSpc>
                <a:spcPct val="90000"/>
              </a:lnSpc>
              <a:buClr>
                <a:srgbClr val="FA6F1A"/>
              </a:buClr>
              <a:buFont typeface="Wingdings" panose="05000000000000000000" pitchFamily="2" charset="2"/>
              <a:buChar char="q"/>
              <a:defRPr/>
            </a:pPr>
            <a:r>
              <a:rPr kumimoji="0" lang="en-US" sz="1500" b="0" i="0" u="none" strike="noStrike" cap="none" spc="0" normalizeH="0" baseline="0" noProof="0" dirty="0">
                <a:ln>
                  <a:noFill/>
                </a:ln>
                <a:solidFill>
                  <a:schemeClr val="tx2"/>
                </a:solidFill>
                <a:effectLst/>
                <a:uLnTx/>
                <a:uFillTx/>
              </a:rPr>
              <a:t>Brief overview of different types and their impact</a:t>
            </a:r>
          </a:p>
          <a:p>
            <a:pPr marL="323850" lvl="0" indent="-285750">
              <a:lnSpc>
                <a:spcPct val="90000"/>
              </a:lnSpc>
              <a:buClr>
                <a:srgbClr val="FA6F1A"/>
              </a:buClr>
              <a:buFont typeface="Wingdings" panose="05000000000000000000" pitchFamily="2" charset="2"/>
              <a:buChar char="q"/>
              <a:defRPr/>
            </a:pPr>
            <a:r>
              <a:rPr kumimoji="0" lang="en-US" sz="1500" b="0" i="0" u="none" strike="noStrike" cap="none" spc="0" normalizeH="0" baseline="0" noProof="0" dirty="0">
                <a:ln>
                  <a:noFill/>
                </a:ln>
                <a:solidFill>
                  <a:schemeClr val="tx2"/>
                </a:solidFill>
                <a:effectLst/>
                <a:uLnTx/>
                <a:uFillTx/>
              </a:rPr>
              <a:t>Conclusion</a:t>
            </a:r>
          </a:p>
        </p:txBody>
      </p:sp>
      <p:sp>
        <p:nvSpPr>
          <p:cNvPr id="4" name="TextBox 3">
            <a:extLst>
              <a:ext uri="{FF2B5EF4-FFF2-40B4-BE49-F238E27FC236}">
                <a16:creationId xmlns:a16="http://schemas.microsoft.com/office/drawing/2014/main" id="{C8188F94-106B-FCC4-DF5B-5CBAFF0A2053}"/>
              </a:ext>
            </a:extLst>
          </p:cNvPr>
          <p:cNvSpPr txBox="1"/>
          <p:nvPr/>
        </p:nvSpPr>
        <p:spPr>
          <a:xfrm>
            <a:off x="8726047" y="6459794"/>
            <a:ext cx="3180818" cy="261610"/>
          </a:xfrm>
          <a:prstGeom prst="rect">
            <a:avLst/>
          </a:prstGeom>
          <a:noFill/>
        </p:spPr>
        <p:txBody>
          <a:bodyPr wrap="square" rtlCol="0">
            <a:spAutoFit/>
          </a:bodyPr>
          <a:lstStyle/>
          <a:p>
            <a:pPr>
              <a:spcAft>
                <a:spcPts val="600"/>
              </a:spcAft>
            </a:pPr>
            <a:r>
              <a:rPr lang="en-GB" sz="1100" dirty="0">
                <a:latin typeface="+mj-lt"/>
              </a:rPr>
              <a:t>Student name: Mario Massaro – Student ID: 2335126</a:t>
            </a:r>
          </a:p>
        </p:txBody>
      </p:sp>
      <p:pic>
        <p:nvPicPr>
          <p:cNvPr id="7" name="Picture 6">
            <a:extLst>
              <a:ext uri="{FF2B5EF4-FFF2-40B4-BE49-F238E27FC236}">
                <a16:creationId xmlns:a16="http://schemas.microsoft.com/office/drawing/2014/main" id="{CC86190A-F5B5-F325-14AC-F2C3701BF44A}"/>
              </a:ext>
            </a:extLst>
          </p:cNvPr>
          <p:cNvPicPr>
            <a:picLocks noChangeAspect="1"/>
          </p:cNvPicPr>
          <p:nvPr/>
        </p:nvPicPr>
        <p:blipFill>
          <a:blip r:embed="rId2"/>
          <a:stretch>
            <a:fillRect/>
          </a:stretch>
        </p:blipFill>
        <p:spPr>
          <a:xfrm>
            <a:off x="1" y="1"/>
            <a:ext cx="12191694" cy="4087190"/>
          </a:xfrm>
          <a:prstGeom prst="rect">
            <a:avLst/>
          </a:prstGeom>
        </p:spPr>
      </p:pic>
      <p:sp>
        <p:nvSpPr>
          <p:cNvPr id="8" name="TextBox 7">
            <a:extLst>
              <a:ext uri="{FF2B5EF4-FFF2-40B4-BE49-F238E27FC236}">
                <a16:creationId xmlns:a16="http://schemas.microsoft.com/office/drawing/2014/main" id="{6EC4A7D6-9500-6D67-A5A9-264216460DD6}"/>
              </a:ext>
            </a:extLst>
          </p:cNvPr>
          <p:cNvSpPr txBox="1"/>
          <p:nvPr/>
        </p:nvSpPr>
        <p:spPr>
          <a:xfrm>
            <a:off x="265472" y="3728643"/>
            <a:ext cx="2145139" cy="261610"/>
          </a:xfrm>
          <a:prstGeom prst="rect">
            <a:avLst/>
          </a:prstGeom>
          <a:noFill/>
        </p:spPr>
        <p:txBody>
          <a:bodyPr wrap="none" rtlCol="0">
            <a:spAutoFit/>
          </a:bodyPr>
          <a:lstStyle/>
          <a:p>
            <a:r>
              <a:rPr lang="en-GB" sz="1100" dirty="0">
                <a:solidFill>
                  <a:schemeClr val="bg1"/>
                </a:solidFill>
                <a:latin typeface="+mj-lt"/>
              </a:rPr>
              <a:t>Source: https://www.accuvia.com</a:t>
            </a:r>
          </a:p>
        </p:txBody>
      </p:sp>
    </p:spTree>
    <p:extLst>
      <p:ext uri="{BB962C8B-B14F-4D97-AF65-F5344CB8AC3E}">
        <p14:creationId xmlns:p14="http://schemas.microsoft.com/office/powerpoint/2010/main" val="27306398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EF17487-C386-4F99-B5EB-4FD3DF423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A0DE92DF-4769-4DE9-93FD-EE312718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bg2">
              <a:alpha val="50000"/>
            </a:schemeClr>
          </a:solidFill>
          <a:ln w="32707" cap="flat">
            <a:noFill/>
            <a:prstDash val="solid"/>
            <a:miter/>
          </a:ln>
        </p:spPr>
        <p:txBody>
          <a:bodyPr wrap="square" rtlCol="0" anchor="ctr">
            <a:noAutofit/>
          </a:bodyPr>
          <a:lstStyle/>
          <a:p>
            <a:endParaRPr lang="en-US">
              <a:solidFill>
                <a:schemeClr val="tx1"/>
              </a:solidFill>
            </a:endParaRPr>
          </a:p>
        </p:txBody>
      </p:sp>
      <p:sp>
        <p:nvSpPr>
          <p:cNvPr id="2" name="Title 4">
            <a:extLst>
              <a:ext uri="{FF2B5EF4-FFF2-40B4-BE49-F238E27FC236}">
                <a16:creationId xmlns:a16="http://schemas.microsoft.com/office/drawing/2014/main" id="{55DDAE6A-B515-8FAD-B689-E9B9485848FA}"/>
              </a:ext>
            </a:extLst>
          </p:cNvPr>
          <p:cNvSpPr txBox="1">
            <a:spLocks/>
          </p:cNvSpPr>
          <p:nvPr/>
        </p:nvSpPr>
        <p:spPr>
          <a:xfrm>
            <a:off x="871564" y="476319"/>
            <a:ext cx="4772975" cy="136231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pPr marL="0" marR="0" lvl="0" indent="0" fontAlgn="auto">
              <a:spcAft>
                <a:spcPts val="600"/>
              </a:spcAft>
              <a:buClrTx/>
              <a:buSzTx/>
              <a:tabLst/>
              <a:defRPr/>
            </a:pPr>
            <a:r>
              <a:rPr kumimoji="0" lang="en-US" sz="4400" b="1" i="0" u="none" strike="noStrike" cap="none" spc="0" normalizeH="0" baseline="0" noProof="0" dirty="0">
                <a:ln>
                  <a:noFill/>
                </a:ln>
                <a:effectLst/>
                <a:uLnTx/>
                <a:uFillTx/>
                <a:latin typeface="+mn-lt"/>
              </a:rPr>
              <a:t>Introduction</a:t>
            </a:r>
          </a:p>
        </p:txBody>
      </p:sp>
      <p:sp>
        <p:nvSpPr>
          <p:cNvPr id="3" name="Text Placeholder 7">
            <a:extLst>
              <a:ext uri="{FF2B5EF4-FFF2-40B4-BE49-F238E27FC236}">
                <a16:creationId xmlns:a16="http://schemas.microsoft.com/office/drawing/2014/main" id="{454F256D-987E-8CFE-B1F0-CB92C651326D}"/>
              </a:ext>
            </a:extLst>
          </p:cNvPr>
          <p:cNvSpPr txBox="1">
            <a:spLocks/>
          </p:cNvSpPr>
          <p:nvPr/>
        </p:nvSpPr>
        <p:spPr>
          <a:xfrm>
            <a:off x="871564" y="1838633"/>
            <a:ext cx="4229743" cy="3893471"/>
          </a:xfrm>
          <a:prstGeom prst="rect">
            <a:avLst/>
          </a:prstGeom>
        </p:spPr>
        <p:txBody>
          <a:bodyPr vert="horz" lIns="91440" tIns="45720" rIns="91440" bIns="45720" rtlCol="0">
            <a:normAutofit fontScale="92500" lnSpcReduction="20000"/>
          </a:bodyPr>
          <a:lstStyle>
            <a:lvl1pPr marL="266700" indent="-266700" algn="l" defTabSz="914400" rtl="0" eaLnBrk="1" latinLnBrk="0" hangingPunct="1">
              <a:lnSpc>
                <a:spcPct val="90000"/>
              </a:lnSpc>
              <a:spcBef>
                <a:spcPts val="1000"/>
              </a:spcBef>
              <a:buClr>
                <a:schemeClr val="accent4"/>
              </a:buClr>
              <a:buFont typeface="Wingdings" panose="05000000000000000000" pitchFamily="2" charset="2"/>
              <a:buChar char="§"/>
              <a:defRPr sz="20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Clr>
                <a:schemeClr val="accent4"/>
              </a:buClr>
              <a:buFont typeface="Wingdings" panose="05000000000000000000" pitchFamily="2" charset="2"/>
              <a:buChar char="§"/>
              <a:defRPr sz="18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Clr>
                <a:schemeClr val="accent4"/>
              </a:buClr>
              <a:buFont typeface="Wingdings" panose="05000000000000000000" pitchFamily="2" charset="2"/>
              <a:buChar char="§"/>
              <a:defRPr sz="16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Clr>
                <a:schemeClr val="accent4"/>
              </a:buClr>
              <a:buFont typeface="Wingdings" panose="05000000000000000000" pitchFamily="2" charset="2"/>
              <a:buChar char="§"/>
              <a:defRPr sz="16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Clr>
                <a:schemeClr val="accent4"/>
              </a:buClr>
              <a:buFont typeface="Wingdings" panose="05000000000000000000" pitchFamily="2" charset="2"/>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buClr>
                <a:srgbClr val="FA6F1A"/>
              </a:buClr>
              <a:defRPr/>
            </a:pPr>
            <a:r>
              <a:rPr kumimoji="0" lang="en-US" b="0" i="0" u="none" strike="noStrike" cap="none" spc="0" normalizeH="0" baseline="0" noProof="0" dirty="0">
                <a:ln>
                  <a:noFill/>
                </a:ln>
                <a:solidFill>
                  <a:schemeClr val="tx1"/>
                </a:solidFill>
                <a:effectLst/>
                <a:uLnTx/>
                <a:uFillTx/>
              </a:rPr>
              <a:t>An </a:t>
            </a:r>
            <a:r>
              <a:rPr kumimoji="0" lang="en-US" b="1" i="0" u="none" strike="noStrike" cap="none" spc="0" normalizeH="0" baseline="0" noProof="0" dirty="0">
                <a:ln>
                  <a:noFill/>
                </a:ln>
                <a:solidFill>
                  <a:schemeClr val="tx1"/>
                </a:solidFill>
                <a:effectLst/>
                <a:uLnTx/>
                <a:uFillTx/>
              </a:rPr>
              <a:t>Information System</a:t>
            </a:r>
            <a:r>
              <a:rPr kumimoji="0" lang="en-US" b="0" i="0" u="none" strike="noStrike" cap="none" spc="0" normalizeH="0" baseline="0" noProof="0" dirty="0">
                <a:ln>
                  <a:noFill/>
                </a:ln>
                <a:solidFill>
                  <a:schemeClr val="tx1"/>
                </a:solidFill>
                <a:effectLst/>
                <a:uLnTx/>
                <a:uFillTx/>
              </a:rPr>
              <a:t> (IS) is an integrated framework of people, processes, data, and technology designed to collect, filter, process, store, and distribute information to support an organization's operations, management, and decision-making (Source: </a:t>
            </a:r>
            <a:r>
              <a:rPr lang="en-GB" dirty="0"/>
              <a:t>Bourgeois et al, 2019)</a:t>
            </a:r>
            <a:r>
              <a:rPr kumimoji="0" lang="en-US" b="0" i="0" u="none" strike="noStrike" cap="none" spc="0" normalizeH="0" baseline="0" noProof="0" dirty="0">
                <a:ln>
                  <a:noFill/>
                </a:ln>
                <a:solidFill>
                  <a:schemeClr val="tx1"/>
                </a:solidFill>
                <a:effectLst/>
                <a:uLnTx/>
                <a:uFillTx/>
              </a:rPr>
              <a:t>.</a:t>
            </a:r>
          </a:p>
        </p:txBody>
      </p:sp>
      <p:pic>
        <p:nvPicPr>
          <p:cNvPr id="5" name="Picture 4" descr="A diagram of information system&#10;&#10;AI-generated content may be incorrect.">
            <a:extLst>
              <a:ext uri="{FF2B5EF4-FFF2-40B4-BE49-F238E27FC236}">
                <a16:creationId xmlns:a16="http://schemas.microsoft.com/office/drawing/2014/main" id="{D76BCFFE-8356-E6AF-9A7A-BD0946FC7D80}"/>
              </a:ext>
            </a:extLst>
          </p:cNvPr>
          <p:cNvPicPr>
            <a:picLocks noChangeAspect="1"/>
          </p:cNvPicPr>
          <p:nvPr/>
        </p:nvPicPr>
        <p:blipFill>
          <a:blip r:embed="rId2">
            <a:extLst>
              <a:ext uri="{28A0092B-C50C-407E-A947-70E740481C1C}">
                <a14:useLocalDpi xmlns:a14="http://schemas.microsoft.com/office/drawing/2010/main" val="0"/>
              </a:ext>
            </a:extLst>
          </a:blip>
          <a:srcRect r="3080" b="-2"/>
          <a:stretch>
            <a:fillRect/>
          </a:stretch>
        </p:blipFill>
        <p:spPr>
          <a:xfrm>
            <a:off x="7582448" y="2113935"/>
            <a:ext cx="4609552" cy="3895053"/>
          </a:xfrm>
          <a:prstGeom prst="rect">
            <a:avLst/>
          </a:prstGeom>
        </p:spPr>
      </p:pic>
      <p:sp>
        <p:nvSpPr>
          <p:cNvPr id="7" name="TextBox 6">
            <a:extLst>
              <a:ext uri="{FF2B5EF4-FFF2-40B4-BE49-F238E27FC236}">
                <a16:creationId xmlns:a16="http://schemas.microsoft.com/office/drawing/2014/main" id="{5BA302A9-A88B-7DAF-2803-507E90BD7955}"/>
              </a:ext>
            </a:extLst>
          </p:cNvPr>
          <p:cNvSpPr txBox="1"/>
          <p:nvPr/>
        </p:nvSpPr>
        <p:spPr>
          <a:xfrm>
            <a:off x="7555385" y="1130747"/>
            <a:ext cx="4168876" cy="707886"/>
          </a:xfrm>
          <a:prstGeom prst="rect">
            <a:avLst/>
          </a:prstGeom>
          <a:noFill/>
        </p:spPr>
        <p:txBody>
          <a:bodyPr wrap="square" rtlCol="0">
            <a:spAutoFit/>
          </a:bodyPr>
          <a:lstStyle/>
          <a:p>
            <a:pPr marL="342900" indent="-342900">
              <a:buClr>
                <a:schemeClr val="accent2"/>
              </a:buClr>
              <a:buFont typeface="Wingdings" panose="05000000000000000000" pitchFamily="2" charset="2"/>
              <a:buChar char="§"/>
            </a:pPr>
            <a:r>
              <a:rPr lang="en-GB" sz="2000" dirty="0"/>
              <a:t>The Five Key Components of an Information System are:</a:t>
            </a:r>
          </a:p>
        </p:txBody>
      </p:sp>
      <p:sp>
        <p:nvSpPr>
          <p:cNvPr id="4" name="TextBox 3">
            <a:extLst>
              <a:ext uri="{FF2B5EF4-FFF2-40B4-BE49-F238E27FC236}">
                <a16:creationId xmlns:a16="http://schemas.microsoft.com/office/drawing/2014/main" id="{31778406-ACE6-CC0D-2690-7C63011D814B}"/>
              </a:ext>
            </a:extLst>
          </p:cNvPr>
          <p:cNvSpPr txBox="1"/>
          <p:nvPr/>
        </p:nvSpPr>
        <p:spPr>
          <a:xfrm>
            <a:off x="280137" y="6463500"/>
            <a:ext cx="3180818" cy="261610"/>
          </a:xfrm>
          <a:prstGeom prst="rect">
            <a:avLst/>
          </a:prstGeom>
          <a:noFill/>
        </p:spPr>
        <p:txBody>
          <a:bodyPr wrap="square" rtlCol="0">
            <a:spAutoFit/>
          </a:bodyPr>
          <a:lstStyle/>
          <a:p>
            <a:r>
              <a:rPr lang="en-GB" sz="1100" dirty="0">
                <a:latin typeface="+mj-lt"/>
              </a:rPr>
              <a:t>Student name: Mario Massaro – Student ID: 2335126</a:t>
            </a:r>
          </a:p>
        </p:txBody>
      </p:sp>
      <p:sp>
        <p:nvSpPr>
          <p:cNvPr id="6" name="TextBox 5">
            <a:extLst>
              <a:ext uri="{FF2B5EF4-FFF2-40B4-BE49-F238E27FC236}">
                <a16:creationId xmlns:a16="http://schemas.microsoft.com/office/drawing/2014/main" id="{544831F9-84FD-D430-E1AE-C5C3810CA0E3}"/>
              </a:ext>
            </a:extLst>
          </p:cNvPr>
          <p:cNvSpPr txBox="1"/>
          <p:nvPr/>
        </p:nvSpPr>
        <p:spPr>
          <a:xfrm>
            <a:off x="8554953" y="6008988"/>
            <a:ext cx="2819781" cy="261610"/>
          </a:xfrm>
          <a:prstGeom prst="rect">
            <a:avLst/>
          </a:prstGeom>
          <a:noFill/>
        </p:spPr>
        <p:txBody>
          <a:bodyPr wrap="square" rtlCol="0">
            <a:spAutoFit/>
          </a:bodyPr>
          <a:lstStyle/>
          <a:p>
            <a:r>
              <a:rPr lang="en-GB" sz="1100" dirty="0">
                <a:latin typeface="+mj-lt"/>
              </a:rPr>
              <a:t>Source from web: https://www.vecteezy.com</a:t>
            </a:r>
          </a:p>
        </p:txBody>
      </p:sp>
    </p:spTree>
    <p:extLst>
      <p:ext uri="{BB962C8B-B14F-4D97-AF65-F5344CB8AC3E}">
        <p14:creationId xmlns:p14="http://schemas.microsoft.com/office/powerpoint/2010/main" val="35328458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alpha val="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E35B0AF-57D0-EEE7-8AF1-D142DCF16E64}"/>
              </a:ext>
            </a:extLst>
          </p:cNvPr>
          <p:cNvSpPr txBox="1"/>
          <p:nvPr/>
        </p:nvSpPr>
        <p:spPr>
          <a:xfrm>
            <a:off x="315859" y="1117565"/>
            <a:ext cx="2664542" cy="4622869"/>
          </a:xfrm>
          <a:prstGeom prst="rect">
            <a:avLst/>
          </a:prstGeom>
          <a:noFill/>
        </p:spPr>
        <p:txBody>
          <a:bodyPr wrap="square" rtlCol="0">
            <a:spAutoFit/>
          </a:bodyPr>
          <a:lstStyle/>
          <a:p>
            <a:pPr marL="285750" indent="-285750" algn="l">
              <a:lnSpc>
                <a:spcPct val="150000"/>
              </a:lnSpc>
              <a:spcBef>
                <a:spcPts val="2400"/>
              </a:spcBef>
              <a:spcAft>
                <a:spcPts val="1200"/>
              </a:spcAft>
              <a:buClr>
                <a:schemeClr val="accent2"/>
              </a:buClr>
              <a:buFont typeface="Arial" panose="020B0604020202020204" pitchFamily="34" charset="0"/>
              <a:buChar char="•"/>
            </a:pPr>
            <a:r>
              <a:rPr lang="en-GB" dirty="0">
                <a:solidFill>
                  <a:srgbClr val="0F1115"/>
                </a:solidFill>
                <a:effectLst/>
              </a:rPr>
              <a:t>There are </a:t>
            </a:r>
            <a:r>
              <a:rPr lang="en-GB" dirty="0">
                <a:solidFill>
                  <a:srgbClr val="0F1115"/>
                </a:solidFill>
                <a:effectLst/>
                <a:highlight>
                  <a:srgbClr val="FFFF00"/>
                </a:highlight>
              </a:rPr>
              <a:t>three activities</a:t>
            </a:r>
            <a:r>
              <a:rPr lang="en-GB" dirty="0">
                <a:solidFill>
                  <a:srgbClr val="0F1115"/>
                </a:solidFill>
                <a:effectLst/>
              </a:rPr>
              <a:t> in an Information System that produce the information organizations need to make decisions, control operations, analyze problems, and create new products or services.</a:t>
            </a:r>
          </a:p>
        </p:txBody>
      </p:sp>
      <p:sp>
        <p:nvSpPr>
          <p:cNvPr id="5" name="TextBox 4">
            <a:extLst>
              <a:ext uri="{FF2B5EF4-FFF2-40B4-BE49-F238E27FC236}">
                <a16:creationId xmlns:a16="http://schemas.microsoft.com/office/drawing/2014/main" id="{2FC44233-A86F-E841-86DD-C93DB4B2F258}"/>
              </a:ext>
            </a:extLst>
          </p:cNvPr>
          <p:cNvSpPr txBox="1"/>
          <p:nvPr/>
        </p:nvSpPr>
        <p:spPr>
          <a:xfrm>
            <a:off x="8445910" y="1013269"/>
            <a:ext cx="2664542" cy="5038367"/>
          </a:xfrm>
          <a:prstGeom prst="rect">
            <a:avLst/>
          </a:prstGeom>
          <a:noFill/>
        </p:spPr>
        <p:txBody>
          <a:bodyPr wrap="square" rtlCol="0">
            <a:spAutoFit/>
          </a:bodyPr>
          <a:lstStyle/>
          <a:p>
            <a:pPr>
              <a:lnSpc>
                <a:spcPct val="150000"/>
              </a:lnSpc>
            </a:pPr>
            <a:r>
              <a:rPr lang="en-GB" dirty="0"/>
              <a:t>These activities are: </a:t>
            </a:r>
          </a:p>
          <a:p>
            <a:pPr marL="285750" indent="-285750">
              <a:lnSpc>
                <a:spcPct val="150000"/>
              </a:lnSpc>
              <a:buClr>
                <a:schemeClr val="accent2"/>
              </a:buClr>
              <a:buFont typeface="Arial" panose="020B0604020202020204" pitchFamily="34" charset="0"/>
              <a:buChar char="•"/>
            </a:pPr>
            <a:r>
              <a:rPr lang="en-GB" b="1" u="sng" dirty="0">
                <a:highlight>
                  <a:srgbClr val="FFFF00"/>
                </a:highlight>
              </a:rPr>
              <a:t>Input</a:t>
            </a:r>
            <a:r>
              <a:rPr lang="en-GB" dirty="0"/>
              <a:t>, acquires or collects raw data.</a:t>
            </a:r>
            <a:endParaRPr lang="en-GB" b="1" dirty="0"/>
          </a:p>
          <a:p>
            <a:pPr marL="285750" indent="-285750">
              <a:lnSpc>
                <a:spcPct val="150000"/>
              </a:lnSpc>
              <a:buClr>
                <a:schemeClr val="accent2"/>
              </a:buClr>
              <a:buFont typeface="Arial" panose="020B0604020202020204" pitchFamily="34" charset="0"/>
              <a:buChar char="•"/>
            </a:pPr>
            <a:r>
              <a:rPr lang="en-GB" b="1" u="sng" dirty="0">
                <a:highlight>
                  <a:srgbClr val="FFFF00"/>
                </a:highlight>
              </a:rPr>
              <a:t>Processing</a:t>
            </a:r>
            <a:r>
              <a:rPr lang="en-GB" dirty="0"/>
              <a:t>, converts this raw input into a meaningful form.</a:t>
            </a:r>
            <a:endParaRPr lang="en-GB" b="1" dirty="0"/>
          </a:p>
          <a:p>
            <a:pPr marL="285750" indent="-285750">
              <a:lnSpc>
                <a:spcPct val="150000"/>
              </a:lnSpc>
              <a:buClr>
                <a:schemeClr val="accent2"/>
              </a:buClr>
              <a:buFont typeface="Arial" panose="020B0604020202020204" pitchFamily="34" charset="0"/>
              <a:buChar char="•"/>
            </a:pPr>
            <a:r>
              <a:rPr lang="en-GB" b="1" u="sng" dirty="0">
                <a:highlight>
                  <a:srgbClr val="FFFF00"/>
                </a:highlight>
              </a:rPr>
              <a:t>Output</a:t>
            </a:r>
            <a:r>
              <a:rPr lang="en-GB" dirty="0"/>
              <a:t>, transfers the processed information to the people who will use it (Laudon &amp; Laudon, 2020).</a:t>
            </a:r>
            <a:endParaRPr lang="en-GB" b="1" dirty="0"/>
          </a:p>
        </p:txBody>
      </p:sp>
      <p:pic>
        <p:nvPicPr>
          <p:cNvPr id="6" name="Picture 5">
            <a:extLst>
              <a:ext uri="{FF2B5EF4-FFF2-40B4-BE49-F238E27FC236}">
                <a16:creationId xmlns:a16="http://schemas.microsoft.com/office/drawing/2014/main" id="{55D9BA2A-24FE-5460-50D0-A619B94FA594}"/>
              </a:ext>
            </a:extLst>
          </p:cNvPr>
          <p:cNvPicPr>
            <a:picLocks noChangeAspect="1"/>
          </p:cNvPicPr>
          <p:nvPr/>
        </p:nvPicPr>
        <p:blipFill>
          <a:blip r:embed="rId2"/>
          <a:stretch>
            <a:fillRect/>
          </a:stretch>
        </p:blipFill>
        <p:spPr>
          <a:xfrm>
            <a:off x="3478159" y="1013269"/>
            <a:ext cx="4689987" cy="3701845"/>
          </a:xfrm>
          <a:prstGeom prst="rect">
            <a:avLst/>
          </a:prstGeom>
        </p:spPr>
      </p:pic>
      <p:sp>
        <p:nvSpPr>
          <p:cNvPr id="7" name="TextBox 6">
            <a:extLst>
              <a:ext uri="{FF2B5EF4-FFF2-40B4-BE49-F238E27FC236}">
                <a16:creationId xmlns:a16="http://schemas.microsoft.com/office/drawing/2014/main" id="{A3EFC21E-D431-F4D9-0B00-CB8DED9BA8DB}"/>
              </a:ext>
            </a:extLst>
          </p:cNvPr>
          <p:cNvSpPr txBox="1"/>
          <p:nvPr/>
        </p:nvSpPr>
        <p:spPr>
          <a:xfrm>
            <a:off x="3124199" y="5071331"/>
            <a:ext cx="5397908" cy="1714380"/>
          </a:xfrm>
          <a:prstGeom prst="rect">
            <a:avLst/>
          </a:prstGeom>
          <a:noFill/>
        </p:spPr>
        <p:txBody>
          <a:bodyPr wrap="square" rtlCol="0">
            <a:spAutoFit/>
          </a:bodyPr>
          <a:lstStyle/>
          <a:p>
            <a:pPr marL="285750" indent="-285750">
              <a:lnSpc>
                <a:spcPct val="150000"/>
              </a:lnSpc>
              <a:buClr>
                <a:schemeClr val="accent2"/>
              </a:buClr>
              <a:buFont typeface="Arial" panose="020B0604020202020204" pitchFamily="34" charset="0"/>
              <a:buChar char="•"/>
            </a:pPr>
            <a:r>
              <a:rPr lang="en-GB" dirty="0"/>
              <a:t>Information Systems also require feedback, which is </a:t>
            </a:r>
            <a:r>
              <a:rPr lang="en-GB" u="sng" dirty="0">
                <a:highlight>
                  <a:srgbClr val="FFFF00"/>
                </a:highlight>
              </a:rPr>
              <a:t>output</a:t>
            </a:r>
            <a:r>
              <a:rPr lang="en-GB" dirty="0"/>
              <a:t> that is returned to the appropriate members of the organization to help them evaluate or correct the input phase.</a:t>
            </a:r>
          </a:p>
        </p:txBody>
      </p:sp>
      <p:sp>
        <p:nvSpPr>
          <p:cNvPr id="4" name="Title 4">
            <a:extLst>
              <a:ext uri="{FF2B5EF4-FFF2-40B4-BE49-F238E27FC236}">
                <a16:creationId xmlns:a16="http://schemas.microsoft.com/office/drawing/2014/main" id="{CDC55AC3-1CD9-1711-2628-C9D17BF9A1E4}"/>
              </a:ext>
            </a:extLst>
          </p:cNvPr>
          <p:cNvSpPr txBox="1">
            <a:spLocks/>
          </p:cNvSpPr>
          <p:nvPr/>
        </p:nvSpPr>
        <p:spPr>
          <a:xfrm>
            <a:off x="315859" y="202858"/>
            <a:ext cx="2899289" cy="536950"/>
          </a:xfrm>
          <a:prstGeom prst="rect">
            <a:avLst/>
          </a:prstGeom>
        </p:spPr>
        <p:txBody>
          <a:bodyPr vert="horz" lIns="91440" tIns="45720" rIns="91440" bIns="45720" rtlCol="0" anchor="ctr">
            <a:normAutofit fontScale="77500" lnSpcReduction="20000"/>
          </a:bodyPr>
          <a:lstStyle>
            <a:lvl1pPr algn="l" defTabSz="914400" rtl="0" eaLnBrk="1" latinLnBrk="0" hangingPunct="1">
              <a:lnSpc>
                <a:spcPct val="90000"/>
              </a:lnSpc>
              <a:spcBef>
                <a:spcPct val="0"/>
              </a:spcBef>
              <a:buNone/>
              <a:defRPr sz="4800" b="1" kern="1200">
                <a:solidFill>
                  <a:schemeClr val="tx1"/>
                </a:solidFill>
                <a:latin typeface="+mj-lt"/>
                <a:ea typeface="+mj-ea"/>
                <a:cs typeface="+mj-cs"/>
              </a:defRPr>
            </a:lvl1pPr>
          </a:lstStyle>
          <a:p>
            <a:pPr marL="0" marR="0" lvl="0" indent="0" fontAlgn="auto">
              <a:spcAft>
                <a:spcPts val="600"/>
              </a:spcAft>
              <a:buClrTx/>
              <a:buSzTx/>
              <a:tabLst/>
              <a:defRPr/>
            </a:pPr>
            <a:r>
              <a:rPr kumimoji="0" lang="en-US" sz="4400" b="1" i="0" u="none" strike="noStrike" cap="none" spc="0" normalizeH="0" baseline="0" noProof="0" dirty="0">
                <a:ln>
                  <a:noFill/>
                </a:ln>
                <a:effectLst/>
                <a:uLnTx/>
                <a:uFillTx/>
                <a:latin typeface="+mn-lt"/>
              </a:rPr>
              <a:t>Introduction</a:t>
            </a:r>
          </a:p>
        </p:txBody>
      </p:sp>
      <p:sp>
        <p:nvSpPr>
          <p:cNvPr id="3" name="TextBox 2">
            <a:extLst>
              <a:ext uri="{FF2B5EF4-FFF2-40B4-BE49-F238E27FC236}">
                <a16:creationId xmlns:a16="http://schemas.microsoft.com/office/drawing/2014/main" id="{1E257F49-6DAD-870E-11B1-330A33344827}"/>
              </a:ext>
            </a:extLst>
          </p:cNvPr>
          <p:cNvSpPr txBox="1"/>
          <p:nvPr/>
        </p:nvSpPr>
        <p:spPr>
          <a:xfrm>
            <a:off x="8726047" y="6459794"/>
            <a:ext cx="3180818" cy="261610"/>
          </a:xfrm>
          <a:prstGeom prst="rect">
            <a:avLst/>
          </a:prstGeom>
          <a:noFill/>
        </p:spPr>
        <p:txBody>
          <a:bodyPr wrap="square" rtlCol="0">
            <a:spAutoFit/>
          </a:bodyPr>
          <a:lstStyle/>
          <a:p>
            <a:r>
              <a:rPr lang="en-GB" sz="1100" dirty="0">
                <a:latin typeface="+mj-lt"/>
              </a:rPr>
              <a:t>Student name: Mario Massaro – Student ID: 2335126</a:t>
            </a:r>
          </a:p>
        </p:txBody>
      </p:sp>
      <p:sp>
        <p:nvSpPr>
          <p:cNvPr id="8" name="TextBox 7">
            <a:extLst>
              <a:ext uri="{FF2B5EF4-FFF2-40B4-BE49-F238E27FC236}">
                <a16:creationId xmlns:a16="http://schemas.microsoft.com/office/drawing/2014/main" id="{DEAA837A-37FF-CED8-FF21-B6AF1B354B8D}"/>
              </a:ext>
            </a:extLst>
          </p:cNvPr>
          <p:cNvSpPr txBox="1"/>
          <p:nvPr/>
        </p:nvSpPr>
        <p:spPr>
          <a:xfrm>
            <a:off x="4459542" y="4701999"/>
            <a:ext cx="3317774" cy="261610"/>
          </a:xfrm>
          <a:prstGeom prst="rect">
            <a:avLst/>
          </a:prstGeom>
          <a:noFill/>
        </p:spPr>
        <p:txBody>
          <a:bodyPr wrap="square" rtlCol="0">
            <a:spAutoFit/>
          </a:bodyPr>
          <a:lstStyle/>
          <a:p>
            <a:r>
              <a:rPr lang="en-GB" sz="1100" dirty="0">
                <a:latin typeface="+mj-lt"/>
              </a:rPr>
              <a:t>(Source: Laudon &amp; Laudon, 2020) </a:t>
            </a:r>
          </a:p>
        </p:txBody>
      </p:sp>
    </p:spTree>
    <p:extLst>
      <p:ext uri="{BB962C8B-B14F-4D97-AF65-F5344CB8AC3E}">
        <p14:creationId xmlns:p14="http://schemas.microsoft.com/office/powerpoint/2010/main" val="10961564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alpha val="2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1A26078-79B5-D3AB-B514-ED4A30F28A8A}"/>
              </a:ext>
            </a:extLst>
          </p:cNvPr>
          <p:cNvSpPr txBox="1"/>
          <p:nvPr/>
        </p:nvSpPr>
        <p:spPr>
          <a:xfrm>
            <a:off x="0" y="0"/>
            <a:ext cx="12192000" cy="646331"/>
          </a:xfrm>
          <a:prstGeom prst="rect">
            <a:avLst/>
          </a:prstGeom>
          <a:solidFill>
            <a:schemeClr val="accent1">
              <a:lumMod val="40000"/>
              <a:lumOff val="60000"/>
            </a:schemeClr>
          </a:solidFill>
        </p:spPr>
        <p:txBody>
          <a:bodyPr wrap="square" rtlCol="0">
            <a:spAutoFit/>
          </a:bodyPr>
          <a:lstStyle/>
          <a:p>
            <a:pPr algn="ctr"/>
            <a:r>
              <a:rPr lang="en-GB" sz="3600" b="1" dirty="0"/>
              <a:t>A Brief Overview of Key Information System Types</a:t>
            </a:r>
          </a:p>
        </p:txBody>
      </p:sp>
      <p:sp>
        <p:nvSpPr>
          <p:cNvPr id="4" name="TextBox 3">
            <a:extLst>
              <a:ext uri="{FF2B5EF4-FFF2-40B4-BE49-F238E27FC236}">
                <a16:creationId xmlns:a16="http://schemas.microsoft.com/office/drawing/2014/main" id="{1E6F7285-FFDC-4338-AE5A-E9C7055E2EC4}"/>
              </a:ext>
            </a:extLst>
          </p:cNvPr>
          <p:cNvSpPr txBox="1"/>
          <p:nvPr/>
        </p:nvSpPr>
        <p:spPr>
          <a:xfrm>
            <a:off x="452284" y="809743"/>
            <a:ext cx="11356260" cy="523220"/>
          </a:xfrm>
          <a:prstGeom prst="rect">
            <a:avLst/>
          </a:prstGeom>
          <a:solidFill>
            <a:schemeClr val="bg1"/>
          </a:solidFill>
        </p:spPr>
        <p:txBody>
          <a:bodyPr wrap="square">
            <a:spAutoFit/>
          </a:bodyPr>
          <a:lstStyle/>
          <a:p>
            <a:pPr marL="285750" indent="-285750">
              <a:buClr>
                <a:schemeClr val="accent2"/>
              </a:buClr>
              <a:buFont typeface="Wingdings" panose="05000000000000000000" pitchFamily="2" charset="2"/>
              <a:buChar char="q"/>
            </a:pPr>
            <a:r>
              <a:rPr lang="en-GB" sz="1400" dirty="0"/>
              <a:t>These systems vary in scope and purpose but collectively contribute to a more agile, data-driven organization (Stair and Reynolds, 2020; </a:t>
            </a:r>
            <a:r>
              <a:rPr lang="en-GB" sz="1400" dirty="0" err="1"/>
              <a:t>Bocij</a:t>
            </a:r>
            <a:r>
              <a:rPr lang="en-GB" sz="1400" dirty="0"/>
              <a:t> et al., 2019).</a:t>
            </a:r>
          </a:p>
        </p:txBody>
      </p:sp>
      <p:graphicFrame>
        <p:nvGraphicFramePr>
          <p:cNvPr id="5" name="Table 4">
            <a:extLst>
              <a:ext uri="{FF2B5EF4-FFF2-40B4-BE49-F238E27FC236}">
                <a16:creationId xmlns:a16="http://schemas.microsoft.com/office/drawing/2014/main" id="{2F78442E-7136-1AC6-7DE6-93CF9ADB6FE4}"/>
              </a:ext>
            </a:extLst>
          </p:cNvPr>
          <p:cNvGraphicFramePr>
            <a:graphicFrameLocks noGrp="1"/>
          </p:cNvGraphicFramePr>
          <p:nvPr>
            <p:extLst>
              <p:ext uri="{D42A27DB-BD31-4B8C-83A1-F6EECF244321}">
                <p14:modId xmlns:p14="http://schemas.microsoft.com/office/powerpoint/2010/main" val="2934261534"/>
              </p:ext>
            </p:extLst>
          </p:nvPr>
        </p:nvGraphicFramePr>
        <p:xfrm>
          <a:off x="452284" y="1288926"/>
          <a:ext cx="11356260" cy="5569076"/>
        </p:xfrm>
        <a:graphic>
          <a:graphicData uri="http://schemas.openxmlformats.org/drawingml/2006/table">
            <a:tbl>
              <a:tblPr firstRow="1">
                <a:tableStyleId>{5C22544A-7EE6-4342-B048-85BDC9FD1C3A}</a:tableStyleId>
              </a:tblPr>
              <a:tblGrid>
                <a:gridCol w="2839065">
                  <a:extLst>
                    <a:ext uri="{9D8B030D-6E8A-4147-A177-3AD203B41FA5}">
                      <a16:colId xmlns:a16="http://schemas.microsoft.com/office/drawing/2014/main" val="99019803"/>
                    </a:ext>
                  </a:extLst>
                </a:gridCol>
                <a:gridCol w="2839065">
                  <a:extLst>
                    <a:ext uri="{9D8B030D-6E8A-4147-A177-3AD203B41FA5}">
                      <a16:colId xmlns:a16="http://schemas.microsoft.com/office/drawing/2014/main" val="2979935347"/>
                    </a:ext>
                  </a:extLst>
                </a:gridCol>
                <a:gridCol w="2839065">
                  <a:extLst>
                    <a:ext uri="{9D8B030D-6E8A-4147-A177-3AD203B41FA5}">
                      <a16:colId xmlns:a16="http://schemas.microsoft.com/office/drawing/2014/main" val="140300426"/>
                    </a:ext>
                  </a:extLst>
                </a:gridCol>
                <a:gridCol w="2839065">
                  <a:extLst>
                    <a:ext uri="{9D8B030D-6E8A-4147-A177-3AD203B41FA5}">
                      <a16:colId xmlns:a16="http://schemas.microsoft.com/office/drawing/2014/main" val="3048292123"/>
                    </a:ext>
                  </a:extLst>
                </a:gridCol>
              </a:tblGrid>
              <a:tr h="559539">
                <a:tc>
                  <a:txBody>
                    <a:bodyPr/>
                    <a:lstStyle/>
                    <a:p>
                      <a:pPr algn="l">
                        <a:lnSpc>
                          <a:spcPts val="1875"/>
                        </a:lnSpc>
                        <a:buNone/>
                      </a:pPr>
                      <a:r>
                        <a:rPr lang="en-GB" sz="1400" b="1" dirty="0">
                          <a:effectLst/>
                          <a:latin typeface="+mj-lt"/>
                        </a:rPr>
                        <a:t>System Type</a:t>
                      </a:r>
                    </a:p>
                  </a:txBody>
                  <a:tcPr marR="121920" marT="76200" marB="76200" anchor="ctr"/>
                </a:tc>
                <a:tc>
                  <a:txBody>
                    <a:bodyPr/>
                    <a:lstStyle/>
                    <a:p>
                      <a:pPr algn="l">
                        <a:lnSpc>
                          <a:spcPts val="1875"/>
                        </a:lnSpc>
                        <a:buNone/>
                      </a:pPr>
                      <a:r>
                        <a:rPr lang="en-GB" sz="1400" b="1">
                          <a:effectLst/>
                          <a:latin typeface="+mj-lt"/>
                        </a:rPr>
                        <a:t>Primary Users</a:t>
                      </a:r>
                    </a:p>
                  </a:txBody>
                  <a:tcPr marL="121920" marR="121920" marT="76200" marB="76200" anchor="ctr"/>
                </a:tc>
                <a:tc>
                  <a:txBody>
                    <a:bodyPr/>
                    <a:lstStyle/>
                    <a:p>
                      <a:pPr algn="l">
                        <a:lnSpc>
                          <a:spcPts val="1875"/>
                        </a:lnSpc>
                        <a:buNone/>
                      </a:pPr>
                      <a:r>
                        <a:rPr lang="en-GB" sz="1400" b="1">
                          <a:effectLst/>
                          <a:latin typeface="+mj-lt"/>
                        </a:rPr>
                        <a:t>Core Function</a:t>
                      </a:r>
                    </a:p>
                  </a:txBody>
                  <a:tcPr marL="121920" marR="121920" marT="76200" marB="76200" anchor="ctr"/>
                </a:tc>
                <a:tc>
                  <a:txBody>
                    <a:bodyPr/>
                    <a:lstStyle/>
                    <a:p>
                      <a:pPr algn="l">
                        <a:lnSpc>
                          <a:spcPts val="1875"/>
                        </a:lnSpc>
                        <a:buNone/>
                      </a:pPr>
                      <a:r>
                        <a:rPr lang="en-GB" sz="1400" b="1" dirty="0">
                          <a:effectLst/>
                          <a:latin typeface="+mj-lt"/>
                        </a:rPr>
                        <a:t>Business Impact</a:t>
                      </a:r>
                    </a:p>
                  </a:txBody>
                  <a:tcPr marL="121920" marR="121920" marT="76200" marB="76200" anchor="ctr"/>
                </a:tc>
                <a:extLst>
                  <a:ext uri="{0D108BD9-81ED-4DB2-BD59-A6C34878D82A}">
                    <a16:rowId xmlns:a16="http://schemas.microsoft.com/office/drawing/2014/main" val="808070168"/>
                  </a:ext>
                </a:extLst>
              </a:tr>
              <a:tr h="875177">
                <a:tc>
                  <a:txBody>
                    <a:bodyPr/>
                    <a:lstStyle/>
                    <a:p>
                      <a:pPr>
                        <a:lnSpc>
                          <a:spcPts val="1875"/>
                        </a:lnSpc>
                        <a:buNone/>
                      </a:pPr>
                      <a:r>
                        <a:rPr lang="en-GB" sz="1200" b="1" dirty="0">
                          <a:effectLst/>
                          <a:latin typeface="+mj-lt"/>
                        </a:rPr>
                        <a:t>Transaction Processing System (TPS)</a:t>
                      </a:r>
                      <a:endParaRPr lang="en-GB" sz="1200" b="0" dirty="0">
                        <a:effectLst/>
                        <a:latin typeface="+mj-lt"/>
                      </a:endParaRPr>
                    </a:p>
                  </a:txBody>
                  <a:tcPr marR="121920" marT="76200" marB="76200" anchor="ctr"/>
                </a:tc>
                <a:tc>
                  <a:txBody>
                    <a:bodyPr/>
                    <a:lstStyle/>
                    <a:p>
                      <a:pPr>
                        <a:lnSpc>
                          <a:spcPts val="1875"/>
                        </a:lnSpc>
                        <a:buNone/>
                      </a:pPr>
                      <a:r>
                        <a:rPr lang="en-GB" sz="1200" b="0">
                          <a:effectLst/>
                          <a:latin typeface="+mj-lt"/>
                        </a:rPr>
                        <a:t>Operational Staff</a:t>
                      </a:r>
                    </a:p>
                  </a:txBody>
                  <a:tcPr marL="121920" marR="121920" marT="76200" marB="76200" anchor="ctr"/>
                </a:tc>
                <a:tc>
                  <a:txBody>
                    <a:bodyPr/>
                    <a:lstStyle/>
                    <a:p>
                      <a:pPr>
                        <a:lnSpc>
                          <a:spcPts val="1875"/>
                        </a:lnSpc>
                        <a:buNone/>
                      </a:pPr>
                      <a:r>
                        <a:rPr lang="en-GB" sz="1200" b="0" dirty="0">
                          <a:effectLst/>
                          <a:latin typeface="+mj-lt"/>
                        </a:rPr>
                        <a:t>Processes daily, routine transactions (e.g., sales, payments, deposits).</a:t>
                      </a:r>
                    </a:p>
                  </a:txBody>
                  <a:tcPr marL="121920" marR="121920" marT="76200" marB="76200" anchor="ctr"/>
                </a:tc>
                <a:tc>
                  <a:txBody>
                    <a:bodyPr/>
                    <a:lstStyle/>
                    <a:p>
                      <a:pPr>
                        <a:lnSpc>
                          <a:spcPts val="1875"/>
                        </a:lnSpc>
                        <a:buNone/>
                      </a:pPr>
                      <a:r>
                        <a:rPr lang="en-GB" sz="1200" b="0" dirty="0">
                          <a:effectLst/>
                          <a:latin typeface="+mj-lt"/>
                        </a:rPr>
                        <a:t>The foundation of all other systems. Ensures operational efficiency and data accuracy.</a:t>
                      </a:r>
                    </a:p>
                  </a:txBody>
                  <a:tcPr marL="121920" marT="76200" marB="76200" anchor="ctr"/>
                </a:tc>
                <a:extLst>
                  <a:ext uri="{0D108BD9-81ED-4DB2-BD59-A6C34878D82A}">
                    <a16:rowId xmlns:a16="http://schemas.microsoft.com/office/drawing/2014/main" val="2286616419"/>
                  </a:ext>
                </a:extLst>
              </a:tr>
              <a:tr h="496208">
                <a:tc>
                  <a:txBody>
                    <a:bodyPr/>
                    <a:lstStyle/>
                    <a:p>
                      <a:pPr>
                        <a:lnSpc>
                          <a:spcPts val="1875"/>
                        </a:lnSpc>
                        <a:buNone/>
                      </a:pPr>
                      <a:r>
                        <a:rPr lang="en-GB" sz="1200" b="1" dirty="0">
                          <a:effectLst/>
                          <a:latin typeface="+mj-lt"/>
                        </a:rPr>
                        <a:t>Management Information System (MIS)</a:t>
                      </a:r>
                      <a:endParaRPr lang="en-GB" sz="1200" b="0" dirty="0">
                        <a:effectLst/>
                        <a:latin typeface="+mj-lt"/>
                      </a:endParaRPr>
                    </a:p>
                  </a:txBody>
                  <a:tcPr marR="121920" marT="76200" marB="76200" anchor="ctr"/>
                </a:tc>
                <a:tc>
                  <a:txBody>
                    <a:bodyPr/>
                    <a:lstStyle/>
                    <a:p>
                      <a:pPr>
                        <a:lnSpc>
                          <a:spcPts val="1875"/>
                        </a:lnSpc>
                        <a:buNone/>
                      </a:pPr>
                      <a:r>
                        <a:rPr lang="en-GB" sz="1200" b="0">
                          <a:effectLst/>
                          <a:latin typeface="+mj-lt"/>
                        </a:rPr>
                        <a:t>Middle Managers</a:t>
                      </a:r>
                    </a:p>
                  </a:txBody>
                  <a:tcPr marL="121920" marR="121920" marT="76200" marB="76200" anchor="ctr"/>
                </a:tc>
                <a:tc>
                  <a:txBody>
                    <a:bodyPr/>
                    <a:lstStyle/>
                    <a:p>
                      <a:pPr>
                        <a:lnSpc>
                          <a:spcPts val="1875"/>
                        </a:lnSpc>
                        <a:buNone/>
                      </a:pPr>
                      <a:r>
                        <a:rPr lang="en-GB" sz="1200" b="0">
                          <a:effectLst/>
                          <a:latin typeface="+mj-lt"/>
                        </a:rPr>
                        <a:t>Converts TPS data into summarized, structured reports for performance tracking.</a:t>
                      </a:r>
                    </a:p>
                  </a:txBody>
                  <a:tcPr marL="121920" marR="121920" marT="76200" marB="76200" anchor="ctr"/>
                </a:tc>
                <a:tc>
                  <a:txBody>
                    <a:bodyPr/>
                    <a:lstStyle/>
                    <a:p>
                      <a:pPr>
                        <a:lnSpc>
                          <a:spcPts val="1875"/>
                        </a:lnSpc>
                        <a:buNone/>
                      </a:pPr>
                      <a:r>
                        <a:rPr lang="en-GB" sz="1200" b="0" dirty="0">
                          <a:effectLst/>
                          <a:latin typeface="+mj-lt"/>
                        </a:rPr>
                        <a:t>Improves tactical control by highlighting areas of strength and weakness.</a:t>
                      </a:r>
                    </a:p>
                  </a:txBody>
                  <a:tcPr marL="121920" marT="76200" marB="76200" anchor="ctr"/>
                </a:tc>
                <a:extLst>
                  <a:ext uri="{0D108BD9-81ED-4DB2-BD59-A6C34878D82A}">
                    <a16:rowId xmlns:a16="http://schemas.microsoft.com/office/drawing/2014/main" val="2047066412"/>
                  </a:ext>
                </a:extLst>
              </a:tr>
              <a:tr h="496208">
                <a:tc>
                  <a:txBody>
                    <a:bodyPr/>
                    <a:lstStyle/>
                    <a:p>
                      <a:pPr>
                        <a:lnSpc>
                          <a:spcPts val="1875"/>
                        </a:lnSpc>
                        <a:buNone/>
                      </a:pPr>
                      <a:r>
                        <a:rPr lang="en-GB" sz="1200" b="1" dirty="0">
                          <a:effectLst/>
                          <a:latin typeface="+mj-lt"/>
                        </a:rPr>
                        <a:t>Enterprise Resource Planning (ERP)</a:t>
                      </a:r>
                    </a:p>
                  </a:txBody>
                  <a:tcPr marR="121920" marT="76200" marB="76200" anchor="ctr"/>
                </a:tc>
                <a:tc>
                  <a:txBody>
                    <a:bodyPr/>
                    <a:lstStyle/>
                    <a:p>
                      <a:pPr>
                        <a:lnSpc>
                          <a:spcPts val="1875"/>
                        </a:lnSpc>
                        <a:buNone/>
                      </a:pPr>
                      <a:r>
                        <a:rPr lang="en-GB" sz="1200" b="0" dirty="0">
                          <a:effectLst/>
                          <a:latin typeface="+mj-lt"/>
                        </a:rPr>
                        <a:t>All levels (cross-functional)</a:t>
                      </a:r>
                    </a:p>
                  </a:txBody>
                  <a:tcPr marL="121920" marR="121920" marT="76200" marB="76200" anchor="ctr"/>
                </a:tc>
                <a:tc>
                  <a:txBody>
                    <a:bodyPr/>
                    <a:lstStyle/>
                    <a:p>
                      <a:pPr>
                        <a:lnSpc>
                          <a:spcPts val="1875"/>
                        </a:lnSpc>
                        <a:buNone/>
                      </a:pPr>
                      <a:r>
                        <a:rPr lang="en-GB" sz="1200" b="0" dirty="0">
                          <a:effectLst/>
                          <a:latin typeface="+mj-lt"/>
                        </a:rPr>
                        <a:t>Integrated systems managing finance, HR, manufacturing, and supply chain functions.</a:t>
                      </a:r>
                    </a:p>
                  </a:txBody>
                  <a:tcPr marL="121920" marR="121920" marT="76200" marB="76200" anchor="ctr"/>
                </a:tc>
                <a:tc>
                  <a:txBody>
                    <a:bodyPr/>
                    <a:lstStyle/>
                    <a:p>
                      <a:pPr marL="0" marR="0" lvl="0" indent="0" algn="l" defTabSz="914400" rtl="0" eaLnBrk="1" fontAlgn="auto" latinLnBrk="0" hangingPunct="1">
                        <a:lnSpc>
                          <a:spcPts val="1875"/>
                        </a:lnSpc>
                        <a:spcBef>
                          <a:spcPts val="0"/>
                        </a:spcBef>
                        <a:spcAft>
                          <a:spcPts val="0"/>
                        </a:spcAft>
                        <a:buClrTx/>
                        <a:buSzTx/>
                        <a:buFontTx/>
                        <a:buNone/>
                        <a:tabLst/>
                        <a:defRPr/>
                      </a:pPr>
                      <a:r>
                        <a:rPr lang="en-GB" sz="1200" b="0" dirty="0">
                          <a:effectLst/>
                          <a:latin typeface="+mj-lt"/>
                        </a:rPr>
                        <a:t>Integrate all core business processes and data into a single, comprehensive system to improve efficiency and coordination.</a:t>
                      </a:r>
                    </a:p>
                    <a:p>
                      <a:pPr>
                        <a:lnSpc>
                          <a:spcPts val="1875"/>
                        </a:lnSpc>
                        <a:buNone/>
                      </a:pPr>
                      <a:endParaRPr lang="en-GB" sz="1200" b="0" dirty="0">
                        <a:effectLst/>
                        <a:latin typeface="+mj-lt"/>
                      </a:endParaRPr>
                    </a:p>
                  </a:txBody>
                  <a:tcPr marL="121920" marT="76200" marB="76200" anchor="ctr"/>
                </a:tc>
                <a:extLst>
                  <a:ext uri="{0D108BD9-81ED-4DB2-BD59-A6C34878D82A}">
                    <a16:rowId xmlns:a16="http://schemas.microsoft.com/office/drawing/2014/main" val="2421236405"/>
                  </a:ext>
                </a:extLst>
              </a:tr>
              <a:tr h="471078">
                <a:tc>
                  <a:txBody>
                    <a:bodyPr/>
                    <a:lstStyle/>
                    <a:p>
                      <a:pPr>
                        <a:lnSpc>
                          <a:spcPts val="1875"/>
                        </a:lnSpc>
                        <a:buNone/>
                      </a:pPr>
                      <a:r>
                        <a:rPr lang="en-GB" sz="1200" b="1">
                          <a:effectLst/>
                          <a:latin typeface="+mj-lt"/>
                        </a:rPr>
                        <a:t>Decision Support System (DSS)</a:t>
                      </a:r>
                      <a:endParaRPr lang="en-GB" sz="1200" b="0">
                        <a:effectLst/>
                        <a:latin typeface="+mj-lt"/>
                      </a:endParaRPr>
                    </a:p>
                  </a:txBody>
                  <a:tcPr marR="121920" marT="76200" marB="76200" anchor="ctr"/>
                </a:tc>
                <a:tc>
                  <a:txBody>
                    <a:bodyPr/>
                    <a:lstStyle/>
                    <a:p>
                      <a:pPr>
                        <a:lnSpc>
                          <a:spcPts val="1875"/>
                        </a:lnSpc>
                        <a:buNone/>
                      </a:pPr>
                      <a:r>
                        <a:rPr lang="en-GB" sz="1200" b="0">
                          <a:effectLst/>
                          <a:latin typeface="+mj-lt"/>
                        </a:rPr>
                        <a:t>Senior Managers &amp; Analysts</a:t>
                      </a:r>
                    </a:p>
                  </a:txBody>
                  <a:tcPr marL="121920" marR="121920" marT="76200" marB="76200" anchor="ctr"/>
                </a:tc>
                <a:tc>
                  <a:txBody>
                    <a:bodyPr/>
                    <a:lstStyle/>
                    <a:p>
                      <a:pPr>
                        <a:lnSpc>
                          <a:spcPts val="1875"/>
                        </a:lnSpc>
                        <a:buNone/>
                      </a:pPr>
                      <a:r>
                        <a:rPr lang="en-GB" sz="1200" b="0">
                          <a:effectLst/>
                          <a:latin typeface="+mj-lt"/>
                        </a:rPr>
                        <a:t>Provides interactive tools and models to analyze complex problems and support "what-if" scenarios.</a:t>
                      </a:r>
                    </a:p>
                  </a:txBody>
                  <a:tcPr marL="121920" marR="121920" marT="76200" marB="76200" anchor="ctr"/>
                </a:tc>
                <a:tc>
                  <a:txBody>
                    <a:bodyPr/>
                    <a:lstStyle/>
                    <a:p>
                      <a:pPr>
                        <a:lnSpc>
                          <a:spcPts val="1875"/>
                        </a:lnSpc>
                        <a:buNone/>
                      </a:pPr>
                      <a:r>
                        <a:rPr lang="en-GB" sz="1200" b="0" dirty="0">
                          <a:effectLst/>
                          <a:latin typeface="+mj-lt"/>
                        </a:rPr>
                        <a:t>Enables strategic planning and informed decision-making for semi-structured problems.</a:t>
                      </a:r>
                    </a:p>
                  </a:txBody>
                  <a:tcPr marL="121920" marT="76200" marB="76200" anchor="ctr"/>
                </a:tc>
                <a:extLst>
                  <a:ext uri="{0D108BD9-81ED-4DB2-BD59-A6C34878D82A}">
                    <a16:rowId xmlns:a16="http://schemas.microsoft.com/office/drawing/2014/main" val="3817372621"/>
                  </a:ext>
                </a:extLst>
              </a:tr>
              <a:tr h="496208">
                <a:tc>
                  <a:txBody>
                    <a:bodyPr/>
                    <a:lstStyle/>
                    <a:p>
                      <a:pPr>
                        <a:lnSpc>
                          <a:spcPts val="1875"/>
                        </a:lnSpc>
                        <a:buNone/>
                      </a:pPr>
                      <a:r>
                        <a:rPr lang="en-GB" sz="1200" b="1" dirty="0">
                          <a:effectLst/>
                          <a:latin typeface="+mj-lt"/>
                        </a:rPr>
                        <a:t>Executive Information System (EIS)</a:t>
                      </a:r>
                      <a:endParaRPr lang="en-GB" sz="1200" b="0" dirty="0">
                        <a:effectLst/>
                        <a:latin typeface="+mj-lt"/>
                      </a:endParaRPr>
                    </a:p>
                  </a:txBody>
                  <a:tcPr marR="121920" marT="76200" marB="76200" anchor="ctr"/>
                </a:tc>
                <a:tc>
                  <a:txBody>
                    <a:bodyPr/>
                    <a:lstStyle/>
                    <a:p>
                      <a:pPr>
                        <a:lnSpc>
                          <a:spcPts val="1875"/>
                        </a:lnSpc>
                        <a:buNone/>
                      </a:pPr>
                      <a:r>
                        <a:rPr lang="en-GB" sz="1200" b="0" dirty="0">
                          <a:effectLst/>
                          <a:latin typeface="+mj-lt"/>
                        </a:rPr>
                        <a:t>Top Executives</a:t>
                      </a:r>
                    </a:p>
                  </a:txBody>
                  <a:tcPr marL="121920" marR="121920" marT="76200" marB="76200" anchor="ctr"/>
                </a:tc>
                <a:tc>
                  <a:txBody>
                    <a:bodyPr/>
                    <a:lstStyle/>
                    <a:p>
                      <a:pPr>
                        <a:lnSpc>
                          <a:spcPts val="1875"/>
                        </a:lnSpc>
                        <a:buNone/>
                      </a:pPr>
                      <a:r>
                        <a:rPr lang="en-GB" sz="1200" b="0">
                          <a:effectLst/>
                          <a:latin typeface="+mj-lt"/>
                        </a:rPr>
                        <a:t>Offers a high-level, graphical overview of critical success factors and the competitive landscape.</a:t>
                      </a:r>
                    </a:p>
                  </a:txBody>
                  <a:tcPr marL="121920" marR="121920" marT="76200" marB="76200" anchor="ctr"/>
                </a:tc>
                <a:tc>
                  <a:txBody>
                    <a:bodyPr/>
                    <a:lstStyle/>
                    <a:p>
                      <a:pPr>
                        <a:lnSpc>
                          <a:spcPts val="1875"/>
                        </a:lnSpc>
                        <a:buNone/>
                      </a:pPr>
                      <a:r>
                        <a:rPr lang="en-GB" sz="1200" b="0" dirty="0">
                          <a:effectLst/>
                          <a:latin typeface="+mj-lt"/>
                        </a:rPr>
                        <a:t>Supports long-term, strategic vision and goal setting.</a:t>
                      </a:r>
                    </a:p>
                  </a:txBody>
                  <a:tcPr marL="121920" marT="76200" marB="76200" anchor="ctr"/>
                </a:tc>
                <a:extLst>
                  <a:ext uri="{0D108BD9-81ED-4DB2-BD59-A6C34878D82A}">
                    <a16:rowId xmlns:a16="http://schemas.microsoft.com/office/drawing/2014/main" val="714411255"/>
                  </a:ext>
                </a:extLst>
              </a:tr>
            </a:tbl>
          </a:graphicData>
        </a:graphic>
      </p:graphicFrame>
      <p:sp>
        <p:nvSpPr>
          <p:cNvPr id="3" name="TextBox 2">
            <a:extLst>
              <a:ext uri="{FF2B5EF4-FFF2-40B4-BE49-F238E27FC236}">
                <a16:creationId xmlns:a16="http://schemas.microsoft.com/office/drawing/2014/main" id="{188A3E94-CA8F-9921-5595-D3BE343F837B}"/>
              </a:ext>
            </a:extLst>
          </p:cNvPr>
          <p:cNvSpPr txBox="1"/>
          <p:nvPr/>
        </p:nvSpPr>
        <p:spPr>
          <a:xfrm>
            <a:off x="8726047" y="6459794"/>
            <a:ext cx="3180818" cy="261610"/>
          </a:xfrm>
          <a:prstGeom prst="rect">
            <a:avLst/>
          </a:prstGeom>
          <a:noFill/>
        </p:spPr>
        <p:txBody>
          <a:bodyPr wrap="square" rtlCol="0">
            <a:spAutoFit/>
          </a:bodyPr>
          <a:lstStyle/>
          <a:p>
            <a:r>
              <a:rPr lang="en-GB" sz="1100" dirty="0">
                <a:latin typeface="+mj-lt"/>
              </a:rPr>
              <a:t>Student name: Mario Massaro – Student ID: 2335126</a:t>
            </a:r>
          </a:p>
        </p:txBody>
      </p:sp>
      <p:sp>
        <p:nvSpPr>
          <p:cNvPr id="6" name="TextBox 5">
            <a:extLst>
              <a:ext uri="{FF2B5EF4-FFF2-40B4-BE49-F238E27FC236}">
                <a16:creationId xmlns:a16="http://schemas.microsoft.com/office/drawing/2014/main" id="{707B419C-6257-C286-61FE-9D95A987C444}"/>
              </a:ext>
            </a:extLst>
          </p:cNvPr>
          <p:cNvSpPr txBox="1"/>
          <p:nvPr/>
        </p:nvSpPr>
        <p:spPr>
          <a:xfrm>
            <a:off x="452284" y="6407322"/>
            <a:ext cx="1707519" cy="261610"/>
          </a:xfrm>
          <a:prstGeom prst="rect">
            <a:avLst/>
          </a:prstGeom>
          <a:noFill/>
        </p:spPr>
        <p:txBody>
          <a:bodyPr wrap="none" rtlCol="0">
            <a:spAutoFit/>
          </a:bodyPr>
          <a:lstStyle/>
          <a:p>
            <a:r>
              <a:rPr lang="en-GB" sz="1100" dirty="0">
                <a:latin typeface="+mj-lt"/>
              </a:rPr>
              <a:t>Source: Created by my self</a:t>
            </a:r>
          </a:p>
        </p:txBody>
      </p:sp>
    </p:spTree>
    <p:extLst>
      <p:ext uri="{BB962C8B-B14F-4D97-AF65-F5344CB8AC3E}">
        <p14:creationId xmlns:p14="http://schemas.microsoft.com/office/powerpoint/2010/main" val="30898640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C30E1E53-427B-8675-C0E8-C974B6CA0DBD}"/>
              </a:ext>
            </a:extLst>
          </p:cNvPr>
          <p:cNvSpPr txBox="1"/>
          <p:nvPr/>
        </p:nvSpPr>
        <p:spPr>
          <a:xfrm>
            <a:off x="6657715" y="467271"/>
            <a:ext cx="4195674" cy="2052522"/>
          </a:xfrm>
          <a:prstGeom prst="rect">
            <a:avLst/>
          </a:prstGeom>
        </p:spPr>
        <p:txBody>
          <a:bodyPr vert="horz" lIns="91440" tIns="45720" rIns="91440" bIns="45720" rtlCol="0" anchor="b">
            <a:normAutofit fontScale="92500"/>
          </a:bodyPr>
          <a:lstStyle/>
          <a:p>
            <a:pPr>
              <a:lnSpc>
                <a:spcPct val="90000"/>
              </a:lnSpc>
              <a:spcBef>
                <a:spcPct val="0"/>
              </a:spcBef>
              <a:spcAft>
                <a:spcPts val="600"/>
              </a:spcAft>
            </a:pPr>
            <a:r>
              <a:rPr lang="en-US" sz="3500" b="1">
                <a:latin typeface="+mj-lt"/>
                <a:ea typeface="+mj-ea"/>
                <a:cs typeface="+mj-cs"/>
              </a:rPr>
              <a:t>Role of Information Systems in Business operations</a:t>
            </a:r>
          </a:p>
        </p:txBody>
      </p:sp>
      <p:sp>
        <p:nvSpPr>
          <p:cNvPr id="37" name="Oval 36">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24"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38" name="TextBox 37">
            <a:extLst>
              <a:ext uri="{FF2B5EF4-FFF2-40B4-BE49-F238E27FC236}">
                <a16:creationId xmlns:a16="http://schemas.microsoft.com/office/drawing/2014/main" id="{32069FDB-415E-DEB3-A82D-526219661AAE}"/>
              </a:ext>
            </a:extLst>
          </p:cNvPr>
          <p:cNvSpPr txBox="1"/>
          <p:nvPr/>
        </p:nvSpPr>
        <p:spPr>
          <a:xfrm>
            <a:off x="6657715" y="2990818"/>
            <a:ext cx="4195673" cy="2913872"/>
          </a:xfrm>
          <a:prstGeom prst="rect">
            <a:avLst/>
          </a:prstGeom>
        </p:spPr>
        <p:txBody>
          <a:bodyPr vert="horz" lIns="91440" tIns="45720" rIns="91440" bIns="45720" rtlCol="0" anchor="t">
            <a:normAutofit lnSpcReduction="10000"/>
          </a:bodyPr>
          <a:lstStyle/>
          <a:p>
            <a:pPr marL="342900" indent="-228600">
              <a:lnSpc>
                <a:spcPct val="90000"/>
              </a:lnSpc>
              <a:spcAft>
                <a:spcPts val="600"/>
              </a:spcAft>
              <a:buClr>
                <a:schemeClr val="accent2"/>
              </a:buClr>
              <a:buFont typeface="Arial" panose="020B0604020202020204" pitchFamily="34" charset="0"/>
              <a:buChar char="•"/>
            </a:pPr>
            <a:r>
              <a:rPr lang="en-US" sz="1400" dirty="0">
                <a:solidFill>
                  <a:schemeClr val="tx1">
                    <a:alpha val="80000"/>
                  </a:schemeClr>
                </a:solidFill>
              </a:rPr>
              <a:t>Information Systems are fundamental to the survival and success of modern organizations. In fact, with the development and use of Information Systems, the global economy has changed radically (Source: </a:t>
            </a:r>
            <a:r>
              <a:rPr lang="en-GB" sz="1400" dirty="0">
                <a:solidFill>
                  <a:schemeClr val="tx1">
                    <a:alpha val="80000"/>
                  </a:schemeClr>
                </a:solidFill>
              </a:rPr>
              <a:t>Pearlson et al, 2020).</a:t>
            </a:r>
            <a:r>
              <a:rPr lang="en-US" sz="1400" dirty="0">
                <a:solidFill>
                  <a:schemeClr val="tx1">
                    <a:alpha val="80000"/>
                  </a:schemeClr>
                </a:solidFill>
              </a:rPr>
              <a:t> </a:t>
            </a:r>
          </a:p>
          <a:p>
            <a:pPr marL="342900" indent="-228600">
              <a:lnSpc>
                <a:spcPct val="90000"/>
              </a:lnSpc>
              <a:spcAft>
                <a:spcPts val="600"/>
              </a:spcAft>
              <a:buClr>
                <a:schemeClr val="accent2"/>
              </a:buClr>
              <a:buFont typeface="Arial" panose="020B0604020202020204" pitchFamily="34" charset="0"/>
              <a:buChar char="•"/>
            </a:pPr>
            <a:r>
              <a:rPr lang="en-US" sz="1400" dirty="0">
                <a:solidFill>
                  <a:schemeClr val="tx1">
                    <a:alpha val="80000"/>
                  </a:schemeClr>
                </a:solidFill>
              </a:rPr>
              <a:t>In 2010, only the American companies spent over $562 billion on hardware, software, and equipment for Information Systems and telecommunications.</a:t>
            </a:r>
          </a:p>
          <a:p>
            <a:pPr marL="342900" indent="-228600">
              <a:lnSpc>
                <a:spcPct val="90000"/>
              </a:lnSpc>
              <a:spcAft>
                <a:spcPts val="600"/>
              </a:spcAft>
              <a:buClr>
                <a:schemeClr val="accent2"/>
              </a:buClr>
              <a:buFont typeface="Arial" panose="020B0604020202020204" pitchFamily="34" charset="0"/>
              <a:buChar char="•"/>
            </a:pPr>
            <a:r>
              <a:rPr lang="en-US" sz="1400" dirty="0">
                <a:solidFill>
                  <a:schemeClr val="tx1">
                    <a:alpha val="80000"/>
                  </a:schemeClr>
                </a:solidFill>
              </a:rPr>
              <a:t>Between 1980 and 2009, private company investments in Information Technology grew from 32% to 52% of invested capital. </a:t>
            </a:r>
          </a:p>
          <a:p>
            <a:pPr>
              <a:lnSpc>
                <a:spcPct val="90000"/>
              </a:lnSpc>
              <a:spcAft>
                <a:spcPts val="600"/>
              </a:spcAft>
              <a:buClr>
                <a:schemeClr val="accent2"/>
              </a:buClr>
            </a:pPr>
            <a:r>
              <a:rPr lang="en-US" sz="1400" dirty="0">
                <a:solidFill>
                  <a:schemeClr val="tx1">
                    <a:alpha val="80000"/>
                  </a:schemeClr>
                </a:solidFill>
              </a:rPr>
              <a:t>(Source: Laudon &amp; Laudon, 2020, pp. 5)</a:t>
            </a:r>
          </a:p>
        </p:txBody>
      </p:sp>
      <p:sp>
        <p:nvSpPr>
          <p:cNvPr id="26"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28"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3BF116C4-1692-078D-8703-C71110E08894}"/>
              </a:ext>
            </a:extLst>
          </p:cNvPr>
          <p:cNvSpPr txBox="1"/>
          <p:nvPr/>
        </p:nvSpPr>
        <p:spPr>
          <a:xfrm>
            <a:off x="8405344" y="6495907"/>
            <a:ext cx="3180818" cy="261610"/>
          </a:xfrm>
          <a:prstGeom prst="rect">
            <a:avLst/>
          </a:prstGeom>
          <a:noFill/>
        </p:spPr>
        <p:txBody>
          <a:bodyPr wrap="square" rtlCol="0">
            <a:spAutoFit/>
          </a:bodyPr>
          <a:lstStyle/>
          <a:p>
            <a:pPr>
              <a:spcAft>
                <a:spcPts val="600"/>
              </a:spcAft>
            </a:pPr>
            <a:r>
              <a:rPr lang="en-GB" sz="1100" dirty="0">
                <a:latin typeface="+mj-lt"/>
              </a:rPr>
              <a:t>Student name: Mario Massaro – Student ID: 2335126</a:t>
            </a:r>
          </a:p>
        </p:txBody>
      </p:sp>
      <p:sp>
        <p:nvSpPr>
          <p:cNvPr id="7" name="TextBox 6">
            <a:extLst>
              <a:ext uri="{FF2B5EF4-FFF2-40B4-BE49-F238E27FC236}">
                <a16:creationId xmlns:a16="http://schemas.microsoft.com/office/drawing/2014/main" id="{7B9A7CBC-1395-0B3D-F3B7-753F6B52875E}"/>
              </a:ext>
            </a:extLst>
          </p:cNvPr>
          <p:cNvSpPr txBox="1"/>
          <p:nvPr/>
        </p:nvSpPr>
        <p:spPr>
          <a:xfrm>
            <a:off x="2303505" y="4916460"/>
            <a:ext cx="2089033" cy="261610"/>
          </a:xfrm>
          <a:prstGeom prst="rect">
            <a:avLst/>
          </a:prstGeom>
          <a:noFill/>
        </p:spPr>
        <p:txBody>
          <a:bodyPr wrap="none" rtlCol="0">
            <a:spAutoFit/>
          </a:bodyPr>
          <a:lstStyle/>
          <a:p>
            <a:r>
              <a:rPr lang="en-GB" sz="1100" dirty="0">
                <a:solidFill>
                  <a:schemeClr val="bg1"/>
                </a:solidFill>
                <a:latin typeface="+mj-lt"/>
              </a:rPr>
              <a:t>(Source: Laudon &amp; Laudon, 2020)</a:t>
            </a:r>
            <a:endParaRPr lang="en-GB" dirty="0">
              <a:solidFill>
                <a:schemeClr val="bg1"/>
              </a:solidFill>
            </a:endParaRPr>
          </a:p>
        </p:txBody>
      </p:sp>
      <p:pic>
        <p:nvPicPr>
          <p:cNvPr id="9" name="Picture 8">
            <a:extLst>
              <a:ext uri="{FF2B5EF4-FFF2-40B4-BE49-F238E27FC236}">
                <a16:creationId xmlns:a16="http://schemas.microsoft.com/office/drawing/2014/main" id="{F7391EFA-EC45-1ED2-6AAC-406C4DA9259E}"/>
              </a:ext>
            </a:extLst>
          </p:cNvPr>
          <p:cNvPicPr>
            <a:picLocks noChangeAspect="1"/>
          </p:cNvPicPr>
          <p:nvPr/>
        </p:nvPicPr>
        <p:blipFill>
          <a:blip r:embed="rId2"/>
          <a:stretch>
            <a:fillRect/>
          </a:stretch>
        </p:blipFill>
        <p:spPr>
          <a:xfrm>
            <a:off x="695557" y="1941540"/>
            <a:ext cx="4997003" cy="2974920"/>
          </a:xfrm>
          <a:prstGeom prst="rect">
            <a:avLst/>
          </a:prstGeom>
        </p:spPr>
      </p:pic>
    </p:spTree>
    <p:extLst>
      <p:ext uri="{BB962C8B-B14F-4D97-AF65-F5344CB8AC3E}">
        <p14:creationId xmlns:p14="http://schemas.microsoft.com/office/powerpoint/2010/main" val="25345536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3A82EFB-281F-C129-2184-C47D2C96D93B}"/>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DB20EE4-3D56-99BA-D207-0CB789149F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extBox 1">
            <a:extLst>
              <a:ext uri="{FF2B5EF4-FFF2-40B4-BE49-F238E27FC236}">
                <a16:creationId xmlns:a16="http://schemas.microsoft.com/office/drawing/2014/main" id="{A9B05C62-6E6F-5DD0-465D-CB6FF97443A4}"/>
              </a:ext>
            </a:extLst>
          </p:cNvPr>
          <p:cNvSpPr txBox="1"/>
          <p:nvPr/>
        </p:nvSpPr>
        <p:spPr>
          <a:xfrm>
            <a:off x="513179" y="445992"/>
            <a:ext cx="3704860" cy="1830462"/>
          </a:xfrm>
          <a:prstGeom prst="rect">
            <a:avLst/>
          </a:prstGeom>
        </p:spPr>
        <p:txBody>
          <a:bodyPr vert="horz" lIns="91440" tIns="45720" rIns="91440" bIns="45720" rtlCol="0" anchor="t">
            <a:normAutofit fontScale="85000" lnSpcReduction="20000"/>
          </a:bodyPr>
          <a:lstStyle/>
          <a:p>
            <a:pPr marL="0" marR="0" lvl="0" indent="0" algn="l" defTabSz="914400" rtl="0" eaLnBrk="1" fontAlgn="auto" latinLnBrk="0" hangingPunct="1">
              <a:lnSpc>
                <a:spcPct val="160000"/>
              </a:lnSpc>
              <a:spcBef>
                <a:spcPct val="0"/>
              </a:spcBef>
              <a:spcAft>
                <a:spcPts val="600"/>
              </a:spcAft>
              <a:buClrTx/>
              <a:buSzTx/>
              <a:buFontTx/>
              <a:buNone/>
              <a:tabLst/>
              <a:defRPr/>
            </a:pPr>
            <a:r>
              <a:rPr kumimoji="0" lang="en-US" sz="3200" b="1" i="0" u="none" strike="noStrike" kern="1200" cap="none" spc="0" normalizeH="0" baseline="0" noProof="0">
                <a:ln>
                  <a:noFill/>
                </a:ln>
                <a:solidFill>
                  <a:prstClr val="black"/>
                </a:solidFill>
                <a:effectLst/>
                <a:uLnTx/>
                <a:uFillTx/>
                <a:latin typeface="Aptos Display" panose="02110004020202020204"/>
                <a:ea typeface="+mn-ea"/>
                <a:cs typeface="+mn-cs"/>
              </a:rPr>
              <a:t>Role of Information Systems in Business operations</a:t>
            </a:r>
            <a:endParaRPr kumimoji="0" lang="en-US" sz="3200" b="1" i="0" u="none" strike="noStrike" kern="1200" cap="none" spc="0" normalizeH="0" baseline="0" noProof="0" dirty="0">
              <a:ln>
                <a:noFill/>
              </a:ln>
              <a:solidFill>
                <a:prstClr val="black"/>
              </a:solidFill>
              <a:effectLst/>
              <a:uLnTx/>
              <a:uFillTx/>
              <a:latin typeface="Aptos Display" panose="02110004020202020204"/>
              <a:ea typeface="+mn-ea"/>
              <a:cs typeface="+mn-cs"/>
            </a:endParaRPr>
          </a:p>
        </p:txBody>
      </p:sp>
      <p:sp>
        <p:nvSpPr>
          <p:cNvPr id="13" name="sketchy line">
            <a:extLst>
              <a:ext uri="{FF2B5EF4-FFF2-40B4-BE49-F238E27FC236}">
                <a16:creationId xmlns:a16="http://schemas.microsoft.com/office/drawing/2014/main" id="{AF5A1A30-0A09-7A9D-8831-B873A2E167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 name="TextBox 2">
            <a:extLst>
              <a:ext uri="{FF2B5EF4-FFF2-40B4-BE49-F238E27FC236}">
                <a16:creationId xmlns:a16="http://schemas.microsoft.com/office/drawing/2014/main" id="{EEC3ABDA-9277-F12A-70D3-5268F1FD2326}"/>
              </a:ext>
            </a:extLst>
          </p:cNvPr>
          <p:cNvSpPr txBox="1"/>
          <p:nvPr/>
        </p:nvSpPr>
        <p:spPr>
          <a:xfrm>
            <a:off x="1796763" y="6580247"/>
            <a:ext cx="3180818" cy="261610"/>
          </a:xfrm>
          <a:prstGeom prst="rect">
            <a:avLst/>
          </a:prstGeom>
          <a:noFill/>
        </p:spPr>
        <p:txBody>
          <a:bodyPr wrap="square" rtlCol="0">
            <a:spAutoFit/>
          </a:bodyPr>
          <a:lstStyle/>
          <a:p>
            <a:r>
              <a:rPr lang="en-GB" sz="1100" dirty="0">
                <a:latin typeface="+mj-lt"/>
              </a:rPr>
              <a:t>Student name: Mario Massaro – Student ID: 2335126</a:t>
            </a:r>
          </a:p>
        </p:txBody>
      </p:sp>
      <p:graphicFrame>
        <p:nvGraphicFramePr>
          <p:cNvPr id="15" name="TextBox 3">
            <a:extLst>
              <a:ext uri="{FF2B5EF4-FFF2-40B4-BE49-F238E27FC236}">
                <a16:creationId xmlns:a16="http://schemas.microsoft.com/office/drawing/2014/main" id="{F4F11654-4147-0D8E-119D-15F3662E9FF0}"/>
              </a:ext>
            </a:extLst>
          </p:cNvPr>
          <p:cNvGraphicFramePr/>
          <p:nvPr>
            <p:extLst>
              <p:ext uri="{D42A27DB-BD31-4B8C-83A1-F6EECF244321}">
                <p14:modId xmlns:p14="http://schemas.microsoft.com/office/powerpoint/2010/main" val="3630489487"/>
              </p:ext>
            </p:extLst>
          </p:nvPr>
        </p:nvGraphicFramePr>
        <p:xfrm>
          <a:off x="95308" y="2505777"/>
          <a:ext cx="4629092" cy="39678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9" name="Picture 8">
            <a:extLst>
              <a:ext uri="{FF2B5EF4-FFF2-40B4-BE49-F238E27FC236}">
                <a16:creationId xmlns:a16="http://schemas.microsoft.com/office/drawing/2014/main" id="{1B7C928F-84A0-3B96-B549-62609951A57A}"/>
              </a:ext>
            </a:extLst>
          </p:cNvPr>
          <p:cNvPicPr>
            <a:picLocks noChangeAspect="1"/>
          </p:cNvPicPr>
          <p:nvPr/>
        </p:nvPicPr>
        <p:blipFill>
          <a:blip r:embed="rId7"/>
          <a:stretch>
            <a:fillRect/>
          </a:stretch>
        </p:blipFill>
        <p:spPr>
          <a:xfrm>
            <a:off x="5624052" y="-16143"/>
            <a:ext cx="6564900" cy="6858000"/>
          </a:xfrm>
          <a:prstGeom prst="rect">
            <a:avLst/>
          </a:prstGeom>
        </p:spPr>
      </p:pic>
      <p:sp>
        <p:nvSpPr>
          <p:cNvPr id="10" name="TextBox 9">
            <a:extLst>
              <a:ext uri="{FF2B5EF4-FFF2-40B4-BE49-F238E27FC236}">
                <a16:creationId xmlns:a16="http://schemas.microsoft.com/office/drawing/2014/main" id="{E15CE89C-D0CF-D88C-2D3A-B2000507D1DD}"/>
              </a:ext>
            </a:extLst>
          </p:cNvPr>
          <p:cNvSpPr txBox="1"/>
          <p:nvPr/>
        </p:nvSpPr>
        <p:spPr>
          <a:xfrm>
            <a:off x="6094476" y="6473657"/>
            <a:ext cx="2141933" cy="261610"/>
          </a:xfrm>
          <a:prstGeom prst="rect">
            <a:avLst/>
          </a:prstGeom>
          <a:noFill/>
        </p:spPr>
        <p:txBody>
          <a:bodyPr wrap="none" rtlCol="0">
            <a:spAutoFit/>
          </a:bodyPr>
          <a:lstStyle/>
          <a:p>
            <a:r>
              <a:rPr lang="en-GB" sz="1100" dirty="0">
                <a:solidFill>
                  <a:schemeClr val="bg1"/>
                </a:solidFill>
                <a:latin typeface="+mj-lt"/>
              </a:rPr>
              <a:t>Source: https://www.freepik.com</a:t>
            </a:r>
            <a:endParaRPr lang="en-GB" dirty="0">
              <a:solidFill>
                <a:schemeClr val="bg1"/>
              </a:solidFill>
              <a:latin typeface="+mj-lt"/>
            </a:endParaRPr>
          </a:p>
        </p:txBody>
      </p:sp>
    </p:spTree>
    <p:extLst>
      <p:ext uri="{BB962C8B-B14F-4D97-AF65-F5344CB8AC3E}">
        <p14:creationId xmlns:p14="http://schemas.microsoft.com/office/powerpoint/2010/main" val="39072699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B9BE289-043A-18E1-808A-FEBCD6984B3D}"/>
              </a:ext>
            </a:extLst>
          </p:cNvPr>
          <p:cNvSpPr txBox="1"/>
          <p:nvPr/>
        </p:nvSpPr>
        <p:spPr>
          <a:xfrm>
            <a:off x="245104" y="19665"/>
            <a:ext cx="1790875" cy="461665"/>
          </a:xfrm>
          <a:prstGeom prst="rect">
            <a:avLst/>
          </a:prstGeom>
          <a:noFill/>
        </p:spPr>
        <p:txBody>
          <a:bodyPr wrap="none" rtlCol="0">
            <a:spAutoFit/>
          </a:bodyPr>
          <a:lstStyle/>
          <a:p>
            <a:r>
              <a:rPr lang="en-GB" sz="2400" b="1" dirty="0"/>
              <a:t>Conclusion</a:t>
            </a:r>
            <a:endParaRPr lang="en-GB" b="1" dirty="0"/>
          </a:p>
        </p:txBody>
      </p:sp>
      <p:sp>
        <p:nvSpPr>
          <p:cNvPr id="3" name="TextBox 2">
            <a:extLst>
              <a:ext uri="{FF2B5EF4-FFF2-40B4-BE49-F238E27FC236}">
                <a16:creationId xmlns:a16="http://schemas.microsoft.com/office/drawing/2014/main" id="{003CD92A-21AE-ED2F-BA0C-76EE4FC8B645}"/>
              </a:ext>
            </a:extLst>
          </p:cNvPr>
          <p:cNvSpPr txBox="1"/>
          <p:nvPr/>
        </p:nvSpPr>
        <p:spPr>
          <a:xfrm>
            <a:off x="166446" y="481330"/>
            <a:ext cx="5359283" cy="4207370"/>
          </a:xfrm>
          <a:prstGeom prst="rect">
            <a:avLst/>
          </a:prstGeom>
          <a:noFill/>
          <a:ln>
            <a:solidFill>
              <a:schemeClr val="tx1"/>
            </a:solidFill>
          </a:ln>
        </p:spPr>
        <p:txBody>
          <a:bodyPr wrap="square" rtlCol="0">
            <a:spAutoFit/>
          </a:bodyPr>
          <a:lstStyle/>
          <a:p>
            <a:pPr marL="285750" indent="-285750">
              <a:lnSpc>
                <a:spcPct val="150000"/>
              </a:lnSpc>
              <a:buFont typeface="Wingdings" panose="05000000000000000000" pitchFamily="2" charset="2"/>
              <a:buChar char="q"/>
            </a:pPr>
            <a:r>
              <a:rPr lang="en-GB" dirty="0"/>
              <a:t>To recap, in today's digital economy Information System is not merely a support function but is </a:t>
            </a:r>
            <a:r>
              <a:rPr lang="en-GB" b="1" dirty="0"/>
              <a:t>the digital nervous system of the business.</a:t>
            </a:r>
            <a:endParaRPr lang="en-GB" dirty="0"/>
          </a:p>
          <a:p>
            <a:pPr marL="285750" indent="-285750">
              <a:lnSpc>
                <a:spcPct val="150000"/>
              </a:lnSpc>
              <a:buFont typeface="Wingdings" panose="05000000000000000000" pitchFamily="2" charset="2"/>
              <a:buChar char="q"/>
            </a:pPr>
            <a:r>
              <a:rPr lang="en-GB" dirty="0"/>
              <a:t>According to Gartner (2023), organizations that invest in digital transformation and modern Information System are 26% more profitable than their peers.</a:t>
            </a:r>
          </a:p>
          <a:p>
            <a:pPr marL="285750" indent="-285750">
              <a:lnSpc>
                <a:spcPct val="150000"/>
              </a:lnSpc>
              <a:buFont typeface="Wingdings" panose="05000000000000000000" pitchFamily="2" charset="2"/>
              <a:buChar char="q"/>
            </a:pPr>
            <a:r>
              <a:rPr lang="en-GB" dirty="0"/>
              <a:t>A business without robust Information Systems operates in the dark, while its competitors use data as a headlight to navigate the road ahead.</a:t>
            </a:r>
          </a:p>
        </p:txBody>
      </p:sp>
      <p:sp>
        <p:nvSpPr>
          <p:cNvPr id="4" name="TextBox 3">
            <a:extLst>
              <a:ext uri="{FF2B5EF4-FFF2-40B4-BE49-F238E27FC236}">
                <a16:creationId xmlns:a16="http://schemas.microsoft.com/office/drawing/2014/main" id="{2CA3B466-3677-3837-C88A-866CF2B2D0D4}"/>
              </a:ext>
            </a:extLst>
          </p:cNvPr>
          <p:cNvSpPr txBox="1"/>
          <p:nvPr/>
        </p:nvSpPr>
        <p:spPr>
          <a:xfrm>
            <a:off x="6164826" y="19665"/>
            <a:ext cx="1781770" cy="461665"/>
          </a:xfrm>
          <a:prstGeom prst="rect">
            <a:avLst/>
          </a:prstGeom>
          <a:noFill/>
        </p:spPr>
        <p:txBody>
          <a:bodyPr wrap="none" rtlCol="0">
            <a:spAutoFit/>
          </a:bodyPr>
          <a:lstStyle/>
          <a:p>
            <a:r>
              <a:rPr lang="en-GB" sz="2400" b="1" dirty="0"/>
              <a:t>References</a:t>
            </a:r>
            <a:endParaRPr lang="en-GB" b="1" dirty="0"/>
          </a:p>
        </p:txBody>
      </p:sp>
      <p:sp>
        <p:nvSpPr>
          <p:cNvPr id="5" name="TextBox 4">
            <a:extLst>
              <a:ext uri="{FF2B5EF4-FFF2-40B4-BE49-F238E27FC236}">
                <a16:creationId xmlns:a16="http://schemas.microsoft.com/office/drawing/2014/main" id="{5EF42E18-05A1-576F-7D3A-BCA580B4B2CD}"/>
              </a:ext>
            </a:extLst>
          </p:cNvPr>
          <p:cNvSpPr txBox="1"/>
          <p:nvPr/>
        </p:nvSpPr>
        <p:spPr>
          <a:xfrm>
            <a:off x="6096000" y="412504"/>
            <a:ext cx="5643716" cy="6124754"/>
          </a:xfrm>
          <a:prstGeom prst="rect">
            <a:avLst/>
          </a:prstGeom>
          <a:noFill/>
          <a:ln>
            <a:solidFill>
              <a:schemeClr val="tx1"/>
            </a:solidFill>
          </a:ln>
        </p:spPr>
        <p:txBody>
          <a:bodyPr wrap="square" rtlCol="0">
            <a:spAutoFit/>
          </a:bodyPr>
          <a:lstStyle/>
          <a:p>
            <a:pPr marL="228600" indent="-228600">
              <a:buFont typeface="+mj-lt"/>
              <a:buAutoNum type="arabicPeriod"/>
            </a:pPr>
            <a:r>
              <a:rPr lang="en-GB" sz="1400" dirty="0" err="1">
                <a:latin typeface="+mj-lt"/>
              </a:rPr>
              <a:t>Bocij</a:t>
            </a:r>
            <a:r>
              <a:rPr lang="en-GB" sz="1400" dirty="0">
                <a:latin typeface="+mj-lt"/>
              </a:rPr>
              <a:t>, P., Greasley, A. and Hickie, S. (2019) Business Information Systems: Technology, Development and Management for the Modern Business. 6th </a:t>
            </a:r>
            <a:r>
              <a:rPr lang="en-GB" sz="1400" dirty="0" err="1">
                <a:latin typeface="+mj-lt"/>
              </a:rPr>
              <a:t>edn</a:t>
            </a:r>
            <a:r>
              <a:rPr lang="en-GB" sz="1400" dirty="0">
                <a:latin typeface="+mj-lt"/>
              </a:rPr>
              <a:t>. Harlow: Pearson Education.</a:t>
            </a:r>
          </a:p>
          <a:p>
            <a:pPr marL="228600" indent="-228600">
              <a:buFont typeface="+mj-lt"/>
              <a:buAutoNum type="arabicPeriod"/>
            </a:pPr>
            <a:r>
              <a:rPr lang="en-GB" sz="1400" dirty="0">
                <a:latin typeface="+mj-lt"/>
              </a:rPr>
              <a:t>Bourgeois, D. T., Smith, J. L., Wang, S., &amp; Mortati, J. (2019). Information Systems for Business and Beyond. The Saylor Foundation.</a:t>
            </a:r>
          </a:p>
          <a:p>
            <a:pPr marL="228600" indent="-228600">
              <a:buFont typeface="+mj-lt"/>
              <a:buAutoNum type="arabicPeriod"/>
            </a:pPr>
            <a:r>
              <a:rPr lang="en-GB" sz="1400" dirty="0">
                <a:latin typeface="+mj-lt"/>
              </a:rPr>
              <a:t>Gartner (2023) Digital Business Transformation: Key Trends and ROI. Available at: https://www.gartner.com/en/documents/4001234 (Accessed: 11 November 2025)</a:t>
            </a:r>
          </a:p>
          <a:p>
            <a:pPr marL="228600" indent="-228600">
              <a:buFont typeface="+mj-lt"/>
              <a:buAutoNum type="arabicPeriod"/>
            </a:pPr>
            <a:r>
              <a:rPr lang="en-GB" sz="1400" dirty="0">
                <a:latin typeface="+mj-lt"/>
              </a:rPr>
              <a:t>Laudon, K. C., &amp; Laudon, J. P. (2020). Management Information Systems: Managing the Digital Firm (17th ed.). Pearson.</a:t>
            </a:r>
          </a:p>
          <a:p>
            <a:pPr marL="228600" indent="-228600">
              <a:buFont typeface="+mj-lt"/>
              <a:buAutoNum type="arabicPeriod"/>
            </a:pPr>
            <a:r>
              <a:rPr lang="en-GB" sz="1400" dirty="0">
                <a:latin typeface="+mj-lt"/>
              </a:rPr>
              <a:t>Pearlson, K. E., Saunders, C. S., &amp; Galletta, D. F. (2020). Managing and Using Information Systems: A Strategic Approach (7th ed.). John Wiley &amp; Sons.</a:t>
            </a:r>
          </a:p>
          <a:p>
            <a:pPr marL="228600" indent="-228600">
              <a:buFont typeface="+mj-lt"/>
              <a:buAutoNum type="arabicPeriod"/>
            </a:pPr>
            <a:r>
              <a:rPr lang="en-GB" sz="1400" dirty="0">
                <a:latin typeface="+mj-lt"/>
              </a:rPr>
              <a:t>TAO, J., JIN, X., CHENG, H. and WANG, Q., (2024). Spatial correlation network structure of operational efficiency and its driving factors: A case study of star-rated hotels in China. </a:t>
            </a:r>
            <a:r>
              <a:rPr lang="en-GB" sz="1400" dirty="0" err="1">
                <a:latin typeface="+mj-lt"/>
              </a:rPr>
              <a:t>PLoS</a:t>
            </a:r>
            <a:r>
              <a:rPr lang="en-GB" sz="1400" dirty="0">
                <a:latin typeface="+mj-lt"/>
              </a:rPr>
              <a:t> One, 19(11),.</a:t>
            </a:r>
          </a:p>
          <a:p>
            <a:pPr marL="228600" indent="-228600">
              <a:buFont typeface="+mj-lt"/>
              <a:buAutoNum type="arabicPeriod"/>
            </a:pPr>
            <a:r>
              <a:rPr lang="en-GB" sz="1400" dirty="0">
                <a:latin typeface="+mj-lt"/>
              </a:rPr>
              <a:t>WASEF, I.A., FAWWAZ, T.A., YOUSEF, A.A. and TAWALBEH, M., (2025). Business Intelligence Systems and Organization Performance the Role of Competitive Advantage as a Mediator Variable. Economics, 13(2), pp. 333-349.</a:t>
            </a:r>
          </a:p>
          <a:p>
            <a:pPr marL="228600" indent="-228600">
              <a:buFont typeface="+mj-lt"/>
              <a:buAutoNum type="arabicPeriod"/>
            </a:pPr>
            <a:r>
              <a:rPr lang="en-GB" sz="1400" dirty="0">
                <a:latin typeface="+mj-lt"/>
              </a:rPr>
              <a:t>Yanli Jia, L. L. P. B. L., (2024). How do consumers make behavioural decisions on social commerce platforms? The interaction effect between behaviour visibility and social needs. Information Systems Journal, 34(5), pp. 1703-1736.Available at: https://doi.org/10.1111/isj.12508</a:t>
            </a:r>
          </a:p>
          <a:p>
            <a:pPr marL="228600" indent="-228600">
              <a:buFont typeface="+mj-lt"/>
              <a:buAutoNum type="arabicPeriod"/>
            </a:pPr>
            <a:r>
              <a:rPr lang="en-GB" sz="1400" dirty="0">
                <a:latin typeface="+mj-lt"/>
              </a:rPr>
              <a:t>ZHANG, X., VAN DONK, D.P. and TACO VAN, D.V., (2016). The different impact of inter-organizational and intra-organizational ICT on supply chain performance. International Journal of Operations &amp; Production Management, 36(7), pp. 803-824.</a:t>
            </a:r>
          </a:p>
        </p:txBody>
      </p:sp>
      <p:sp>
        <p:nvSpPr>
          <p:cNvPr id="6" name="TextBox 5">
            <a:extLst>
              <a:ext uri="{FF2B5EF4-FFF2-40B4-BE49-F238E27FC236}">
                <a16:creationId xmlns:a16="http://schemas.microsoft.com/office/drawing/2014/main" id="{4488CB81-86B6-7FB1-B75D-062473BDA527}"/>
              </a:ext>
            </a:extLst>
          </p:cNvPr>
          <p:cNvSpPr txBox="1"/>
          <p:nvPr/>
        </p:nvSpPr>
        <p:spPr>
          <a:xfrm>
            <a:off x="245104" y="6576725"/>
            <a:ext cx="3180818" cy="261610"/>
          </a:xfrm>
          <a:prstGeom prst="rect">
            <a:avLst/>
          </a:prstGeom>
          <a:noFill/>
        </p:spPr>
        <p:txBody>
          <a:bodyPr wrap="square" rtlCol="0">
            <a:spAutoFit/>
          </a:bodyPr>
          <a:lstStyle/>
          <a:p>
            <a:r>
              <a:rPr lang="en-GB" sz="1100" dirty="0">
                <a:latin typeface="+mj-lt"/>
              </a:rPr>
              <a:t>Student name: Mario Massaro – Student ID: 2335126</a:t>
            </a:r>
          </a:p>
        </p:txBody>
      </p:sp>
    </p:spTree>
    <p:extLst>
      <p:ext uri="{BB962C8B-B14F-4D97-AF65-F5344CB8AC3E}">
        <p14:creationId xmlns:p14="http://schemas.microsoft.com/office/powerpoint/2010/main" val="13144030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89D6772-B3D7-12D5-CE8A-CEC229149B81}"/>
              </a:ext>
            </a:extLst>
          </p:cNvPr>
          <p:cNvSpPr txBox="1"/>
          <p:nvPr/>
        </p:nvSpPr>
        <p:spPr>
          <a:xfrm>
            <a:off x="0" y="1002886"/>
            <a:ext cx="12191996" cy="4955206"/>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dirty="0">
                <a:solidFill>
                  <a:srgbClr val="000000"/>
                </a:solidFill>
                <a:uFillTx/>
                <a:latin typeface="Aptos"/>
              </a:rPr>
              <a:t>BA (Hons) Leadership and management Skills for the Workplace</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ptos"/>
              </a:rPr>
              <a:t>Student name: Mark Samuels</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ptos"/>
              </a:rPr>
              <a:t>Student number: 2318279</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ptos"/>
              </a:rPr>
              <a:t>Course name:  Managing business information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ptos"/>
              </a:rPr>
              <a:t>(LCLM 5004)</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ptos"/>
              </a:rPr>
              <a:t>Lecturer: </a:t>
            </a:r>
            <a:r>
              <a:rPr lang="en-GB" sz="1800" b="0" i="0" u="none" strike="noStrike" kern="1200" cap="none" spc="0" baseline="0" dirty="0" err="1">
                <a:solidFill>
                  <a:srgbClr val="000000"/>
                </a:solidFill>
                <a:uFillTx/>
                <a:latin typeface="Aptos"/>
              </a:rPr>
              <a:t>Amitar</a:t>
            </a:r>
            <a:endParaRPr lang="en-GB" sz="1800" b="0" i="0" u="none" strike="noStrike" kern="1200" cap="none" spc="0" baseline="0" dirty="0">
              <a:solidFill>
                <a:srgbClr val="000000"/>
              </a:solidFill>
              <a:uFillTx/>
              <a:latin typeface="Aptos"/>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ptos"/>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ptos"/>
              </a:rPr>
              <a:t>Session: February 2025 term </a:t>
            </a:r>
          </a:p>
        </p:txBody>
      </p:sp>
    </p:spTree>
    <p:extLst>
      <p:ext uri="{BB962C8B-B14F-4D97-AF65-F5344CB8AC3E}">
        <p14:creationId xmlns:p14="http://schemas.microsoft.com/office/powerpoint/2010/main" val="357069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D8DD0168-4A12-D406-55B7-5E7A1D319199}"/>
              </a:ext>
            </a:extLst>
          </p:cNvPr>
          <p:cNvPicPr>
            <a:picLocks noChangeAspect="1"/>
          </p:cNvPicPr>
          <p:nvPr/>
        </p:nvPicPr>
        <p:blipFill>
          <a:blip r:embed="rId2"/>
          <a:stretch>
            <a:fillRect/>
          </a:stretch>
        </p:blipFill>
        <p:spPr>
          <a:xfrm>
            <a:off x="5324167" y="1364229"/>
            <a:ext cx="6448988" cy="4336020"/>
          </a:xfrm>
          <a:prstGeom prst="rect">
            <a:avLst/>
          </a:prstGeom>
          <a:noFill/>
          <a:ln cap="flat">
            <a:noFill/>
          </a:ln>
        </p:spPr>
      </p:pic>
      <p:sp>
        <p:nvSpPr>
          <p:cNvPr id="3" name="Arc 13">
            <a:extLst>
              <a:ext uri="{FF2B5EF4-FFF2-40B4-BE49-F238E27FC236}">
                <a16:creationId xmlns:a16="http://schemas.microsoft.com/office/drawing/2014/main" id="{C90E05AD-922D-F111-142D-9E21DDF8735A}"/>
              </a:ext>
            </a:extLst>
          </p:cNvPr>
          <p:cNvSpPr/>
          <p:nvPr/>
        </p:nvSpPr>
        <p:spPr>
          <a:xfrm>
            <a:off x="3082414" y="0"/>
            <a:ext cx="2654713" cy="8288597"/>
          </a:xfrm>
          <a:custGeom>
            <a:avLst/>
            <a:gdLst>
              <a:gd name="f0" fmla="val 10800000"/>
              <a:gd name="f1" fmla="val 5400000"/>
              <a:gd name="f2" fmla="val 16200000"/>
              <a:gd name="f3" fmla="val 180"/>
              <a:gd name="f4" fmla="val w"/>
              <a:gd name="f5" fmla="val h"/>
              <a:gd name="f6" fmla="val ss"/>
              <a:gd name="f7" fmla="val 0"/>
              <a:gd name="f8" fmla="*/ 5419351 1 1725033"/>
              <a:gd name="f9" fmla="+- 0 0 1"/>
              <a:gd name="f10" fmla="val 340"/>
              <a:gd name="f11" fmla="+- 0 0 -270"/>
              <a:gd name="f12" fmla="+- 0 0 -260"/>
              <a:gd name="f13" fmla="+- 0 0 -250"/>
              <a:gd name="f14" fmla="abs f4"/>
              <a:gd name="f15" fmla="abs f5"/>
              <a:gd name="f16" fmla="abs f6"/>
              <a:gd name="f17" fmla="+- 0 0 f3"/>
              <a:gd name="f18" fmla="+- 0 0 f10"/>
              <a:gd name="f19" fmla="*/ f11 f0 1"/>
              <a:gd name="f20" fmla="*/ f12 f0 1"/>
              <a:gd name="f21" fmla="*/ f13 f0 1"/>
              <a:gd name="f22" fmla="?: f14 f4 1"/>
              <a:gd name="f23" fmla="?: f15 f5 1"/>
              <a:gd name="f24" fmla="?: f16 f6 1"/>
              <a:gd name="f25" fmla="*/ f17 f0 1"/>
              <a:gd name="f26" fmla="*/ f18 f0 1"/>
              <a:gd name="f27" fmla="*/ f19 1 f3"/>
              <a:gd name="f28" fmla="*/ f20 1 f3"/>
              <a:gd name="f29" fmla="*/ f21 1 f3"/>
              <a:gd name="f30" fmla="*/ f22 1 21600"/>
              <a:gd name="f31" fmla="*/ f23 1 21600"/>
              <a:gd name="f32" fmla="*/ 21600 f22 1"/>
              <a:gd name="f33" fmla="*/ 21600 f23 1"/>
              <a:gd name="f34" fmla="*/ f25 1 f3"/>
              <a:gd name="f35" fmla="*/ f26 1 f3"/>
              <a:gd name="f36" fmla="+- f27 0 f1"/>
              <a:gd name="f37" fmla="+- f28 0 f1"/>
              <a:gd name="f38" fmla="+- f29 0 f1"/>
              <a:gd name="f39" fmla="min f31 f30"/>
              <a:gd name="f40" fmla="*/ f32 1 f24"/>
              <a:gd name="f41" fmla="*/ f33 1 f24"/>
              <a:gd name="f42" fmla="+- f34 0 f1"/>
              <a:gd name="f43" fmla="+- f35 0 f1"/>
              <a:gd name="f44" fmla="val f40"/>
              <a:gd name="f45" fmla="val f41"/>
              <a:gd name="f46" fmla="+- 0 0 f42"/>
              <a:gd name="f47" fmla="+- 0 0 f43"/>
              <a:gd name="f48" fmla="+- f45 0 f7"/>
              <a:gd name="f49" fmla="+- f44 0 f7"/>
              <a:gd name="f50" fmla="+- f47 0 f46"/>
              <a:gd name="f51" fmla="+- f46 f1 0"/>
              <a:gd name="f52" fmla="+- f47 f1 0"/>
              <a:gd name="f53" fmla="+- 21600000 0 f46"/>
              <a:gd name="f54" fmla="+- f1 0 f46"/>
              <a:gd name="f55" fmla="+- 27000000 0 f46"/>
              <a:gd name="f56" fmla="+- f0 0 f46"/>
              <a:gd name="f57" fmla="+- 32400000 0 f46"/>
              <a:gd name="f58" fmla="+- f2 0 f46"/>
              <a:gd name="f59" fmla="+- 37800000 0 f46"/>
              <a:gd name="f60" fmla="*/ f48 1 2"/>
              <a:gd name="f61" fmla="*/ f49 1 2"/>
              <a:gd name="f62" fmla="+- f50 21600000 0"/>
              <a:gd name="f63" fmla="?: f54 f54 f55"/>
              <a:gd name="f64" fmla="?: f56 f56 f57"/>
              <a:gd name="f65" fmla="?: f58 f58 f59"/>
              <a:gd name="f66" fmla="*/ f51 f8 1"/>
              <a:gd name="f67" fmla="*/ f52 f8 1"/>
              <a:gd name="f68" fmla="+- f7 f60 0"/>
              <a:gd name="f69" fmla="+- f7 f61 0"/>
              <a:gd name="f70" fmla="?: f50 f50 f62"/>
              <a:gd name="f71" fmla="*/ f66 1 f0"/>
              <a:gd name="f72" fmla="*/ f67 1 f0"/>
              <a:gd name="f73" fmla="*/ f61 f39 1"/>
              <a:gd name="f74" fmla="*/ f60 f39 1"/>
              <a:gd name="f75" fmla="+- f70 0 f53"/>
              <a:gd name="f76" fmla="+- f70 0 f63"/>
              <a:gd name="f77" fmla="+- f70 0 f64"/>
              <a:gd name="f78" fmla="+- f70 0 f65"/>
              <a:gd name="f79" fmla="+- 0 0 f71"/>
              <a:gd name="f80" fmla="+- 0 0 f72"/>
              <a:gd name="f81" fmla="*/ f69 f39 1"/>
              <a:gd name="f82" fmla="*/ f68 f39 1"/>
              <a:gd name="f83" fmla="+- 0 0 f79"/>
              <a:gd name="f84" fmla="+- 0 0 f80"/>
              <a:gd name="f85" fmla="*/ f83 f0 1"/>
              <a:gd name="f86" fmla="*/ f84 f0 1"/>
              <a:gd name="f87" fmla="*/ f85 1 f8"/>
              <a:gd name="f88" fmla="*/ f86 1 f8"/>
              <a:gd name="f89" fmla="+- f87 0 f1"/>
              <a:gd name="f90" fmla="+- f88 0 f1"/>
              <a:gd name="f91" fmla="sin 1 f89"/>
              <a:gd name="f92" fmla="cos 1 f89"/>
              <a:gd name="f93" fmla="sin 1 f90"/>
              <a:gd name="f94" fmla="cos 1 f90"/>
              <a:gd name="f95" fmla="+- 0 0 f91"/>
              <a:gd name="f96" fmla="+- 0 0 f92"/>
              <a:gd name="f97" fmla="+- 0 0 f93"/>
              <a:gd name="f98" fmla="+- 0 0 f94"/>
              <a:gd name="f99" fmla="+- 0 0 f95"/>
              <a:gd name="f100" fmla="+- 0 0 f96"/>
              <a:gd name="f101" fmla="+- 0 0 f97"/>
              <a:gd name="f102" fmla="+- 0 0 f98"/>
              <a:gd name="f103" fmla="val f99"/>
              <a:gd name="f104" fmla="val f100"/>
              <a:gd name="f105" fmla="val f101"/>
              <a:gd name="f106" fmla="val f102"/>
              <a:gd name="f107" fmla="*/ f103 f61 1"/>
              <a:gd name="f108" fmla="*/ f104 f60 1"/>
              <a:gd name="f109" fmla="*/ f105 f61 1"/>
              <a:gd name="f110" fmla="*/ f106 f60 1"/>
              <a:gd name="f111" fmla="+- 0 0 f108"/>
              <a:gd name="f112" fmla="+- 0 0 f107"/>
              <a:gd name="f113" fmla="+- 0 0 f110"/>
              <a:gd name="f114" fmla="+- 0 0 f109"/>
              <a:gd name="f115" fmla="+- 0 0 f111"/>
              <a:gd name="f116" fmla="+- 0 0 f112"/>
              <a:gd name="f117" fmla="+- 0 0 f113"/>
              <a:gd name="f118" fmla="+- 0 0 f114"/>
              <a:gd name="f119" fmla="at2 f115 f116"/>
              <a:gd name="f120" fmla="at2 f117 f118"/>
              <a:gd name="f121" fmla="+- f119 f1 0"/>
              <a:gd name="f122" fmla="+- f120 f1 0"/>
              <a:gd name="f123" fmla="*/ f121 f8 1"/>
              <a:gd name="f124" fmla="*/ f122 f8 1"/>
              <a:gd name="f125" fmla="*/ f123 1 f0"/>
              <a:gd name="f126" fmla="*/ f124 1 f0"/>
              <a:gd name="f127" fmla="+- 0 0 f125"/>
              <a:gd name="f128" fmla="+- 0 0 f126"/>
              <a:gd name="f129" fmla="val f127"/>
              <a:gd name="f130" fmla="val f128"/>
              <a:gd name="f131" fmla="+- 0 0 f129"/>
              <a:gd name="f132" fmla="+- 0 0 f130"/>
              <a:gd name="f133" fmla="*/ f131 f0 1"/>
              <a:gd name="f134" fmla="*/ f132 f0 1"/>
              <a:gd name="f135" fmla="*/ f133 1 f8"/>
              <a:gd name="f136" fmla="*/ f134 1 f8"/>
              <a:gd name="f137" fmla="+- f135 0 f1"/>
              <a:gd name="f138" fmla="+- f136 0 f1"/>
              <a:gd name="f139" fmla="+- f137 f1 0"/>
              <a:gd name="f140" fmla="+- f138 f1 0"/>
              <a:gd name="f141" fmla="*/ f139 f8 1"/>
              <a:gd name="f142" fmla="*/ f140 f8 1"/>
              <a:gd name="f143" fmla="*/ f141 1 f0"/>
              <a:gd name="f144" fmla="*/ f142 1 f0"/>
              <a:gd name="f145" fmla="+- 0 0 f143"/>
              <a:gd name="f146" fmla="+- 0 0 f144"/>
              <a:gd name="f147" fmla="+- 0 0 f145"/>
              <a:gd name="f148" fmla="+- 0 0 f146"/>
              <a:gd name="f149" fmla="*/ f147 f0 1"/>
              <a:gd name="f150" fmla="*/ f148 f0 1"/>
              <a:gd name="f151" fmla="*/ f149 1 f8"/>
              <a:gd name="f152" fmla="*/ f150 1 f8"/>
              <a:gd name="f153" fmla="+- f151 0 f1"/>
              <a:gd name="f154" fmla="+- f152 0 f1"/>
              <a:gd name="f155" fmla="cos 1 f153"/>
              <a:gd name="f156" fmla="sin 1 f153"/>
              <a:gd name="f157" fmla="cos 1 f154"/>
              <a:gd name="f158" fmla="sin 1 f154"/>
              <a:gd name="f159" fmla="+- 0 0 f155"/>
              <a:gd name="f160" fmla="+- 0 0 f156"/>
              <a:gd name="f161" fmla="+- 0 0 f157"/>
              <a:gd name="f162" fmla="+- 0 0 f158"/>
              <a:gd name="f163" fmla="+- 0 0 f159"/>
              <a:gd name="f164" fmla="+- 0 0 f160"/>
              <a:gd name="f165" fmla="+- 0 0 f161"/>
              <a:gd name="f166" fmla="+- 0 0 f162"/>
              <a:gd name="f167" fmla="val f163"/>
              <a:gd name="f168" fmla="val f164"/>
              <a:gd name="f169" fmla="val f165"/>
              <a:gd name="f170" fmla="val f166"/>
              <a:gd name="f171" fmla="+- 0 0 f167"/>
              <a:gd name="f172" fmla="+- 0 0 f168"/>
              <a:gd name="f173" fmla="+- 0 0 f169"/>
              <a:gd name="f174" fmla="+- 0 0 f170"/>
              <a:gd name="f175" fmla="*/ f9 f171 1"/>
              <a:gd name="f176" fmla="*/ f9 f172 1"/>
              <a:gd name="f177" fmla="*/ f9 f173 1"/>
              <a:gd name="f178" fmla="*/ f9 f174 1"/>
              <a:gd name="f179" fmla="*/ f175 f61 1"/>
              <a:gd name="f180" fmla="*/ f176 f60 1"/>
              <a:gd name="f181" fmla="*/ f177 f61 1"/>
              <a:gd name="f182" fmla="*/ f178 f60 1"/>
              <a:gd name="f183" fmla="+- f69 f179 0"/>
              <a:gd name="f184" fmla="+- f68 f180 0"/>
              <a:gd name="f185" fmla="+- f69 f181 0"/>
              <a:gd name="f186" fmla="+- f68 f182 0"/>
              <a:gd name="f187" fmla="max f183 f185"/>
              <a:gd name="f188" fmla="max f184 f186"/>
              <a:gd name="f189" fmla="min f183 f185"/>
              <a:gd name="f190" fmla="min f184 f186"/>
              <a:gd name="f191" fmla="*/ f183 f39 1"/>
              <a:gd name="f192" fmla="*/ f184 f39 1"/>
              <a:gd name="f193" fmla="*/ f185 f39 1"/>
              <a:gd name="f194" fmla="*/ f186 f39 1"/>
              <a:gd name="f195" fmla="?: f75 f44 f187"/>
              <a:gd name="f196" fmla="?: f76 f45 f188"/>
              <a:gd name="f197" fmla="?: f77 f7 f189"/>
              <a:gd name="f198" fmla="?: f78 f7 f190"/>
              <a:gd name="f199" fmla="*/ f197 f39 1"/>
              <a:gd name="f200" fmla="*/ f198 f39 1"/>
              <a:gd name="f201" fmla="*/ f195 f39 1"/>
              <a:gd name="f202" fmla="*/ f196 f39 1"/>
            </a:gdLst>
            <a:ahLst/>
            <a:cxnLst>
              <a:cxn ang="3cd4">
                <a:pos x="hc" y="t"/>
              </a:cxn>
              <a:cxn ang="0">
                <a:pos x="r" y="vc"/>
              </a:cxn>
              <a:cxn ang="cd4">
                <a:pos x="hc" y="b"/>
              </a:cxn>
              <a:cxn ang="cd2">
                <a:pos x="l" y="vc"/>
              </a:cxn>
              <a:cxn ang="f36">
                <a:pos x="f191" y="f192"/>
              </a:cxn>
              <a:cxn ang="f37">
                <a:pos x="f81" y="f82"/>
              </a:cxn>
              <a:cxn ang="f38">
                <a:pos x="f193" y="f194"/>
              </a:cxn>
            </a:cxnLst>
            <a:rect l="f199" t="f200" r="f201" b="f202"/>
            <a:pathLst>
              <a:path stroke="0">
                <a:moveTo>
                  <a:pt x="f191" y="f192"/>
                </a:moveTo>
                <a:arcTo wR="f73" hR="f74" stAng="f46" swAng="f70"/>
                <a:lnTo>
                  <a:pt x="f81" y="f82"/>
                </a:lnTo>
                <a:close/>
              </a:path>
              <a:path fill="none">
                <a:moveTo>
                  <a:pt x="f191" y="f192"/>
                </a:moveTo>
                <a:arcTo wR="f73" hR="f74" stAng="f46" swAng="f70"/>
              </a:path>
            </a:pathLst>
          </a:custGeom>
          <a:noFill/>
          <a:ln w="19046" cap="flat">
            <a:solidFill>
              <a:srgbClr val="D1D1D1"/>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 name="TextBox 15">
            <a:extLst>
              <a:ext uri="{FF2B5EF4-FFF2-40B4-BE49-F238E27FC236}">
                <a16:creationId xmlns:a16="http://schemas.microsoft.com/office/drawing/2014/main" id="{B832E74A-68E5-B183-EFC7-803C18EA302B}"/>
              </a:ext>
            </a:extLst>
          </p:cNvPr>
          <p:cNvSpPr txBox="1"/>
          <p:nvPr/>
        </p:nvSpPr>
        <p:spPr>
          <a:xfrm>
            <a:off x="250719" y="988941"/>
            <a:ext cx="4100050" cy="317009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0" i="0" u="none" strike="noStrike" kern="1200" cap="none" spc="0" baseline="0">
                <a:solidFill>
                  <a:srgbClr val="000000"/>
                </a:solidFill>
                <a:uFillTx/>
                <a:latin typeface="Aptos"/>
              </a:rPr>
              <a:t>Why oracle NetSuite is the most suitable ERP on the market</a:t>
            </a:r>
          </a:p>
        </p:txBody>
      </p:sp>
      <p:sp>
        <p:nvSpPr>
          <p:cNvPr id="5" name="Minus Sign 16">
            <a:extLst>
              <a:ext uri="{FF2B5EF4-FFF2-40B4-BE49-F238E27FC236}">
                <a16:creationId xmlns:a16="http://schemas.microsoft.com/office/drawing/2014/main" id="{2F432D02-2E07-DFC8-726A-8CF389270B37}"/>
              </a:ext>
            </a:extLst>
          </p:cNvPr>
          <p:cNvSpPr/>
          <p:nvPr/>
        </p:nvSpPr>
        <p:spPr>
          <a:xfrm>
            <a:off x="117985" y="369518"/>
            <a:ext cx="1460086" cy="619432"/>
          </a:xfrm>
          <a:custGeom>
            <a:avLst/>
            <a:gdLst>
              <a:gd name="f0" fmla="val 10800000"/>
              <a:gd name="f1" fmla="val 5400000"/>
              <a:gd name="f2" fmla="val 180"/>
              <a:gd name="f3" fmla="val w"/>
              <a:gd name="f4" fmla="val h"/>
              <a:gd name="f5" fmla="val ss"/>
              <a:gd name="f6" fmla="val 0"/>
              <a:gd name="f7" fmla="val 23520"/>
              <a:gd name="f8" fmla="+- 0 0 -90"/>
              <a:gd name="f9" fmla="+- 0 0 -180"/>
              <a:gd name="f10" fmla="+- 0 0 -270"/>
              <a:gd name="f11" fmla="+- 0 0 -36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38 0 f6"/>
              <a:gd name="f40" fmla="+- f37 0 f6"/>
              <a:gd name="f41" fmla="*/ f39 1 2"/>
              <a:gd name="f42" fmla="*/ f40 1 2"/>
              <a:gd name="f43" fmla="*/ f39 f7 1"/>
              <a:gd name="f44" fmla="*/ f40 73490 1"/>
              <a:gd name="f45" fmla="+- f6 f41 0"/>
              <a:gd name="f46" fmla="+- f6 f42 0"/>
              <a:gd name="f47" fmla="*/ f43 1 200000"/>
              <a:gd name="f48" fmla="*/ f44 1 200000"/>
              <a:gd name="f49" fmla="+- f45 0 f47"/>
              <a:gd name="f50" fmla="+- f45 f47 0"/>
              <a:gd name="f51" fmla="+- f46 0 f48"/>
              <a:gd name="f52" fmla="+- f46 f48 0"/>
              <a:gd name="f53" fmla="*/ f45 f34 1"/>
              <a:gd name="f54" fmla="*/ f46 f34 1"/>
              <a:gd name="f55" fmla="*/ f51 f34 1"/>
              <a:gd name="f56" fmla="*/ f49 f34 1"/>
              <a:gd name="f57" fmla="*/ f52 f34 1"/>
              <a:gd name="f58" fmla="*/ f50 f34 1"/>
            </a:gdLst>
            <a:ahLst/>
            <a:cxnLst>
              <a:cxn ang="3cd4">
                <a:pos x="hc" y="t"/>
              </a:cxn>
              <a:cxn ang="0">
                <a:pos x="r" y="vc"/>
              </a:cxn>
              <a:cxn ang="cd4">
                <a:pos x="hc" y="b"/>
              </a:cxn>
              <a:cxn ang="cd2">
                <a:pos x="l" y="vc"/>
              </a:cxn>
              <a:cxn ang="f30">
                <a:pos x="f57" y="f53"/>
              </a:cxn>
              <a:cxn ang="f31">
                <a:pos x="f54" y="f58"/>
              </a:cxn>
              <a:cxn ang="f32">
                <a:pos x="f55" y="f53"/>
              </a:cxn>
              <a:cxn ang="f33">
                <a:pos x="f54" y="f56"/>
              </a:cxn>
            </a:cxnLst>
            <a:rect l="f55" t="f56" r="f57" b="f58"/>
            <a:pathLst>
              <a:path>
                <a:moveTo>
                  <a:pt x="f55" y="f56"/>
                </a:moveTo>
                <a:lnTo>
                  <a:pt x="f57" y="f56"/>
                </a:lnTo>
                <a:lnTo>
                  <a:pt x="f57" y="f58"/>
                </a:lnTo>
                <a:lnTo>
                  <a:pt x="f55" y="f58"/>
                </a:lnTo>
                <a:close/>
              </a:path>
            </a:pathLst>
          </a:custGeom>
          <a:solidFill>
            <a:srgbClr val="E97132"/>
          </a:solidFill>
          <a:ln w="19046" cap="flat">
            <a:solidFill>
              <a:srgbClr val="E97132"/>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cxnSp>
        <p:nvCxnSpPr>
          <p:cNvPr id="6" name="Straight Connector 18">
            <a:extLst>
              <a:ext uri="{FF2B5EF4-FFF2-40B4-BE49-F238E27FC236}">
                <a16:creationId xmlns:a16="http://schemas.microsoft.com/office/drawing/2014/main" id="{F174A701-EEDF-631C-6A5B-1730B78D6C94}"/>
              </a:ext>
            </a:extLst>
          </p:cNvPr>
          <p:cNvCxnSpPr/>
          <p:nvPr/>
        </p:nvCxnSpPr>
        <p:spPr>
          <a:xfrm>
            <a:off x="117985" y="4675235"/>
            <a:ext cx="4513012" cy="0"/>
          </a:xfrm>
          <a:prstGeom prst="straightConnector1">
            <a:avLst/>
          </a:prstGeom>
          <a:noFill/>
          <a:ln w="19046" cap="flat">
            <a:solidFill>
              <a:srgbClr val="000000"/>
            </a:solidFill>
            <a:prstDash val="solid"/>
            <a:miter/>
          </a:ln>
        </p:spPr>
      </p:cxnSp>
      <p:sp>
        <p:nvSpPr>
          <p:cNvPr id="7" name="TextBox 19">
            <a:extLst>
              <a:ext uri="{FF2B5EF4-FFF2-40B4-BE49-F238E27FC236}">
                <a16:creationId xmlns:a16="http://schemas.microsoft.com/office/drawing/2014/main" id="{40DA2FFB-CD40-C96B-27CE-1D5C87A23DE5}"/>
              </a:ext>
            </a:extLst>
          </p:cNvPr>
          <p:cNvSpPr txBox="1"/>
          <p:nvPr/>
        </p:nvSpPr>
        <p:spPr>
          <a:xfrm>
            <a:off x="117985" y="4940713"/>
            <a:ext cx="3495367" cy="307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ptos"/>
              </a:rPr>
              <a:t>Consulting presentation by Mark Samuels </a:t>
            </a:r>
          </a:p>
        </p:txBody>
      </p:sp>
    </p:spTree>
    <p:extLst>
      <p:ext uri="{BB962C8B-B14F-4D97-AF65-F5344CB8AC3E}">
        <p14:creationId xmlns:p14="http://schemas.microsoft.com/office/powerpoint/2010/main" val="7823403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Picture 2" descr="A group of construction workers looking at a crane&#10;&#10;AI-generated content may be incorrect.">
            <a:extLst>
              <a:ext uri="{FF2B5EF4-FFF2-40B4-BE49-F238E27FC236}">
                <a16:creationId xmlns:a16="http://schemas.microsoft.com/office/drawing/2014/main" id="{EA788244-DB93-FBE2-0E10-22E0DF4A2A61}"/>
              </a:ext>
            </a:extLst>
          </p:cNvPr>
          <p:cNvPicPr>
            <a:picLocks noChangeAspect="1"/>
          </p:cNvPicPr>
          <p:nvPr/>
        </p:nvPicPr>
        <p:blipFill>
          <a:blip r:embed="rId2"/>
          <a:srcRect t="15730"/>
          <a:stretch>
            <a:fillRect/>
          </a:stretch>
        </p:blipFill>
        <p:spPr>
          <a:xfrm>
            <a:off x="18" y="9"/>
            <a:ext cx="12191978" cy="6857990"/>
          </a:xfrm>
          <a:prstGeom prst="rect">
            <a:avLst/>
          </a:prstGeom>
          <a:noFill/>
          <a:ln cap="flat">
            <a:noFill/>
          </a:ln>
        </p:spPr>
      </p:pic>
      <p:sp>
        <p:nvSpPr>
          <p:cNvPr id="3" name="Rectangle 7">
            <a:extLst>
              <a:ext uri="{FF2B5EF4-FFF2-40B4-BE49-F238E27FC236}">
                <a16:creationId xmlns:a16="http://schemas.microsoft.com/office/drawing/2014/main" id="{7860B45D-3E0F-37DB-418E-3BDC1147480D}"/>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gradFill>
            <a:gsLst>
              <a:gs pos="0">
                <a:srgbClr val="0D0D0D"/>
              </a:gs>
              <a:gs pos="100000">
                <a:srgbClr val="0D0D0D">
                  <a:alpha val="0"/>
                </a:srgbClr>
              </a:gs>
            </a:gsLst>
            <a:lin ang="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4" name="TextBox 3">
            <a:extLst>
              <a:ext uri="{FF2B5EF4-FFF2-40B4-BE49-F238E27FC236}">
                <a16:creationId xmlns:a16="http://schemas.microsoft.com/office/drawing/2014/main" id="{07C049D4-DFF2-9E1D-C2E5-6D2DAF67DD79}"/>
              </a:ext>
            </a:extLst>
          </p:cNvPr>
          <p:cNvSpPr txBox="1"/>
          <p:nvPr/>
        </p:nvSpPr>
        <p:spPr>
          <a:xfrm>
            <a:off x="176982" y="516197"/>
            <a:ext cx="5368414" cy="4955206"/>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FFFFFF"/>
                </a:solidFill>
                <a:uFillTx/>
                <a:latin typeface="Aptos"/>
              </a:rPr>
              <a:t>Introducing SwiftTrans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3200" b="0" i="0" u="none" strike="noStrike" kern="1200" cap="none" spc="0" baseline="0">
              <a:solidFill>
                <a:srgbClr val="FFFFFF"/>
              </a:solidFill>
              <a:uFillTx/>
              <a:latin typeface="Aptos"/>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SwiftTrans logistics ltd. Is a rapidly growing transport</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Firm in Manchester providing domestic and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International freight forwarding along with other services</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With an annual turnover of 18 million and as growth rate of 12%-15% the company needs an effective ERP to secure their growth</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ptos"/>
              </a:rPr>
              <a:t>Oracle NetSuite ERP is our chosen ERP as it balances rapid deployment, scalability and cloud-native warehouse capabilities better than any other on the market</a:t>
            </a:r>
          </a:p>
        </p:txBody>
      </p:sp>
    </p:spTree>
    <p:extLst>
      <p:ext uri="{BB962C8B-B14F-4D97-AF65-F5344CB8AC3E}">
        <p14:creationId xmlns:p14="http://schemas.microsoft.com/office/powerpoint/2010/main" val="36067962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owchart: Off-page Connector 1">
            <a:extLst>
              <a:ext uri="{FF2B5EF4-FFF2-40B4-BE49-F238E27FC236}">
                <a16:creationId xmlns:a16="http://schemas.microsoft.com/office/drawing/2014/main" id="{2B110565-0578-8321-EE8D-83C346413DB3}"/>
              </a:ext>
            </a:extLst>
          </p:cNvPr>
          <p:cNvSpPr/>
          <p:nvPr/>
        </p:nvSpPr>
        <p:spPr>
          <a:xfrm rot="16200004">
            <a:off x="250724" y="1386345"/>
            <a:ext cx="3805083" cy="3687098"/>
          </a:xfrm>
          <a:custGeom>
            <a:avLst/>
            <a:gdLst>
              <a:gd name="f0" fmla="val w"/>
              <a:gd name="f1" fmla="val h"/>
              <a:gd name="f2" fmla="val 0"/>
              <a:gd name="f3" fmla="val 10"/>
              <a:gd name="f4" fmla="val 8"/>
              <a:gd name="f5" fmla="val 5"/>
              <a:gd name="f6" fmla="*/ f0 1 10"/>
              <a:gd name="f7" fmla="*/ f1 1 10"/>
              <a:gd name="f8" fmla="+- f3 0 f2"/>
              <a:gd name="f9" fmla="*/ f8 1 10"/>
              <a:gd name="f10" fmla="*/ f8 4 1"/>
              <a:gd name="f11" fmla="*/ f10 1 5"/>
              <a:gd name="f12" fmla="*/ f2 1 f9"/>
              <a:gd name="f13" fmla="*/ f3 1 f9"/>
              <a:gd name="f14" fmla="*/ f11 1 f9"/>
              <a:gd name="f15" fmla="*/ f12 f6 1"/>
              <a:gd name="f16" fmla="*/ f13 f6 1"/>
              <a:gd name="f17" fmla="*/ f12 f7 1"/>
              <a:gd name="f18" fmla="*/ f14 f7 1"/>
            </a:gdLst>
            <a:ahLst/>
            <a:cxnLst>
              <a:cxn ang="3cd4">
                <a:pos x="hc" y="t"/>
              </a:cxn>
              <a:cxn ang="0">
                <a:pos x="r" y="vc"/>
              </a:cxn>
              <a:cxn ang="cd4">
                <a:pos x="hc" y="b"/>
              </a:cxn>
              <a:cxn ang="cd2">
                <a:pos x="l" y="vc"/>
              </a:cxn>
            </a:cxnLst>
            <a:rect l="f15" t="f17" r="f16" b="f18"/>
            <a:pathLst>
              <a:path w="10" h="10">
                <a:moveTo>
                  <a:pt x="f2" y="f2"/>
                </a:moveTo>
                <a:lnTo>
                  <a:pt x="f3" y="f2"/>
                </a:lnTo>
                <a:lnTo>
                  <a:pt x="f3" y="f4"/>
                </a:lnTo>
                <a:lnTo>
                  <a:pt x="f5" y="f3"/>
                </a:lnTo>
                <a:lnTo>
                  <a:pt x="f2" y="f4"/>
                </a:lnTo>
                <a:close/>
              </a:path>
            </a:pathLst>
          </a:custGeom>
          <a:solidFill>
            <a:srgbClr val="3A3A3A"/>
          </a:solidFill>
          <a:ln w="19046" cap="flat">
            <a:solidFill>
              <a:srgbClr val="3A3A3A"/>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3" name="TextBox 2">
            <a:extLst>
              <a:ext uri="{FF2B5EF4-FFF2-40B4-BE49-F238E27FC236}">
                <a16:creationId xmlns:a16="http://schemas.microsoft.com/office/drawing/2014/main" id="{FDF7610F-1B6D-77A8-D8D0-4E1AA92BA5B9}"/>
              </a:ext>
            </a:extLst>
          </p:cNvPr>
          <p:cNvSpPr txBox="1"/>
          <p:nvPr/>
        </p:nvSpPr>
        <p:spPr>
          <a:xfrm>
            <a:off x="722668" y="2260396"/>
            <a:ext cx="2861185" cy="193899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0" i="0" u="none" strike="noStrike" kern="1200" cap="none" spc="0" baseline="0">
                <a:solidFill>
                  <a:srgbClr val="FFFFFF"/>
                </a:solidFill>
                <a:uFillTx/>
                <a:latin typeface="Aptos"/>
              </a:rPr>
              <a:t>Comparing different ERPs</a:t>
            </a:r>
          </a:p>
        </p:txBody>
      </p:sp>
      <p:graphicFrame>
        <p:nvGraphicFramePr>
          <p:cNvPr id="4" name="Table 3">
            <a:extLst>
              <a:ext uri="{FF2B5EF4-FFF2-40B4-BE49-F238E27FC236}">
                <a16:creationId xmlns:a16="http://schemas.microsoft.com/office/drawing/2014/main" id="{956C1AEF-9EBB-DD49-CB62-F3F676B4AA1E}"/>
              </a:ext>
            </a:extLst>
          </p:cNvPr>
          <p:cNvGraphicFramePr>
            <a:graphicFrameLocks noGrp="1"/>
          </p:cNvGraphicFramePr>
          <p:nvPr/>
        </p:nvGraphicFramePr>
        <p:xfrm>
          <a:off x="4757175" y="110614"/>
          <a:ext cx="7125112" cy="7124450"/>
        </p:xfrm>
        <a:graphic>
          <a:graphicData uri="http://schemas.openxmlformats.org/drawingml/2006/table">
            <a:tbl>
              <a:tblPr firstRow="1" bandRow="1">
                <a:effectLst/>
                <a:tableStyleId>{5C22544A-7EE6-4342-B048-85BDC9FD1C3A}</a:tableStyleId>
              </a:tblPr>
              <a:tblGrid>
                <a:gridCol w="1781278">
                  <a:extLst>
                    <a:ext uri="{9D8B030D-6E8A-4147-A177-3AD203B41FA5}">
                      <a16:colId xmlns:a16="http://schemas.microsoft.com/office/drawing/2014/main" val="1502602276"/>
                    </a:ext>
                  </a:extLst>
                </a:gridCol>
                <a:gridCol w="1781278">
                  <a:extLst>
                    <a:ext uri="{9D8B030D-6E8A-4147-A177-3AD203B41FA5}">
                      <a16:colId xmlns:a16="http://schemas.microsoft.com/office/drawing/2014/main" val="2929508666"/>
                    </a:ext>
                  </a:extLst>
                </a:gridCol>
                <a:gridCol w="1781278">
                  <a:extLst>
                    <a:ext uri="{9D8B030D-6E8A-4147-A177-3AD203B41FA5}">
                      <a16:colId xmlns:a16="http://schemas.microsoft.com/office/drawing/2014/main" val="1625203951"/>
                    </a:ext>
                  </a:extLst>
                </a:gridCol>
                <a:gridCol w="1781278">
                  <a:extLst>
                    <a:ext uri="{9D8B030D-6E8A-4147-A177-3AD203B41FA5}">
                      <a16:colId xmlns:a16="http://schemas.microsoft.com/office/drawing/2014/main" val="2494641576"/>
                    </a:ext>
                  </a:extLst>
                </a:gridCol>
              </a:tblGrid>
              <a:tr h="1150370">
                <a:tc>
                  <a:txBody>
                    <a:bodyPr/>
                    <a:lstStyle/>
                    <a:p>
                      <a:pPr lvl="0"/>
                      <a:r>
                        <a:rPr lang="en-GB" sz="2400" b="1">
                          <a:solidFill>
                            <a:srgbClr val="595959"/>
                          </a:solidFill>
                        </a:rPr>
                        <a:t>ability</a:t>
                      </a:r>
                    </a:p>
                  </a:txBody>
                  <a:tcPr>
                    <a:solidFill>
                      <a:srgbClr val="D9D9D9"/>
                    </a:solidFill>
                  </a:tcPr>
                </a:tc>
                <a:tc>
                  <a:txBody>
                    <a:bodyPr/>
                    <a:lstStyle/>
                    <a:p>
                      <a:pPr lvl="0"/>
                      <a:r>
                        <a:rPr lang="en-GB">
                          <a:solidFill>
                            <a:srgbClr val="595959"/>
                          </a:solidFill>
                        </a:rPr>
                        <a:t>Oracle</a:t>
                      </a:r>
                    </a:p>
                    <a:p>
                      <a:pPr lvl="0"/>
                      <a:r>
                        <a:rPr lang="en-GB">
                          <a:solidFill>
                            <a:srgbClr val="595959"/>
                          </a:solidFill>
                        </a:rPr>
                        <a:t>NetSuite</a:t>
                      </a:r>
                    </a:p>
                  </a:txBody>
                  <a:tcPr>
                    <a:solidFill>
                      <a:srgbClr val="D9D9D9"/>
                    </a:solidFill>
                  </a:tcPr>
                </a:tc>
                <a:tc>
                  <a:txBody>
                    <a:bodyPr/>
                    <a:lstStyle/>
                    <a:p>
                      <a:pPr lvl="0"/>
                      <a:r>
                        <a:rPr lang="en-GB" sz="1800">
                          <a:solidFill>
                            <a:srgbClr val="595959"/>
                          </a:solidFill>
                        </a:rPr>
                        <a:t>Microsoft</a:t>
                      </a:r>
                    </a:p>
                    <a:p>
                      <a:pPr lvl="0"/>
                      <a:r>
                        <a:rPr lang="en-GB" sz="1800">
                          <a:solidFill>
                            <a:srgbClr val="595959"/>
                          </a:solidFill>
                        </a:rPr>
                        <a:t>Dynamics 365</a:t>
                      </a:r>
                    </a:p>
                  </a:txBody>
                  <a:tcPr>
                    <a:solidFill>
                      <a:srgbClr val="D9D9D9"/>
                    </a:solidFill>
                  </a:tcPr>
                </a:tc>
                <a:tc>
                  <a:txBody>
                    <a:bodyPr/>
                    <a:lstStyle/>
                    <a:p>
                      <a:pPr lvl="0"/>
                      <a:r>
                        <a:rPr lang="en-GB">
                          <a:solidFill>
                            <a:srgbClr val="595959"/>
                          </a:solidFill>
                        </a:rPr>
                        <a:t>Stage intact</a:t>
                      </a:r>
                    </a:p>
                  </a:txBody>
                  <a:tcPr>
                    <a:solidFill>
                      <a:srgbClr val="D9D9D9"/>
                    </a:solidFill>
                  </a:tcPr>
                </a:tc>
                <a:extLst>
                  <a:ext uri="{0D108BD9-81ED-4DB2-BD59-A6C34878D82A}">
                    <a16:rowId xmlns:a16="http://schemas.microsoft.com/office/drawing/2014/main" val="502248823"/>
                  </a:ext>
                </a:extLst>
              </a:tr>
              <a:tr h="1162174">
                <a:tc>
                  <a:txBody>
                    <a:bodyPr/>
                    <a:lstStyle/>
                    <a:p>
                      <a:pPr lvl="0"/>
                      <a:r>
                        <a:rPr lang="en-GB" sz="1800"/>
                        <a:t>Cloud-native ERP + unified suite</a:t>
                      </a:r>
                    </a:p>
                  </a:txBody>
                  <a:tcPr>
                    <a:solidFill>
                      <a:srgbClr val="D9D9D9"/>
                    </a:solidFill>
                  </a:tcPr>
                </a:tc>
                <a:tc>
                  <a:txBody>
                    <a:bodyPr/>
                    <a:lstStyle/>
                    <a:p>
                      <a:pPr lvl="0"/>
                      <a:r>
                        <a:rPr lang="en-GB" sz="1600"/>
                        <a:t>SaaS ERP with built-in WMS and finance (Oracle NetSuite, 2024)</a:t>
                      </a:r>
                    </a:p>
                  </a:txBody>
                  <a:tcPr>
                    <a:solidFill>
                      <a:srgbClr val="D9D9D9"/>
                    </a:solidFill>
                  </a:tcPr>
                </a:tc>
                <a:tc>
                  <a:txBody>
                    <a:bodyPr/>
                    <a:lstStyle/>
                    <a:p>
                      <a:pPr lvl="0"/>
                      <a:r>
                        <a:rPr lang="en-GB" sz="1600"/>
                        <a:t>Azure modular ERP, may need add-ons for WMS (Microsoft, 2024)</a:t>
                      </a:r>
                    </a:p>
                  </a:txBody>
                  <a:tcPr>
                    <a:solidFill>
                      <a:srgbClr val="D9D9D9"/>
                    </a:solidFill>
                  </a:tcPr>
                </a:tc>
                <a:tc>
                  <a:txBody>
                    <a:bodyPr/>
                    <a:lstStyle/>
                    <a:p>
                      <a:pPr lvl="0"/>
                      <a:r>
                        <a:rPr lang="en-GB" sz="1600"/>
                        <a:t>Focused on cloud financials, third-party WMS required (sage, 2023)</a:t>
                      </a:r>
                    </a:p>
                  </a:txBody>
                  <a:tcPr>
                    <a:solidFill>
                      <a:srgbClr val="D9D9D9"/>
                    </a:solidFill>
                  </a:tcPr>
                </a:tc>
                <a:extLst>
                  <a:ext uri="{0D108BD9-81ED-4DB2-BD59-A6C34878D82A}">
                    <a16:rowId xmlns:a16="http://schemas.microsoft.com/office/drawing/2014/main" val="1920799503"/>
                  </a:ext>
                </a:extLst>
              </a:tr>
              <a:tr h="1162174">
                <a:tc>
                  <a:txBody>
                    <a:bodyPr/>
                    <a:lstStyle/>
                    <a:p>
                      <a:pPr lvl="0"/>
                      <a:r>
                        <a:rPr lang="en-GB" sz="1600"/>
                        <a:t>Warehouse management (WMS)</a:t>
                      </a:r>
                    </a:p>
                  </a:txBody>
                  <a:tcPr>
                    <a:solidFill>
                      <a:srgbClr val="D9D9D9"/>
                    </a:solidFill>
                  </a:tcPr>
                </a:tc>
                <a:tc>
                  <a:txBody>
                    <a:bodyPr/>
                    <a:lstStyle/>
                    <a:p>
                      <a:pPr lvl="0"/>
                      <a:r>
                        <a:rPr lang="en-GB" sz="1600"/>
                        <a:t>WMS module with mobile scanning and bin tracking (oracle NetSuite, 2024)</a:t>
                      </a:r>
                    </a:p>
                  </a:txBody>
                  <a:tcPr>
                    <a:solidFill>
                      <a:srgbClr val="D9D9D9"/>
                    </a:solidFill>
                  </a:tcPr>
                </a:tc>
                <a:tc>
                  <a:txBody>
                    <a:bodyPr/>
                    <a:lstStyle/>
                    <a:p>
                      <a:pPr lvl="0"/>
                      <a:r>
                        <a:rPr lang="en-GB" sz="1600"/>
                        <a:t>Basic inventory however has an advanced WMS through add-ons (Microsoft, 2024)</a:t>
                      </a:r>
                    </a:p>
                  </a:txBody>
                  <a:tcPr>
                    <a:solidFill>
                      <a:srgbClr val="D9D9D9"/>
                    </a:solidFill>
                  </a:tcPr>
                </a:tc>
                <a:tc>
                  <a:txBody>
                    <a:bodyPr/>
                    <a:lstStyle/>
                    <a:p>
                      <a:pPr lvl="0"/>
                      <a:r>
                        <a:rPr lang="en-GB" sz="1600"/>
                        <a:t>Minimal built-in WMS capability (Sage, 2023)</a:t>
                      </a:r>
                    </a:p>
                  </a:txBody>
                  <a:tcPr>
                    <a:solidFill>
                      <a:srgbClr val="D9D9D9"/>
                    </a:solidFill>
                  </a:tcPr>
                </a:tc>
                <a:extLst>
                  <a:ext uri="{0D108BD9-81ED-4DB2-BD59-A6C34878D82A}">
                    <a16:rowId xmlns:a16="http://schemas.microsoft.com/office/drawing/2014/main" val="73609198"/>
                  </a:ext>
                </a:extLst>
              </a:tr>
              <a:tr h="1162174">
                <a:tc>
                  <a:txBody>
                    <a:bodyPr/>
                    <a:lstStyle/>
                    <a:p>
                      <a:pPr lvl="0"/>
                      <a:r>
                        <a:rPr lang="en-GB"/>
                        <a:t>Freight forwarding &amp; logistics </a:t>
                      </a:r>
                    </a:p>
                  </a:txBody>
                  <a:tcPr>
                    <a:solidFill>
                      <a:srgbClr val="D9D9D9"/>
                    </a:solidFill>
                  </a:tcPr>
                </a:tc>
                <a:tc>
                  <a:txBody>
                    <a:bodyPr/>
                    <a:lstStyle/>
                    <a:p>
                      <a:pPr lvl="0"/>
                      <a:r>
                        <a:rPr lang="en-GB" sz="1600"/>
                        <a:t>Logistics templates and partner integrations (oracle NetSuite, 2024)</a:t>
                      </a:r>
                    </a:p>
                  </a:txBody>
                  <a:tcPr>
                    <a:solidFill>
                      <a:srgbClr val="D9D9D9"/>
                    </a:solidFill>
                  </a:tcPr>
                </a:tc>
                <a:tc>
                  <a:txBody>
                    <a:bodyPr/>
                    <a:lstStyle/>
                    <a:p>
                      <a:pPr lvl="0"/>
                      <a:r>
                        <a:rPr lang="en-GB" sz="1600"/>
                        <a:t>Possible but requires customer customization (Microsoft, 2024)</a:t>
                      </a:r>
                    </a:p>
                  </a:txBody>
                  <a:tcPr>
                    <a:solidFill>
                      <a:srgbClr val="D9D9D9"/>
                    </a:solidFill>
                  </a:tcPr>
                </a:tc>
                <a:tc>
                  <a:txBody>
                    <a:bodyPr/>
                    <a:lstStyle/>
                    <a:p>
                      <a:pPr lvl="0"/>
                      <a:r>
                        <a:rPr lang="en-GB" sz="1600"/>
                        <a:t>Limited logistics functionality and thus lacks ability (sage, 2023)</a:t>
                      </a:r>
                    </a:p>
                  </a:txBody>
                  <a:tcPr>
                    <a:solidFill>
                      <a:srgbClr val="D9D9D9"/>
                    </a:solidFill>
                  </a:tcPr>
                </a:tc>
                <a:extLst>
                  <a:ext uri="{0D108BD9-81ED-4DB2-BD59-A6C34878D82A}">
                    <a16:rowId xmlns:a16="http://schemas.microsoft.com/office/drawing/2014/main" val="3415386359"/>
                  </a:ext>
                </a:extLst>
              </a:tr>
              <a:tr h="1162174">
                <a:tc>
                  <a:txBody>
                    <a:bodyPr/>
                    <a:lstStyle/>
                    <a:p>
                      <a:pPr lvl="0"/>
                      <a:r>
                        <a:rPr lang="en-GB"/>
                        <a:t>Cost &amp; TCO</a:t>
                      </a:r>
                    </a:p>
                  </a:txBody>
                  <a:tcPr>
                    <a:solidFill>
                      <a:srgbClr val="D9D9D9"/>
                    </a:solidFill>
                  </a:tcPr>
                </a:tc>
                <a:tc>
                  <a:txBody>
                    <a:bodyPr/>
                    <a:lstStyle/>
                    <a:p>
                      <a:pPr lvl="0"/>
                      <a:r>
                        <a:rPr lang="en-GB" sz="1600"/>
                        <a:t>Subscription-based pricing and is thus easily predicted (oracle NetSuite, 2024)</a:t>
                      </a:r>
                    </a:p>
                  </a:txBody>
                  <a:tcPr>
                    <a:solidFill>
                      <a:srgbClr val="D9D9D9"/>
                    </a:solidFill>
                  </a:tcPr>
                </a:tc>
                <a:tc>
                  <a:txBody>
                    <a:bodyPr/>
                    <a:lstStyle/>
                    <a:p>
                      <a:pPr lvl="0"/>
                      <a:r>
                        <a:rPr lang="en-GB" sz="1600"/>
                        <a:t>Modular pricing giving rise to a variable TCO (mis croft, 224)</a:t>
                      </a:r>
                    </a:p>
                  </a:txBody>
                  <a:tcPr>
                    <a:solidFill>
                      <a:srgbClr val="D9D9D9"/>
                    </a:solidFill>
                  </a:tcPr>
                </a:tc>
                <a:tc>
                  <a:txBody>
                    <a:bodyPr/>
                    <a:lstStyle/>
                    <a:p>
                      <a:pPr lvl="0"/>
                      <a:r>
                        <a:rPr lang="en-GB" sz="1600"/>
                        <a:t>Lower licence cost but high integration costs (sage, 2023)</a:t>
                      </a:r>
                    </a:p>
                  </a:txBody>
                  <a:tcPr>
                    <a:solidFill>
                      <a:srgbClr val="D9D9D9"/>
                    </a:solidFill>
                  </a:tcPr>
                </a:tc>
                <a:extLst>
                  <a:ext uri="{0D108BD9-81ED-4DB2-BD59-A6C34878D82A}">
                    <a16:rowId xmlns:a16="http://schemas.microsoft.com/office/drawing/2014/main" val="1924974134"/>
                  </a:ext>
                </a:extLst>
              </a:tr>
            </a:tbl>
          </a:graphicData>
        </a:graphic>
      </p:graphicFrame>
    </p:spTree>
    <p:extLst>
      <p:ext uri="{BB962C8B-B14F-4D97-AF65-F5344CB8AC3E}">
        <p14:creationId xmlns:p14="http://schemas.microsoft.com/office/powerpoint/2010/main" val="37271238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87507277-6B3B-A1A8-9217-7CD8E7CAD460}"/>
              </a:ext>
            </a:extLst>
          </p:cNvPr>
          <p:cNvPicPr>
            <a:picLocks noChangeAspect="1"/>
          </p:cNvPicPr>
          <p:nvPr/>
        </p:nvPicPr>
        <p:blipFill>
          <a:blip r:embed="rId2"/>
          <a:srcRect l="11892" t="25806" r="3542" b="2366"/>
          <a:stretch>
            <a:fillRect/>
          </a:stretch>
        </p:blipFill>
        <p:spPr>
          <a:xfrm>
            <a:off x="5453307" y="838815"/>
            <a:ext cx="6738698" cy="5180368"/>
          </a:xfrm>
          <a:prstGeom prst="rect">
            <a:avLst/>
          </a:prstGeom>
          <a:noFill/>
          <a:ln cap="flat">
            <a:noFill/>
          </a:ln>
        </p:spPr>
      </p:pic>
      <p:sp>
        <p:nvSpPr>
          <p:cNvPr id="3" name="Rectangle 5">
            <a:extLst>
              <a:ext uri="{FF2B5EF4-FFF2-40B4-BE49-F238E27FC236}">
                <a16:creationId xmlns:a16="http://schemas.microsoft.com/office/drawing/2014/main" id="{FDA430D1-016B-90D4-B1F5-05A5BE435437}"/>
              </a:ext>
            </a:extLst>
          </p:cNvPr>
          <p:cNvSpPr/>
          <p:nvPr/>
        </p:nvSpPr>
        <p:spPr>
          <a:xfrm>
            <a:off x="0" y="0"/>
            <a:ext cx="5453307" cy="6858000"/>
          </a:xfrm>
          <a:prstGeom prst="rect">
            <a:avLst/>
          </a:prstGeom>
          <a:solidFill>
            <a:srgbClr val="D9D9D9"/>
          </a:solidFill>
          <a:ln w="19046" cap="flat">
            <a:solidFill>
              <a:srgbClr val="F2F2F2"/>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4" name="Rectangle 6">
            <a:extLst>
              <a:ext uri="{FF2B5EF4-FFF2-40B4-BE49-F238E27FC236}">
                <a16:creationId xmlns:a16="http://schemas.microsoft.com/office/drawing/2014/main" id="{EF68E428-514F-1390-FA09-9EB85BDD1129}"/>
              </a:ext>
            </a:extLst>
          </p:cNvPr>
          <p:cNvSpPr/>
          <p:nvPr/>
        </p:nvSpPr>
        <p:spPr>
          <a:xfrm>
            <a:off x="160431" y="103235"/>
            <a:ext cx="5132435" cy="1843549"/>
          </a:xfrm>
          <a:prstGeom prst="rect">
            <a:avLst/>
          </a:prstGeom>
          <a:solidFill>
            <a:srgbClr val="FFFFFF"/>
          </a:solidFill>
          <a:ln w="19046" cap="flat">
            <a:solidFill>
              <a:srgbClr val="FFFF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5" name="TextBox 7">
            <a:extLst>
              <a:ext uri="{FF2B5EF4-FFF2-40B4-BE49-F238E27FC236}">
                <a16:creationId xmlns:a16="http://schemas.microsoft.com/office/drawing/2014/main" id="{B36DA3DD-2ADA-527A-9E05-B0EF7E5D1679}"/>
              </a:ext>
            </a:extLst>
          </p:cNvPr>
          <p:cNvSpPr txBox="1"/>
          <p:nvPr/>
        </p:nvSpPr>
        <p:spPr>
          <a:xfrm>
            <a:off x="324465" y="324465"/>
            <a:ext cx="4837468" cy="1200332"/>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1200" cap="none" spc="0" baseline="0">
                <a:solidFill>
                  <a:srgbClr val="000000"/>
                </a:solidFill>
                <a:uFillTx/>
                <a:latin typeface="Aptos"/>
              </a:rPr>
              <a:t>Why NetSuite is the best fit for SwiftTrans</a:t>
            </a:r>
          </a:p>
        </p:txBody>
      </p:sp>
      <p:sp>
        <p:nvSpPr>
          <p:cNvPr id="6" name="TextBox 8">
            <a:extLst>
              <a:ext uri="{FF2B5EF4-FFF2-40B4-BE49-F238E27FC236}">
                <a16:creationId xmlns:a16="http://schemas.microsoft.com/office/drawing/2014/main" id="{A4D6414B-AD08-4EBC-1C49-A169AA24E98C}"/>
              </a:ext>
            </a:extLst>
          </p:cNvPr>
          <p:cNvSpPr txBox="1"/>
          <p:nvPr/>
        </p:nvSpPr>
        <p:spPr>
          <a:xfrm>
            <a:off x="160431" y="2256501"/>
            <a:ext cx="5132435" cy="3785652"/>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ptos"/>
              </a:rPr>
              <a:t>As a transport and logistics company it is immensely important to keep a precise account of finances and products</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a:solidFill>
                <a:srgbClr val="000000"/>
              </a:solidFill>
              <a:uFillTx/>
              <a:latin typeface="Aptos"/>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ptos"/>
              </a:rPr>
              <a:t>NetSuite matches this need by unifying finance, inventory and order data more effective than other ERPs (panorama consulting,2024)</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0" i="0" u="none" strike="noStrike" kern="1200" cap="none" spc="0" baseline="0">
              <a:solidFill>
                <a:srgbClr val="000000"/>
              </a:solidFill>
              <a:uFillTx/>
              <a:latin typeface="Aptos"/>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ptos"/>
              </a:rPr>
              <a:t>In conclusion, NetSuite is the most suitable for SwiftTrans as it most effectively meets all their demands for an ERP.</a:t>
            </a:r>
          </a:p>
        </p:txBody>
      </p:sp>
    </p:spTree>
    <p:extLst>
      <p:ext uri="{BB962C8B-B14F-4D97-AF65-F5344CB8AC3E}">
        <p14:creationId xmlns:p14="http://schemas.microsoft.com/office/powerpoint/2010/main" val="20878717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AADC2FB-F353-23C9-292B-0BC83870091E}"/>
              </a:ext>
            </a:extLst>
          </p:cNvPr>
          <p:cNvSpPr/>
          <p:nvPr/>
        </p:nvSpPr>
        <p:spPr>
          <a:xfrm>
            <a:off x="189271" y="206480"/>
            <a:ext cx="11813453" cy="6445047"/>
          </a:xfrm>
          <a:prstGeom prst="rect">
            <a:avLst/>
          </a:prstGeom>
          <a:solidFill>
            <a:srgbClr val="D1D1D1"/>
          </a:solidFill>
          <a:ln w="19046" cap="flat">
            <a:solidFill>
              <a:srgbClr val="747474"/>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3" name="TextBox 2">
            <a:extLst>
              <a:ext uri="{FF2B5EF4-FFF2-40B4-BE49-F238E27FC236}">
                <a16:creationId xmlns:a16="http://schemas.microsoft.com/office/drawing/2014/main" id="{E7E24487-4DF6-8F8E-7252-72249ECBB412}"/>
              </a:ext>
            </a:extLst>
          </p:cNvPr>
          <p:cNvSpPr txBox="1"/>
          <p:nvPr/>
        </p:nvSpPr>
        <p:spPr>
          <a:xfrm>
            <a:off x="2433483" y="1093960"/>
            <a:ext cx="7152967" cy="584777"/>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ptos"/>
              </a:rPr>
              <a:t>Evaluation of business needs</a:t>
            </a:r>
          </a:p>
        </p:txBody>
      </p:sp>
      <p:sp>
        <p:nvSpPr>
          <p:cNvPr id="4" name="TextBox 3">
            <a:extLst>
              <a:ext uri="{FF2B5EF4-FFF2-40B4-BE49-F238E27FC236}">
                <a16:creationId xmlns:a16="http://schemas.microsoft.com/office/drawing/2014/main" id="{1604775B-5CA6-ED83-5529-E411E767FB19}"/>
              </a:ext>
            </a:extLst>
          </p:cNvPr>
          <p:cNvSpPr txBox="1"/>
          <p:nvPr/>
        </p:nvSpPr>
        <p:spPr>
          <a:xfrm>
            <a:off x="2247896" y="1934632"/>
            <a:ext cx="7524140"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To know which ERP company is the best fit for SwiftTrans we need to first understand the needs and requirements for a company such as them</a:t>
            </a:r>
          </a:p>
        </p:txBody>
      </p:sp>
      <p:sp>
        <p:nvSpPr>
          <p:cNvPr id="5" name="TextBox 4">
            <a:extLst>
              <a:ext uri="{FF2B5EF4-FFF2-40B4-BE49-F238E27FC236}">
                <a16:creationId xmlns:a16="http://schemas.microsoft.com/office/drawing/2014/main" id="{E051C744-F84A-C64B-76AD-2F89096D8B4B}"/>
              </a:ext>
            </a:extLst>
          </p:cNvPr>
          <p:cNvSpPr txBox="1"/>
          <p:nvPr/>
        </p:nvSpPr>
        <p:spPr>
          <a:xfrm>
            <a:off x="914400" y="3259397"/>
            <a:ext cx="4807970" cy="92333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A key requirement is real-time inventory and warehouse management system especially for multi-site warehousing (Oracle NetSuite, 2024)</a:t>
            </a:r>
          </a:p>
        </p:txBody>
      </p:sp>
      <p:sp>
        <p:nvSpPr>
          <p:cNvPr id="6" name="TextBox 5">
            <a:extLst>
              <a:ext uri="{FF2B5EF4-FFF2-40B4-BE49-F238E27FC236}">
                <a16:creationId xmlns:a16="http://schemas.microsoft.com/office/drawing/2014/main" id="{82F97CD8-D919-8CFF-B44A-B727B75585E3}"/>
              </a:ext>
            </a:extLst>
          </p:cNvPr>
          <p:cNvSpPr txBox="1"/>
          <p:nvPr/>
        </p:nvSpPr>
        <p:spPr>
          <a:xfrm>
            <a:off x="707919" y="4840705"/>
            <a:ext cx="5692880" cy="92333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This will allow SwiftTrans to keep track of all inventory regardless of volume and provides real-time data consistently</a:t>
            </a:r>
          </a:p>
        </p:txBody>
      </p:sp>
      <p:sp>
        <p:nvSpPr>
          <p:cNvPr id="7" name="TextBox 6">
            <a:extLst>
              <a:ext uri="{FF2B5EF4-FFF2-40B4-BE49-F238E27FC236}">
                <a16:creationId xmlns:a16="http://schemas.microsoft.com/office/drawing/2014/main" id="{40C05AF0-E44C-7093-9B5D-2AF3A11CB2D1}"/>
              </a:ext>
            </a:extLst>
          </p:cNvPr>
          <p:cNvSpPr txBox="1"/>
          <p:nvPr/>
        </p:nvSpPr>
        <p:spPr>
          <a:xfrm>
            <a:off x="6009967" y="3238951"/>
            <a:ext cx="5692880" cy="92333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Scalability is another important factor as steady annual growth is expected for Swift Trans thus multilocation growth is to be expected (Microsoft, 2024)</a:t>
            </a:r>
          </a:p>
        </p:txBody>
      </p:sp>
      <p:sp>
        <p:nvSpPr>
          <p:cNvPr id="8" name="TextBox 7">
            <a:extLst>
              <a:ext uri="{FF2B5EF4-FFF2-40B4-BE49-F238E27FC236}">
                <a16:creationId xmlns:a16="http://schemas.microsoft.com/office/drawing/2014/main" id="{608378CB-82B4-6076-72FB-12D03A16C960}"/>
              </a:ext>
            </a:extLst>
          </p:cNvPr>
          <p:cNvSpPr txBox="1"/>
          <p:nvPr/>
        </p:nvSpPr>
        <p:spPr>
          <a:xfrm>
            <a:off x="6094768" y="4808756"/>
            <a:ext cx="5805946" cy="92333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It must also provide a quick ROI-return on investment-whilst having the benefit of a predictable TCO-total cost of ownership to minimise disruptions (ERP Focus, 2023</a:t>
            </a:r>
          </a:p>
        </p:txBody>
      </p:sp>
    </p:spTree>
    <p:extLst>
      <p:ext uri="{BB962C8B-B14F-4D97-AF65-F5344CB8AC3E}">
        <p14:creationId xmlns:p14="http://schemas.microsoft.com/office/powerpoint/2010/main" val="22907165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C0565D76-4E6C-851D-0F1D-5ECD0590219E}"/>
              </a:ext>
            </a:extLst>
          </p:cNvPr>
          <p:cNvSpPr/>
          <p:nvPr/>
        </p:nvSpPr>
        <p:spPr>
          <a:xfrm>
            <a:off x="103235" y="221229"/>
            <a:ext cx="11985525" cy="6459797"/>
          </a:xfrm>
          <a:prstGeom prst="rect">
            <a:avLst/>
          </a:prstGeom>
          <a:solidFill>
            <a:srgbClr val="D9D9D9"/>
          </a:solidFill>
          <a:ln w="19046" cap="flat">
            <a:solidFill>
              <a:srgbClr val="A6A6A6"/>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3" name="TextBox 3">
            <a:extLst>
              <a:ext uri="{FF2B5EF4-FFF2-40B4-BE49-F238E27FC236}">
                <a16:creationId xmlns:a16="http://schemas.microsoft.com/office/drawing/2014/main" id="{E6CC4352-D631-2BB8-4E82-A6BF692A5EC4}"/>
              </a:ext>
            </a:extLst>
          </p:cNvPr>
          <p:cNvSpPr txBox="1"/>
          <p:nvPr/>
        </p:nvSpPr>
        <p:spPr>
          <a:xfrm>
            <a:off x="103235" y="353964"/>
            <a:ext cx="11985516" cy="717119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ptos"/>
              </a:rPr>
              <a:t>References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ERP focus (2023) ERP implementation costs and TCO for Mid-sized Businesses. Available at: </a:t>
            </a:r>
            <a:r>
              <a:rPr lang="en-GB" sz="1800" b="0" i="0" u="none" strike="noStrike" kern="1200" cap="none" spc="0" baseline="0">
                <a:solidFill>
                  <a:srgbClr val="000000"/>
                </a:solidFill>
                <a:uFillTx/>
                <a:latin typeface="Aptos"/>
                <a:hlinkClick r:id="rId2">
                  <a:extLst>
                    <a:ext uri="{A12FA001-AC4F-418D-AE19-62706E023703}">
                      <ahyp:hlinkClr xmlns:ahyp="http://schemas.microsoft.com/office/drawing/2018/hyperlinkcolor" val="tx"/>
                    </a:ext>
                  </a:extLst>
                </a:hlinkClick>
              </a:rPr>
              <a:t>https://www.erpfocus.com</a:t>
            </a:r>
            <a:r>
              <a:rPr lang="en-GB" sz="1800" b="0" i="0" u="none" strike="noStrike" kern="1200" cap="none" spc="0" baseline="0">
                <a:solidFill>
                  <a:srgbClr val="000000"/>
                </a:solidFill>
                <a:uFillTx/>
                <a:latin typeface="Aptos"/>
              </a:rPr>
              <a:t> [accessed 7 Nov. 2025]</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ERPSoftwareBlog (2023) NetSuite vs Microsoft Dynamics 365: a comparison for growing businesses. Available at: </a:t>
            </a:r>
            <a:r>
              <a:rPr lang="en-GB" sz="1800" b="0" i="0" u="none" strike="noStrike" kern="1200" cap="none" spc="0" baseline="0">
                <a:solidFill>
                  <a:srgbClr val="000000"/>
                </a:solidFill>
                <a:uFillTx/>
                <a:latin typeface="Aptos"/>
                <a:hlinkClick r:id="rId3">
                  <a:extLst>
                    <a:ext uri="{A12FA001-AC4F-418D-AE19-62706E023703}">
                      <ahyp:hlinkClr xmlns:ahyp="http://schemas.microsoft.com/office/drawing/2018/hyperlinkcolor" val="tx"/>
                    </a:ext>
                  </a:extLst>
                </a:hlinkClick>
              </a:rPr>
              <a:t>https://www.erpsoftwareblog.com</a:t>
            </a:r>
            <a:r>
              <a:rPr lang="en-GB" sz="1800" b="0" i="0" u="none" strike="noStrike" kern="1200" cap="none" spc="0" baseline="0">
                <a:solidFill>
                  <a:srgbClr val="000000"/>
                </a:solidFill>
                <a:uFillTx/>
                <a:latin typeface="Aptos"/>
              </a:rPr>
              <a:t>[ accessed 7 Nov. 2025]</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Logipulse (2023) logistics ERP and freight forwarding integration guide. Available at: </a:t>
            </a:r>
            <a:r>
              <a:rPr lang="en-GB" sz="1800" b="0" i="0" u="none" strike="noStrike" kern="1200" cap="none" spc="0" baseline="0">
                <a:solidFill>
                  <a:srgbClr val="000000"/>
                </a:solidFill>
                <a:uFillTx/>
                <a:latin typeface="Aptos"/>
                <a:hlinkClick r:id="rId4">
                  <a:extLst>
                    <a:ext uri="{A12FA001-AC4F-418D-AE19-62706E023703}">
                      <ahyp:hlinkClr xmlns:ahyp="http://schemas.microsoft.com/office/drawing/2018/hyperlinkcolor" val="tx"/>
                    </a:ext>
                  </a:extLst>
                </a:hlinkClick>
              </a:rPr>
              <a:t>https://www.logipulse.com</a:t>
            </a:r>
            <a:r>
              <a:rPr lang="en-GB" sz="1800" b="0" i="0" u="none" strike="noStrike" kern="1200" cap="none" spc="0" baseline="0">
                <a:solidFill>
                  <a:srgbClr val="000000"/>
                </a:solidFill>
                <a:uFillTx/>
                <a:latin typeface="Aptos"/>
              </a:rPr>
              <a:t> [ accessed 7 Nov. 2025]</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Microsoft (2024) dynamics 365 business central overview. Available at: </a:t>
            </a:r>
            <a:r>
              <a:rPr lang="en-GB" sz="1800" b="0" i="0" u="none" strike="noStrike" kern="1200" cap="none" spc="0" baseline="0">
                <a:solidFill>
                  <a:srgbClr val="000000"/>
                </a:solidFill>
                <a:uFillTx/>
                <a:latin typeface="Aptos"/>
                <a:hlinkClick r:id="rId5">
                  <a:extLst>
                    <a:ext uri="{A12FA001-AC4F-418D-AE19-62706E023703}">
                      <ahyp:hlinkClr xmlns:ahyp="http://schemas.microsoft.com/office/drawing/2018/hyperlinkcolor" val="tx"/>
                    </a:ext>
                  </a:extLst>
                </a:hlinkClick>
              </a:rPr>
              <a:t>https://learn.miscroft.com/en-us/dynamic365</a:t>
            </a:r>
            <a:r>
              <a:rPr lang="en-GB" sz="1800" b="0" i="0" u="none" strike="noStrike" kern="1200" cap="none" spc="0" baseline="0">
                <a:solidFill>
                  <a:srgbClr val="000000"/>
                </a:solidFill>
                <a:uFillTx/>
                <a:latin typeface="Aptos"/>
              </a:rPr>
              <a:t> [ accessed 7 Nov. 2025]</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oracle NetSuite (2024) warehouse management and ERP overview. Available at: </a:t>
            </a:r>
            <a:r>
              <a:rPr lang="en-GB" sz="1800" b="0" i="0" u="none" strike="noStrike" kern="1200" cap="none" spc="0" baseline="0">
                <a:solidFill>
                  <a:srgbClr val="000000"/>
                </a:solidFill>
                <a:uFillTx/>
                <a:latin typeface="Aptos"/>
                <a:hlinkClick r:id="rId6">
                  <a:extLst>
                    <a:ext uri="{A12FA001-AC4F-418D-AE19-62706E023703}">
                      <ahyp:hlinkClr xmlns:ahyp="http://schemas.microsoft.com/office/drawing/2018/hyperlinkcolor" val="tx"/>
                    </a:ext>
                  </a:extLst>
                </a:hlinkClick>
              </a:rPr>
              <a:t>https://www.netsuite.com/portal/products/erp</a:t>
            </a:r>
            <a:r>
              <a:rPr lang="en-GB" sz="1800" b="0" i="0" u="none" strike="noStrike" kern="1200" cap="none" spc="0" baseline="0">
                <a:solidFill>
                  <a:srgbClr val="000000"/>
                </a:solidFill>
                <a:uFillTx/>
                <a:latin typeface="Aptos"/>
              </a:rPr>
              <a:t> [ accessed 7 Nov. 2025]</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Panorama consulting (2024) ERP report 2024: implememtation and adoption trends. Available at: </a:t>
            </a:r>
            <a:r>
              <a:rPr lang="en-GB" sz="1800" b="0" i="0" u="none" strike="noStrike" kern="1200" cap="none" spc="0" baseline="0">
                <a:solidFill>
                  <a:srgbClr val="000000"/>
                </a:solidFill>
                <a:uFillTx/>
                <a:latin typeface="Aptos"/>
                <a:hlinkClick r:id="rId7">
                  <a:extLst>
                    <a:ext uri="{A12FA001-AC4F-418D-AE19-62706E023703}">
                      <ahyp:hlinkClr xmlns:ahyp="http://schemas.microsoft.com/office/drawing/2018/hyperlinkcolor" val="tx"/>
                    </a:ext>
                  </a:extLst>
                </a:hlinkClick>
              </a:rPr>
              <a:t>https://www.panorama-consulting.com</a:t>
            </a:r>
            <a:r>
              <a:rPr lang="en-GB" sz="1800" b="0" i="0" u="none" strike="noStrike" kern="1200" cap="none" spc="0" baseline="0">
                <a:solidFill>
                  <a:srgbClr val="000000"/>
                </a:solidFill>
                <a:uFillTx/>
                <a:latin typeface="Aptos"/>
              </a:rPr>
              <a:t> [ accessed 7 Nov. 2025]</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Sage (2023) sage intact product overview and logistics solutions. Available at: </a:t>
            </a:r>
            <a:r>
              <a:rPr lang="en-GB" sz="1800" b="0" i="0" u="none" strike="noStrike" kern="1200" cap="none" spc="0" baseline="0">
                <a:solidFill>
                  <a:srgbClr val="000000"/>
                </a:solidFill>
                <a:uFillTx/>
                <a:latin typeface="Aptos"/>
                <a:hlinkClick r:id="rId8">
                  <a:extLst>
                    <a:ext uri="{A12FA001-AC4F-418D-AE19-62706E023703}">
                      <ahyp:hlinkClr xmlns:ahyp="http://schemas.microsoft.com/office/drawing/2018/hyperlinkcolor" val="tx"/>
                    </a:ext>
                  </a:extLst>
                </a:hlinkClick>
              </a:rPr>
              <a:t>https://www.sage.com</a:t>
            </a:r>
            <a:r>
              <a:rPr lang="en-GB" sz="1800" b="0" i="0" u="none" strike="noStrike" kern="1200" cap="none" spc="0" baseline="0">
                <a:solidFill>
                  <a:srgbClr val="000000"/>
                </a:solidFill>
                <a:uFillTx/>
                <a:latin typeface="Aptos"/>
              </a:rPr>
              <a:t> [ accessed 7 Nov. 2025]</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Tree>
    <p:extLst>
      <p:ext uri="{BB962C8B-B14F-4D97-AF65-F5344CB8AC3E}">
        <p14:creationId xmlns:p14="http://schemas.microsoft.com/office/powerpoint/2010/main" val="42917515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8B646C36-EEEC-4D52-8E8E-206F4CD8A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77119" y="810623"/>
            <a:ext cx="4894428" cy="3570162"/>
          </a:xfrm>
        </p:spPr>
        <p:txBody>
          <a:bodyPr anchor="b">
            <a:normAutofit/>
          </a:bodyPr>
          <a:lstStyle/>
          <a:p>
            <a:pPr algn="l"/>
            <a:r>
              <a:rPr lang="en-US" sz="5400">
                <a:solidFill>
                  <a:schemeClr val="bg1"/>
                </a:solidFill>
              </a:rPr>
              <a:t>LCLM5004</a:t>
            </a:r>
            <a:br>
              <a:rPr lang="en-US" sz="5400">
                <a:solidFill>
                  <a:schemeClr val="bg1"/>
                </a:solidFill>
              </a:rPr>
            </a:br>
            <a:r>
              <a:rPr lang="en-US" sz="5400">
                <a:solidFill>
                  <a:schemeClr val="bg1"/>
                </a:solidFill>
              </a:rPr>
              <a:t>business</a:t>
            </a:r>
            <a:br>
              <a:rPr lang="en-US" sz="5400">
                <a:solidFill>
                  <a:schemeClr val="bg1"/>
                </a:solidFill>
              </a:rPr>
            </a:br>
            <a:r>
              <a:rPr lang="en-US" sz="5400">
                <a:solidFill>
                  <a:schemeClr val="bg1"/>
                </a:solidFill>
              </a:rPr>
              <a:t>information</a:t>
            </a:r>
            <a:br>
              <a:rPr lang="en-US" sz="5400">
                <a:solidFill>
                  <a:schemeClr val="bg1"/>
                </a:solidFill>
              </a:rPr>
            </a:br>
            <a:r>
              <a:rPr lang="en-US" sz="5400">
                <a:solidFill>
                  <a:schemeClr val="bg1"/>
                </a:solidFill>
              </a:rPr>
              <a:t>systems</a:t>
            </a:r>
          </a:p>
        </p:txBody>
      </p:sp>
      <p:sp>
        <p:nvSpPr>
          <p:cNvPr id="3" name="Subtitle 2"/>
          <p:cNvSpPr>
            <a:spLocks noGrp="1"/>
          </p:cNvSpPr>
          <p:nvPr>
            <p:ph type="subTitle" idx="1"/>
          </p:nvPr>
        </p:nvSpPr>
        <p:spPr>
          <a:xfrm>
            <a:off x="677119" y="4547167"/>
            <a:ext cx="4894428" cy="1288482"/>
          </a:xfrm>
        </p:spPr>
        <p:txBody>
          <a:bodyPr>
            <a:normAutofit/>
          </a:bodyPr>
          <a:lstStyle/>
          <a:p>
            <a:pPr algn="l"/>
            <a:r>
              <a:rPr lang="en-US" sz="2000">
                <a:solidFill>
                  <a:schemeClr val="bg1"/>
                </a:solidFill>
              </a:rPr>
              <a:t>John Paton 2336252</a:t>
            </a:r>
          </a:p>
          <a:p>
            <a:pPr algn="l"/>
            <a:endParaRPr lang="en-US" sz="2000">
              <a:solidFill>
                <a:schemeClr val="bg1"/>
              </a:solidFill>
            </a:endParaRPr>
          </a:p>
        </p:txBody>
      </p:sp>
      <p:grpSp>
        <p:nvGrpSpPr>
          <p:cNvPr id="18" name="Group 17">
            <a:extLst>
              <a:ext uri="{FF2B5EF4-FFF2-40B4-BE49-F238E27FC236}">
                <a16:creationId xmlns:a16="http://schemas.microsoft.com/office/drawing/2014/main" id="{B2EBBF56-923D-48A7-9F8F-86E33CFA3E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81655" y="673020"/>
            <a:ext cx="4833902" cy="5683329"/>
            <a:chOff x="1674895" y="1345036"/>
            <a:chExt cx="5428610" cy="4210939"/>
          </a:xfrm>
        </p:grpSpPr>
        <p:sp>
          <p:nvSpPr>
            <p:cNvPr id="19" name="Rectangle 18">
              <a:extLst>
                <a:ext uri="{FF2B5EF4-FFF2-40B4-BE49-F238E27FC236}">
                  <a16:creationId xmlns:a16="http://schemas.microsoft.com/office/drawing/2014/main" id="{A6D5794E-BC9E-4A8A-BB29-9A32C8F267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16175AF-13E0-4D14-8638-11BBE8359A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8258443E-B333-44F4-8D49-1EAB1C1A4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50256" y="596822"/>
            <a:ext cx="4833901" cy="5653877"/>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3427" y="1159624"/>
            <a:ext cx="1054466" cy="469689"/>
            <a:chOff x="9841624" y="4115729"/>
            <a:chExt cx="602169" cy="268223"/>
          </a:xfrm>
          <a:solidFill>
            <a:schemeClr val="bg1"/>
          </a:solidFill>
        </p:grpSpPr>
        <p:sp>
          <p:nvSpPr>
            <p:cNvPr id="25" name="Freeform: Shape 24">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pic>
        <p:nvPicPr>
          <p:cNvPr id="5" name="Video 4" descr="Swirling Pattern">
            <a:extLst>
              <a:ext uri="{FF2B5EF4-FFF2-40B4-BE49-F238E27FC236}">
                <a16:creationId xmlns:a16="http://schemas.microsoft.com/office/drawing/2014/main" id="{71B560C5-52F7-9E70-1E8B-0A6D09E084B3}"/>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a:fillRect/>
          </a:stretch>
        </p:blipFill>
        <p:spPr>
          <a:xfrm>
            <a:off x="6817629" y="2330237"/>
            <a:ext cx="3899155" cy="2187045"/>
          </a:xfrm>
          <a:prstGeom prst="rect">
            <a:avLst/>
          </a:prstGeom>
          <a:ln w="28575">
            <a:noFill/>
          </a:ln>
        </p:spPr>
      </p:pic>
      <p:sp>
        <p:nvSpPr>
          <p:cNvPr id="31" name="Graphic 212">
            <a:extLst>
              <a:ext uri="{FF2B5EF4-FFF2-40B4-BE49-F238E27FC236}">
                <a16:creationId xmlns:a16="http://schemas.microsoft.com/office/drawing/2014/main" id="{4FB204DF-284E-45F6-A017-79A4DF57B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24285" y="1286612"/>
            <a:ext cx="891445" cy="89144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3" name="Graphic 212">
            <a:extLst>
              <a:ext uri="{FF2B5EF4-FFF2-40B4-BE49-F238E27FC236}">
                <a16:creationId xmlns:a16="http://schemas.microsoft.com/office/drawing/2014/main" id="{EB8560A9-B281-46EB-A304-1E4A5A00D6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24285" y="1286612"/>
            <a:ext cx="891445" cy="89144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5" name="Oval 34">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1256" y="5416520"/>
            <a:ext cx="419129" cy="419129"/>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7" name="Oval 36">
            <a:extLst>
              <a:ext uri="{FF2B5EF4-FFF2-40B4-BE49-F238E27FC236}">
                <a16:creationId xmlns:a16="http://schemas.microsoft.com/office/drawing/2014/main" id="{667882DD-56E8-460E-99D5-86E71982D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1256" y="5416520"/>
            <a:ext cx="419129" cy="419129"/>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268172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2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9" name="Rectangle 388">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Content Placeholder 6" descr="Circuit board graphic">
            <a:extLst>
              <a:ext uri="{FF2B5EF4-FFF2-40B4-BE49-F238E27FC236}">
                <a16:creationId xmlns:a16="http://schemas.microsoft.com/office/drawing/2014/main" id="{A79980FF-2E74-6DE0-000B-AD814DB30FC4}"/>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rcRect l="14545" r="11078" b="-1"/>
          <a:stretch>
            <a:fillRect/>
          </a:stretch>
        </p:blipFill>
        <p:spPr>
          <a:xfrm>
            <a:off x="2522358" y="10"/>
            <a:ext cx="9669642" cy="6857990"/>
          </a:xfrm>
          <a:prstGeom prst="rect">
            <a:avLst/>
          </a:prstGeom>
        </p:spPr>
      </p:pic>
      <p:sp>
        <p:nvSpPr>
          <p:cNvPr id="390" name="Rectangle 389">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tx1"/>
              </a:gs>
              <a:gs pos="35000">
                <a:schemeClr val="tx1">
                  <a:alpha val="77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421D3CD-45D7-863B-9EAF-AFC2F91E06F9}"/>
              </a:ext>
            </a:extLst>
          </p:cNvPr>
          <p:cNvSpPr>
            <a:spLocks noGrp="1"/>
          </p:cNvSpPr>
          <p:nvPr>
            <p:ph type="title"/>
          </p:nvPr>
        </p:nvSpPr>
        <p:spPr>
          <a:xfrm>
            <a:off x="952228" y="743447"/>
            <a:ext cx="3973385" cy="3692028"/>
          </a:xfrm>
          <a:noFill/>
        </p:spPr>
        <p:txBody>
          <a:bodyPr vert="horz" lIns="91440" tIns="45720" rIns="91440" bIns="45720" rtlCol="0" anchor="b">
            <a:normAutofit fontScale="90000"/>
          </a:bodyPr>
          <a:lstStyle/>
          <a:p>
            <a:r>
              <a:rPr lang="en-US" sz="4800">
                <a:solidFill>
                  <a:schemeClr val="bg1"/>
                </a:solidFill>
              </a:rPr>
              <a:t>Ethical Considerations in Modern Information Systems</a:t>
            </a:r>
          </a:p>
        </p:txBody>
      </p:sp>
    </p:spTree>
    <p:extLst>
      <p:ext uri="{BB962C8B-B14F-4D97-AF65-F5344CB8AC3E}">
        <p14:creationId xmlns:p14="http://schemas.microsoft.com/office/powerpoint/2010/main" val="12755945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3" name="Picture 32" descr="101010 data lines to infinity">
            <a:extLst>
              <a:ext uri="{FF2B5EF4-FFF2-40B4-BE49-F238E27FC236}">
                <a16:creationId xmlns:a16="http://schemas.microsoft.com/office/drawing/2014/main" id="{CFAC8F03-746E-24D5-DCEC-FB432AE8BAC1}"/>
              </a:ext>
            </a:extLst>
          </p:cNvPr>
          <p:cNvPicPr>
            <a:picLocks noChangeAspect="1"/>
          </p:cNvPicPr>
          <p:nvPr/>
        </p:nvPicPr>
        <p:blipFill>
          <a:blip r:embed="rId2"/>
          <a:srcRect l="4352" r="4353" b="1"/>
          <a:stretch>
            <a:fillRect/>
          </a:stretch>
        </p:blipFill>
        <p:spPr>
          <a:xfrm>
            <a:off x="2522358" y="0"/>
            <a:ext cx="9669642" cy="6857990"/>
          </a:xfrm>
          <a:prstGeom prst="rect">
            <a:avLst/>
          </a:prstGeom>
        </p:spPr>
      </p:pic>
      <p:sp>
        <p:nvSpPr>
          <p:cNvPr id="48" name="Rectangle 47">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tx1"/>
              </a:gs>
              <a:gs pos="35000">
                <a:schemeClr val="tx1">
                  <a:alpha val="77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79FFD3D-DF48-371D-FDA9-C359FD09C16D}"/>
              </a:ext>
            </a:extLst>
          </p:cNvPr>
          <p:cNvSpPr>
            <a:spLocks noGrp="1"/>
          </p:cNvSpPr>
          <p:nvPr>
            <p:ph type="title"/>
          </p:nvPr>
        </p:nvSpPr>
        <p:spPr>
          <a:xfrm>
            <a:off x="709632" y="2715208"/>
            <a:ext cx="3930668" cy="1427584"/>
          </a:xfrm>
          <a:prstGeom prst="rect">
            <a:avLst/>
          </a:prstGeom>
          <a:noFill/>
        </p:spPr>
        <p:txBody>
          <a:bodyPr vert="horz" lIns="91440" tIns="45720" rIns="91440" bIns="45720" rtlCol="0" anchor="b">
            <a:normAutofit fontScale="90000"/>
          </a:bodyPr>
          <a:lstStyle/>
          <a:p>
            <a:r>
              <a:rPr lang="en-US" sz="5200">
                <a:solidFill>
                  <a:schemeClr val="bg1"/>
                </a:solidFill>
              </a:rPr>
              <a:t>Data Privacy</a:t>
            </a:r>
            <a:br>
              <a:rPr lang="en-US" sz="5200">
                <a:solidFill>
                  <a:schemeClr val="bg1"/>
                </a:solidFill>
              </a:rPr>
            </a:br>
            <a:br>
              <a:rPr lang="en-US" sz="5200">
                <a:solidFill>
                  <a:schemeClr val="bg1"/>
                </a:solidFill>
              </a:rPr>
            </a:br>
            <a:br>
              <a:rPr lang="en-US" sz="5200">
                <a:solidFill>
                  <a:schemeClr val="bg1"/>
                </a:solidFill>
              </a:rPr>
            </a:br>
            <a:br>
              <a:rPr lang="en-US" sz="5200">
                <a:solidFill>
                  <a:schemeClr val="bg1"/>
                </a:solidFill>
              </a:rPr>
            </a:br>
            <a:endParaRPr lang="en-US" sz="5200">
              <a:solidFill>
                <a:schemeClr val="bg1"/>
              </a:solidFill>
            </a:endParaRPr>
          </a:p>
        </p:txBody>
      </p:sp>
      <p:sp>
        <p:nvSpPr>
          <p:cNvPr id="5" name="TextBox 4">
            <a:extLst>
              <a:ext uri="{FF2B5EF4-FFF2-40B4-BE49-F238E27FC236}">
                <a16:creationId xmlns:a16="http://schemas.microsoft.com/office/drawing/2014/main" id="{39C59996-B455-57A2-BC30-642B35EAF508}"/>
              </a:ext>
            </a:extLst>
          </p:cNvPr>
          <p:cNvSpPr txBox="1"/>
          <p:nvPr/>
        </p:nvSpPr>
        <p:spPr>
          <a:xfrm>
            <a:off x="557024" y="1833465"/>
            <a:ext cx="3930668" cy="3970318"/>
          </a:xfrm>
          <a:prstGeom prst="rect">
            <a:avLst/>
          </a:prstGeom>
          <a:noFill/>
        </p:spPr>
        <p:txBody>
          <a:bodyPr wrap="square" rtlCol="0">
            <a:spAutoFit/>
          </a:bodyPr>
          <a:lstStyle/>
          <a:p>
            <a:r>
              <a:rPr lang="en-GB">
                <a:solidFill>
                  <a:schemeClr val="bg1"/>
                </a:solidFill>
              </a:rPr>
              <a:t>· ERP systems store large amounts of customer and employee data.</a:t>
            </a:r>
          </a:p>
          <a:p>
            <a:endParaRPr lang="en-GB">
              <a:solidFill>
                <a:schemeClr val="bg1"/>
              </a:solidFill>
            </a:endParaRPr>
          </a:p>
          <a:p>
            <a:r>
              <a:rPr lang="en-GB">
                <a:solidFill>
                  <a:schemeClr val="bg1"/>
                </a:solidFill>
              </a:rPr>
              <a:t>· Main risks: data breaches, misuse, and unauthorized access.</a:t>
            </a:r>
          </a:p>
          <a:p>
            <a:endParaRPr lang="en-GB">
              <a:solidFill>
                <a:schemeClr val="bg1"/>
              </a:solidFill>
            </a:endParaRPr>
          </a:p>
          <a:p>
            <a:r>
              <a:rPr lang="en-GB">
                <a:solidFill>
                  <a:schemeClr val="bg1"/>
                </a:solidFill>
              </a:rPr>
              <a:t>· Follow data protection laws (UK GDPR, Data Protection Act 2018).</a:t>
            </a:r>
          </a:p>
          <a:p>
            <a:endParaRPr lang="en-GB">
              <a:solidFill>
                <a:schemeClr val="bg1"/>
              </a:solidFill>
            </a:endParaRPr>
          </a:p>
          <a:p>
            <a:r>
              <a:rPr lang="en-GB">
                <a:solidFill>
                  <a:schemeClr val="bg1"/>
                </a:solidFill>
              </a:rPr>
              <a:t>· Use encryption, access control, and secure data storage.</a:t>
            </a:r>
          </a:p>
          <a:p>
            <a:endParaRPr lang="en-GB">
              <a:solidFill>
                <a:schemeClr val="bg1"/>
              </a:solidFill>
            </a:endParaRPr>
          </a:p>
          <a:p>
            <a:r>
              <a:rPr lang="en-GB">
                <a:solidFill>
                  <a:schemeClr val="bg1"/>
                </a:solidFill>
              </a:rPr>
              <a:t>· Be transparent and gain consent for data collection and use</a:t>
            </a:r>
          </a:p>
        </p:txBody>
      </p:sp>
    </p:spTree>
    <p:extLst>
      <p:ext uri="{BB962C8B-B14F-4D97-AF65-F5344CB8AC3E}">
        <p14:creationId xmlns:p14="http://schemas.microsoft.com/office/powerpoint/2010/main" val="3972475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8" name="Picture 37" descr="Transparent padlock">
            <a:extLst>
              <a:ext uri="{FF2B5EF4-FFF2-40B4-BE49-F238E27FC236}">
                <a16:creationId xmlns:a16="http://schemas.microsoft.com/office/drawing/2014/main" id="{11E8C076-2719-3E2F-E89E-5250FC2FCF79}"/>
              </a:ext>
            </a:extLst>
          </p:cNvPr>
          <p:cNvPicPr>
            <a:picLocks noChangeAspect="1"/>
          </p:cNvPicPr>
          <p:nvPr/>
        </p:nvPicPr>
        <p:blipFill>
          <a:blip r:embed="rId2"/>
          <a:srcRect r="7648" b="2"/>
          <a:stretch>
            <a:fillRect/>
          </a:stretch>
        </p:blipFill>
        <p:spPr>
          <a:xfrm>
            <a:off x="2615665" y="10"/>
            <a:ext cx="9669642" cy="6857990"/>
          </a:xfrm>
          <a:prstGeom prst="rect">
            <a:avLst/>
          </a:prstGeom>
        </p:spPr>
      </p:pic>
      <p:sp>
        <p:nvSpPr>
          <p:cNvPr id="53" name="Rectangle 5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tx1"/>
              </a:gs>
              <a:gs pos="35000">
                <a:schemeClr val="tx1">
                  <a:alpha val="77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36F1063-C5F4-52C6-A2A2-12EB6DD0632C}"/>
              </a:ext>
            </a:extLst>
          </p:cNvPr>
          <p:cNvSpPr>
            <a:spLocks noGrp="1"/>
          </p:cNvSpPr>
          <p:nvPr>
            <p:ph type="title"/>
          </p:nvPr>
        </p:nvSpPr>
        <p:spPr>
          <a:xfrm>
            <a:off x="952228" y="743447"/>
            <a:ext cx="3973385" cy="1104014"/>
          </a:xfrm>
          <a:prstGeom prst="rect">
            <a:avLst/>
          </a:prstGeom>
          <a:noFill/>
        </p:spPr>
        <p:txBody>
          <a:bodyPr vert="horz" lIns="91440" tIns="45720" rIns="91440" bIns="45720" rtlCol="0" anchor="b">
            <a:normAutofit fontScale="90000"/>
          </a:bodyPr>
          <a:lstStyle/>
          <a:p>
            <a:r>
              <a:rPr lang="en-US" sz="5200">
                <a:solidFill>
                  <a:schemeClr val="bg1"/>
                </a:solidFill>
              </a:rPr>
              <a:t>Data Security</a:t>
            </a:r>
          </a:p>
        </p:txBody>
      </p:sp>
      <p:sp>
        <p:nvSpPr>
          <p:cNvPr id="3" name="TextBox 2">
            <a:extLst>
              <a:ext uri="{FF2B5EF4-FFF2-40B4-BE49-F238E27FC236}">
                <a16:creationId xmlns:a16="http://schemas.microsoft.com/office/drawing/2014/main" id="{6588257E-5FFD-E0B0-4F7F-F8388EEB77BF}"/>
              </a:ext>
            </a:extLst>
          </p:cNvPr>
          <p:cNvSpPr txBox="1"/>
          <p:nvPr/>
        </p:nvSpPr>
        <p:spPr>
          <a:xfrm>
            <a:off x="782199" y="2076061"/>
            <a:ext cx="3387012" cy="4247317"/>
          </a:xfrm>
          <a:prstGeom prst="rect">
            <a:avLst/>
          </a:prstGeom>
          <a:noFill/>
        </p:spPr>
        <p:txBody>
          <a:bodyPr wrap="square" rtlCol="0">
            <a:spAutoFit/>
          </a:bodyPr>
          <a:lstStyle/>
          <a:p>
            <a:r>
              <a:rPr lang="en-GB">
                <a:solidFill>
                  <a:schemeClr val="bg1"/>
                </a:solidFill>
              </a:rPr>
              <a:t>·  Cloud-based ERP systems can face cyber threats and hacking.</a:t>
            </a:r>
          </a:p>
          <a:p>
            <a:endParaRPr lang="en-GB">
              <a:solidFill>
                <a:schemeClr val="bg1"/>
              </a:solidFill>
            </a:endParaRPr>
          </a:p>
          <a:p>
            <a:r>
              <a:rPr lang="en-GB">
                <a:solidFill>
                  <a:schemeClr val="bg1"/>
                </a:solidFill>
              </a:rPr>
              <a:t>·  Protect systems with multi-factor authentication (MFA).</a:t>
            </a:r>
          </a:p>
          <a:p>
            <a:endParaRPr lang="en-GB">
              <a:solidFill>
                <a:schemeClr val="bg1"/>
              </a:solidFill>
            </a:endParaRPr>
          </a:p>
          <a:p>
            <a:r>
              <a:rPr lang="en-GB">
                <a:solidFill>
                  <a:schemeClr val="bg1"/>
                </a:solidFill>
              </a:rPr>
              <a:t>·  Regularly update and patch NetSuite to prevent vulnerabilities.</a:t>
            </a:r>
          </a:p>
          <a:p>
            <a:endParaRPr lang="en-GB">
              <a:solidFill>
                <a:schemeClr val="bg1"/>
              </a:solidFill>
            </a:endParaRPr>
          </a:p>
          <a:p>
            <a:r>
              <a:rPr lang="en-GB">
                <a:solidFill>
                  <a:schemeClr val="bg1"/>
                </a:solidFill>
              </a:rPr>
              <a:t>·  Run cybersecurity audits and staff awareness training.</a:t>
            </a:r>
          </a:p>
          <a:p>
            <a:endParaRPr lang="en-GB">
              <a:solidFill>
                <a:schemeClr val="bg1"/>
              </a:solidFill>
            </a:endParaRPr>
          </a:p>
          <a:p>
            <a:r>
              <a:rPr lang="en-GB">
                <a:solidFill>
                  <a:schemeClr val="bg1"/>
                </a:solidFill>
              </a:rPr>
              <a:t>·  Prepare a clear data breach response plan.</a:t>
            </a:r>
          </a:p>
        </p:txBody>
      </p:sp>
    </p:spTree>
    <p:extLst>
      <p:ext uri="{BB962C8B-B14F-4D97-AF65-F5344CB8AC3E}">
        <p14:creationId xmlns:p14="http://schemas.microsoft.com/office/powerpoint/2010/main" val="4014907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9" name="Picture 28" descr="Robot operating a machine">
            <a:extLst>
              <a:ext uri="{FF2B5EF4-FFF2-40B4-BE49-F238E27FC236}">
                <a16:creationId xmlns:a16="http://schemas.microsoft.com/office/drawing/2014/main" id="{005DA97B-DE3A-EBE3-35C2-65B725F3F9FD}"/>
              </a:ext>
            </a:extLst>
          </p:cNvPr>
          <p:cNvPicPr>
            <a:picLocks noChangeAspect="1"/>
          </p:cNvPicPr>
          <p:nvPr/>
        </p:nvPicPr>
        <p:blipFill>
          <a:blip r:embed="rId2"/>
          <a:srcRect t="3596" b="23114"/>
          <a:stretch>
            <a:fillRect/>
          </a:stretch>
        </p:blipFill>
        <p:spPr>
          <a:xfrm>
            <a:off x="33347" y="0"/>
            <a:ext cx="12191980" cy="6857990"/>
          </a:xfrm>
          <a:prstGeom prst="rect">
            <a:avLst/>
          </a:prstGeom>
        </p:spPr>
      </p:pic>
      <p:sp>
        <p:nvSpPr>
          <p:cNvPr id="35" name="Rectangle 34">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7DB608-F461-BB45-9C47-E2D71ABE2F0B}"/>
              </a:ext>
            </a:extLst>
          </p:cNvPr>
          <p:cNvSpPr>
            <a:spLocks noGrp="1"/>
          </p:cNvSpPr>
          <p:nvPr>
            <p:ph type="title"/>
          </p:nvPr>
        </p:nvSpPr>
        <p:spPr>
          <a:xfrm>
            <a:off x="523875" y="5317240"/>
            <a:ext cx="11210925" cy="744836"/>
          </a:xfrm>
          <a:prstGeom prst="rect">
            <a:avLst/>
          </a:prstGeom>
        </p:spPr>
        <p:txBody>
          <a:bodyPr vert="horz" lIns="91440" tIns="45720" rIns="91440" bIns="45720" rtlCol="0" anchor="ctr">
            <a:normAutofit/>
          </a:bodyPr>
          <a:lstStyle/>
          <a:p>
            <a:pPr algn="ctr"/>
            <a:r>
              <a:rPr lang="en-US" sz="3600">
                <a:solidFill>
                  <a:schemeClr val="tx1">
                    <a:lumMod val="85000"/>
                    <a:lumOff val="15000"/>
                  </a:schemeClr>
                </a:solidFill>
              </a:rPr>
              <a:t>AI and Automated Decision-Making</a:t>
            </a:r>
          </a:p>
        </p:txBody>
      </p:sp>
      <p:cxnSp>
        <p:nvCxnSpPr>
          <p:cNvPr id="36" name="Straight Connector 35">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49FF17F8-9D5D-F5DD-9192-F8FF22C17198}"/>
              </a:ext>
            </a:extLst>
          </p:cNvPr>
          <p:cNvSpPr txBox="1"/>
          <p:nvPr/>
        </p:nvSpPr>
        <p:spPr>
          <a:xfrm>
            <a:off x="9573207" y="17588"/>
            <a:ext cx="2385527" cy="4555093"/>
          </a:xfrm>
          <a:prstGeom prst="rect">
            <a:avLst/>
          </a:prstGeom>
          <a:noFill/>
        </p:spPr>
        <p:txBody>
          <a:bodyPr wrap="square" rtlCol="0">
            <a:spAutoFit/>
          </a:bodyPr>
          <a:lstStyle/>
          <a:p>
            <a:r>
              <a:rPr lang="en-GB">
                <a:solidFill>
                  <a:schemeClr val="bg1"/>
                </a:solidFill>
              </a:rPr>
              <a:t> </a:t>
            </a:r>
            <a:endParaRPr lang="en-GB" sz="1600">
              <a:solidFill>
                <a:schemeClr val="bg1"/>
              </a:solidFill>
            </a:endParaRPr>
          </a:p>
          <a:p>
            <a:pPr marL="171450" lvl="0" indent="-171450">
              <a:buFont typeface="Arial" panose="020B0604020202020204" pitchFamily="34" charset="0"/>
              <a:buChar char="•"/>
            </a:pPr>
            <a:r>
              <a:rPr lang="en-GB" sz="1600">
                <a:solidFill>
                  <a:schemeClr val="bg1"/>
                </a:solidFill>
              </a:rPr>
              <a:t>NetSuite uses AI for forecasting and workflow automation.</a:t>
            </a:r>
          </a:p>
          <a:p>
            <a:pPr marL="171450" lvl="0" indent="-171450">
              <a:buFont typeface="Arial" panose="020B0604020202020204" pitchFamily="34" charset="0"/>
              <a:buChar char="•"/>
            </a:pPr>
            <a:endParaRPr lang="en-GB" sz="1600">
              <a:solidFill>
                <a:schemeClr val="bg1"/>
              </a:solidFill>
            </a:endParaRPr>
          </a:p>
          <a:p>
            <a:pPr marL="171450" lvl="0" indent="-171450">
              <a:buFont typeface="Arial" panose="020B0604020202020204" pitchFamily="34" charset="0"/>
              <a:buChar char="•"/>
            </a:pPr>
            <a:r>
              <a:rPr lang="en-GB" sz="1600">
                <a:solidFill>
                  <a:schemeClr val="bg1"/>
                </a:solidFill>
              </a:rPr>
              <a:t>Risks include biased or “black box” decisions.</a:t>
            </a:r>
          </a:p>
          <a:p>
            <a:pPr marL="171450" lvl="0" indent="-171450">
              <a:buFont typeface="Arial" panose="020B0604020202020204" pitchFamily="34" charset="0"/>
              <a:buChar char="•"/>
            </a:pPr>
            <a:endParaRPr lang="en-GB" sz="1600">
              <a:solidFill>
                <a:schemeClr val="bg1"/>
              </a:solidFill>
            </a:endParaRPr>
          </a:p>
          <a:p>
            <a:pPr marL="171450" lvl="0" indent="-171450">
              <a:buFont typeface="Arial" panose="020B0604020202020204" pitchFamily="34" charset="0"/>
              <a:buChar char="•"/>
            </a:pPr>
            <a:r>
              <a:rPr lang="en-GB" sz="1600">
                <a:solidFill>
                  <a:schemeClr val="bg1"/>
                </a:solidFill>
              </a:rPr>
              <a:t>Keep human oversight in high-impact decisions.</a:t>
            </a:r>
          </a:p>
          <a:p>
            <a:pPr marL="171450" lvl="0" indent="-171450">
              <a:buFont typeface="Arial" panose="020B0604020202020204" pitchFamily="34" charset="0"/>
              <a:buChar char="•"/>
            </a:pPr>
            <a:endParaRPr lang="en-GB" sz="1600">
              <a:solidFill>
                <a:schemeClr val="bg1"/>
              </a:solidFill>
            </a:endParaRPr>
          </a:p>
          <a:p>
            <a:pPr marL="171450" lvl="0" indent="-171450">
              <a:buFont typeface="Arial" panose="020B0604020202020204" pitchFamily="34" charset="0"/>
              <a:buChar char="•"/>
            </a:pPr>
            <a:r>
              <a:rPr lang="en-GB" sz="1600">
                <a:solidFill>
                  <a:schemeClr val="bg1"/>
                </a:solidFill>
              </a:rPr>
              <a:t>Use transparent, explainable AI models.</a:t>
            </a:r>
          </a:p>
          <a:p>
            <a:pPr marL="171450" lvl="0" indent="-171450">
              <a:buFont typeface="Arial" panose="020B0604020202020204" pitchFamily="34" charset="0"/>
              <a:buChar char="•"/>
            </a:pPr>
            <a:endParaRPr lang="en-GB" sz="1600">
              <a:solidFill>
                <a:schemeClr val="bg1"/>
              </a:solidFill>
            </a:endParaRPr>
          </a:p>
          <a:p>
            <a:pPr marL="171450" lvl="0" indent="-171450">
              <a:buFont typeface="Arial" panose="020B0604020202020204" pitchFamily="34" charset="0"/>
              <a:buChar char="•"/>
            </a:pPr>
            <a:r>
              <a:rPr lang="en-GB" sz="1600">
                <a:solidFill>
                  <a:schemeClr val="bg1"/>
                </a:solidFill>
              </a:rPr>
              <a:t>Review and test algorithms regularly for fairness.</a:t>
            </a:r>
          </a:p>
        </p:txBody>
      </p:sp>
    </p:spTree>
    <p:extLst>
      <p:ext uri="{BB962C8B-B14F-4D97-AF65-F5344CB8AC3E}">
        <p14:creationId xmlns:p14="http://schemas.microsoft.com/office/powerpoint/2010/main" val="2692670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3677BAFB-3BD3-41BB-9107-FAE224AE2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E6823A9B-C188-42D4-847C-3AD928DB1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42784" y="253140"/>
            <a:ext cx="6184555" cy="6184555"/>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34B557F3-1A0C-4749-A6DB-EAC082DF3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24848" y="253140"/>
            <a:ext cx="6184555" cy="6184555"/>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3"/>
              </a:solidFill>
            </a:endParaRPr>
          </a:p>
        </p:txBody>
      </p:sp>
      <p:sp>
        <p:nvSpPr>
          <p:cNvPr id="38" name="Oval 37">
            <a:extLst>
              <a:ext uri="{FF2B5EF4-FFF2-40B4-BE49-F238E27FC236}">
                <a16:creationId xmlns:a16="http://schemas.microsoft.com/office/drawing/2014/main" id="{55D55AA6-3751-494F-868A-DCEDC5CE82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03723" y="136525"/>
            <a:ext cx="6184555" cy="6184555"/>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F276B9-FBAB-C256-3EFD-AFE270E1B581}"/>
              </a:ext>
            </a:extLst>
          </p:cNvPr>
          <p:cNvSpPr>
            <a:spLocks noGrp="1"/>
          </p:cNvSpPr>
          <p:nvPr>
            <p:ph type="title"/>
          </p:nvPr>
        </p:nvSpPr>
        <p:spPr>
          <a:xfrm>
            <a:off x="-527458" y="1464906"/>
            <a:ext cx="5204489" cy="2118050"/>
          </a:xfrm>
        </p:spPr>
        <p:txBody>
          <a:bodyPr vert="horz" lIns="91440" tIns="45720" rIns="91440" bIns="45720" rtlCol="0" anchor="b">
            <a:normAutofit fontScale="90000"/>
          </a:bodyPr>
          <a:lstStyle/>
          <a:p>
            <a:pPr algn="ctr"/>
            <a:r>
              <a:rPr lang="en-US" sz="5400" kern="1200">
                <a:solidFill>
                  <a:schemeClr val="bg1"/>
                </a:solidFill>
                <a:latin typeface="+mj-lt"/>
                <a:ea typeface="+mj-ea"/>
                <a:cs typeface="+mj-cs"/>
              </a:rPr>
              <a:t>Employee Monitoring</a:t>
            </a:r>
            <a:br>
              <a:rPr lang="en-US" sz="5400" kern="1200">
                <a:solidFill>
                  <a:schemeClr val="bg1"/>
                </a:solidFill>
                <a:latin typeface="+mj-lt"/>
                <a:ea typeface="+mj-ea"/>
                <a:cs typeface="+mj-cs"/>
              </a:rPr>
            </a:br>
            <a:br>
              <a:rPr lang="en-US" sz="5400" kern="1200">
                <a:solidFill>
                  <a:schemeClr val="bg1"/>
                </a:solidFill>
                <a:latin typeface="+mj-lt"/>
                <a:ea typeface="+mj-ea"/>
                <a:cs typeface="+mj-cs"/>
              </a:rPr>
            </a:br>
            <a:br>
              <a:rPr lang="en-US" sz="5400" kern="1200">
                <a:solidFill>
                  <a:schemeClr val="bg1"/>
                </a:solidFill>
                <a:latin typeface="+mj-lt"/>
                <a:ea typeface="+mj-ea"/>
                <a:cs typeface="+mj-cs"/>
              </a:rPr>
            </a:br>
            <a:endParaRPr lang="en-US" sz="5400" kern="1200">
              <a:solidFill>
                <a:schemeClr val="bg1"/>
              </a:solidFill>
              <a:latin typeface="+mj-lt"/>
              <a:ea typeface="+mj-ea"/>
              <a:cs typeface="+mj-cs"/>
            </a:endParaRPr>
          </a:p>
        </p:txBody>
      </p:sp>
      <p:sp>
        <p:nvSpPr>
          <p:cNvPr id="40" name="Graphic 212">
            <a:extLst>
              <a:ext uri="{FF2B5EF4-FFF2-40B4-BE49-F238E27FC236}">
                <a16:creationId xmlns:a16="http://schemas.microsoft.com/office/drawing/2014/main" id="{4D4C00DC-4DC6-4CD2-9E31-F17E6CEBC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2" name="Graphic 212">
            <a:extLst>
              <a:ext uri="{FF2B5EF4-FFF2-40B4-BE49-F238E27FC236}">
                <a16:creationId xmlns:a16="http://schemas.microsoft.com/office/drawing/2014/main" id="{D82AB1B2-7970-42CF-8BF5-567C69E9F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44" name="Graphic 190">
            <a:extLst>
              <a:ext uri="{FF2B5EF4-FFF2-40B4-BE49-F238E27FC236}">
                <a16:creationId xmlns:a16="http://schemas.microsoft.com/office/drawing/2014/main" id="{66FB5A75-BDE2-4F12-A95B-C48788A768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80947" y="1755501"/>
            <a:ext cx="1598829" cy="531293"/>
            <a:chOff x="2504802" y="1755501"/>
            <a:chExt cx="1598829" cy="531293"/>
          </a:xfrm>
          <a:solidFill>
            <a:schemeClr val="bg1"/>
          </a:solidFill>
        </p:grpSpPr>
        <p:sp>
          <p:nvSpPr>
            <p:cNvPr id="45" name="Freeform: Shape 44">
              <a:extLst>
                <a:ext uri="{FF2B5EF4-FFF2-40B4-BE49-F238E27FC236}">
                  <a16:creationId xmlns:a16="http://schemas.microsoft.com/office/drawing/2014/main" id="{DC86CBC8-A814-4C0C-A287-7C549693D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6AA52F4F-14E6-402F-A196-668B9CA9BC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48" name="Oval 47">
            <a:extLst>
              <a:ext uri="{FF2B5EF4-FFF2-40B4-BE49-F238E27FC236}">
                <a16:creationId xmlns:a16="http://schemas.microsoft.com/office/drawing/2014/main" id="{C10FB9CA-E7FA-462C-B537-F1224ED1AC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0" name="Oval 49">
            <a:extLst>
              <a:ext uri="{FF2B5EF4-FFF2-40B4-BE49-F238E27FC236}">
                <a16:creationId xmlns:a16="http://schemas.microsoft.com/office/drawing/2014/main" id="{D8469AE7-A75B-4F37-850B-EF5974ABE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2" name="Graphic 4">
            <a:extLst>
              <a:ext uri="{FF2B5EF4-FFF2-40B4-BE49-F238E27FC236}">
                <a16:creationId xmlns:a16="http://schemas.microsoft.com/office/drawing/2014/main" id="{63301095-70B2-49AA-8DA9-A35629AD62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597506" y="4175798"/>
            <a:ext cx="1861486" cy="1861665"/>
            <a:chOff x="5734053" y="3067000"/>
            <a:chExt cx="724484" cy="724549"/>
          </a:xfrm>
          <a:solidFill>
            <a:schemeClr val="bg1"/>
          </a:solidFill>
        </p:grpSpPr>
        <p:sp>
          <p:nvSpPr>
            <p:cNvPr id="53" name="Freeform: Shape 52">
              <a:extLst>
                <a:ext uri="{FF2B5EF4-FFF2-40B4-BE49-F238E27FC236}">
                  <a16:creationId xmlns:a16="http://schemas.microsoft.com/office/drawing/2014/main" id="{D218E08C-0BEA-45C2-8C09-4141DDDA00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067000"/>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232F6090-14E0-44C6-B9FC-C91047BCD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FDB9402B-335C-4892-9E7C-C400E95BE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E7A4371D-4448-409A-93F3-0C92E3EBD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780149CB-4B8F-4FD1-AC5E-25670C9EA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92D49A1A-35B0-4620-9D1E-A782A0E97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FF46F08-B1E4-44C1-BD4A-4191D6EAD9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8DB16610-3D81-4E5C-850D-5D1245C0D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2624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E05501B2-83AC-4299-BE5A-8CA16B408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2624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07CF1B90-3B3A-403E-A94F-8B82945D07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6A1CBA9-4AC1-4C42-9429-3FF31DF282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21318D9B-FD39-402A-ADFA-0E6CC789A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333FB08F-B346-47C0-A7CD-1DE53E6C0D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12624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893AD6F2-6408-4A8E-9749-CB7388EF3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715D9D2F-1568-4BE3-A54A-69F52492B0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85393"/>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9AB547A7-0D80-491F-98B4-C6B7CC4FC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7E2693CD-DAF5-4B26-9A2F-17673BF31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A96EEE12-952A-4693-B161-D7071D601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F4228DCC-1611-4BDC-90AA-231F67EB11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DA163C3C-D3DF-461F-B6A8-90C7C227D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4D021D29-2980-41C3-AB83-DA93C105B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AC09C1FA-1A9D-49A7-9D73-8B777140A3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244637"/>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0B8D8CD4-7B9B-48A5-BC59-0CB859354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24463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224D0A27-A8B0-4020-9399-24127726E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168E8EBA-9F8C-4650-B9BE-38A0A56BCF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6A460BB3-2605-4AA2-AE1D-B9FB61EBF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1E2E38EE-DBBE-4CC1-9498-E7193E1B2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244637"/>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BF191D5C-7D2A-4408-A8F2-389D2360F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08F7193B-B379-4921-9F17-1841D50611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03786"/>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B4C5E53C-6003-4F74-B1CA-C7EA1E4993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CB97B2B1-1CF5-46A5-940D-AB8F57F59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0783F4F1-D8CE-4453-B79B-AD976E272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06A7A4C9-F24F-4F00-A2FA-29E788A09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EB694A32-59D6-46E3-8CE4-E4C485C2CB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03786"/>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83EBB4C-28FF-41C6-90D6-5F30FC0868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0707659D-8AE9-49B5-AB29-ECC099F49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63031"/>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5C987ECC-9573-46EA-9C4A-7C3CAE393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6302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4DAF6708-18C2-4082-B024-6CEA32AE0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72CBB5AE-39E2-4D9B-A834-64D31B003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4592DE98-77BF-4E8E-AEB4-1934207BA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5AF5D9A0-BA94-4D2B-8479-26C55355B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63031"/>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2CAA6A8E-7ACF-4EF7-AAD6-734A009DCF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D3DD3695-F212-4BAD-BBB3-EC1F62474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22181"/>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AB1B3ECB-7594-4C5C-B62B-E686C0A89E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221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5EE54C3C-D9E5-4782-B8F6-058EB2D63E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EAE78EEE-DC43-44E1-AB47-ACB80F94B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847D67EF-1141-4582-866E-FE02FB2360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99ECC931-60A1-4628-A34B-4B68DA3CC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422181"/>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A587D2BE-3417-44AE-BEEF-57F88CECB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FCEB2ED3-A08D-4286-B75D-893289F3F3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C7DB7BB-8173-4377-85B0-032B7BDAB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93EF69B4-3F48-4509-8BF8-926E23BC1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067000"/>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C1A86650-1EF5-46E3-885D-96985105A8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47EBBDE2-BD90-481F-A671-34E2186FB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87DAF1CB-838D-4C5C-8FB7-76BF677FEB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64573DA8-D2F3-4644-AC79-83843615C4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2624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41AB53B8-0D5C-44BD-A2A9-ABBF659E1F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29B7FA60-B453-4877-8D47-CA1209DF9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2624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A6D2414-BCCC-40E8-B990-47642EFE96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B0F37C2B-B7E6-420D-AD39-3AE4A2FBE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2624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F6417E45-D7FC-40B8-AD49-941B28D18C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2624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2A8D1963-0C59-476C-AAFA-A7AF4FF50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8539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6BE777A9-EC29-46FC-AD21-AC7FD89B13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C63BA1CE-93FB-42C7-8381-765E500232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8539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7F30F275-ADC8-4FD1-8B4B-673B37517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DB20529C-F2DD-4607-8DEE-19A932968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8029A9A-DFF9-49CE-8CEE-95A6695F39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85391"/>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6822C2EC-B05D-4CE6-9D59-164769D0E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244634"/>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53A0760F-F576-4A97-94AF-8BBE59084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CA76721C-646A-4910-AD1A-BE6B6776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244634"/>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065D4766-CAEC-4074-A9E2-6110A1238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4F1A0AC6-319D-49D8-A4FB-17A70E8E8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79502B48-2B92-45BF-B9AC-1102B38078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24463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6363AFA7-321F-431C-B2FD-ADCB4D24B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33EDDE1B-7379-4973-8CFD-F3C737104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1F20B58A-2DB8-46B2-9E93-9C8C817DC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0378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A5A3EF12-3DA1-4505-A44B-1B9634887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B08812B-9264-47E7-8EC8-1233869F6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2A29F226-A243-410B-BEE4-EBA9DD76F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0378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9DF57348-F837-475C-A7AA-3C7210041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63028"/>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1E41B89A-9A45-4947-ADB0-940040049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6C1F1525-32BC-46E1-84E6-C2BB88730B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63028"/>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C73A8972-BA44-40C6-B045-83E78C4D4A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C196E956-03D1-4F79-826A-A2F5E3DE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6302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ADA7B07B-EAC8-4FA5-B14F-3ABF8BA7A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63029"/>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3C28672-FF9E-4FE0-AC47-2FDD26CD75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42217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E347BAB3-EA9C-4ADD-AE5E-28F2E3C538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4221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321920C4-EE31-4F03-A0D5-A280D3F4B1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42217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6EBB3D05-4C78-4F10-8D03-8909DBCFB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42217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FC65F531-84E4-463F-8791-EB6EDFA63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4221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A63BB6A3-D482-43F2-9F5F-20E163CC44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ABDCCD34-EB5D-4194-8A28-1424E98AE4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81330"/>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F058544E-163D-4FFF-9A69-0B3A3F2D66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11041486-0577-4F0E-8DD5-5E20E2672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71D11099-C84E-43AC-9F20-92460E170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E598FB87-8AFF-4C56-9E2C-776F4641E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7701E761-16DE-4350-9718-DD81B37FB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552E747F-E415-4348-A11A-4CABCB64B5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C6472F13-E6DE-4469-9563-F478261B6E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4057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5C72FE15-910B-4622-A14C-AFA2DFCC02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BAB8F759-DEFA-4D35-B76E-6D3034FB77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A1BBCEBD-DCE2-4354-B878-49ABEC367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2CBB3A18-0021-403F-8E24-8805829B4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8FDF7AAC-1EC6-4409-90AB-DBB984883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5B9999E8-7D25-4049-8328-685B556DC6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E77FC8A9-DEAE-424D-B460-12E0F3268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997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54F9C69A-0DCF-444A-B970-32B4120483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997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BD94DDA-54FF-48EE-9DAC-C0EA6F91D4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E18A6989-0132-4CB7-BB68-EEBC4E080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A1357332-D19F-4C2B-B474-21D5539B9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5C7590-8B80-428C-95A9-638B26542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5997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CA0E8A31-7520-4726-9D96-43BA87407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9407EEE0-5D8E-4CCC-A91B-0CB523227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3" y="365896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3799DFCC-868B-4257-B530-8E8D616CC5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99" y="365896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F5EEB5-FE82-45A8-97C4-88460ABA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49"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CD76E4C7-EB07-499D-9BC3-FF39C8B61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86EFDF8D-E5F7-4EB8-B8DA-3CC7E21D88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2CA6506B-EACA-4FB2-81AB-E028F44786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0" y="365896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193E4771-2787-4901-93D8-7E90F3F479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0EA31773-15F1-4605-8787-6891ABB21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71811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1302C213-2CD5-4168-9534-111E6E81A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71811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B9B36C24-2336-41FD-BAC4-6CD69DFD5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CA3AFAFE-D376-4A7B-928B-833531472D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7C685A00-A4F7-4250-BAAA-70978DADE4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E52682F3-EDD5-4BDC-BB19-A4540873A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71811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2C5E1880-CFBA-4547-9C23-6D2C433048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439AAF4F-2AAD-4A02-A7FA-FE28D5286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7" y="3777362"/>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05614144-9309-41ED-8E05-839A6EEFF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1"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24324D6F-A81D-45F2-BA36-C53F1AB0C6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3"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6B00668D-07BC-47CF-9D1E-F94EC7C56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701"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BCF78A89-29F2-4973-8463-DF3C57EFB4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54"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F5BCB645-FB02-40FC-99A4-06CA3F1B2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102"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F6115A3A-2FBE-4633-A426-37D05BC071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50"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AEFD8D2F-B95A-4C0A-AE85-53171B29F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481330"/>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4DD4F397-1F35-4E06-8EC1-8F58C5191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B031E5E0-C77D-49F7-ADF2-258D23052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481330"/>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3F044DE9-FE64-4C30-8191-7E1547880C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9B18BCEB-85ED-4077-ACB7-FEB2F6443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00C0927E-2CCF-4F8E-8A54-22B8A93C9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48132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D0C3350E-04F5-4FED-9991-4DD964E099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4057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F43D0338-A6C9-4866-8D0C-072664518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405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0EA171B-27E2-4100-9D5F-123CF6E7F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40584"/>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2FD540C-F3DF-40F5-B2BE-BBD113EF4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4058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57768D93-FAD4-4236-969B-B8EE8E88F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405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0F5E0490-21C2-4EF6-950D-38814F32C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40588"/>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8E981C9B-710F-4034-AE82-28B1B0724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9973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CC62C2CC-DBAE-4877-8F55-02FE00AE8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D8F57D8B-1988-441F-9DAE-A525DA5E9D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9973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6715F028-3A13-4D5F-86C4-74C0AD81D6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DC6C9B50-47B3-44E7-B897-43D010A18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9973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F3F602F0-702E-4D5F-A4FC-0E602C02B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9F379870-B34C-4DFC-9F0A-BDAB8C89F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6589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641092AC-FED1-4D1D-B57C-0AC883CA95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EA8A0B5E-5BB1-46AF-AC31-7D3756F354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6589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1C519384-2192-432B-B768-64B4BC2DA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13C77A9D-44F0-4289-A611-D8AF81357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0A54AEDC-E418-4E02-A713-6CE30C0CDD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1" y="36589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24FECFE3-9F31-47B0-B17F-CF2A1CEE8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9" y="371813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68167DF4-8B16-419B-B7BA-2FD5FF6CC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A543D24F-44C0-4DDF-A30E-8C8407548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5" y="3718130"/>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63DEAE3C-3931-41EE-B4A1-F9385602BE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5"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B11945CD-32F6-4C09-82AF-551051231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92" y="371812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9109F44F-512F-4792-AED2-ECA80DDE16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0" y="37181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29B9E19B-BC56-46F2-BFFF-1688CEA55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77737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F573BDDE-4AED-43FB-B8D1-B5F3708931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7737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FFDA684-6DFF-4629-830E-6F2ACAB8C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6" y="3777375"/>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92E23250-6349-4726-AF61-08A57B3A2E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55" y="377735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536AAE6-5497-4B0A-9C9F-4EAA1BB322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314" y="377745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52B72898-B9DE-4574-BB20-0C317954D4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grpSp>
      <p:sp>
        <p:nvSpPr>
          <p:cNvPr id="3" name="TextBox 2">
            <a:extLst>
              <a:ext uri="{FF2B5EF4-FFF2-40B4-BE49-F238E27FC236}">
                <a16:creationId xmlns:a16="http://schemas.microsoft.com/office/drawing/2014/main" id="{F843FBDA-E539-86CC-933D-7C5E0EC7A72A}"/>
              </a:ext>
            </a:extLst>
          </p:cNvPr>
          <p:cNvSpPr txBox="1"/>
          <p:nvPr/>
        </p:nvSpPr>
        <p:spPr>
          <a:xfrm>
            <a:off x="4170785" y="1643122"/>
            <a:ext cx="4086808" cy="3970318"/>
          </a:xfrm>
          <a:prstGeom prst="rect">
            <a:avLst/>
          </a:prstGeom>
          <a:noFill/>
        </p:spPr>
        <p:txBody>
          <a:bodyPr wrap="square" rtlCol="0">
            <a:spAutoFit/>
          </a:bodyPr>
          <a:lstStyle/>
          <a:p>
            <a:r>
              <a:rPr lang="en-GB">
                <a:solidFill>
                  <a:schemeClr val="bg1"/>
                </a:solidFill>
              </a:rPr>
              <a:t>·  ERP tools can track employee performance and activity.</a:t>
            </a:r>
          </a:p>
          <a:p>
            <a:endParaRPr lang="en-GB">
              <a:solidFill>
                <a:schemeClr val="bg1"/>
              </a:solidFill>
            </a:endParaRPr>
          </a:p>
          <a:p>
            <a:r>
              <a:rPr lang="en-GB">
                <a:solidFill>
                  <a:schemeClr val="bg1"/>
                </a:solidFill>
              </a:rPr>
              <a:t>·  Over-monitoring can harm trust and morale.</a:t>
            </a:r>
          </a:p>
          <a:p>
            <a:endParaRPr lang="en-GB">
              <a:solidFill>
                <a:schemeClr val="bg1"/>
              </a:solidFill>
            </a:endParaRPr>
          </a:p>
          <a:p>
            <a:r>
              <a:rPr lang="en-GB">
                <a:solidFill>
                  <a:schemeClr val="bg1"/>
                </a:solidFill>
              </a:rPr>
              <a:t>·  Use monitoring only for productivity and safety purposes.</a:t>
            </a:r>
          </a:p>
          <a:p>
            <a:endParaRPr lang="en-GB">
              <a:solidFill>
                <a:schemeClr val="bg1"/>
              </a:solidFill>
            </a:endParaRPr>
          </a:p>
          <a:p>
            <a:r>
              <a:rPr lang="en-GB">
                <a:solidFill>
                  <a:schemeClr val="bg1"/>
                </a:solidFill>
              </a:rPr>
              <a:t>·  Be open about what data is collected and why.</a:t>
            </a:r>
          </a:p>
          <a:p>
            <a:endParaRPr lang="en-GB">
              <a:solidFill>
                <a:schemeClr val="bg1"/>
              </a:solidFill>
            </a:endParaRPr>
          </a:p>
          <a:p>
            <a:r>
              <a:rPr lang="en-GB">
                <a:solidFill>
                  <a:schemeClr val="bg1"/>
                </a:solidFill>
              </a:rPr>
              <a:t>·  Include employees in setting clear monitoring policies.</a:t>
            </a:r>
          </a:p>
        </p:txBody>
      </p:sp>
    </p:spTree>
    <p:extLst>
      <p:ext uri="{BB962C8B-B14F-4D97-AF65-F5344CB8AC3E}">
        <p14:creationId xmlns:p14="http://schemas.microsoft.com/office/powerpoint/2010/main" val="40585264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Slide Background">
            <a:extLst>
              <a:ext uri="{FF2B5EF4-FFF2-40B4-BE49-F238E27FC236}">
                <a16:creationId xmlns:a16="http://schemas.microsoft.com/office/drawing/2014/main" id="{E2BA2BD9-7B54-4190-8F06-3EF3658A0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9" name="Rectangle 38">
            <a:extLst>
              <a:ext uri="{FF2B5EF4-FFF2-40B4-BE49-F238E27FC236}">
                <a16:creationId xmlns:a16="http://schemas.microsoft.com/office/drawing/2014/main" id="{184F9D61-9303-40B4-9F7E-66A9B4EDC4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long shot of a hallway&#10;&#10;AI-generated content may be incorrect.">
            <a:extLst>
              <a:ext uri="{FF2B5EF4-FFF2-40B4-BE49-F238E27FC236}">
                <a16:creationId xmlns:a16="http://schemas.microsoft.com/office/drawing/2014/main" id="{1B3A55DE-A14B-010F-695F-DF3CA2DF1740}"/>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6114" r="247"/>
          <a:stretch>
            <a:fillRect/>
          </a:stretch>
        </p:blipFill>
        <p:spPr>
          <a:xfrm>
            <a:off x="387793" y="354562"/>
            <a:ext cx="12192000" cy="6858001"/>
          </a:xfrm>
          <a:prstGeom prst="rect">
            <a:avLst/>
          </a:prstGeom>
          <a:effectLst>
            <a:outerShdw blurRad="596900" dist="330200" dir="8820000" sx="87000" sy="87000" algn="ctr" rotWithShape="0">
              <a:srgbClr val="000000">
                <a:alpha val="29000"/>
              </a:srgbClr>
            </a:outerShdw>
          </a:effectLst>
        </p:spPr>
      </p:pic>
      <p:sp>
        <p:nvSpPr>
          <p:cNvPr id="40" name="Overlay">
            <a:extLst>
              <a:ext uri="{FF2B5EF4-FFF2-40B4-BE49-F238E27FC236}">
                <a16:creationId xmlns:a16="http://schemas.microsoft.com/office/drawing/2014/main" id="{648D746A-0359-4EAE-8CF9-062E28169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8714" y="258715"/>
            <a:ext cx="6858000" cy="6340569"/>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FB3B42-7DB1-F8A3-F881-F4AC349800B3}"/>
              </a:ext>
            </a:extLst>
          </p:cNvPr>
          <p:cNvSpPr>
            <a:spLocks noGrp="1"/>
          </p:cNvSpPr>
          <p:nvPr>
            <p:ph type="title"/>
          </p:nvPr>
        </p:nvSpPr>
        <p:spPr>
          <a:xfrm>
            <a:off x="7884839" y="2164480"/>
            <a:ext cx="4501057" cy="4144719"/>
          </a:xfrm>
        </p:spPr>
        <p:txBody>
          <a:bodyPr vert="horz" lIns="91440" tIns="45720" rIns="91440" bIns="45720" rtlCol="0" anchor="b">
            <a:normAutofit/>
          </a:bodyPr>
          <a:lstStyle/>
          <a:p>
            <a:r>
              <a:rPr lang="en-US" sz="4800" dirty="0">
                <a:solidFill>
                  <a:srgbClr val="FFFFFF"/>
                </a:solidFill>
              </a:rPr>
              <a:t>Algorithmic Bias</a:t>
            </a:r>
          </a:p>
        </p:txBody>
      </p:sp>
      <p:sp>
        <p:nvSpPr>
          <p:cNvPr id="3" name="TextBox 2">
            <a:extLst>
              <a:ext uri="{FF2B5EF4-FFF2-40B4-BE49-F238E27FC236}">
                <a16:creationId xmlns:a16="http://schemas.microsoft.com/office/drawing/2014/main" id="{46C09547-774C-AD1D-3A7B-32F750407E19}"/>
              </a:ext>
            </a:extLst>
          </p:cNvPr>
          <p:cNvSpPr txBox="1"/>
          <p:nvPr/>
        </p:nvSpPr>
        <p:spPr>
          <a:xfrm>
            <a:off x="514912" y="1024761"/>
            <a:ext cx="3691035" cy="3970318"/>
          </a:xfrm>
          <a:prstGeom prst="rect">
            <a:avLst/>
          </a:prstGeom>
          <a:noFill/>
        </p:spPr>
        <p:txBody>
          <a:bodyPr wrap="square" rtlCol="0">
            <a:spAutoFit/>
          </a:bodyPr>
          <a:lstStyle/>
          <a:p>
            <a:r>
              <a:rPr lang="en-GB" dirty="0">
                <a:solidFill>
                  <a:schemeClr val="bg1"/>
                </a:solidFill>
              </a:rPr>
              <a:t>·  Biased data can lead to unfair or discriminatory outcomes.</a:t>
            </a:r>
          </a:p>
          <a:p>
            <a:endParaRPr lang="en-GB" dirty="0">
              <a:solidFill>
                <a:schemeClr val="bg1"/>
              </a:solidFill>
            </a:endParaRPr>
          </a:p>
          <a:p>
            <a:r>
              <a:rPr lang="en-GB" dirty="0">
                <a:solidFill>
                  <a:schemeClr val="bg1"/>
                </a:solidFill>
              </a:rPr>
              <a:t>·  Example: bias in hiring, customer scoring, or task allocation.</a:t>
            </a:r>
          </a:p>
          <a:p>
            <a:endParaRPr lang="en-GB" dirty="0">
              <a:solidFill>
                <a:schemeClr val="bg1"/>
              </a:solidFill>
            </a:endParaRPr>
          </a:p>
          <a:p>
            <a:r>
              <a:rPr lang="en-GB" dirty="0">
                <a:solidFill>
                  <a:schemeClr val="bg1"/>
                </a:solidFill>
              </a:rPr>
              <a:t>·  Use diverse datasets to train and test algorithms.</a:t>
            </a:r>
          </a:p>
          <a:p>
            <a:endParaRPr lang="en-GB" dirty="0">
              <a:solidFill>
                <a:schemeClr val="bg1"/>
              </a:solidFill>
            </a:endParaRPr>
          </a:p>
          <a:p>
            <a:r>
              <a:rPr lang="en-GB" dirty="0">
                <a:solidFill>
                  <a:schemeClr val="bg1"/>
                </a:solidFill>
              </a:rPr>
              <a:t>·  Conduct regular audits of AI decisions.</a:t>
            </a:r>
          </a:p>
          <a:p>
            <a:endParaRPr lang="en-GB" dirty="0">
              <a:solidFill>
                <a:schemeClr val="bg1"/>
              </a:solidFill>
            </a:endParaRPr>
          </a:p>
          <a:p>
            <a:r>
              <a:rPr lang="en-GB" dirty="0">
                <a:solidFill>
                  <a:schemeClr val="bg1"/>
                </a:solidFill>
              </a:rPr>
              <a:t>·  Provide ethics and bias awareness training for staff</a:t>
            </a:r>
            <a:r>
              <a:rPr lang="en-GB" dirty="0"/>
              <a:t>.</a:t>
            </a:r>
          </a:p>
        </p:txBody>
      </p:sp>
    </p:spTree>
    <p:extLst>
      <p:ext uri="{BB962C8B-B14F-4D97-AF65-F5344CB8AC3E}">
        <p14:creationId xmlns:p14="http://schemas.microsoft.com/office/powerpoint/2010/main" val="39661946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BC3723-166C-7760-C7F0-F61D56BC550A}"/>
              </a:ext>
            </a:extLst>
          </p:cNvPr>
          <p:cNvSpPr>
            <a:spLocks noGrp="1"/>
          </p:cNvSpPr>
          <p:nvPr>
            <p:ph type="title"/>
          </p:nvPr>
        </p:nvSpPr>
        <p:spPr/>
        <p:txBody>
          <a:bodyPr/>
          <a:lstStyle/>
          <a:p>
            <a:r>
              <a:rPr lang="en-US"/>
              <a:t>References</a:t>
            </a:r>
            <a:endParaRPr lang="en-GB"/>
          </a:p>
        </p:txBody>
      </p:sp>
      <p:sp>
        <p:nvSpPr>
          <p:cNvPr id="3" name="TextBox 2">
            <a:extLst>
              <a:ext uri="{FF2B5EF4-FFF2-40B4-BE49-F238E27FC236}">
                <a16:creationId xmlns:a16="http://schemas.microsoft.com/office/drawing/2014/main" id="{2016385B-AFD9-E6FF-1D40-9B9039479EEC}"/>
              </a:ext>
            </a:extLst>
          </p:cNvPr>
          <p:cNvSpPr txBox="1"/>
          <p:nvPr/>
        </p:nvSpPr>
        <p:spPr>
          <a:xfrm>
            <a:off x="0" y="1453514"/>
            <a:ext cx="12077700" cy="4708981"/>
          </a:xfrm>
          <a:prstGeom prst="rect">
            <a:avLst/>
          </a:prstGeom>
          <a:noFill/>
        </p:spPr>
        <p:txBody>
          <a:bodyPr wrap="square" rtlCol="0">
            <a:spAutoFit/>
          </a:bodyPr>
          <a:lstStyle/>
          <a:p>
            <a:r>
              <a:rPr lang="en-GB" sz="1200" dirty="0"/>
              <a:t>Anand, L.G., 2025. </a:t>
            </a:r>
            <a:r>
              <a:rPr lang="en-GB" sz="1200" i="1" dirty="0"/>
              <a:t>AI Bias and Fairness: The Definitive Guide to Ethical AI.</a:t>
            </a:r>
            <a:r>
              <a:rPr lang="en-GB" sz="1200" dirty="0"/>
              <a:t> [Online] </a:t>
            </a:r>
            <a:r>
              <a:rPr lang="en-GB" sz="1200" dirty="0" err="1"/>
              <a:t>SmartDev</a:t>
            </a:r>
            <a:r>
              <a:rPr lang="en-GB" sz="1200" dirty="0"/>
              <a:t>, 15 April. Available at: </a:t>
            </a:r>
            <a:r>
              <a:rPr lang="en-GB" sz="1200" u="sng" dirty="0">
                <a:hlinkClick r:id="rId2"/>
              </a:rPr>
              <a:t>https://smartdev.com/addressing-ai-bias-and-fairness-challenges-implications-and-strategies-for-ethical-ai/</a:t>
            </a:r>
            <a:r>
              <a:rPr lang="en-GB" sz="1200" dirty="0"/>
              <a:t> [Accessed 2 November 2025].</a:t>
            </a:r>
          </a:p>
          <a:p>
            <a:endParaRPr lang="en-GB" sz="1200" dirty="0"/>
          </a:p>
          <a:p>
            <a:r>
              <a:rPr lang="en-GB" sz="1200" dirty="0"/>
              <a:t>Annexa, 2023. </a:t>
            </a:r>
            <a:r>
              <a:rPr lang="en-GB" sz="1200" i="1" dirty="0"/>
              <a:t>How NetSuite Protects Your Organisation’s Data and Privacy.</a:t>
            </a:r>
            <a:r>
              <a:rPr lang="en-GB" sz="1200" dirty="0"/>
              <a:t> [Blog] 12 September. Available at: </a:t>
            </a:r>
            <a:r>
              <a:rPr lang="en-GB" sz="1200" u="sng" dirty="0">
                <a:hlinkClick r:id="rId3"/>
              </a:rPr>
              <a:t>https://www.annexa.com.au/blog/how-netsuite-protects-your-organisations-data-and-privacy/</a:t>
            </a:r>
            <a:r>
              <a:rPr lang="en-GB" sz="1200" dirty="0"/>
              <a:t> [Accessed 1 November 2025].</a:t>
            </a:r>
          </a:p>
          <a:p>
            <a:endParaRPr lang="en-GB" sz="1200" dirty="0"/>
          </a:p>
          <a:p>
            <a:r>
              <a:rPr lang="en-GB" sz="1200" dirty="0"/>
              <a:t>Ball, K., 2020. </a:t>
            </a:r>
            <a:r>
              <a:rPr lang="en-GB" sz="1200" i="1" dirty="0"/>
              <a:t>Electronic Monitoring and Surveillance in the Workplace.</a:t>
            </a:r>
            <a:r>
              <a:rPr lang="en-GB" sz="1200" dirty="0"/>
              <a:t> Joint Research Centre (JRC) – European Commission. Available at: </a:t>
            </a:r>
            <a:r>
              <a:rPr lang="en-GB" sz="1200" u="sng" dirty="0">
                <a:hlinkClick r:id="rId4"/>
              </a:rPr>
              <a:t>https://publications.jrc.ec.europa.eu/repository/bitstream/JRC125716/jrc125716_electronic_monitoring_and_surveillance_in_the_workplace_final.pdf</a:t>
            </a:r>
            <a:r>
              <a:rPr lang="en-GB" sz="1200" dirty="0"/>
              <a:t> [Accessed 4 November 2025].</a:t>
            </a:r>
          </a:p>
          <a:p>
            <a:endParaRPr lang="en-GB" sz="1200" dirty="0"/>
          </a:p>
          <a:p>
            <a:r>
              <a:rPr lang="en-GB" sz="1200" dirty="0"/>
              <a:t>Chen, Z., 2023. </a:t>
            </a:r>
            <a:r>
              <a:rPr lang="en-GB" sz="1200" i="1" dirty="0"/>
              <a:t>Ethics and Discrimination in Artificial Intelligence-Enabled Recruitment.</a:t>
            </a:r>
            <a:r>
              <a:rPr lang="en-GB" sz="1200" dirty="0"/>
              <a:t> </a:t>
            </a:r>
            <a:r>
              <a:rPr lang="en-GB" sz="1200" i="1" dirty="0"/>
              <a:t>Humanities and Social Sciences Communications.</a:t>
            </a:r>
            <a:r>
              <a:rPr lang="en-GB" sz="1200" dirty="0"/>
              <a:t> [Online] Available at: </a:t>
            </a:r>
            <a:r>
              <a:rPr lang="en-GB" sz="1200" u="sng" dirty="0">
                <a:hlinkClick r:id="rId5"/>
              </a:rPr>
              <a:t>https://www.nature.com/articles/s41599-023-02079-x</a:t>
            </a:r>
            <a:r>
              <a:rPr lang="en-GB" sz="1200" dirty="0"/>
              <a:t> [Accessed 5 November 2025].</a:t>
            </a:r>
          </a:p>
          <a:p>
            <a:endParaRPr lang="en-GB" sz="1200" dirty="0"/>
          </a:p>
          <a:p>
            <a:r>
              <a:rPr lang="en-GB" sz="1200" dirty="0"/>
              <a:t>CSO Online, 2024. </a:t>
            </a:r>
            <a:r>
              <a:rPr lang="en-GB" sz="1200" i="1" dirty="0"/>
              <a:t>Thousands of NetSuite Stores Leak Sensitive Data Due to Access Control Misconfiguration.</a:t>
            </a:r>
            <a:r>
              <a:rPr lang="en-GB" sz="1200" dirty="0"/>
              <a:t> [Online] 15 August. Available at: </a:t>
            </a:r>
            <a:r>
              <a:rPr lang="en-GB" sz="1200" u="sng" dirty="0">
                <a:hlinkClick r:id="rId6"/>
              </a:rPr>
              <a:t>https://www.csoonline.com/article/3487234/thousands-of-netsuite-stores-leak-sensitive-data-due-to-access-control-misconfiguration.html</a:t>
            </a:r>
            <a:r>
              <a:rPr lang="en-GB" sz="1200" dirty="0"/>
              <a:t> [Accessed 8 November 2025].</a:t>
            </a:r>
          </a:p>
          <a:p>
            <a:endParaRPr lang="en-GB" sz="1200" dirty="0"/>
          </a:p>
          <a:p>
            <a:r>
              <a:rPr lang="en-GB" sz="1200" dirty="0"/>
              <a:t>Kayas, O.G., 2023. </a:t>
            </a:r>
            <a:r>
              <a:rPr lang="en-GB" sz="1200" i="1" dirty="0"/>
              <a:t>Workplace Surveillance: A Systematic Review, Integrative Framework and Research Agenda.</a:t>
            </a:r>
            <a:r>
              <a:rPr lang="en-GB" sz="1200" dirty="0"/>
              <a:t> [Online] Available at: </a:t>
            </a:r>
            <a:r>
              <a:rPr lang="en-GB" sz="1200" u="sng" dirty="0">
                <a:hlinkClick r:id="rId7"/>
              </a:rPr>
              <a:t>https://www.sciencedirect.com/science/article/pii/S0148296323005714</a:t>
            </a:r>
            <a:r>
              <a:rPr lang="en-GB" sz="1200" dirty="0"/>
              <a:t> [Accessed 5 November 2025].</a:t>
            </a:r>
          </a:p>
          <a:p>
            <a:endParaRPr lang="en-GB" sz="1200" dirty="0"/>
          </a:p>
          <a:p>
            <a:r>
              <a:rPr lang="en-GB" sz="1200" dirty="0"/>
              <a:t>Martins, O., 2025. </a:t>
            </a:r>
            <a:r>
              <a:rPr lang="en-GB" sz="1200" i="1" dirty="0"/>
              <a:t>Ethical Considerations in AI-Enhanced ERP Systems: Balancing Innovation with Data Privacy and Security.</a:t>
            </a:r>
            <a:r>
              <a:rPr lang="en-GB" sz="1200" dirty="0"/>
              <a:t> [PDF] ResearchGate. Available at: </a:t>
            </a:r>
            <a:r>
              <a:rPr lang="en-GB" sz="1200" u="sng" dirty="0">
                <a:hlinkClick r:id="rId8"/>
              </a:rPr>
              <a:t>https://www.researchgate.net/publication/389489761_Ethical_Considerations_in_AI-Enhanced_ERP_Systems_Balancing_Innovation_with_Data_Privacy_and_Security</a:t>
            </a:r>
            <a:r>
              <a:rPr lang="en-GB" sz="1200" dirty="0"/>
              <a:t> [Accessed 2 November 2025].</a:t>
            </a:r>
          </a:p>
          <a:p>
            <a:endParaRPr lang="en-GB" sz="1200" dirty="0"/>
          </a:p>
          <a:p>
            <a:r>
              <a:rPr lang="en-GB" sz="1200" dirty="0"/>
              <a:t>Salih, S., Hamdan, M., </a:t>
            </a:r>
            <a:r>
              <a:rPr lang="en-GB" sz="1200" dirty="0" err="1"/>
              <a:t>Abdelmaboud</a:t>
            </a:r>
            <a:r>
              <a:rPr lang="en-GB" sz="1200" dirty="0"/>
              <a:t>, A., Abdelaziz, A., Abdelsalam, S., </a:t>
            </a:r>
            <a:r>
              <a:rPr lang="en-GB" sz="1200" dirty="0" err="1"/>
              <a:t>Althobaiti</a:t>
            </a:r>
            <a:r>
              <a:rPr lang="en-GB" sz="1200" dirty="0"/>
              <a:t>, M.M., </a:t>
            </a:r>
            <a:r>
              <a:rPr lang="en-GB" sz="1200" dirty="0" err="1"/>
              <a:t>Cheikhrouhou</a:t>
            </a:r>
            <a:r>
              <a:rPr lang="en-GB" sz="1200" dirty="0"/>
              <a:t>, O., Hamam, H. &amp; Alotaibi, F., 2021. </a:t>
            </a:r>
            <a:r>
              <a:rPr lang="en-GB" sz="1200" i="1" dirty="0"/>
              <a:t>Prioritising Organisational Factors Impacting Cloud ERP Adoption and the Critical Issues Related to Security, Usability, and Vendors: A Systematic Literature Review.</a:t>
            </a:r>
            <a:r>
              <a:rPr lang="en-GB" sz="1200" dirty="0"/>
              <a:t> </a:t>
            </a:r>
            <a:r>
              <a:rPr lang="en-GB" sz="1200" i="1" dirty="0"/>
              <a:t>Sensors,</a:t>
            </a:r>
            <a:r>
              <a:rPr lang="en-GB" sz="1200" dirty="0"/>
              <a:t> 21(24), p.8391. Available at: </a:t>
            </a:r>
            <a:r>
              <a:rPr lang="en-GB" sz="1200" u="sng" dirty="0">
                <a:hlinkClick r:id="rId9"/>
              </a:rPr>
              <a:t>https://www.mdpi.com/1424-8220/21/24/8391</a:t>
            </a:r>
            <a:r>
              <a:rPr lang="en-GB" sz="1200" dirty="0"/>
              <a:t> [Accessed 2 November 2025].</a:t>
            </a:r>
          </a:p>
        </p:txBody>
      </p:sp>
    </p:spTree>
    <p:extLst>
      <p:ext uri="{BB962C8B-B14F-4D97-AF65-F5344CB8AC3E}">
        <p14:creationId xmlns:p14="http://schemas.microsoft.com/office/powerpoint/2010/main" val="37070313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F696DE-61F7-2F5E-0C39-7DF2BF4FE0D9}"/>
              </a:ext>
            </a:extLst>
          </p:cNvPr>
          <p:cNvSpPr>
            <a:spLocks noGrp="1"/>
          </p:cNvSpPr>
          <p:nvPr>
            <p:ph type="ctrTitle"/>
          </p:nvPr>
        </p:nvSpPr>
        <p:spPr>
          <a:xfrm>
            <a:off x="838200" y="451381"/>
            <a:ext cx="10512552" cy="4066540"/>
          </a:xfrm>
        </p:spPr>
        <p:txBody>
          <a:bodyPr anchor="b">
            <a:normAutofit/>
          </a:bodyPr>
          <a:lstStyle/>
          <a:p>
            <a:pPr algn="l"/>
            <a:r>
              <a:rPr lang="en-GB" sz="6600"/>
              <a:t>Part 4: Case Studies</a:t>
            </a:r>
          </a:p>
        </p:txBody>
      </p:sp>
      <p:sp>
        <p:nvSpPr>
          <p:cNvPr id="3" name="Subtitle 2">
            <a:extLst>
              <a:ext uri="{FF2B5EF4-FFF2-40B4-BE49-F238E27FC236}">
                <a16:creationId xmlns:a16="http://schemas.microsoft.com/office/drawing/2014/main" id="{407213A9-854A-0DF9-1AD5-32365DDECF91}"/>
              </a:ext>
            </a:extLst>
          </p:cNvPr>
          <p:cNvSpPr>
            <a:spLocks noGrp="1"/>
          </p:cNvSpPr>
          <p:nvPr>
            <p:ph type="subTitle" idx="1"/>
          </p:nvPr>
        </p:nvSpPr>
        <p:spPr>
          <a:xfrm>
            <a:off x="838199" y="4983276"/>
            <a:ext cx="10512552" cy="1126680"/>
          </a:xfrm>
        </p:spPr>
        <p:txBody>
          <a:bodyPr>
            <a:normAutofit/>
          </a:bodyPr>
          <a:lstStyle/>
          <a:p>
            <a:pPr algn="l"/>
            <a:r>
              <a:rPr lang="en-GB" dirty="0"/>
              <a:t>Camelia </a:t>
            </a:r>
            <a:r>
              <a:rPr lang="en-GB" dirty="0" err="1"/>
              <a:t>Cenusa</a:t>
            </a:r>
            <a:r>
              <a:rPr lang="en-GB" dirty="0"/>
              <a:t> 2334848 </a:t>
            </a:r>
          </a:p>
        </p:txBody>
      </p:sp>
      <p:sp>
        <p:nvSpPr>
          <p:cNvPr id="25"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112073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0195C-2959-401C-821F-0F996AF893F5}"/>
              </a:ext>
            </a:extLst>
          </p:cNvPr>
          <p:cNvSpPr>
            <a:spLocks noGrp="1"/>
          </p:cNvSpPr>
          <p:nvPr>
            <p:ph type="title"/>
          </p:nvPr>
        </p:nvSpPr>
        <p:spPr/>
        <p:txBody>
          <a:bodyPr/>
          <a:lstStyle/>
          <a:p>
            <a:pPr algn="ctr"/>
            <a:r>
              <a:rPr lang="en-GB" dirty="0"/>
              <a:t>Tesco: Data Analytics and Supply Chain Systems</a:t>
            </a:r>
          </a:p>
        </p:txBody>
      </p:sp>
      <p:sp>
        <p:nvSpPr>
          <p:cNvPr id="3" name="Content Placeholder 2">
            <a:extLst>
              <a:ext uri="{FF2B5EF4-FFF2-40B4-BE49-F238E27FC236}">
                <a16:creationId xmlns:a16="http://schemas.microsoft.com/office/drawing/2014/main" id="{E292A5A3-DE33-D340-42F9-9431568382CB}"/>
              </a:ext>
            </a:extLst>
          </p:cNvPr>
          <p:cNvSpPr>
            <a:spLocks noGrp="1"/>
          </p:cNvSpPr>
          <p:nvPr>
            <p:ph idx="1"/>
          </p:nvPr>
        </p:nvSpPr>
        <p:spPr/>
        <p:txBody>
          <a:bodyPr>
            <a:normAutofit/>
          </a:bodyPr>
          <a:lstStyle/>
          <a:p>
            <a:r>
              <a:rPr lang="en-GB" dirty="0"/>
              <a:t>Tesco applies Management Information Systems (MIS) to monitor inventory and logistics.</a:t>
            </a:r>
          </a:p>
          <a:p>
            <a:r>
              <a:rPr lang="en-GB" dirty="0"/>
              <a:t>The Connected Supply Chain platform integrates data from suppliers and stores.</a:t>
            </a:r>
          </a:p>
          <a:p>
            <a:r>
              <a:rPr lang="en-GB" dirty="0"/>
              <a:t>Improves demand forecasting and reduces product waste across UK operations.</a:t>
            </a:r>
          </a:p>
          <a:p>
            <a:r>
              <a:rPr lang="en-GB" dirty="0"/>
              <a:t>Supports faster decision-making and cost efficiency in retail distribution.</a:t>
            </a:r>
          </a:p>
          <a:p>
            <a:r>
              <a:rPr lang="en-GB" dirty="0"/>
              <a:t>Strengthens competitive advantage through real-time analytics.</a:t>
            </a:r>
          </a:p>
          <a:p>
            <a:pPr marL="0" indent="0">
              <a:buNone/>
            </a:pPr>
            <a:endParaRPr lang="en-GB" dirty="0"/>
          </a:p>
        </p:txBody>
      </p:sp>
      <p:sp>
        <p:nvSpPr>
          <p:cNvPr id="4" name="TextBox 3">
            <a:extLst>
              <a:ext uri="{FF2B5EF4-FFF2-40B4-BE49-F238E27FC236}">
                <a16:creationId xmlns:a16="http://schemas.microsoft.com/office/drawing/2014/main" id="{1BA8E3FD-173A-5AB7-F3BA-2BB4B17F1244}"/>
              </a:ext>
            </a:extLst>
          </p:cNvPr>
          <p:cNvSpPr txBox="1"/>
          <p:nvPr/>
        </p:nvSpPr>
        <p:spPr>
          <a:xfrm>
            <a:off x="111513" y="6311900"/>
            <a:ext cx="6322741" cy="369332"/>
          </a:xfrm>
          <a:prstGeom prst="rect">
            <a:avLst/>
          </a:prstGeom>
          <a:noFill/>
        </p:spPr>
        <p:txBody>
          <a:bodyPr wrap="square" rtlCol="0">
            <a:spAutoFit/>
          </a:bodyPr>
          <a:lstStyle/>
          <a:p>
            <a:r>
              <a:rPr lang="en-GB" dirty="0"/>
              <a:t>Sources: Tesco plc, 2024; </a:t>
            </a:r>
            <a:r>
              <a:rPr lang="en-GB" dirty="0" err="1"/>
              <a:t>Riahi</a:t>
            </a:r>
            <a:r>
              <a:rPr lang="en-GB" dirty="0"/>
              <a:t> and Almutairi, 2022 </a:t>
            </a:r>
          </a:p>
        </p:txBody>
      </p:sp>
    </p:spTree>
    <p:extLst>
      <p:ext uri="{BB962C8B-B14F-4D97-AF65-F5344CB8AC3E}">
        <p14:creationId xmlns:p14="http://schemas.microsoft.com/office/powerpoint/2010/main" val="14266006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0195C-2959-401C-821F-0F996AF893F5}"/>
              </a:ext>
            </a:extLst>
          </p:cNvPr>
          <p:cNvSpPr>
            <a:spLocks noGrp="1"/>
          </p:cNvSpPr>
          <p:nvPr>
            <p:ph type="title"/>
          </p:nvPr>
        </p:nvSpPr>
        <p:spPr/>
        <p:txBody>
          <a:bodyPr/>
          <a:lstStyle/>
          <a:p>
            <a:pPr algn="ctr"/>
            <a:r>
              <a:rPr lang="en-GB" dirty="0"/>
              <a:t>Barclays: CRM and Risk Management Systems</a:t>
            </a:r>
          </a:p>
        </p:txBody>
      </p:sp>
      <p:sp>
        <p:nvSpPr>
          <p:cNvPr id="3" name="Content Placeholder 2">
            <a:extLst>
              <a:ext uri="{FF2B5EF4-FFF2-40B4-BE49-F238E27FC236}">
                <a16:creationId xmlns:a16="http://schemas.microsoft.com/office/drawing/2014/main" id="{E292A5A3-DE33-D340-42F9-9431568382CB}"/>
              </a:ext>
            </a:extLst>
          </p:cNvPr>
          <p:cNvSpPr>
            <a:spLocks noGrp="1"/>
          </p:cNvSpPr>
          <p:nvPr>
            <p:ph idx="1"/>
          </p:nvPr>
        </p:nvSpPr>
        <p:spPr/>
        <p:txBody>
          <a:bodyPr>
            <a:normAutofit/>
          </a:bodyPr>
          <a:lstStyle/>
          <a:p>
            <a:r>
              <a:rPr lang="en-GB" dirty="0"/>
              <a:t>Barclays uses Customer Relationship Management (CRM) tools to unify customer data.</a:t>
            </a:r>
          </a:p>
          <a:p>
            <a:r>
              <a:rPr lang="en-GB" dirty="0"/>
              <a:t>AI-driven analytics help detect fraud and assess credit risk effectively.</a:t>
            </a:r>
          </a:p>
          <a:p>
            <a:r>
              <a:rPr lang="en-GB" dirty="0"/>
              <a:t>Enhances personalised service delivery through digital channels.</a:t>
            </a:r>
          </a:p>
          <a:p>
            <a:r>
              <a:rPr lang="en-GB" dirty="0"/>
              <a:t>Improves compliance and supports ethical decision-making in banking.</a:t>
            </a:r>
          </a:p>
          <a:p>
            <a:r>
              <a:rPr lang="en-GB" dirty="0"/>
              <a:t>Boosts customer trust and long-term brand loyalty.</a:t>
            </a:r>
          </a:p>
        </p:txBody>
      </p:sp>
      <p:sp>
        <p:nvSpPr>
          <p:cNvPr id="4" name="TextBox 3">
            <a:extLst>
              <a:ext uri="{FF2B5EF4-FFF2-40B4-BE49-F238E27FC236}">
                <a16:creationId xmlns:a16="http://schemas.microsoft.com/office/drawing/2014/main" id="{1BA8E3FD-173A-5AB7-F3BA-2BB4B17F1244}"/>
              </a:ext>
            </a:extLst>
          </p:cNvPr>
          <p:cNvSpPr txBox="1"/>
          <p:nvPr/>
        </p:nvSpPr>
        <p:spPr>
          <a:xfrm>
            <a:off x="111513" y="6311900"/>
            <a:ext cx="6322741" cy="369332"/>
          </a:xfrm>
          <a:prstGeom prst="rect">
            <a:avLst/>
          </a:prstGeom>
          <a:noFill/>
        </p:spPr>
        <p:txBody>
          <a:bodyPr wrap="square" rtlCol="0">
            <a:spAutoFit/>
          </a:bodyPr>
          <a:lstStyle/>
          <a:p>
            <a:r>
              <a:rPr lang="en-GB" dirty="0"/>
              <a:t>Sources: Barclays plc, 2024; </a:t>
            </a:r>
            <a:r>
              <a:rPr lang="en-GB" dirty="0" err="1"/>
              <a:t>Almazrouei</a:t>
            </a:r>
            <a:r>
              <a:rPr lang="en-GB" dirty="0"/>
              <a:t> and Zaki, 2021</a:t>
            </a:r>
          </a:p>
        </p:txBody>
      </p:sp>
    </p:spTree>
    <p:extLst>
      <p:ext uri="{BB962C8B-B14F-4D97-AF65-F5344CB8AC3E}">
        <p14:creationId xmlns:p14="http://schemas.microsoft.com/office/powerpoint/2010/main" val="19687304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1BBF4-4F33-0BD2-176A-10A1FFCDFA8D}"/>
              </a:ext>
            </a:extLst>
          </p:cNvPr>
          <p:cNvSpPr>
            <a:spLocks noGrp="1"/>
          </p:cNvSpPr>
          <p:nvPr>
            <p:ph type="title"/>
          </p:nvPr>
        </p:nvSpPr>
        <p:spPr/>
        <p:txBody>
          <a:bodyPr/>
          <a:lstStyle/>
          <a:p>
            <a:pPr algn="ctr"/>
            <a:r>
              <a:rPr lang="en-GB" dirty="0"/>
              <a:t>Hilton Hotels UK: Property Management and Guest Systems</a:t>
            </a:r>
          </a:p>
        </p:txBody>
      </p:sp>
      <p:sp>
        <p:nvSpPr>
          <p:cNvPr id="3" name="Content Placeholder 2">
            <a:extLst>
              <a:ext uri="{FF2B5EF4-FFF2-40B4-BE49-F238E27FC236}">
                <a16:creationId xmlns:a16="http://schemas.microsoft.com/office/drawing/2014/main" id="{D1269BED-D182-81D2-DC93-EDEF49CC21AA}"/>
              </a:ext>
            </a:extLst>
          </p:cNvPr>
          <p:cNvSpPr>
            <a:spLocks noGrp="1"/>
          </p:cNvSpPr>
          <p:nvPr>
            <p:ph idx="1"/>
          </p:nvPr>
        </p:nvSpPr>
        <p:spPr/>
        <p:txBody>
          <a:bodyPr/>
          <a:lstStyle/>
          <a:p>
            <a:r>
              <a:rPr lang="en-GB" dirty="0"/>
              <a:t>Hilton operates cloud-based Property Management Systems (PMS) across UK hotels.</a:t>
            </a:r>
          </a:p>
          <a:p>
            <a:r>
              <a:rPr lang="en-GB" dirty="0"/>
              <a:t>Enables digital check-in, keyless room access, and personalised guest services.</a:t>
            </a:r>
          </a:p>
          <a:p>
            <a:r>
              <a:rPr lang="en-GB" dirty="0"/>
              <a:t>Integrates real-time data from booking and housekeeping departments.</a:t>
            </a:r>
          </a:p>
          <a:p>
            <a:r>
              <a:rPr lang="en-GB" dirty="0"/>
              <a:t>Increases operational efficiency and customer satisfaction.</a:t>
            </a:r>
          </a:p>
          <a:p>
            <a:r>
              <a:rPr lang="en-GB" dirty="0"/>
              <a:t>Enhances competitive position through service innovation.</a:t>
            </a:r>
          </a:p>
        </p:txBody>
      </p:sp>
      <p:sp>
        <p:nvSpPr>
          <p:cNvPr id="4" name="TextBox 3">
            <a:extLst>
              <a:ext uri="{FF2B5EF4-FFF2-40B4-BE49-F238E27FC236}">
                <a16:creationId xmlns:a16="http://schemas.microsoft.com/office/drawing/2014/main" id="{6806ED8B-9E19-98B2-80B8-CD18A0BE71F7}"/>
              </a:ext>
            </a:extLst>
          </p:cNvPr>
          <p:cNvSpPr txBox="1"/>
          <p:nvPr/>
        </p:nvSpPr>
        <p:spPr>
          <a:xfrm>
            <a:off x="89210" y="6311900"/>
            <a:ext cx="7783551" cy="369332"/>
          </a:xfrm>
          <a:prstGeom prst="rect">
            <a:avLst/>
          </a:prstGeom>
          <a:noFill/>
        </p:spPr>
        <p:txBody>
          <a:bodyPr wrap="square" rtlCol="0">
            <a:spAutoFit/>
          </a:bodyPr>
          <a:lstStyle/>
          <a:p>
            <a:r>
              <a:rPr lang="en-GB" dirty="0"/>
              <a:t>Sources: Hilton Worldwide Holdings Inc., 2024; </a:t>
            </a:r>
            <a:r>
              <a:rPr lang="en-GB" dirty="0" err="1"/>
              <a:t>Buhalis</a:t>
            </a:r>
            <a:r>
              <a:rPr lang="en-GB" dirty="0"/>
              <a:t> and </a:t>
            </a:r>
            <a:r>
              <a:rPr lang="en-GB" dirty="0" err="1"/>
              <a:t>Sinarta</a:t>
            </a:r>
            <a:r>
              <a:rPr lang="en-GB" dirty="0"/>
              <a:t>, 2019 </a:t>
            </a:r>
          </a:p>
        </p:txBody>
      </p:sp>
    </p:spTree>
    <p:extLst>
      <p:ext uri="{BB962C8B-B14F-4D97-AF65-F5344CB8AC3E}">
        <p14:creationId xmlns:p14="http://schemas.microsoft.com/office/powerpoint/2010/main" val="22791532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1BBF4-4F33-0BD2-176A-10A1FFCDFA8D}"/>
              </a:ext>
            </a:extLst>
          </p:cNvPr>
          <p:cNvSpPr>
            <a:spLocks noGrp="1"/>
          </p:cNvSpPr>
          <p:nvPr>
            <p:ph type="title"/>
          </p:nvPr>
        </p:nvSpPr>
        <p:spPr/>
        <p:txBody>
          <a:bodyPr>
            <a:normAutofit fontScale="90000"/>
          </a:bodyPr>
          <a:lstStyle/>
          <a:p>
            <a:pPr algn="ctr"/>
            <a:r>
              <a:rPr lang="en-GB" dirty="0"/>
              <a:t>Vodafone UK: Business Intelligence and Customer Insights Systems</a:t>
            </a:r>
            <a:br>
              <a:rPr lang="en-GB" dirty="0"/>
            </a:br>
            <a:endParaRPr lang="en-GB" dirty="0"/>
          </a:p>
        </p:txBody>
      </p:sp>
      <p:sp>
        <p:nvSpPr>
          <p:cNvPr id="3" name="Content Placeholder 2">
            <a:extLst>
              <a:ext uri="{FF2B5EF4-FFF2-40B4-BE49-F238E27FC236}">
                <a16:creationId xmlns:a16="http://schemas.microsoft.com/office/drawing/2014/main" id="{D1269BED-D182-81D2-DC93-EDEF49CC21AA}"/>
              </a:ext>
            </a:extLst>
          </p:cNvPr>
          <p:cNvSpPr>
            <a:spLocks noGrp="1"/>
          </p:cNvSpPr>
          <p:nvPr>
            <p:ph idx="1"/>
          </p:nvPr>
        </p:nvSpPr>
        <p:spPr/>
        <p:txBody>
          <a:bodyPr>
            <a:normAutofit/>
          </a:bodyPr>
          <a:lstStyle/>
          <a:p>
            <a:r>
              <a:rPr lang="en-GB" dirty="0"/>
              <a:t>Implements integrated Business Intelligence (BI) tools to analyse customer data and network usage patterns (Vodafone Group plc, 2024).</a:t>
            </a:r>
          </a:p>
          <a:p>
            <a:r>
              <a:rPr lang="en-GB" dirty="0"/>
              <a:t>Leverages AI and analytics to improve churn prediction and personalise mobile service plans.</a:t>
            </a:r>
          </a:p>
          <a:p>
            <a:r>
              <a:rPr lang="en-GB" dirty="0"/>
              <a:t>Enhances operational decision-making through centralised data dashboards and predictive reporting.</a:t>
            </a:r>
          </a:p>
          <a:p>
            <a:r>
              <a:rPr lang="en-GB" dirty="0"/>
              <a:t>Supports digital transformation and competitive advantage in the UK telecom market.</a:t>
            </a:r>
          </a:p>
          <a:p>
            <a:r>
              <a:rPr lang="en-GB" dirty="0"/>
              <a:t>Strengthens data-driven marketing and improves customer retention outcomes (Dwivedi et al., 2023).</a:t>
            </a:r>
          </a:p>
        </p:txBody>
      </p:sp>
      <p:sp>
        <p:nvSpPr>
          <p:cNvPr id="4" name="TextBox 3">
            <a:extLst>
              <a:ext uri="{FF2B5EF4-FFF2-40B4-BE49-F238E27FC236}">
                <a16:creationId xmlns:a16="http://schemas.microsoft.com/office/drawing/2014/main" id="{6806ED8B-9E19-98B2-80B8-CD18A0BE71F7}"/>
              </a:ext>
            </a:extLst>
          </p:cNvPr>
          <p:cNvSpPr txBox="1"/>
          <p:nvPr/>
        </p:nvSpPr>
        <p:spPr>
          <a:xfrm>
            <a:off x="89210" y="6311900"/>
            <a:ext cx="7783551" cy="369332"/>
          </a:xfrm>
          <a:prstGeom prst="rect">
            <a:avLst/>
          </a:prstGeom>
          <a:noFill/>
        </p:spPr>
        <p:txBody>
          <a:bodyPr wrap="square" rtlCol="0">
            <a:spAutoFit/>
          </a:bodyPr>
          <a:lstStyle/>
          <a:p>
            <a:r>
              <a:rPr lang="en-GB" dirty="0"/>
              <a:t>Sources: Vodafone Group plc, 2024; Dwivedi et al., 2023</a:t>
            </a:r>
          </a:p>
        </p:txBody>
      </p:sp>
    </p:spTree>
    <p:extLst>
      <p:ext uri="{BB962C8B-B14F-4D97-AF65-F5344CB8AC3E}">
        <p14:creationId xmlns:p14="http://schemas.microsoft.com/office/powerpoint/2010/main" val="259246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1BBF4-4F33-0BD2-176A-10A1FFCDFA8D}"/>
              </a:ext>
            </a:extLst>
          </p:cNvPr>
          <p:cNvSpPr>
            <a:spLocks noGrp="1"/>
          </p:cNvSpPr>
          <p:nvPr>
            <p:ph type="title"/>
          </p:nvPr>
        </p:nvSpPr>
        <p:spPr/>
        <p:txBody>
          <a:bodyPr/>
          <a:lstStyle/>
          <a:p>
            <a:pPr algn="ctr"/>
            <a:r>
              <a:rPr lang="en-GB" dirty="0"/>
              <a:t>AXA UK: Risk and Claims Management Information Systems</a:t>
            </a:r>
          </a:p>
        </p:txBody>
      </p:sp>
      <p:sp>
        <p:nvSpPr>
          <p:cNvPr id="3" name="Content Placeholder 2">
            <a:extLst>
              <a:ext uri="{FF2B5EF4-FFF2-40B4-BE49-F238E27FC236}">
                <a16:creationId xmlns:a16="http://schemas.microsoft.com/office/drawing/2014/main" id="{D1269BED-D182-81D2-DC93-EDEF49CC21AA}"/>
              </a:ext>
            </a:extLst>
          </p:cNvPr>
          <p:cNvSpPr>
            <a:spLocks noGrp="1"/>
          </p:cNvSpPr>
          <p:nvPr>
            <p:ph idx="1"/>
          </p:nvPr>
        </p:nvSpPr>
        <p:spPr/>
        <p:txBody>
          <a:bodyPr>
            <a:normAutofit/>
          </a:bodyPr>
          <a:lstStyle/>
          <a:p>
            <a:r>
              <a:rPr lang="en-GB" dirty="0"/>
              <a:t>Utilises Management Information Systems (MIS) to integrate claims processing and risk evaluation (AXA UK plc, 2024).</a:t>
            </a:r>
          </a:p>
          <a:p>
            <a:r>
              <a:rPr lang="en-GB" dirty="0"/>
              <a:t>AI-based analytics detect fraud and automate high-volume claims for greater efficiency.</a:t>
            </a:r>
          </a:p>
          <a:p>
            <a:r>
              <a:rPr lang="en-GB" dirty="0"/>
              <a:t>Enhances accuracy in underwriting and customer service response time.</a:t>
            </a:r>
          </a:p>
          <a:p>
            <a:r>
              <a:rPr lang="en-GB" dirty="0"/>
              <a:t>Improves compliance, transparency, and trust across digital insurance operations.</a:t>
            </a:r>
          </a:p>
          <a:p>
            <a:r>
              <a:rPr lang="en-GB" dirty="0"/>
              <a:t>Strengthens decision-making for long-term strategic risk management (</a:t>
            </a:r>
            <a:r>
              <a:rPr lang="en-GB" dirty="0" err="1"/>
              <a:t>Alharthi</a:t>
            </a:r>
            <a:r>
              <a:rPr lang="en-GB" dirty="0"/>
              <a:t> et al., 2022).</a:t>
            </a:r>
          </a:p>
        </p:txBody>
      </p:sp>
      <p:sp>
        <p:nvSpPr>
          <p:cNvPr id="4" name="TextBox 3">
            <a:extLst>
              <a:ext uri="{FF2B5EF4-FFF2-40B4-BE49-F238E27FC236}">
                <a16:creationId xmlns:a16="http://schemas.microsoft.com/office/drawing/2014/main" id="{6806ED8B-9E19-98B2-80B8-CD18A0BE71F7}"/>
              </a:ext>
            </a:extLst>
          </p:cNvPr>
          <p:cNvSpPr txBox="1"/>
          <p:nvPr/>
        </p:nvSpPr>
        <p:spPr>
          <a:xfrm>
            <a:off x="89210" y="6311900"/>
            <a:ext cx="7783551" cy="369332"/>
          </a:xfrm>
          <a:prstGeom prst="rect">
            <a:avLst/>
          </a:prstGeom>
          <a:noFill/>
        </p:spPr>
        <p:txBody>
          <a:bodyPr wrap="square" rtlCol="0">
            <a:spAutoFit/>
          </a:bodyPr>
          <a:lstStyle/>
          <a:p>
            <a:r>
              <a:rPr lang="en-GB" dirty="0"/>
              <a:t>Sources: AXA UK plc, 2024; </a:t>
            </a:r>
            <a:r>
              <a:rPr lang="en-GB" dirty="0" err="1"/>
              <a:t>Alharthi</a:t>
            </a:r>
            <a:r>
              <a:rPr lang="en-GB" dirty="0"/>
              <a:t> et al., 2022</a:t>
            </a:r>
          </a:p>
        </p:txBody>
      </p:sp>
    </p:spTree>
    <p:extLst>
      <p:ext uri="{BB962C8B-B14F-4D97-AF65-F5344CB8AC3E}">
        <p14:creationId xmlns:p14="http://schemas.microsoft.com/office/powerpoint/2010/main" val="19411205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33DE-D532-5185-C8E8-44F20351293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60289C2-693A-E295-0976-6031AEA1C5A4}"/>
              </a:ext>
            </a:extLst>
          </p:cNvPr>
          <p:cNvSpPr>
            <a:spLocks noGrp="1"/>
          </p:cNvSpPr>
          <p:nvPr>
            <p:ph idx="1"/>
          </p:nvPr>
        </p:nvSpPr>
        <p:spPr/>
        <p:txBody>
          <a:bodyPr>
            <a:normAutofit fontScale="40000" lnSpcReduction="20000"/>
          </a:bodyPr>
          <a:lstStyle/>
          <a:p>
            <a:r>
              <a:rPr lang="en-GB" dirty="0" err="1"/>
              <a:t>Alharthi</a:t>
            </a:r>
            <a:r>
              <a:rPr lang="en-GB" dirty="0"/>
              <a:t>, A., Ceric, V. and Tung, L. (2022) Artificial intelligence applications in insurance risk management: A review, </a:t>
            </a:r>
            <a:r>
              <a:rPr lang="en-GB" i="1" dirty="0"/>
              <a:t>Journal of Risk Finance</a:t>
            </a:r>
            <a:r>
              <a:rPr lang="en-GB" dirty="0"/>
              <a:t>, 23(4), pp. 451–469. </a:t>
            </a:r>
            <a:r>
              <a:rPr lang="en-GB" dirty="0">
                <a:hlinkClick r:id="rId2"/>
              </a:rPr>
              <a:t>https://doi.org/10.1108/JRF-01-2022-0018</a:t>
            </a:r>
            <a:endParaRPr lang="en-GB" dirty="0"/>
          </a:p>
          <a:p>
            <a:r>
              <a:rPr lang="en-GB" dirty="0"/>
              <a:t>AXA UK plc (2024) </a:t>
            </a:r>
            <a:r>
              <a:rPr lang="en-GB" i="1" dirty="0"/>
              <a:t>Annual Report and Accounts 2024</a:t>
            </a:r>
            <a:r>
              <a:rPr lang="en-GB" dirty="0"/>
              <a:t>. London: AXA Group.</a:t>
            </a:r>
          </a:p>
          <a:p>
            <a:r>
              <a:rPr lang="en-GB" dirty="0" err="1"/>
              <a:t>Almazrouei</a:t>
            </a:r>
            <a:r>
              <a:rPr lang="en-GB" dirty="0"/>
              <a:t>, H. and Zaki, M. (2021) Digital transformation in banking: The role of customer analytics, </a:t>
            </a:r>
            <a:r>
              <a:rPr lang="en-GB" i="1" dirty="0"/>
              <a:t>Journal of Financial Services Marketing</a:t>
            </a:r>
            <a:r>
              <a:rPr lang="en-GB" dirty="0"/>
              <a:t>, 26(2), pp. 87–99.</a:t>
            </a:r>
            <a:br>
              <a:rPr lang="en-GB" dirty="0"/>
            </a:br>
            <a:r>
              <a:rPr lang="en-GB" dirty="0"/>
              <a:t>https://</a:t>
            </a:r>
            <a:r>
              <a:rPr lang="en-GB" dirty="0" err="1"/>
              <a:t>doi.org</a:t>
            </a:r>
            <a:r>
              <a:rPr lang="en-GB" dirty="0"/>
              <a:t>/10.1057/s41264-021-00102-4</a:t>
            </a:r>
          </a:p>
          <a:p>
            <a:r>
              <a:rPr lang="en-GB" dirty="0"/>
              <a:t>Barclays plc (2024) </a:t>
            </a:r>
            <a:r>
              <a:rPr lang="en-GB" i="1" dirty="0"/>
              <a:t>Annual Report 2024</a:t>
            </a:r>
            <a:r>
              <a:rPr lang="en-GB" dirty="0"/>
              <a:t>. London: Barclays Group.</a:t>
            </a:r>
          </a:p>
          <a:p>
            <a:r>
              <a:rPr lang="en-GB" dirty="0" err="1"/>
              <a:t>Buhalis</a:t>
            </a:r>
            <a:r>
              <a:rPr lang="en-GB" dirty="0"/>
              <a:t>, D. and </a:t>
            </a:r>
            <a:r>
              <a:rPr lang="en-GB" dirty="0" err="1"/>
              <a:t>Sinarta</a:t>
            </a:r>
            <a:r>
              <a:rPr lang="en-GB" dirty="0"/>
              <a:t>, Y. (2019) Real-time co-creation and customer experience in hospitality, </a:t>
            </a:r>
            <a:r>
              <a:rPr lang="en-GB" i="1" dirty="0"/>
              <a:t>International Journal of Contemporary Hospitality Management</a:t>
            </a:r>
            <a:r>
              <a:rPr lang="en-GB" dirty="0"/>
              <a:t>, 31(3), pp. 1309–1337.</a:t>
            </a:r>
            <a:br>
              <a:rPr lang="en-GB" dirty="0"/>
            </a:br>
            <a:r>
              <a:rPr lang="en-GB" dirty="0"/>
              <a:t>https://</a:t>
            </a:r>
            <a:r>
              <a:rPr lang="en-GB" dirty="0" err="1"/>
              <a:t>doi.org</a:t>
            </a:r>
            <a:r>
              <a:rPr lang="en-GB" dirty="0"/>
              <a:t>/10.1108/IJCHM-10-2017-0709</a:t>
            </a:r>
          </a:p>
          <a:p>
            <a:r>
              <a:rPr lang="en-GB" dirty="0"/>
              <a:t>CIPD (2023) </a:t>
            </a:r>
            <a:r>
              <a:rPr lang="en-GB" i="1" dirty="0"/>
              <a:t>Technology, Work and the Employee Experience</a:t>
            </a:r>
            <a:r>
              <a:rPr lang="en-GB" dirty="0"/>
              <a:t>. London: Chartered Institute of Personnel and Development.</a:t>
            </a:r>
          </a:p>
          <a:p>
            <a:r>
              <a:rPr lang="en-GB" dirty="0"/>
              <a:t>Deloitte (2023) </a:t>
            </a:r>
            <a:r>
              <a:rPr lang="en-GB" i="1" dirty="0"/>
              <a:t>Digital Transformation 2023: The State of Play in UK Business</a:t>
            </a:r>
            <a:r>
              <a:rPr lang="en-GB" dirty="0"/>
              <a:t>. London: Deloitte Insights.</a:t>
            </a:r>
          </a:p>
          <a:p>
            <a:r>
              <a:rPr lang="en-GB" dirty="0"/>
              <a:t>Dwivedi, Y.K., Hughes, D.L., </a:t>
            </a:r>
            <a:r>
              <a:rPr lang="en-GB" dirty="0" err="1"/>
              <a:t>Ismagilova</a:t>
            </a:r>
            <a:r>
              <a:rPr lang="en-GB" dirty="0"/>
              <a:t>, E. et al. (2023) Artificial intelligence for customer experience in telecommunications, </a:t>
            </a:r>
            <a:r>
              <a:rPr lang="en-GB" i="1" dirty="0"/>
              <a:t>Telecommunications Policy</a:t>
            </a:r>
            <a:r>
              <a:rPr lang="en-GB" dirty="0"/>
              <a:t>, 47(2), 102502. https://</a:t>
            </a:r>
            <a:r>
              <a:rPr lang="en-GB" dirty="0" err="1"/>
              <a:t>doi.org</a:t>
            </a:r>
            <a:r>
              <a:rPr lang="en-GB" dirty="0"/>
              <a:t>/10.1016/j.telpol.2022.102502</a:t>
            </a:r>
          </a:p>
          <a:p>
            <a:r>
              <a:rPr lang="en-GB" dirty="0"/>
              <a:t>Hilton Worldwide Holdings Inc. (2024) </a:t>
            </a:r>
            <a:r>
              <a:rPr lang="en-GB" i="1" dirty="0"/>
              <a:t>Annual Report 2024</a:t>
            </a:r>
            <a:r>
              <a:rPr lang="en-GB" dirty="0"/>
              <a:t>. London: Hilton UK &amp; Ireland.</a:t>
            </a:r>
          </a:p>
          <a:p>
            <a:r>
              <a:rPr lang="en-GB" dirty="0"/>
              <a:t>Laudon, K.C. and Laudon, J.P. (2023) </a:t>
            </a:r>
            <a:r>
              <a:rPr lang="en-GB" i="1" dirty="0"/>
              <a:t>Management Information Systems: Managing the Digital Firm</a:t>
            </a:r>
            <a:r>
              <a:rPr lang="en-GB" dirty="0"/>
              <a:t>. 17th </a:t>
            </a:r>
            <a:r>
              <a:rPr lang="en-GB" dirty="0" err="1"/>
              <a:t>edn</a:t>
            </a:r>
            <a:r>
              <a:rPr lang="en-GB" dirty="0"/>
              <a:t>. Harlow: Pearson Education Limited.</a:t>
            </a:r>
          </a:p>
          <a:p>
            <a:r>
              <a:rPr lang="en-GB" dirty="0"/>
              <a:t>Porter, M.E. (2001) Strategy and the Internet, </a:t>
            </a:r>
            <a:r>
              <a:rPr lang="en-GB" i="1" dirty="0"/>
              <a:t>Harvard Business Review</a:t>
            </a:r>
            <a:r>
              <a:rPr lang="en-GB" dirty="0"/>
              <a:t>, 79(3), pp. 62–78.</a:t>
            </a:r>
            <a:br>
              <a:rPr lang="en-GB" dirty="0"/>
            </a:br>
            <a:r>
              <a:rPr lang="en-GB" dirty="0"/>
              <a:t>https://</a:t>
            </a:r>
            <a:r>
              <a:rPr lang="en-GB" dirty="0" err="1"/>
              <a:t>doi.org</a:t>
            </a:r>
            <a:r>
              <a:rPr lang="en-GB" dirty="0"/>
              <a:t>/10.1177/0733451207312530</a:t>
            </a:r>
          </a:p>
          <a:p>
            <a:r>
              <a:rPr lang="en-GB" dirty="0" err="1"/>
              <a:t>Riahi</a:t>
            </a:r>
            <a:r>
              <a:rPr lang="en-GB" dirty="0"/>
              <a:t>, G. and Almutairi, S. (2022) Information systems and supply chain performance: Evidence from UK retail sector, </a:t>
            </a:r>
            <a:r>
              <a:rPr lang="en-GB" i="1" dirty="0"/>
              <a:t>International Journal of Information Management</a:t>
            </a:r>
            <a:r>
              <a:rPr lang="en-GB" dirty="0"/>
              <a:t>, 64, 102474.</a:t>
            </a:r>
            <a:br>
              <a:rPr lang="en-GB" dirty="0"/>
            </a:br>
            <a:r>
              <a:rPr lang="en-GB" dirty="0"/>
              <a:t>https://</a:t>
            </a:r>
            <a:r>
              <a:rPr lang="en-GB" dirty="0" err="1"/>
              <a:t>doi.org</a:t>
            </a:r>
            <a:r>
              <a:rPr lang="en-GB" dirty="0"/>
              <a:t>/10.1016/j.ijinfomgt.2021.102474</a:t>
            </a:r>
          </a:p>
          <a:p>
            <a:r>
              <a:rPr lang="en-GB" dirty="0"/>
              <a:t>Tesco plc (2024) </a:t>
            </a:r>
            <a:r>
              <a:rPr lang="en-GB" i="1" dirty="0"/>
              <a:t>Annual Report and Financial Statements 2024</a:t>
            </a:r>
            <a:r>
              <a:rPr lang="en-GB" dirty="0"/>
              <a:t>. Welwyn Garden City: Tesco.</a:t>
            </a:r>
          </a:p>
          <a:p>
            <a:r>
              <a:rPr lang="en-GB" dirty="0"/>
              <a:t>Vodafone Group plc (2024) </a:t>
            </a:r>
            <a:r>
              <a:rPr lang="en-GB" i="1" dirty="0"/>
              <a:t>Annual Report and Accounts 2024</a:t>
            </a:r>
            <a:r>
              <a:rPr lang="en-GB" dirty="0"/>
              <a:t>. Newbury: Vodafone Group.</a:t>
            </a:r>
          </a:p>
        </p:txBody>
      </p:sp>
    </p:spTree>
    <p:extLst>
      <p:ext uri="{BB962C8B-B14F-4D97-AF65-F5344CB8AC3E}">
        <p14:creationId xmlns:p14="http://schemas.microsoft.com/office/powerpoint/2010/main" val="9926944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E448DB1-4196-18A6-15DA-C72635C1B1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7" name="Picture 6" descr="A close-up of the words written in sand">
            <a:extLst>
              <a:ext uri="{FF2B5EF4-FFF2-40B4-BE49-F238E27FC236}">
                <a16:creationId xmlns:a16="http://schemas.microsoft.com/office/drawing/2014/main" id="{ADF6D544-1B7E-53D8-85EE-E68E89F5CFA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0012" r="9091" b="13380"/>
          <a:stretch>
            <a:fillRect/>
          </a:stretch>
        </p:blipFill>
        <p:spPr>
          <a:xfrm>
            <a:off x="20" y="10"/>
            <a:ext cx="12191980" cy="6857990"/>
          </a:xfrm>
          <a:prstGeom prst="rect">
            <a:avLst/>
          </a:prstGeom>
        </p:spPr>
      </p:pic>
      <p:sp>
        <p:nvSpPr>
          <p:cNvPr id="14" name="Rectangle 13">
            <a:extLst>
              <a:ext uri="{FF2B5EF4-FFF2-40B4-BE49-F238E27FC236}">
                <a16:creationId xmlns:a16="http://schemas.microsoft.com/office/drawing/2014/main" id="{76A10D8F-D463-70E5-239B-17AD65EF4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3183" y="173181"/>
            <a:ext cx="6858002" cy="6511640"/>
          </a:xfrm>
          <a:prstGeom prst="rect">
            <a:avLst/>
          </a:prstGeom>
          <a:gradFill>
            <a:gsLst>
              <a:gs pos="0">
                <a:schemeClr val="bg1">
                  <a:alpha val="0"/>
                </a:schemeClr>
              </a:gs>
              <a:gs pos="46000">
                <a:schemeClr val="bg1">
                  <a:alpha val="30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41F22ACC-8B28-F8FD-3309-68EDEB3FEE13}"/>
              </a:ext>
            </a:extLst>
          </p:cNvPr>
          <p:cNvSpPr>
            <a:spLocks noGrp="1"/>
          </p:cNvSpPr>
          <p:nvPr>
            <p:ph type="ctrTitle"/>
          </p:nvPr>
        </p:nvSpPr>
        <p:spPr>
          <a:xfrm>
            <a:off x="286506" y="603315"/>
            <a:ext cx="5649211" cy="3685731"/>
          </a:xfrm>
        </p:spPr>
        <p:txBody>
          <a:bodyPr anchor="t">
            <a:normAutofit/>
          </a:bodyPr>
          <a:lstStyle/>
          <a:p>
            <a:pPr algn="l"/>
            <a:r>
              <a:rPr lang="en-US" sz="6100"/>
              <a:t>Conclusion:</a:t>
            </a:r>
            <a:br>
              <a:rPr lang="en-US" sz="6100"/>
            </a:br>
            <a:br>
              <a:rPr lang="en-US" sz="6100"/>
            </a:br>
            <a:br>
              <a:rPr lang="en-US" sz="6100"/>
            </a:br>
            <a:endParaRPr lang="en-GB" sz="6100"/>
          </a:p>
        </p:txBody>
      </p:sp>
      <p:sp>
        <p:nvSpPr>
          <p:cNvPr id="3" name="Subtitle 2">
            <a:extLst>
              <a:ext uri="{FF2B5EF4-FFF2-40B4-BE49-F238E27FC236}">
                <a16:creationId xmlns:a16="http://schemas.microsoft.com/office/drawing/2014/main" id="{62124F56-E94C-B021-9664-5018EC0DF165}"/>
              </a:ext>
            </a:extLst>
          </p:cNvPr>
          <p:cNvSpPr>
            <a:spLocks noGrp="1"/>
          </p:cNvSpPr>
          <p:nvPr>
            <p:ph type="subTitle" idx="1"/>
          </p:nvPr>
        </p:nvSpPr>
        <p:spPr>
          <a:xfrm>
            <a:off x="286507" y="4437176"/>
            <a:ext cx="4007587" cy="1290807"/>
          </a:xfrm>
        </p:spPr>
        <p:txBody>
          <a:bodyPr anchor="ctr">
            <a:noAutofit/>
          </a:bodyPr>
          <a:lstStyle/>
          <a:p>
            <a:pPr marL="285750" indent="-285750" algn="l">
              <a:lnSpc>
                <a:spcPct val="110000"/>
              </a:lnSpc>
              <a:buFont typeface="Arial" panose="020B0604020202020204" pitchFamily="34" charset="0"/>
              <a:buChar char="•"/>
            </a:pPr>
            <a:r>
              <a:rPr lang="en-US" sz="1600" dirty="0"/>
              <a:t>NetSuite has a solid offering for Transport &amp; Logistics industry</a:t>
            </a:r>
          </a:p>
          <a:p>
            <a:pPr marL="285750" indent="-285750" algn="l">
              <a:lnSpc>
                <a:spcPct val="110000"/>
              </a:lnSpc>
              <a:buFont typeface="Arial" panose="020B0604020202020204" pitchFamily="34" charset="0"/>
              <a:buChar char="•"/>
            </a:pPr>
            <a:r>
              <a:rPr lang="en-US" sz="1600" dirty="0"/>
              <a:t>Strong cloud strength and pre-built logistic focus modules</a:t>
            </a:r>
          </a:p>
          <a:p>
            <a:pPr marL="285750" indent="-285750" algn="l">
              <a:lnSpc>
                <a:spcPct val="110000"/>
              </a:lnSpc>
              <a:buFont typeface="Arial" panose="020B0604020202020204" pitchFamily="34" charset="0"/>
              <a:buChar char="•"/>
            </a:pPr>
            <a:r>
              <a:rPr lang="en-US" sz="1600" dirty="0"/>
              <a:t>Strong across all operations (warehouse, shipment, finance, customer)  NetSuite offers that in one cloud suite.</a:t>
            </a:r>
            <a:endParaRPr lang="en-GB" sz="1600" dirty="0"/>
          </a:p>
        </p:txBody>
      </p:sp>
    </p:spTree>
    <p:extLst>
      <p:ext uri="{BB962C8B-B14F-4D97-AF65-F5344CB8AC3E}">
        <p14:creationId xmlns:p14="http://schemas.microsoft.com/office/powerpoint/2010/main" val="365061980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355</TotalTime>
  <Words>3643</Words>
  <Application>Microsoft Office PowerPoint</Application>
  <PresentationFormat>Widescreen</PresentationFormat>
  <Paragraphs>305</Paragraphs>
  <Slides>33</Slides>
  <Notes>2</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33</vt:i4>
      </vt:variant>
    </vt:vector>
  </HeadingPairs>
  <TitlesOfParts>
    <vt:vector size="41" baseType="lpstr">
      <vt:lpstr>Aptos</vt:lpstr>
      <vt:lpstr>Aptos Display</vt:lpstr>
      <vt:lpstr>Arial</vt:lpstr>
      <vt:lpstr>Calibri</vt:lpstr>
      <vt:lpstr>Calibri Light</vt:lpstr>
      <vt:lpstr>Neue Haas Grotesk Text Pro</vt:lpstr>
      <vt:lpstr>Wingdings</vt:lpstr>
      <vt:lpstr>VanillaVTI</vt:lpstr>
      <vt:lpstr>LCLM5004 Presentation: Business Information Systems</vt:lpstr>
      <vt:lpstr>Oracle &amp; Swift: Working together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LCLM5004 business information systems</vt:lpstr>
      <vt:lpstr>Ethical Considerations in Modern Information Systems</vt:lpstr>
      <vt:lpstr>Data Privacy    </vt:lpstr>
      <vt:lpstr>Data Security</vt:lpstr>
      <vt:lpstr>AI and Automated Decision-Making</vt:lpstr>
      <vt:lpstr>Employee Monitoring   </vt:lpstr>
      <vt:lpstr>Algorithmic Bias</vt:lpstr>
      <vt:lpstr>References</vt:lpstr>
      <vt:lpstr>Part 4: Case Studies</vt:lpstr>
      <vt:lpstr>Tesco: Data Analytics and Supply Chain Systems</vt:lpstr>
      <vt:lpstr>Barclays: CRM and Risk Management Systems</vt:lpstr>
      <vt:lpstr>Hilton Hotels UK: Property Management and Guest Systems</vt:lpstr>
      <vt:lpstr>Vodafone UK: Business Intelligence and Customer Insights Systems </vt:lpstr>
      <vt:lpstr>AXA UK: Risk and Claims Management Information Systems</vt:lpstr>
      <vt:lpstr>References</vt:lpstr>
      <vt:lpstr>Conclusion: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John Shanks Paton (2336252)</dc:creator>
  <cp:lastModifiedBy>John Paton</cp:lastModifiedBy>
  <cp:revision>1</cp:revision>
  <dcterms:created xsi:type="dcterms:W3CDTF">2025-11-10T13:21:25Z</dcterms:created>
  <dcterms:modified xsi:type="dcterms:W3CDTF">2025-11-11T16:58:52Z</dcterms:modified>
</cp:coreProperties>
</file>