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8"/>
  </p:notesMasterIdLst>
  <p:sldIdLst>
    <p:sldId id="1647" r:id="rId2"/>
    <p:sldId id="1632" r:id="rId3"/>
    <p:sldId id="257" r:id="rId4"/>
    <p:sldId id="269" r:id="rId5"/>
    <p:sldId id="312" r:id="rId6"/>
    <p:sldId id="313" r:id="rId7"/>
    <p:sldId id="316" r:id="rId8"/>
    <p:sldId id="318" r:id="rId9"/>
    <p:sldId id="308" r:id="rId10"/>
    <p:sldId id="264" r:id="rId11"/>
    <p:sldId id="320" r:id="rId12"/>
    <p:sldId id="319" r:id="rId13"/>
    <p:sldId id="305" r:id="rId14"/>
    <p:sldId id="321" r:id="rId15"/>
    <p:sldId id="260" r:id="rId16"/>
    <p:sldId id="1650" r:id="rId17"/>
    <p:sldId id="1651" r:id="rId18"/>
    <p:sldId id="306" r:id="rId19"/>
    <p:sldId id="323" r:id="rId20"/>
    <p:sldId id="324" r:id="rId21"/>
    <p:sldId id="325" r:id="rId22"/>
    <p:sldId id="311" r:id="rId23"/>
    <p:sldId id="326" r:id="rId24"/>
    <p:sldId id="327" r:id="rId25"/>
    <p:sldId id="328" r:id="rId26"/>
    <p:sldId id="329" r:id="rId27"/>
    <p:sldId id="330" r:id="rId28"/>
    <p:sldId id="331" r:id="rId29"/>
    <p:sldId id="332" r:id="rId30"/>
    <p:sldId id="335" r:id="rId31"/>
    <p:sldId id="336" r:id="rId32"/>
    <p:sldId id="337" r:id="rId33"/>
    <p:sldId id="338" r:id="rId34"/>
    <p:sldId id="339" r:id="rId35"/>
    <p:sldId id="341" r:id="rId36"/>
    <p:sldId id="1652" r:id="rId37"/>
    <p:sldId id="1654" r:id="rId38"/>
    <p:sldId id="1655" r:id="rId39"/>
    <p:sldId id="1653" r:id="rId40"/>
    <p:sldId id="1648" r:id="rId41"/>
    <p:sldId id="287" r:id="rId42"/>
    <p:sldId id="1633" r:id="rId43"/>
    <p:sldId id="1634" r:id="rId44"/>
    <p:sldId id="1635" r:id="rId45"/>
    <p:sldId id="1636" r:id="rId46"/>
    <p:sldId id="1637" r:id="rId47"/>
    <p:sldId id="1638" r:id="rId48"/>
    <p:sldId id="1639" r:id="rId49"/>
    <p:sldId id="1641" r:id="rId50"/>
    <p:sldId id="1642" r:id="rId51"/>
    <p:sldId id="1643" r:id="rId52"/>
    <p:sldId id="288" r:id="rId53"/>
    <p:sldId id="283" r:id="rId54"/>
    <p:sldId id="289" r:id="rId55"/>
    <p:sldId id="1644" r:id="rId56"/>
    <p:sldId id="1645"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105"/>
    <p:restoredTop sz="95238"/>
  </p:normalViewPr>
  <p:slideViewPr>
    <p:cSldViewPr snapToGrid="0" snapToObjects="1">
      <p:cViewPr varScale="1">
        <p:scale>
          <a:sx n="112" d="100"/>
          <a:sy n="112" d="100"/>
        </p:scale>
        <p:origin x="32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061E79-6FD7-F64E-9CC8-5D167FE59F89}" type="datetimeFigureOut">
              <a:rPr lang="cy-GB" smtClean="0"/>
              <a:t>04/03/22</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0D5A6E-A91E-2742-A439-FE748F4E039E}" type="slidenum">
              <a:rPr lang="cy-GB" smtClean="0"/>
              <a:t>‹#›</a:t>
            </a:fld>
            <a:endParaRPr lang="cy-GB"/>
          </a:p>
        </p:txBody>
      </p:sp>
    </p:spTree>
    <p:extLst>
      <p:ext uri="{BB962C8B-B14F-4D97-AF65-F5344CB8AC3E}">
        <p14:creationId xmlns:p14="http://schemas.microsoft.com/office/powerpoint/2010/main" val="1461786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664776-2651-CC47-8364-6809BA6741CD}" type="slidenum">
              <a:rPr lang="en-US" smtClean="0"/>
              <a:t>1</a:t>
            </a:fld>
            <a:endParaRPr lang="en-US"/>
          </a:p>
        </p:txBody>
      </p:sp>
    </p:spTree>
    <p:extLst>
      <p:ext uri="{BB962C8B-B14F-4D97-AF65-F5344CB8AC3E}">
        <p14:creationId xmlns:p14="http://schemas.microsoft.com/office/powerpoint/2010/main" val="2559557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
        <p:cNvGrpSpPr/>
        <p:nvPr/>
      </p:nvGrpSpPr>
      <p:grpSpPr>
        <a:xfrm>
          <a:off x="0" y="0"/>
          <a:ext cx="0" cy="0"/>
          <a:chOff x="0" y="0"/>
          <a:chExt cx="0" cy="0"/>
        </a:xfrm>
      </p:grpSpPr>
      <p:sp>
        <p:nvSpPr>
          <p:cNvPr id="46" name="Google Shape;46;p1:notes"/>
          <p:cNvSpPr txBox="1">
            <a:spLocks noGrp="1"/>
          </p:cNvSpPr>
          <p:nvPr>
            <p:ph type="body" idx="1"/>
          </p:nvPr>
        </p:nvSpPr>
        <p:spPr>
          <a:xfrm>
            <a:off x="2010400" y="5374950"/>
            <a:ext cx="16083275" cy="50920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47" name="Google Shape;47;p1:notes"/>
          <p:cNvSpPr>
            <a:spLocks noGrp="1" noRot="1" noChangeAspect="1"/>
          </p:cNvSpPr>
          <p:nvPr>
            <p:ph type="sldImg" idx="2"/>
          </p:nvPr>
        </p:nvSpPr>
        <p:spPr>
          <a:xfrm>
            <a:off x="6281738" y="849313"/>
            <a:ext cx="7542212" cy="42433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428257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2:notes"/>
          <p:cNvSpPr txBox="1">
            <a:spLocks noGrp="1"/>
          </p:cNvSpPr>
          <p:nvPr>
            <p:ph type="body" idx="1"/>
          </p:nvPr>
        </p:nvSpPr>
        <p:spPr>
          <a:xfrm>
            <a:off x="2010400" y="5374950"/>
            <a:ext cx="16083275" cy="50920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8" name="Google Shape;128;p2:notes"/>
          <p:cNvSpPr>
            <a:spLocks noGrp="1" noRot="1" noChangeAspect="1"/>
          </p:cNvSpPr>
          <p:nvPr>
            <p:ph type="sldImg" idx="2"/>
          </p:nvPr>
        </p:nvSpPr>
        <p:spPr>
          <a:xfrm>
            <a:off x="6281738" y="849313"/>
            <a:ext cx="7542212" cy="4243387"/>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10243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4C7F189-D558-394B-B997-99E65D638803}" type="slidenum">
              <a:rPr lang="en-US" smtClean="0"/>
              <a:pPr/>
              <a:t>10</a:t>
            </a:fld>
            <a:endParaRPr lang="en-US"/>
          </a:p>
        </p:txBody>
      </p:sp>
    </p:spTree>
    <p:extLst>
      <p:ext uri="{BB962C8B-B14F-4D97-AF65-F5344CB8AC3E}">
        <p14:creationId xmlns:p14="http://schemas.microsoft.com/office/powerpoint/2010/main" val="15178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p>
            <a:fld id="{53D1EB80-5DE9-47E5-B198-2DA9C4A06ADB}" type="slidenum">
              <a:rPr lang="en-GB" smtClean="0"/>
              <a:pPr/>
              <a:t>15</a:t>
            </a:fld>
            <a:endParaRPr lang="en-GB"/>
          </a:p>
        </p:txBody>
      </p:sp>
      <p:sp>
        <p:nvSpPr>
          <p:cNvPr id="19459" name="Rectangle 2"/>
          <p:cNvSpPr>
            <a:spLocks noGrp="1" noRot="1" noChangeAspect="1" noChangeArrowheads="1" noTextEdit="1"/>
          </p:cNvSpPr>
          <p:nvPr>
            <p:ph type="sldImg"/>
          </p:nvPr>
        </p:nvSpPr>
        <p:spPr>
          <a:xfrm>
            <a:off x="6281738" y="849313"/>
            <a:ext cx="7542212" cy="4243387"/>
          </a:xfrm>
          <a:ln/>
        </p:spPr>
      </p:sp>
      <p:sp>
        <p:nvSpPr>
          <p:cNvPr id="19460" name="Rectangle 3"/>
          <p:cNvSpPr>
            <a:spLocks noGrp="1" noChangeArrowheads="1"/>
          </p:cNvSpPr>
          <p:nvPr>
            <p:ph type="body" idx="1"/>
          </p:nvPr>
        </p:nvSpPr>
        <p:spPr>
          <a:noFill/>
          <a:ln/>
        </p:spPr>
        <p:txBody>
          <a:bodyPr/>
          <a:lstStyle/>
          <a:p>
            <a:pPr marL="228943" indent="-228943" eaLnBrk="1" hangingPunct="1"/>
            <a:r>
              <a:rPr lang="en-GB" dirty="0" err="1"/>
              <a:t>Gwaelod</a:t>
            </a:r>
            <a:r>
              <a:rPr lang="en-GB" dirty="0"/>
              <a:t> yr handout – </a:t>
            </a:r>
            <a:r>
              <a:rPr lang="en-GB" dirty="0" err="1"/>
              <a:t>tud</a:t>
            </a:r>
            <a:r>
              <a:rPr lang="en-GB" dirty="0"/>
              <a:t>. 2 – Beth </a:t>
            </a:r>
            <a:r>
              <a:rPr lang="en-GB" dirty="0" err="1"/>
              <a:t>yw</a:t>
            </a:r>
            <a:r>
              <a:rPr lang="en-GB" dirty="0"/>
              <a:t> </a:t>
            </a:r>
            <a:r>
              <a:rPr lang="en-GB" dirty="0" err="1"/>
              <a:t>trawsieithu</a:t>
            </a:r>
            <a:r>
              <a:rPr lang="en-GB" dirty="0"/>
              <a:t> a </a:t>
            </a:r>
            <a:r>
              <a:rPr lang="en-GB" dirty="0" err="1"/>
              <a:t>sut</a:t>
            </a:r>
            <a:r>
              <a:rPr lang="en-GB" dirty="0"/>
              <a:t> </a:t>
            </a:r>
            <a:r>
              <a:rPr lang="en-GB" dirty="0" err="1"/>
              <a:t>mae</a:t>
            </a:r>
            <a:r>
              <a:rPr lang="en-GB" dirty="0"/>
              <a:t> </a:t>
            </a:r>
            <a:r>
              <a:rPr lang="en-GB" dirty="0" err="1"/>
              <a:t>ei</a:t>
            </a:r>
            <a:r>
              <a:rPr lang="en-GB" dirty="0"/>
              <a:t> </a:t>
            </a:r>
            <a:r>
              <a:rPr lang="en-GB" dirty="0" err="1"/>
              <a:t>ddefnyddio</a:t>
            </a:r>
            <a:r>
              <a:rPr lang="en-GB" dirty="0"/>
              <a:t>? </a:t>
            </a:r>
          </a:p>
          <a:p>
            <a:pPr marL="228943" indent="-228943" eaLnBrk="1" hangingPunct="1"/>
            <a:endParaRPr lang="en-GB" dirty="0"/>
          </a:p>
          <a:p>
            <a:pPr marL="228943" indent="-228943" eaLnBrk="1" hangingPunct="1"/>
            <a:r>
              <a:rPr lang="en-GB" dirty="0"/>
              <a:t>DERBYN ….. DEFNYDDIO</a:t>
            </a:r>
          </a:p>
          <a:p>
            <a:pPr marL="228943" indent="-228943" eaLnBrk="1" hangingPunct="1"/>
            <a:endParaRPr lang="en-GB" dirty="0"/>
          </a:p>
          <a:p>
            <a:pPr marL="228943" indent="-228943" eaLnBrk="1" hangingPunct="1"/>
            <a:r>
              <a:rPr lang="en-GB" dirty="0" err="1"/>
              <a:t>Darllen</a:t>
            </a:r>
            <a:r>
              <a:rPr lang="en-GB" dirty="0"/>
              <a:t> &gt; </a:t>
            </a:r>
            <a:r>
              <a:rPr lang="en-GB" b="1" dirty="0" err="1"/>
              <a:t>ysgrifennu</a:t>
            </a:r>
            <a:endParaRPr lang="en-GB" b="1" dirty="0"/>
          </a:p>
          <a:p>
            <a:pPr marL="228943" indent="-228943" eaLnBrk="1" hangingPunct="1"/>
            <a:r>
              <a:rPr lang="en-GB" dirty="0" err="1"/>
              <a:t>Gwrando</a:t>
            </a:r>
            <a:r>
              <a:rPr lang="en-GB" dirty="0"/>
              <a:t> &gt; </a:t>
            </a:r>
            <a:r>
              <a:rPr lang="en-GB" b="1" dirty="0" err="1"/>
              <a:t>siarad</a:t>
            </a:r>
            <a:endParaRPr lang="en-GB" b="1" dirty="0"/>
          </a:p>
          <a:p>
            <a:pPr marL="228943" indent="-228943" eaLnBrk="1" hangingPunct="1"/>
            <a:endParaRPr lang="en-GB" dirty="0"/>
          </a:p>
          <a:p>
            <a:pPr marL="228943" indent="-228943" eaLnBrk="1" hangingPunct="1"/>
            <a:r>
              <a:rPr lang="en-GB" b="1" dirty="0"/>
              <a:t>RHAID BOD WEDI DEALL Y DARN ER MWYN TRAWSIEITHU</a:t>
            </a:r>
          </a:p>
          <a:p>
            <a:pPr marL="228943" indent="-228943" eaLnBrk="1" hangingPunct="1"/>
            <a:endParaRPr lang="en-GB" b="1" dirty="0"/>
          </a:p>
          <a:p>
            <a:pPr marL="228943" indent="-228943" eaLnBrk="1" hangingPunct="1"/>
            <a:r>
              <a:rPr lang="en-GB" dirty="0"/>
              <a:t>HANDOUT - TUDALEN 3  - TABL (MODD DAN NI’N DERBYN GWYBODAETH…DEFNYDDIO GWYBODAETH) - </a:t>
            </a:r>
          </a:p>
          <a:p>
            <a:pPr marL="228943" indent="-228943" eaLnBrk="1" hangingPunct="1"/>
            <a:endParaRPr lang="en-GB" dirty="0"/>
          </a:p>
          <a:p>
            <a:pPr marL="228943" indent="-228943" eaLnBrk="1" hangingPunct="1"/>
            <a:r>
              <a:rPr lang="en-GB" b="1" dirty="0" err="1"/>
              <a:t>Sgil</a:t>
            </a:r>
            <a:r>
              <a:rPr lang="en-GB" b="1" dirty="0"/>
              <a:t> bob </a:t>
            </a:r>
            <a:r>
              <a:rPr lang="en-GB" b="1" dirty="0" err="1"/>
              <a:t>dydd</a:t>
            </a:r>
            <a:r>
              <a:rPr lang="en-GB" b="1" dirty="0"/>
              <a:t>.</a:t>
            </a:r>
            <a:r>
              <a:rPr lang="en-GB" dirty="0"/>
              <a:t> </a:t>
            </a:r>
            <a:r>
              <a:rPr lang="en-GB" dirty="0" err="1"/>
              <a:t>Stori</a:t>
            </a:r>
            <a:r>
              <a:rPr lang="en-GB" dirty="0"/>
              <a:t> </a:t>
            </a:r>
            <a:r>
              <a:rPr lang="en-GB" dirty="0" err="1"/>
              <a:t>Cen</a:t>
            </a:r>
            <a:r>
              <a:rPr lang="en-GB" dirty="0"/>
              <a:t> ? </a:t>
            </a:r>
            <a:r>
              <a:rPr lang="en-GB" dirty="0" err="1"/>
              <a:t>Merch</a:t>
            </a:r>
            <a:r>
              <a:rPr lang="en-GB" dirty="0"/>
              <a:t> </a:t>
            </a:r>
            <a:r>
              <a:rPr lang="en-GB" dirty="0" err="1"/>
              <a:t>fach</a:t>
            </a:r>
            <a:endParaRPr lang="en-GB" dirty="0"/>
          </a:p>
          <a:p>
            <a:pPr marL="228943" indent="-228943" eaLnBrk="1" hangingPunct="1"/>
            <a:endParaRPr lang="en-GB" dirty="0"/>
          </a:p>
          <a:p>
            <a:pPr marL="228943" indent="-228943" eaLnBrk="1" hangingPunct="1"/>
            <a:r>
              <a:rPr lang="en-GB" b="1" dirty="0" err="1"/>
              <a:t>Strategaeth</a:t>
            </a:r>
            <a:r>
              <a:rPr lang="en-GB" b="1" dirty="0"/>
              <a:t> </a:t>
            </a:r>
            <a:r>
              <a:rPr lang="en-GB" b="1" dirty="0" err="1"/>
              <a:t>ar</a:t>
            </a:r>
            <a:r>
              <a:rPr lang="en-GB" b="1" dirty="0"/>
              <a:t> </a:t>
            </a:r>
            <a:r>
              <a:rPr lang="en-GB" b="1" dirty="0" err="1"/>
              <a:t>gyfer</a:t>
            </a:r>
            <a:r>
              <a:rPr lang="en-GB" b="1" dirty="0"/>
              <a:t> </a:t>
            </a:r>
            <a:r>
              <a:rPr lang="en-GB" b="1" dirty="0" err="1"/>
              <a:t>pobl</a:t>
            </a:r>
            <a:r>
              <a:rPr lang="en-GB" b="1" dirty="0"/>
              <a:t> </a:t>
            </a:r>
            <a:r>
              <a:rPr lang="en-GB" b="1" dirty="0" err="1"/>
              <a:t>sy’n</a:t>
            </a:r>
            <a:r>
              <a:rPr lang="en-GB" b="1" dirty="0"/>
              <a:t> </a:t>
            </a:r>
            <a:r>
              <a:rPr lang="en-GB" b="1" dirty="0" err="1"/>
              <a:t>eithaf</a:t>
            </a:r>
            <a:r>
              <a:rPr lang="en-GB" b="1" dirty="0"/>
              <a:t> </a:t>
            </a:r>
            <a:r>
              <a:rPr lang="en-GB" b="1" dirty="0" err="1"/>
              <a:t>rhugl</a:t>
            </a:r>
            <a:r>
              <a:rPr lang="en-GB" b="1" dirty="0"/>
              <a:t> </a:t>
            </a:r>
            <a:r>
              <a:rPr lang="en-GB" b="1" dirty="0" err="1"/>
              <a:t>yn</a:t>
            </a:r>
            <a:r>
              <a:rPr lang="en-GB" b="1" dirty="0"/>
              <a:t> y </a:t>
            </a:r>
            <a:r>
              <a:rPr lang="en-GB" b="1" dirty="0" err="1"/>
              <a:t>ddwy</a:t>
            </a:r>
            <a:r>
              <a:rPr lang="en-GB" b="1" dirty="0"/>
              <a:t> </a:t>
            </a:r>
            <a:r>
              <a:rPr lang="en-GB" b="1" dirty="0" err="1"/>
              <a:t>iaith</a:t>
            </a:r>
            <a:r>
              <a:rPr lang="en-GB" b="1" dirty="0"/>
              <a:t> - </a:t>
            </a:r>
            <a:r>
              <a:rPr lang="en-GB" b="1" dirty="0" err="1"/>
              <a:t>Strategaeth</a:t>
            </a:r>
            <a:r>
              <a:rPr lang="en-GB" b="1" dirty="0"/>
              <a:t> </a:t>
            </a:r>
            <a:r>
              <a:rPr lang="en-GB" b="1" dirty="0" err="1"/>
              <a:t>i</a:t>
            </a:r>
            <a:r>
              <a:rPr lang="en-GB" b="1" dirty="0"/>
              <a:t> </a:t>
            </a:r>
            <a:r>
              <a:rPr lang="en-GB" b="1" dirty="0" err="1"/>
              <a:t>gadw</a:t>
            </a:r>
            <a:r>
              <a:rPr lang="en-GB" b="1" dirty="0"/>
              <a:t> + </a:t>
            </a:r>
            <a:r>
              <a:rPr lang="en-GB" b="1" dirty="0" err="1"/>
              <a:t>datblygu</a:t>
            </a:r>
            <a:r>
              <a:rPr lang="en-GB" b="1" dirty="0"/>
              <a:t> </a:t>
            </a:r>
            <a:r>
              <a:rPr lang="en-GB" b="1" dirty="0" err="1"/>
              <a:t>dwyieithrwydd</a:t>
            </a:r>
            <a:r>
              <a:rPr lang="en-GB" b="1" dirty="0"/>
              <a:t> </a:t>
            </a:r>
            <a:r>
              <a:rPr lang="en-GB" b="1" dirty="0" err="1"/>
              <a:t>ydy</a:t>
            </a:r>
            <a:r>
              <a:rPr lang="en-GB" b="1" dirty="0"/>
              <a:t> </a:t>
            </a:r>
            <a:r>
              <a:rPr lang="en-GB" b="1" dirty="0" err="1"/>
              <a:t>Trawsieithu</a:t>
            </a:r>
            <a:r>
              <a:rPr lang="en-GB" b="1" dirty="0"/>
              <a:t> : </a:t>
            </a:r>
            <a:r>
              <a:rPr lang="en-GB" b="1" dirty="0" err="1"/>
              <a:t>addas</a:t>
            </a:r>
            <a:r>
              <a:rPr lang="en-GB" b="1" dirty="0"/>
              <a:t> </a:t>
            </a:r>
            <a:r>
              <a:rPr lang="en-GB" b="1" dirty="0" err="1"/>
              <a:t>i</a:t>
            </a:r>
            <a:r>
              <a:rPr lang="en-GB" b="1" dirty="0"/>
              <a:t> </a:t>
            </a:r>
            <a:r>
              <a:rPr lang="en-GB" b="1" dirty="0" err="1"/>
              <a:t>bobl</a:t>
            </a:r>
            <a:r>
              <a:rPr lang="en-GB" b="1" dirty="0"/>
              <a:t> </a:t>
            </a:r>
            <a:r>
              <a:rPr lang="en-GB" b="1" dirty="0" err="1"/>
              <a:t>fel</a:t>
            </a:r>
            <a:r>
              <a:rPr lang="en-GB" b="1" dirty="0"/>
              <a:t> chi </a:t>
            </a:r>
            <a:r>
              <a:rPr lang="en-GB" b="1" dirty="0" err="1"/>
              <a:t>sydd</a:t>
            </a:r>
            <a:r>
              <a:rPr lang="en-GB" b="1" dirty="0"/>
              <a:t> </a:t>
            </a:r>
            <a:r>
              <a:rPr lang="en-GB" b="1" dirty="0" err="1"/>
              <a:t>yn</a:t>
            </a:r>
            <a:r>
              <a:rPr lang="en-GB" b="1" dirty="0"/>
              <a:t> </a:t>
            </a:r>
            <a:r>
              <a:rPr lang="en-GB" b="1" dirty="0" err="1"/>
              <a:t>ddwyieithog</a:t>
            </a:r>
            <a:r>
              <a:rPr lang="en-GB" b="1" dirty="0"/>
              <a:t>/ </a:t>
            </a:r>
            <a:r>
              <a:rPr lang="en-GB" b="1" dirty="0" err="1"/>
              <a:t>addas</a:t>
            </a:r>
            <a:r>
              <a:rPr lang="en-GB" b="1" dirty="0"/>
              <a:t> </a:t>
            </a:r>
            <a:r>
              <a:rPr lang="en-GB" b="1" dirty="0" err="1"/>
              <a:t>i</a:t>
            </a:r>
            <a:r>
              <a:rPr lang="en-GB" b="1" dirty="0"/>
              <a:t> </a:t>
            </a:r>
            <a:r>
              <a:rPr lang="en-GB" b="1" dirty="0" err="1"/>
              <a:t>blant</a:t>
            </a:r>
            <a:r>
              <a:rPr lang="en-GB" b="1" dirty="0"/>
              <a:t> a </a:t>
            </a:r>
            <a:r>
              <a:rPr lang="en-GB" b="1" dirty="0" err="1"/>
              <a:t>myfyrwyr</a:t>
            </a:r>
            <a:r>
              <a:rPr lang="en-GB" b="1" dirty="0"/>
              <a:t> </a:t>
            </a:r>
            <a:r>
              <a:rPr lang="en-GB" b="1" dirty="0" err="1"/>
              <a:t>sydd</a:t>
            </a:r>
            <a:r>
              <a:rPr lang="en-GB" b="1" dirty="0"/>
              <a:t> </a:t>
            </a:r>
            <a:r>
              <a:rPr lang="en-GB" b="1" dirty="0" err="1"/>
              <a:t>wedi</a:t>
            </a:r>
            <a:r>
              <a:rPr lang="en-GB" b="1" dirty="0"/>
              <a:t> </a:t>
            </a:r>
            <a:r>
              <a:rPr lang="en-GB" b="1" dirty="0" err="1"/>
              <a:t>cael</a:t>
            </a:r>
            <a:r>
              <a:rPr lang="en-GB" b="1" dirty="0"/>
              <a:t> </a:t>
            </a:r>
            <a:r>
              <a:rPr lang="en-GB" b="1" dirty="0" err="1"/>
              <a:t>gafael</a:t>
            </a:r>
            <a:r>
              <a:rPr lang="en-GB" b="1" dirty="0"/>
              <a:t> </a:t>
            </a:r>
            <a:r>
              <a:rPr lang="en-GB" b="1" dirty="0" err="1"/>
              <a:t>dda</a:t>
            </a:r>
            <a:r>
              <a:rPr lang="en-GB" b="1" dirty="0"/>
              <a:t> </a:t>
            </a:r>
            <a:r>
              <a:rPr lang="en-GB" b="1" dirty="0" err="1"/>
              <a:t>ar</a:t>
            </a:r>
            <a:r>
              <a:rPr lang="en-GB" b="1" dirty="0"/>
              <a:t> yr </a:t>
            </a:r>
            <a:r>
              <a:rPr lang="en-GB" b="1" dirty="0" err="1"/>
              <a:t>iaith</a:t>
            </a:r>
            <a:r>
              <a:rPr lang="en-GB" b="1" dirty="0"/>
              <a:t>.</a:t>
            </a:r>
          </a:p>
          <a:p>
            <a:pPr marL="228943" indent="-228943" eaLnBrk="1" hangingPunct="1"/>
            <a:endParaRPr lang="en-GB" dirty="0"/>
          </a:p>
          <a:p>
            <a:pPr marL="228943" indent="-228943" eaLnBrk="1" hangingPunct="1"/>
            <a:r>
              <a:rPr lang="en-GB" dirty="0" err="1"/>
              <a:t>Yna</a:t>
            </a:r>
            <a:r>
              <a:rPr lang="en-GB" dirty="0"/>
              <a:t> – HANDOUT – </a:t>
            </a:r>
            <a:r>
              <a:rPr lang="en-GB" dirty="0" err="1"/>
              <a:t>tud</a:t>
            </a:r>
            <a:r>
              <a:rPr lang="en-GB" dirty="0"/>
              <a:t>.  12 – </a:t>
            </a:r>
            <a:r>
              <a:rPr lang="en-GB" dirty="0" err="1"/>
              <a:t>tasg</a:t>
            </a:r>
            <a:r>
              <a:rPr lang="en-GB" dirty="0"/>
              <a:t> 3</a:t>
            </a:r>
          </a:p>
          <a:p>
            <a:pPr marL="228943" indent="-228943" eaLnBrk="1" hangingPunct="1"/>
            <a:r>
              <a:rPr lang="en-GB" b="1" dirty="0" err="1"/>
              <a:t>Yn</a:t>
            </a:r>
            <a:r>
              <a:rPr lang="en-GB" b="1" dirty="0"/>
              <a:t> </a:t>
            </a:r>
            <a:r>
              <a:rPr lang="en-GB" b="1" dirty="0" err="1"/>
              <a:t>debyg</a:t>
            </a:r>
            <a:r>
              <a:rPr lang="en-GB" b="1" dirty="0"/>
              <a:t> </a:t>
            </a:r>
            <a:r>
              <a:rPr lang="en-GB" b="1" dirty="0" err="1"/>
              <a:t>iawn</a:t>
            </a:r>
            <a:r>
              <a:rPr lang="en-GB" b="1" dirty="0"/>
              <a:t> </a:t>
            </a:r>
            <a:r>
              <a:rPr lang="en-GB" b="1" dirty="0" err="1"/>
              <a:t>i</a:t>
            </a:r>
            <a:r>
              <a:rPr lang="en-GB" b="1" dirty="0"/>
              <a:t> </a:t>
            </a:r>
            <a:r>
              <a:rPr lang="en-GB" b="1" dirty="0" err="1"/>
              <a:t>Grynhoi</a:t>
            </a:r>
            <a:r>
              <a:rPr lang="en-GB" b="1" dirty="0"/>
              <a:t> – </a:t>
            </a:r>
            <a:r>
              <a:rPr lang="en-GB" b="1" dirty="0" err="1"/>
              <a:t>wel</a:t>
            </a:r>
            <a:r>
              <a:rPr lang="en-GB" b="1" dirty="0"/>
              <a:t>, yr union yr un </a:t>
            </a:r>
            <a:r>
              <a:rPr lang="en-GB" b="1" dirty="0" err="1"/>
              <a:t>cynghorion</a:t>
            </a:r>
            <a:r>
              <a:rPr lang="en-GB" b="1" dirty="0"/>
              <a:t> – </a:t>
            </a:r>
            <a:r>
              <a:rPr lang="en-GB" b="1" dirty="0" err="1"/>
              <a:t>gydag</a:t>
            </a:r>
            <a:r>
              <a:rPr lang="en-GB" b="1" dirty="0"/>
              <a:t> un </a:t>
            </a:r>
            <a:r>
              <a:rPr lang="en-GB" b="1" dirty="0" err="1"/>
              <a:t>gwahaniaeth</a:t>
            </a:r>
            <a:r>
              <a:rPr lang="en-GB" b="1" dirty="0"/>
              <a:t> </a:t>
            </a:r>
            <a:r>
              <a:rPr lang="en-GB" b="1" dirty="0" err="1"/>
              <a:t>amlwg</a:t>
            </a:r>
            <a:r>
              <a:rPr lang="en-GB" b="1" dirty="0"/>
              <a:t>.</a:t>
            </a:r>
          </a:p>
          <a:p>
            <a:pPr marL="228943" indent="-228943" eaLnBrk="1" hangingPunct="1"/>
            <a:r>
              <a:rPr lang="en-GB" b="1" dirty="0" err="1"/>
              <a:t>tasg</a:t>
            </a:r>
            <a:r>
              <a:rPr lang="en-GB" b="1" dirty="0"/>
              <a:t> - partner A + partner B. </a:t>
            </a:r>
            <a:r>
              <a:rPr lang="en-GB" b="1" dirty="0" err="1"/>
              <a:t>Darllen</a:t>
            </a:r>
            <a:r>
              <a:rPr lang="en-GB" b="1" dirty="0"/>
              <a:t> a </a:t>
            </a:r>
            <a:r>
              <a:rPr lang="en-GB" b="1" dirty="0" err="1"/>
              <a:t>thrawsieithu’r</a:t>
            </a:r>
            <a:r>
              <a:rPr lang="en-GB" b="1" dirty="0"/>
              <a:t> </a:t>
            </a:r>
            <a:r>
              <a:rPr lang="en-GB" b="1" dirty="0" err="1"/>
              <a:t>pwyntiau</a:t>
            </a:r>
            <a:r>
              <a:rPr lang="en-GB" b="1" dirty="0"/>
              <a:t> </a:t>
            </a:r>
            <a:r>
              <a:rPr lang="en-GB" b="1" dirty="0" err="1"/>
              <a:t>bwled</a:t>
            </a:r>
            <a:r>
              <a:rPr lang="en-GB" b="1" dirty="0"/>
              <a:t> </a:t>
            </a:r>
            <a:r>
              <a:rPr lang="en-GB" b="1" dirty="0" err="1"/>
              <a:t>i’r</a:t>
            </a:r>
            <a:r>
              <a:rPr lang="en-GB" b="1" dirty="0"/>
              <a:t> </a:t>
            </a:r>
            <a:r>
              <a:rPr lang="en-GB" b="1" dirty="0" err="1"/>
              <a:t>Saesneg</a:t>
            </a:r>
            <a:r>
              <a:rPr lang="en-GB" b="1" dirty="0"/>
              <a:t>. 4 </a:t>
            </a:r>
            <a:r>
              <a:rPr lang="en-GB" b="1" dirty="0" err="1"/>
              <a:t>munud</a:t>
            </a:r>
            <a:r>
              <a:rPr lang="en-GB" b="1" dirty="0"/>
              <a:t>  </a:t>
            </a:r>
          </a:p>
          <a:p>
            <a:pPr marL="228943" indent="-228943" eaLnBrk="1" hangingPunct="1"/>
            <a:r>
              <a:rPr lang="en-GB" b="1" dirty="0"/>
              <a:t>	A	- </a:t>
            </a:r>
            <a:r>
              <a:rPr lang="en-GB" b="1" dirty="0" err="1"/>
              <a:t>chwilio</a:t>
            </a:r>
            <a:r>
              <a:rPr lang="en-GB" b="1" dirty="0"/>
              <a:t> am y </a:t>
            </a:r>
            <a:r>
              <a:rPr lang="en-GB" b="1" dirty="0" err="1"/>
              <a:t>prif</a:t>
            </a:r>
            <a:r>
              <a:rPr lang="en-GB" b="1" dirty="0"/>
              <a:t> </a:t>
            </a:r>
            <a:r>
              <a:rPr lang="en-GB" b="1" dirty="0" err="1"/>
              <a:t>syniadau</a:t>
            </a:r>
            <a:r>
              <a:rPr lang="en-GB" b="1" dirty="0"/>
              <a:t>/ </a:t>
            </a:r>
            <a:r>
              <a:rPr lang="en-GB" b="1" dirty="0" err="1"/>
              <a:t>gwneud</a:t>
            </a:r>
            <a:r>
              <a:rPr lang="en-GB" b="1" dirty="0"/>
              <a:t> </a:t>
            </a:r>
            <a:r>
              <a:rPr lang="en-GB" b="1" dirty="0" err="1"/>
              <a:t>nodiadau</a:t>
            </a:r>
            <a:r>
              <a:rPr lang="en-GB" b="1" dirty="0"/>
              <a:t> </a:t>
            </a:r>
            <a:r>
              <a:rPr lang="en-GB" b="1" dirty="0" err="1"/>
              <a:t>yn</a:t>
            </a:r>
            <a:r>
              <a:rPr lang="en-GB" b="1" dirty="0"/>
              <a:t> </a:t>
            </a:r>
            <a:r>
              <a:rPr lang="en-GB" b="1" dirty="0" err="1"/>
              <a:t>Gymraeg</a:t>
            </a:r>
            <a:endParaRPr lang="en-GB" b="1" dirty="0"/>
          </a:p>
          <a:p>
            <a:pPr marL="228943" indent="-228943" eaLnBrk="1" hangingPunct="1"/>
            <a:r>
              <a:rPr lang="en-GB" b="1" dirty="0"/>
              <a:t>	B	- </a:t>
            </a:r>
            <a:r>
              <a:rPr lang="en-GB" b="1" dirty="0" err="1"/>
              <a:t>cyflwyno</a:t>
            </a:r>
            <a:r>
              <a:rPr lang="en-GB" b="1" dirty="0"/>
              <a:t> </a:t>
            </a:r>
            <a:r>
              <a:rPr lang="en-GB" b="1" dirty="0" err="1"/>
              <a:t>nhw</a:t>
            </a:r>
            <a:r>
              <a:rPr lang="en-GB" b="1" dirty="0"/>
              <a:t> </a:t>
            </a:r>
            <a:r>
              <a:rPr lang="en-GB" b="1" dirty="0" err="1"/>
              <a:t>yn</a:t>
            </a:r>
            <a:r>
              <a:rPr lang="en-GB" b="1" dirty="0"/>
              <a:t> </a:t>
            </a:r>
            <a:r>
              <a:rPr lang="en-GB" b="1" dirty="0" err="1"/>
              <a:t>eich</a:t>
            </a:r>
            <a:r>
              <a:rPr lang="en-GB" b="1" dirty="0"/>
              <a:t> </a:t>
            </a:r>
            <a:r>
              <a:rPr lang="en-GB" b="1" dirty="0" err="1"/>
              <a:t>geiriau</a:t>
            </a:r>
            <a:r>
              <a:rPr lang="en-GB" b="1" dirty="0"/>
              <a:t> </a:t>
            </a:r>
            <a:r>
              <a:rPr lang="en-GB" b="1" dirty="0" err="1"/>
              <a:t>eich</a:t>
            </a:r>
            <a:r>
              <a:rPr lang="en-GB" b="1" dirty="0"/>
              <a:t> </a:t>
            </a:r>
            <a:r>
              <a:rPr lang="en-GB" b="1" dirty="0" err="1"/>
              <a:t>hun</a:t>
            </a:r>
            <a:r>
              <a:rPr lang="en-GB" b="1" dirty="0"/>
              <a:t>. Dim </a:t>
            </a:r>
            <a:r>
              <a:rPr lang="en-GB" b="1" dirty="0" err="1"/>
              <a:t>cyfieithu</a:t>
            </a:r>
            <a:r>
              <a:rPr lang="en-GB" b="1" dirty="0"/>
              <a:t>.</a:t>
            </a:r>
            <a:r>
              <a:rPr lang="en-GB" dirty="0"/>
              <a:t> </a:t>
            </a:r>
          </a:p>
          <a:p>
            <a:pPr marL="228943" indent="-228943" eaLnBrk="1" hangingPunct="1"/>
            <a:r>
              <a:rPr lang="en-GB" b="1" dirty="0" err="1"/>
              <a:t>Pwynt</a:t>
            </a:r>
            <a:r>
              <a:rPr lang="en-GB" b="1" dirty="0"/>
              <a:t> </a:t>
            </a:r>
            <a:r>
              <a:rPr lang="en-GB" b="1" dirty="0" err="1"/>
              <a:t>diwethaf</a:t>
            </a:r>
            <a:r>
              <a:rPr lang="en-GB" b="1" dirty="0"/>
              <a:t> – </a:t>
            </a:r>
            <a:r>
              <a:rPr lang="en-GB" b="1" dirty="0" err="1"/>
              <a:t>cywirdeb</a:t>
            </a:r>
            <a:r>
              <a:rPr lang="en-GB" b="1" dirty="0"/>
              <a:t> – </a:t>
            </a:r>
            <a:r>
              <a:rPr lang="en-GB" b="1" dirty="0" err="1"/>
              <a:t>ysgrifennwch</a:t>
            </a:r>
            <a:r>
              <a:rPr lang="en-GB" b="1" dirty="0"/>
              <a:t> </a:t>
            </a:r>
            <a:r>
              <a:rPr lang="en-GB" b="1" dirty="0" err="1"/>
              <a:t>yn</a:t>
            </a:r>
            <a:r>
              <a:rPr lang="en-GB" b="1" dirty="0"/>
              <a:t> </a:t>
            </a:r>
            <a:r>
              <a:rPr lang="en-GB" b="1" dirty="0" err="1"/>
              <a:t>fwy</a:t>
            </a:r>
            <a:r>
              <a:rPr lang="en-GB" b="1" dirty="0"/>
              <a:t> </a:t>
            </a:r>
            <a:r>
              <a:rPr lang="en-GB" b="1" dirty="0" err="1"/>
              <a:t>gofalus</a:t>
            </a:r>
            <a:r>
              <a:rPr lang="en-GB" b="1" dirty="0"/>
              <a:t>. </a:t>
            </a:r>
            <a:r>
              <a:rPr lang="en-GB" b="1" dirty="0" err="1"/>
              <a:t>Chwarter</a:t>
            </a:r>
            <a:r>
              <a:rPr lang="en-GB" b="1" dirty="0"/>
              <a:t> </a:t>
            </a:r>
            <a:r>
              <a:rPr lang="en-GB" b="1" dirty="0" err="1"/>
              <a:t>i</a:t>
            </a:r>
            <a:r>
              <a:rPr lang="en-GB" b="1" dirty="0"/>
              <a:t> </a:t>
            </a:r>
            <a:r>
              <a:rPr lang="en-GB" b="1" dirty="0" err="1"/>
              <a:t>draean</a:t>
            </a:r>
            <a:r>
              <a:rPr lang="en-GB" b="1" dirty="0"/>
              <a:t>. </a:t>
            </a:r>
          </a:p>
          <a:p>
            <a:pPr marL="228943" indent="-228943" eaLnBrk="1" hangingPunct="1"/>
            <a:r>
              <a:rPr lang="en-GB" b="1" dirty="0" err="1"/>
              <a:t>Cysgeir</a:t>
            </a:r>
            <a:r>
              <a:rPr lang="en-GB" b="1" dirty="0"/>
              <a:t>. </a:t>
            </a:r>
          </a:p>
          <a:p>
            <a:pPr marL="228943" indent="-228943" eaLnBrk="1" hangingPunct="1"/>
            <a:endParaRPr lang="en-GB" b="1" dirty="0"/>
          </a:p>
          <a:p>
            <a:pPr marL="228943" indent="-228943" eaLnBrk="1" hangingPunct="1"/>
            <a:r>
              <a:rPr lang="en-GB" b="1" dirty="0" err="1"/>
              <a:t>Sleid</a:t>
            </a:r>
            <a:r>
              <a:rPr lang="en-GB" b="1" dirty="0"/>
              <a:t> </a:t>
            </a:r>
            <a:r>
              <a:rPr lang="en-GB" b="1" dirty="0" err="1"/>
              <a:t>nesaf</a:t>
            </a:r>
            <a:r>
              <a:rPr lang="en-GB" b="1" dirty="0"/>
              <a:t>…</a:t>
            </a:r>
          </a:p>
        </p:txBody>
      </p:sp>
    </p:spTree>
    <p:extLst>
      <p:ext uri="{BB962C8B-B14F-4D97-AF65-F5344CB8AC3E}">
        <p14:creationId xmlns:p14="http://schemas.microsoft.com/office/powerpoint/2010/main" val="924603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BD7F3F9-9966-CC40-A662-7ED6E7B8BFFA}" type="slidenum">
              <a:rPr lang="en-US" smtClean="0"/>
              <a:t>47</a:t>
            </a:fld>
            <a:endParaRPr lang="en-US"/>
          </a:p>
        </p:txBody>
      </p:sp>
    </p:spTree>
    <p:extLst>
      <p:ext uri="{BB962C8B-B14F-4D97-AF65-F5344CB8AC3E}">
        <p14:creationId xmlns:p14="http://schemas.microsoft.com/office/powerpoint/2010/main" val="3850093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DC6CC-E675-7544-94CC-9A69583D5B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cy-GB"/>
          </a:p>
        </p:txBody>
      </p:sp>
      <p:sp>
        <p:nvSpPr>
          <p:cNvPr id="3" name="Subtitle 2">
            <a:extLst>
              <a:ext uri="{FF2B5EF4-FFF2-40B4-BE49-F238E27FC236}">
                <a16:creationId xmlns:a16="http://schemas.microsoft.com/office/drawing/2014/main" id="{9D720646-3A6B-1648-982B-0A1553E9AA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cy-GB"/>
          </a:p>
        </p:txBody>
      </p:sp>
      <p:sp>
        <p:nvSpPr>
          <p:cNvPr id="4" name="Date Placeholder 3">
            <a:extLst>
              <a:ext uri="{FF2B5EF4-FFF2-40B4-BE49-F238E27FC236}">
                <a16:creationId xmlns:a16="http://schemas.microsoft.com/office/drawing/2014/main" id="{6BFDB2A6-E6E9-9B40-80A9-1B1C5E67DE05}"/>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5" name="Footer Placeholder 4">
            <a:extLst>
              <a:ext uri="{FF2B5EF4-FFF2-40B4-BE49-F238E27FC236}">
                <a16:creationId xmlns:a16="http://schemas.microsoft.com/office/drawing/2014/main" id="{7A6E71FD-07AC-E84A-9FBE-3D12EF16E7B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FA977739-0DCA-9546-BB40-5A2E0814F86D}"/>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124970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3097B-6BD9-9641-8C18-095C6C5E73C3}"/>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0FBDBAAF-57A3-CA47-824E-15F5BDEE17E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50075A2-6C41-5D4D-B0FA-B0355E8F50CE}"/>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5" name="Footer Placeholder 4">
            <a:extLst>
              <a:ext uri="{FF2B5EF4-FFF2-40B4-BE49-F238E27FC236}">
                <a16:creationId xmlns:a16="http://schemas.microsoft.com/office/drawing/2014/main" id="{BF247652-6972-5744-A4A4-4FA832DF2119}"/>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D0EA4094-AD86-BE42-A84C-D122EE1414FD}"/>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177117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3A843-FD32-EB4C-82C9-9C3680CE2E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cy-GB"/>
          </a:p>
        </p:txBody>
      </p:sp>
      <p:sp>
        <p:nvSpPr>
          <p:cNvPr id="3" name="Text Placeholder 2">
            <a:extLst>
              <a:ext uri="{FF2B5EF4-FFF2-40B4-BE49-F238E27FC236}">
                <a16:creationId xmlns:a16="http://schemas.microsoft.com/office/drawing/2014/main" id="{201E44CF-B7C7-2243-B9C8-857F0536AE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1996AAE-FC29-EA4A-9712-DB1A84B99EA7}"/>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5" name="Footer Placeholder 4">
            <a:extLst>
              <a:ext uri="{FF2B5EF4-FFF2-40B4-BE49-F238E27FC236}">
                <a16:creationId xmlns:a16="http://schemas.microsoft.com/office/drawing/2014/main" id="{45BCE4CC-6040-784A-814A-E85C95131DEE}"/>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78D70363-AB88-3841-957D-291F44949042}"/>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33658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AB50B-C114-DA44-B6D7-B42E4C60F80B}"/>
              </a:ext>
            </a:extLst>
          </p:cNvPr>
          <p:cNvSpPr>
            <a:spLocks noGrp="1"/>
          </p:cNvSpPr>
          <p:nvPr>
            <p:ph type="title"/>
          </p:nvPr>
        </p:nvSpPr>
        <p:spPr/>
        <p:txBody>
          <a:bodyPr/>
          <a:lstStyle/>
          <a:p>
            <a:r>
              <a:rPr lang="en-US"/>
              <a:t>Click to edit Master title style</a:t>
            </a:r>
            <a:endParaRPr lang="cy-GB"/>
          </a:p>
        </p:txBody>
      </p:sp>
      <p:sp>
        <p:nvSpPr>
          <p:cNvPr id="3" name="Content Placeholder 2">
            <a:extLst>
              <a:ext uri="{FF2B5EF4-FFF2-40B4-BE49-F238E27FC236}">
                <a16:creationId xmlns:a16="http://schemas.microsoft.com/office/drawing/2014/main" id="{26D595B1-C4AB-434E-B712-17A6174EC2F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a:extLst>
              <a:ext uri="{FF2B5EF4-FFF2-40B4-BE49-F238E27FC236}">
                <a16:creationId xmlns:a16="http://schemas.microsoft.com/office/drawing/2014/main" id="{D24E3317-387D-F04B-A050-F572F5CD704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a:extLst>
              <a:ext uri="{FF2B5EF4-FFF2-40B4-BE49-F238E27FC236}">
                <a16:creationId xmlns:a16="http://schemas.microsoft.com/office/drawing/2014/main" id="{8401C045-F7EF-9547-882E-7C81F276E5B0}"/>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6" name="Footer Placeholder 5">
            <a:extLst>
              <a:ext uri="{FF2B5EF4-FFF2-40B4-BE49-F238E27FC236}">
                <a16:creationId xmlns:a16="http://schemas.microsoft.com/office/drawing/2014/main" id="{0094F160-8457-034D-BBE5-0EA7196830B6}"/>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1D33C160-65E1-6F43-A2A3-BD642BB00BF9}"/>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3669180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42DBC-7F9F-9F4F-8EF1-91DC809B9AF6}"/>
              </a:ext>
            </a:extLst>
          </p:cNvPr>
          <p:cNvSpPr>
            <a:spLocks noGrp="1"/>
          </p:cNvSpPr>
          <p:nvPr>
            <p:ph type="title"/>
          </p:nvPr>
        </p:nvSpPr>
        <p:spPr>
          <a:xfrm>
            <a:off x="839788" y="365125"/>
            <a:ext cx="10515600" cy="1325563"/>
          </a:xfrm>
        </p:spPr>
        <p:txBody>
          <a:bodyPr/>
          <a:lstStyle/>
          <a:p>
            <a:r>
              <a:rPr lang="en-US"/>
              <a:t>Click to edit Master title style</a:t>
            </a:r>
            <a:endParaRPr lang="cy-GB"/>
          </a:p>
        </p:txBody>
      </p:sp>
      <p:sp>
        <p:nvSpPr>
          <p:cNvPr id="3" name="Text Placeholder 2">
            <a:extLst>
              <a:ext uri="{FF2B5EF4-FFF2-40B4-BE49-F238E27FC236}">
                <a16:creationId xmlns:a16="http://schemas.microsoft.com/office/drawing/2014/main" id="{86A07030-C29B-FD4F-B751-FFE392A2C1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5F08922-8306-5940-BCDB-116F7659FBC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a:extLst>
              <a:ext uri="{FF2B5EF4-FFF2-40B4-BE49-F238E27FC236}">
                <a16:creationId xmlns:a16="http://schemas.microsoft.com/office/drawing/2014/main" id="{C646E593-5B52-D746-B8D4-7D9F93A839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4AF973B-070F-B147-B5DD-C8DD15DD203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a:extLst>
              <a:ext uri="{FF2B5EF4-FFF2-40B4-BE49-F238E27FC236}">
                <a16:creationId xmlns:a16="http://schemas.microsoft.com/office/drawing/2014/main" id="{45ECA565-7EDC-B340-9D84-252EAD487CE8}"/>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8" name="Footer Placeholder 7">
            <a:extLst>
              <a:ext uri="{FF2B5EF4-FFF2-40B4-BE49-F238E27FC236}">
                <a16:creationId xmlns:a16="http://schemas.microsoft.com/office/drawing/2014/main" id="{D7819F65-D474-3C4C-B6A8-3319F7266280}"/>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265065FF-C2BB-3148-AAA4-237A183693BE}"/>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1951471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3E19-DF87-AE43-98D5-FBCE325DC13A}"/>
              </a:ext>
            </a:extLst>
          </p:cNvPr>
          <p:cNvSpPr>
            <a:spLocks noGrp="1"/>
          </p:cNvSpPr>
          <p:nvPr>
            <p:ph type="title"/>
          </p:nvPr>
        </p:nvSpPr>
        <p:spPr/>
        <p:txBody>
          <a:bodyPr/>
          <a:lstStyle/>
          <a:p>
            <a:r>
              <a:rPr lang="en-US"/>
              <a:t>Click to edit Master title style</a:t>
            </a:r>
            <a:endParaRPr lang="cy-GB"/>
          </a:p>
        </p:txBody>
      </p:sp>
      <p:sp>
        <p:nvSpPr>
          <p:cNvPr id="3" name="Date Placeholder 2">
            <a:extLst>
              <a:ext uri="{FF2B5EF4-FFF2-40B4-BE49-F238E27FC236}">
                <a16:creationId xmlns:a16="http://schemas.microsoft.com/office/drawing/2014/main" id="{FE655C78-CB5C-8747-999C-6177640A5CF0}"/>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4" name="Footer Placeholder 3">
            <a:extLst>
              <a:ext uri="{FF2B5EF4-FFF2-40B4-BE49-F238E27FC236}">
                <a16:creationId xmlns:a16="http://schemas.microsoft.com/office/drawing/2014/main" id="{5E140F24-313A-C645-8C7E-AABFC64829AA}"/>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E478A621-2D33-EF4A-8AAB-02713D26C0CB}"/>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57531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1E8B56-0542-CF45-90C9-B275C222C2CA}"/>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3" name="Footer Placeholder 2">
            <a:extLst>
              <a:ext uri="{FF2B5EF4-FFF2-40B4-BE49-F238E27FC236}">
                <a16:creationId xmlns:a16="http://schemas.microsoft.com/office/drawing/2014/main" id="{835A8CF7-0B5E-7B42-B5FC-6E5E285157B3}"/>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09DD65C2-0E3F-EA48-B552-716393FA9F7B}"/>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92134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0BC00-F0D3-9442-A04F-B41B26F790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Content Placeholder 2">
            <a:extLst>
              <a:ext uri="{FF2B5EF4-FFF2-40B4-BE49-F238E27FC236}">
                <a16:creationId xmlns:a16="http://schemas.microsoft.com/office/drawing/2014/main" id="{3E060F56-C182-A949-B017-3FBC8848F5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a:extLst>
              <a:ext uri="{FF2B5EF4-FFF2-40B4-BE49-F238E27FC236}">
                <a16:creationId xmlns:a16="http://schemas.microsoft.com/office/drawing/2014/main" id="{5E366868-F3A0-CD44-B469-FED6D14489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FA2787E-C27A-0E43-9080-56E6A5179987}"/>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6" name="Footer Placeholder 5">
            <a:extLst>
              <a:ext uri="{FF2B5EF4-FFF2-40B4-BE49-F238E27FC236}">
                <a16:creationId xmlns:a16="http://schemas.microsoft.com/office/drawing/2014/main" id="{F138123F-665C-634B-9D58-51AA062A87A5}"/>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199B25BF-1B31-5F49-B2FA-5E72FA516139}"/>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3402669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D5D05-DDAD-BC49-8DA7-34FAAE2862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cy-GB"/>
          </a:p>
        </p:txBody>
      </p:sp>
      <p:sp>
        <p:nvSpPr>
          <p:cNvPr id="3" name="Picture Placeholder 2">
            <a:extLst>
              <a:ext uri="{FF2B5EF4-FFF2-40B4-BE49-F238E27FC236}">
                <a16:creationId xmlns:a16="http://schemas.microsoft.com/office/drawing/2014/main" id="{3EB5593D-AF24-0646-864A-FD6595FFDA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DBEA2027-6812-C24C-B886-3EB053D9EC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175E29C-526D-9141-9BB4-0E31431EBBDB}"/>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6" name="Footer Placeholder 5">
            <a:extLst>
              <a:ext uri="{FF2B5EF4-FFF2-40B4-BE49-F238E27FC236}">
                <a16:creationId xmlns:a16="http://schemas.microsoft.com/office/drawing/2014/main" id="{A349A83F-1773-8743-A639-E57BB724BF16}"/>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6806DD41-5234-C848-90C6-E369B1D3A71F}"/>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2389080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19103-AF47-5A40-B7D3-C3989D444428}"/>
              </a:ext>
            </a:extLst>
          </p:cNvPr>
          <p:cNvSpPr>
            <a:spLocks noGrp="1"/>
          </p:cNvSpPr>
          <p:nvPr>
            <p:ph type="title"/>
          </p:nvPr>
        </p:nvSpPr>
        <p:spPr/>
        <p:txBody>
          <a:bodyPr/>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227A3A63-BFD0-DA4F-AA46-FA3A95ADB19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283CA675-9015-E040-8005-AF77DA549DC7}"/>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5" name="Footer Placeholder 4">
            <a:extLst>
              <a:ext uri="{FF2B5EF4-FFF2-40B4-BE49-F238E27FC236}">
                <a16:creationId xmlns:a16="http://schemas.microsoft.com/office/drawing/2014/main" id="{0055C16C-16E3-B44E-A36A-429C9F0DDA0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1E644BC2-78F6-0740-AC82-30F9CA6F8C52}"/>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28301886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6D657F-23FE-EE43-8229-9242935970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cy-GB"/>
          </a:p>
        </p:txBody>
      </p:sp>
      <p:sp>
        <p:nvSpPr>
          <p:cNvPr id="3" name="Vertical Text Placeholder 2">
            <a:extLst>
              <a:ext uri="{FF2B5EF4-FFF2-40B4-BE49-F238E27FC236}">
                <a16:creationId xmlns:a16="http://schemas.microsoft.com/office/drawing/2014/main" id="{766D19C4-1BDE-6540-8EF2-B402AB7C810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F40C6D5D-648F-CA41-988B-41B626F855D0}"/>
              </a:ext>
            </a:extLst>
          </p:cNvPr>
          <p:cNvSpPr>
            <a:spLocks noGrp="1"/>
          </p:cNvSpPr>
          <p:nvPr>
            <p:ph type="dt" sz="half" idx="10"/>
          </p:nvPr>
        </p:nvSpPr>
        <p:spPr/>
        <p:txBody>
          <a:bodyPr/>
          <a:lstStyle/>
          <a:p>
            <a:fld id="{45A582C1-07A9-554F-BDEA-553C1AEB9CC0}" type="datetimeFigureOut">
              <a:rPr lang="cy-GB" smtClean="0"/>
              <a:t>04/03/22</a:t>
            </a:fld>
            <a:endParaRPr lang="cy-GB"/>
          </a:p>
        </p:txBody>
      </p:sp>
      <p:sp>
        <p:nvSpPr>
          <p:cNvPr id="5" name="Footer Placeholder 4">
            <a:extLst>
              <a:ext uri="{FF2B5EF4-FFF2-40B4-BE49-F238E27FC236}">
                <a16:creationId xmlns:a16="http://schemas.microsoft.com/office/drawing/2014/main" id="{6F80FE96-1802-E845-B07B-62CC4FEFC006}"/>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517121BE-BBC2-1449-8C21-C7EACCD5686D}"/>
              </a:ext>
            </a:extLst>
          </p:cNvPr>
          <p:cNvSpPr>
            <a:spLocks noGrp="1"/>
          </p:cNvSpPr>
          <p:nvPr>
            <p:ph type="sldNum" sz="quarter" idx="12"/>
          </p:nvPr>
        </p:nvSpPr>
        <p:spPr/>
        <p:txBody>
          <a:bodyPr/>
          <a:lstStyle/>
          <a:p>
            <a:fld id="{8B7DF08F-18A7-044D-96BB-91BF72F9D732}" type="slidenum">
              <a:rPr lang="cy-GB" smtClean="0"/>
              <a:t>‹#›</a:t>
            </a:fld>
            <a:endParaRPr lang="cy-GB"/>
          </a:p>
        </p:txBody>
      </p:sp>
    </p:spTree>
    <p:extLst>
      <p:ext uri="{BB962C8B-B14F-4D97-AF65-F5344CB8AC3E}">
        <p14:creationId xmlns:p14="http://schemas.microsoft.com/office/powerpoint/2010/main" val="2846273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Only" type="obj">
  <p:cSld name="1_Title Only">
    <p:spTree>
      <p:nvGrpSpPr>
        <p:cNvPr id="1" name="Shape 17"/>
        <p:cNvGrpSpPr/>
        <p:nvPr/>
      </p:nvGrpSpPr>
      <p:grpSpPr>
        <a:xfrm>
          <a:off x="0" y="0"/>
          <a:ext cx="0" cy="0"/>
          <a:chOff x="0" y="0"/>
          <a:chExt cx="0" cy="0"/>
        </a:xfrm>
      </p:grpSpPr>
      <p:sp>
        <p:nvSpPr>
          <p:cNvPr id="18" name="Google Shape;18;p2"/>
          <p:cNvSpPr txBox="1">
            <a:spLocks noGrp="1"/>
          </p:cNvSpPr>
          <p:nvPr>
            <p:ph type="title"/>
          </p:nvPr>
        </p:nvSpPr>
        <p:spPr>
          <a:xfrm>
            <a:off x="1221253" y="2014491"/>
            <a:ext cx="9749494" cy="1639455"/>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sz="7425" b="0" i="0">
                <a:solidFill>
                  <a:srgbClr val="25A9DF"/>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2"/>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no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
          <p:cNvSpPr txBox="1">
            <a:spLocks noGrp="1"/>
          </p:cNvSpPr>
          <p:nvPr>
            <p:ph type="sldNum" idx="12"/>
          </p:nvPr>
        </p:nvSpPr>
        <p:spPr>
          <a:xfrm>
            <a:off x="8778241" y="6377940"/>
            <a:ext cx="2804160" cy="342900"/>
          </a:xfrm>
          <a:prstGeom prst="rect">
            <a:avLst/>
          </a:prstGeom>
          <a:noFill/>
          <a:ln>
            <a:noFill/>
          </a:ln>
        </p:spPr>
        <p:txBody>
          <a:bodyPr spcFirstLastPara="1" wrap="square" lIns="0" tIns="0" rIns="0" bIns="0" anchor="t"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fld id="{00000000-1234-1234-1234-123412341234}" type="slidenum">
              <a:rPr lang="en-US" smtClean="0"/>
              <a:pPr/>
              <a:t>‹#›</a:t>
            </a:fld>
            <a:endParaRPr lang="en-US" sz="1091">
              <a:ea typeface="Calibri"/>
              <a:cs typeface="Calibri"/>
              <a:sym typeface="Calibri"/>
            </a:endParaRPr>
          </a:p>
        </p:txBody>
      </p:sp>
    </p:spTree>
    <p:extLst>
      <p:ext uri="{BB962C8B-B14F-4D97-AF65-F5344CB8AC3E}">
        <p14:creationId xmlns:p14="http://schemas.microsoft.com/office/powerpoint/2010/main" val="22682416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p:cSld name="1_Title and Content">
    <p:spTree>
      <p:nvGrpSpPr>
        <p:cNvPr id="1" name="Shape 22"/>
        <p:cNvGrpSpPr/>
        <p:nvPr/>
      </p:nvGrpSpPr>
      <p:grpSpPr>
        <a:xfrm>
          <a:off x="0" y="0"/>
          <a:ext cx="0" cy="0"/>
          <a:chOff x="0" y="0"/>
          <a:chExt cx="0" cy="0"/>
        </a:xfrm>
      </p:grpSpPr>
      <p:sp>
        <p:nvSpPr>
          <p:cNvPr id="23" name="Google Shape;23;p3"/>
          <p:cNvSpPr txBox="1">
            <a:spLocks noGrp="1"/>
          </p:cNvSpPr>
          <p:nvPr>
            <p:ph type="title"/>
          </p:nvPr>
        </p:nvSpPr>
        <p:spPr>
          <a:xfrm>
            <a:off x="1221253" y="2014491"/>
            <a:ext cx="9749494" cy="1639455"/>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sz="7425" b="0" i="0">
                <a:solidFill>
                  <a:srgbClr val="25A9DF"/>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 name="Google Shape;24;p3"/>
          <p:cNvSpPr txBox="1">
            <a:spLocks noGrp="1"/>
          </p:cNvSpPr>
          <p:nvPr>
            <p:ph type="body" idx="1"/>
          </p:nvPr>
        </p:nvSpPr>
        <p:spPr>
          <a:xfrm>
            <a:off x="609600" y="1577340"/>
            <a:ext cx="10972800" cy="4526280"/>
          </a:xfrm>
          <a:prstGeom prst="rect">
            <a:avLst/>
          </a:prstGeom>
          <a:noFill/>
          <a:ln>
            <a:noFill/>
          </a:ln>
        </p:spPr>
        <p:txBody>
          <a:bodyPr spcFirstLastPara="1" wrap="square" lIns="0" tIns="0" rIns="0" bIns="0" anchor="t" anchorCtr="0">
            <a:noAutofit/>
          </a:bodyPr>
          <a:lstStyle>
            <a:lvl1pPr marL="277109" lvl="0" indent="-138554" algn="l">
              <a:spcBef>
                <a:spcPts val="0"/>
              </a:spcBef>
              <a:spcAft>
                <a:spcPts val="0"/>
              </a:spcAft>
              <a:buSzPts val="1400"/>
              <a:buNone/>
              <a:defRPr/>
            </a:lvl1pPr>
            <a:lvl2pPr marL="554218" lvl="1" indent="-138554" algn="l">
              <a:spcBef>
                <a:spcPts val="0"/>
              </a:spcBef>
              <a:spcAft>
                <a:spcPts val="0"/>
              </a:spcAft>
              <a:buSzPts val="1400"/>
              <a:buNone/>
              <a:defRPr/>
            </a:lvl2pPr>
            <a:lvl3pPr marL="831327" lvl="2" indent="-138554" algn="l">
              <a:spcBef>
                <a:spcPts val="0"/>
              </a:spcBef>
              <a:spcAft>
                <a:spcPts val="0"/>
              </a:spcAft>
              <a:buSzPts val="1400"/>
              <a:buNone/>
              <a:defRPr/>
            </a:lvl3pPr>
            <a:lvl4pPr marL="1108436" lvl="3" indent="-138554" algn="l">
              <a:spcBef>
                <a:spcPts val="0"/>
              </a:spcBef>
              <a:spcAft>
                <a:spcPts val="0"/>
              </a:spcAft>
              <a:buSzPts val="1400"/>
              <a:buNone/>
              <a:defRPr/>
            </a:lvl4pPr>
            <a:lvl5pPr marL="1385545" lvl="4" indent="-138554" algn="l">
              <a:spcBef>
                <a:spcPts val="0"/>
              </a:spcBef>
              <a:spcAft>
                <a:spcPts val="0"/>
              </a:spcAft>
              <a:buSzPts val="1400"/>
              <a:buNone/>
              <a:defRPr/>
            </a:lvl5pPr>
            <a:lvl6pPr marL="1662654" lvl="5" indent="-138554" algn="l">
              <a:spcBef>
                <a:spcPts val="0"/>
              </a:spcBef>
              <a:spcAft>
                <a:spcPts val="0"/>
              </a:spcAft>
              <a:buSzPts val="1400"/>
              <a:buNone/>
              <a:defRPr/>
            </a:lvl6pPr>
            <a:lvl7pPr marL="1939762" lvl="6" indent="-138554" algn="l">
              <a:spcBef>
                <a:spcPts val="0"/>
              </a:spcBef>
              <a:spcAft>
                <a:spcPts val="0"/>
              </a:spcAft>
              <a:buSzPts val="1400"/>
              <a:buNone/>
              <a:defRPr/>
            </a:lvl7pPr>
            <a:lvl8pPr marL="2216871" lvl="7" indent="-138554" algn="l">
              <a:spcBef>
                <a:spcPts val="0"/>
              </a:spcBef>
              <a:spcAft>
                <a:spcPts val="0"/>
              </a:spcAft>
              <a:buSzPts val="1400"/>
              <a:buNone/>
              <a:defRPr/>
            </a:lvl8pPr>
            <a:lvl9pPr marL="2493980" lvl="8" indent="-138554" algn="l">
              <a:spcBef>
                <a:spcPts val="0"/>
              </a:spcBef>
              <a:spcAft>
                <a:spcPts val="0"/>
              </a:spcAft>
              <a:buSzPts val="1400"/>
              <a:buNone/>
              <a:defRPr/>
            </a:lvl9pPr>
          </a:lstStyle>
          <a:p>
            <a:endParaRPr/>
          </a:p>
        </p:txBody>
      </p:sp>
      <p:sp>
        <p:nvSpPr>
          <p:cNvPr id="25" name="Google Shape;25;p3"/>
          <p:cNvSpPr txBox="1">
            <a:spLocks noGrp="1"/>
          </p:cNvSpPr>
          <p:nvPr>
            <p:ph type="ftr" idx="11"/>
          </p:nvPr>
        </p:nvSpPr>
        <p:spPr>
          <a:xfrm>
            <a:off x="4145280" y="6377940"/>
            <a:ext cx="3901440" cy="342900"/>
          </a:xfrm>
          <a:prstGeom prst="rect">
            <a:avLst/>
          </a:prstGeom>
          <a:noFill/>
          <a:ln>
            <a:noFill/>
          </a:ln>
        </p:spPr>
        <p:txBody>
          <a:bodyPr spcFirstLastPara="1" wrap="square" lIns="0" tIns="0" rIns="0" bIns="0" anchor="t" anchorCtr="0">
            <a:noAutofit/>
          </a:bodyPr>
          <a:lstStyle>
            <a:lvl1pPr lvl="0" algn="ctr">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3"/>
          <p:cNvSpPr txBox="1">
            <a:spLocks noGrp="1"/>
          </p:cNvSpPr>
          <p:nvPr>
            <p:ph type="dt" idx="10"/>
          </p:nvPr>
        </p:nvSpPr>
        <p:spPr>
          <a:xfrm>
            <a:off x="609600" y="6377940"/>
            <a:ext cx="2804160" cy="342900"/>
          </a:xfrm>
          <a:prstGeom prst="rect">
            <a:avLst/>
          </a:prstGeom>
          <a:noFill/>
          <a:ln>
            <a:noFill/>
          </a:ln>
        </p:spPr>
        <p:txBody>
          <a:bodyPr spcFirstLastPara="1" wrap="square" lIns="0" tIns="0" rIns="0" bIns="0" anchor="t" anchorCtr="0">
            <a:noAutofit/>
          </a:bodyPr>
          <a:lstStyle>
            <a:lvl1pPr lvl="0" algn="l">
              <a:spcBef>
                <a:spcPts val="0"/>
              </a:spcBef>
              <a:spcAft>
                <a:spcPts val="0"/>
              </a:spcAft>
              <a:buSzPts val="1400"/>
              <a:buNone/>
              <a:defRPr>
                <a:solidFill>
                  <a:srgbClr val="888888"/>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3"/>
          <p:cNvSpPr txBox="1">
            <a:spLocks noGrp="1"/>
          </p:cNvSpPr>
          <p:nvPr>
            <p:ph type="sldNum" idx="12"/>
          </p:nvPr>
        </p:nvSpPr>
        <p:spPr>
          <a:xfrm>
            <a:off x="8778241" y="6377940"/>
            <a:ext cx="2804160" cy="342900"/>
          </a:xfrm>
          <a:prstGeom prst="rect">
            <a:avLst/>
          </a:prstGeom>
          <a:noFill/>
          <a:ln>
            <a:noFill/>
          </a:ln>
        </p:spPr>
        <p:txBody>
          <a:bodyPr spcFirstLastPara="1" wrap="square" lIns="0" tIns="0" rIns="0" bIns="0" anchor="t" anchorCtr="0">
            <a:noAutofit/>
          </a:bodyPr>
          <a:lstStyle>
            <a:lvl1pPr marL="0" lvl="0" indent="0" algn="r">
              <a:spcBef>
                <a:spcPts val="0"/>
              </a:spcBef>
              <a:buNone/>
              <a:defRPr>
                <a:solidFill>
                  <a:srgbClr val="888888"/>
                </a:solidFill>
              </a:defRPr>
            </a:lvl1pPr>
            <a:lvl2pPr marL="0" lvl="1" indent="0" algn="r">
              <a:spcBef>
                <a:spcPts val="0"/>
              </a:spcBef>
              <a:buNone/>
              <a:defRPr>
                <a:solidFill>
                  <a:srgbClr val="888888"/>
                </a:solidFill>
              </a:defRPr>
            </a:lvl2pPr>
            <a:lvl3pPr marL="0" lvl="2" indent="0" algn="r">
              <a:spcBef>
                <a:spcPts val="0"/>
              </a:spcBef>
              <a:buNone/>
              <a:defRPr>
                <a:solidFill>
                  <a:srgbClr val="888888"/>
                </a:solidFill>
              </a:defRPr>
            </a:lvl3pPr>
            <a:lvl4pPr marL="0" lvl="3" indent="0" algn="r">
              <a:spcBef>
                <a:spcPts val="0"/>
              </a:spcBef>
              <a:buNone/>
              <a:defRPr>
                <a:solidFill>
                  <a:srgbClr val="888888"/>
                </a:solidFill>
              </a:defRPr>
            </a:lvl4pPr>
            <a:lvl5pPr marL="0" lvl="4" indent="0" algn="r">
              <a:spcBef>
                <a:spcPts val="0"/>
              </a:spcBef>
              <a:buNone/>
              <a:defRPr>
                <a:solidFill>
                  <a:srgbClr val="888888"/>
                </a:solidFill>
              </a:defRPr>
            </a:lvl5pPr>
            <a:lvl6pPr marL="0" lvl="5" indent="0" algn="r">
              <a:spcBef>
                <a:spcPts val="0"/>
              </a:spcBef>
              <a:buNone/>
              <a:defRPr>
                <a:solidFill>
                  <a:srgbClr val="888888"/>
                </a:solidFill>
              </a:defRPr>
            </a:lvl6pPr>
            <a:lvl7pPr marL="0" lvl="6" indent="0" algn="r">
              <a:spcBef>
                <a:spcPts val="0"/>
              </a:spcBef>
              <a:buNone/>
              <a:defRPr>
                <a:solidFill>
                  <a:srgbClr val="888888"/>
                </a:solidFill>
              </a:defRPr>
            </a:lvl7pPr>
            <a:lvl8pPr marL="0" lvl="7" indent="0" algn="r">
              <a:spcBef>
                <a:spcPts val="0"/>
              </a:spcBef>
              <a:buNone/>
              <a:defRPr>
                <a:solidFill>
                  <a:srgbClr val="888888"/>
                </a:solidFill>
              </a:defRPr>
            </a:lvl8pPr>
            <a:lvl9pPr marL="0" lvl="8" indent="0" algn="r">
              <a:spcBef>
                <a:spcPts val="0"/>
              </a:spcBef>
              <a:buNone/>
              <a:defRPr>
                <a:solidFill>
                  <a:srgbClr val="888888"/>
                </a:solidFill>
              </a:defRPr>
            </a:lvl9pPr>
          </a:lstStyle>
          <a:p>
            <a:fld id="{00000000-1234-1234-1234-123412341234}" type="slidenum">
              <a:rPr lang="en-US" smtClean="0"/>
              <a:pPr/>
              <a:t>‹#›</a:t>
            </a:fld>
            <a:endParaRPr lang="en-US" sz="1091">
              <a:ea typeface="Calibri"/>
              <a:cs typeface="Calibri"/>
              <a:sym typeface="Calibri"/>
            </a:endParaRPr>
          </a:p>
        </p:txBody>
      </p:sp>
    </p:spTree>
    <p:extLst>
      <p:ext uri="{BB962C8B-B14F-4D97-AF65-F5344CB8AC3E}">
        <p14:creationId xmlns:p14="http://schemas.microsoft.com/office/powerpoint/2010/main" val="2844701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0E4CCF-7E78-A64F-A707-9A06262D51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a:extLst>
              <a:ext uri="{FF2B5EF4-FFF2-40B4-BE49-F238E27FC236}">
                <a16:creationId xmlns:a16="http://schemas.microsoft.com/office/drawing/2014/main" id="{AD3E30E6-5EDE-5442-9619-1CE34EEF94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a:extLst>
              <a:ext uri="{FF2B5EF4-FFF2-40B4-BE49-F238E27FC236}">
                <a16:creationId xmlns:a16="http://schemas.microsoft.com/office/drawing/2014/main" id="{0422710F-A00E-344D-AC28-16920E49C6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A582C1-07A9-554F-BDEA-553C1AEB9CC0}" type="datetimeFigureOut">
              <a:rPr lang="cy-GB" smtClean="0"/>
              <a:t>04/03/22</a:t>
            </a:fld>
            <a:endParaRPr lang="cy-GB"/>
          </a:p>
        </p:txBody>
      </p:sp>
      <p:sp>
        <p:nvSpPr>
          <p:cNvPr id="5" name="Footer Placeholder 4">
            <a:extLst>
              <a:ext uri="{FF2B5EF4-FFF2-40B4-BE49-F238E27FC236}">
                <a16:creationId xmlns:a16="http://schemas.microsoft.com/office/drawing/2014/main" id="{9AAB6BBA-E3E3-6044-BF7B-6C40E14FA0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a:extLst>
              <a:ext uri="{FF2B5EF4-FFF2-40B4-BE49-F238E27FC236}">
                <a16:creationId xmlns:a16="http://schemas.microsoft.com/office/drawing/2014/main" id="{9CC49028-4213-1841-95AA-5985CC34D2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B7DF08F-18A7-044D-96BB-91BF72F9D732}" type="slidenum">
              <a:rPr lang="cy-GB" smtClean="0"/>
              <a:t>‹#›</a:t>
            </a:fld>
            <a:endParaRPr lang="cy-GB"/>
          </a:p>
        </p:txBody>
      </p:sp>
    </p:spTree>
    <p:extLst>
      <p:ext uri="{BB962C8B-B14F-4D97-AF65-F5344CB8AC3E}">
        <p14:creationId xmlns:p14="http://schemas.microsoft.com/office/powerpoint/2010/main" val="523754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3" Type="http://schemas.openxmlformats.org/officeDocument/2006/relationships/image" Target="../media/image14.png"/><Relationship Id="rId18" Type="http://schemas.openxmlformats.org/officeDocument/2006/relationships/image" Target="../media/image19.png"/><Relationship Id="rId26" Type="http://schemas.openxmlformats.org/officeDocument/2006/relationships/image" Target="../media/image27.png"/><Relationship Id="rId39" Type="http://schemas.openxmlformats.org/officeDocument/2006/relationships/image" Target="../media/image3.png"/><Relationship Id="rId21" Type="http://schemas.openxmlformats.org/officeDocument/2006/relationships/image" Target="../media/image22.png"/><Relationship Id="rId34" Type="http://schemas.openxmlformats.org/officeDocument/2006/relationships/image" Target="../media/image35.png"/><Relationship Id="rId7" Type="http://schemas.openxmlformats.org/officeDocument/2006/relationships/image" Target="../media/image8.png"/><Relationship Id="rId12" Type="http://schemas.openxmlformats.org/officeDocument/2006/relationships/image" Target="../media/image13.png"/><Relationship Id="rId17" Type="http://schemas.openxmlformats.org/officeDocument/2006/relationships/image" Target="../media/image18.png"/><Relationship Id="rId25" Type="http://schemas.openxmlformats.org/officeDocument/2006/relationships/image" Target="../media/image26.png"/><Relationship Id="rId33" Type="http://schemas.openxmlformats.org/officeDocument/2006/relationships/image" Target="../media/image34.png"/><Relationship Id="rId38" Type="http://schemas.openxmlformats.org/officeDocument/2006/relationships/image" Target="../media/image39.png"/><Relationship Id="rId2" Type="http://schemas.openxmlformats.org/officeDocument/2006/relationships/notesSlide" Target="../notesSlides/notesSlide2.xml"/><Relationship Id="rId16" Type="http://schemas.openxmlformats.org/officeDocument/2006/relationships/image" Target="../media/image17.png"/><Relationship Id="rId20" Type="http://schemas.openxmlformats.org/officeDocument/2006/relationships/image" Target="../media/image21.png"/><Relationship Id="rId29" Type="http://schemas.openxmlformats.org/officeDocument/2006/relationships/image" Target="../media/image30.png"/><Relationship Id="rId1" Type="http://schemas.openxmlformats.org/officeDocument/2006/relationships/slideLayout" Target="../slideLayouts/slideLayout12.xml"/><Relationship Id="rId6" Type="http://schemas.openxmlformats.org/officeDocument/2006/relationships/image" Target="../media/image7.png"/><Relationship Id="rId11" Type="http://schemas.openxmlformats.org/officeDocument/2006/relationships/image" Target="../media/image12.png"/><Relationship Id="rId24" Type="http://schemas.openxmlformats.org/officeDocument/2006/relationships/image" Target="../media/image25.png"/><Relationship Id="rId32" Type="http://schemas.openxmlformats.org/officeDocument/2006/relationships/image" Target="../media/image33.png"/><Relationship Id="rId37" Type="http://schemas.openxmlformats.org/officeDocument/2006/relationships/image" Target="../media/image38.png"/><Relationship Id="rId5" Type="http://schemas.openxmlformats.org/officeDocument/2006/relationships/image" Target="../media/image6.png"/><Relationship Id="rId15" Type="http://schemas.openxmlformats.org/officeDocument/2006/relationships/image" Target="../media/image16.png"/><Relationship Id="rId23" Type="http://schemas.openxmlformats.org/officeDocument/2006/relationships/image" Target="../media/image24.png"/><Relationship Id="rId28" Type="http://schemas.openxmlformats.org/officeDocument/2006/relationships/image" Target="../media/image29.png"/><Relationship Id="rId36" Type="http://schemas.openxmlformats.org/officeDocument/2006/relationships/image" Target="../media/image37.png"/><Relationship Id="rId10" Type="http://schemas.openxmlformats.org/officeDocument/2006/relationships/image" Target="../media/image11.png"/><Relationship Id="rId19" Type="http://schemas.openxmlformats.org/officeDocument/2006/relationships/image" Target="../media/image20.png"/><Relationship Id="rId31" Type="http://schemas.openxmlformats.org/officeDocument/2006/relationships/image" Target="../media/image32.png"/><Relationship Id="rId4" Type="http://schemas.openxmlformats.org/officeDocument/2006/relationships/image" Target="../media/image5.png"/><Relationship Id="rId9" Type="http://schemas.openxmlformats.org/officeDocument/2006/relationships/image" Target="../media/image10.png"/><Relationship Id="rId14" Type="http://schemas.openxmlformats.org/officeDocument/2006/relationships/image" Target="../media/image15.png"/><Relationship Id="rId22" Type="http://schemas.openxmlformats.org/officeDocument/2006/relationships/image" Target="../media/image23.png"/><Relationship Id="rId27" Type="http://schemas.openxmlformats.org/officeDocument/2006/relationships/image" Target="../media/image28.png"/><Relationship Id="rId30" Type="http://schemas.openxmlformats.org/officeDocument/2006/relationships/image" Target="../media/image31.png"/><Relationship Id="rId35" Type="http://schemas.openxmlformats.org/officeDocument/2006/relationships/image" Target="../media/image36.png"/><Relationship Id="rId8" Type="http://schemas.openxmlformats.org/officeDocument/2006/relationships/image" Target="../media/image9.png"/><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3.png"/><Relationship Id="rId5" Type="http://schemas.openxmlformats.org/officeDocument/2006/relationships/image" Target="../media/image42.png"/><Relationship Id="rId4" Type="http://schemas.openxmlformats.org/officeDocument/2006/relationships/image" Target="../media/image41.png"/></Relationships>
</file>

<file path=ppt/slides/_rels/slide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43.png"/></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adnoddau.porth.ac.uk/webapps/blackboard/content/listContent.jsp?course_id=_3056_1&amp;content_id=_81110_1" TargetMode="External"/><Relationship Id="rId7"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www.geiriaduracademi.org/" TargetMode="External"/><Relationship Id="rId5" Type="http://schemas.openxmlformats.org/officeDocument/2006/relationships/hyperlink" Target="http://welsh-dictionary.ac.uk/gpc/gpc.html" TargetMode="External"/><Relationship Id="rId4" Type="http://schemas.openxmlformats.org/officeDocument/2006/relationships/hyperlink" Target="http://www.geiriadur.net/"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www.youtube.com/watch?v=iNOtmn2UTzI" TargetMode="Externa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www.colegcymraeg.ac.uk/cy/astudio/sgiliauiaith/adnoddau/papurauenghreifftioltsi/" TargetMode="External"/><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mailto:Eleri.powell@pcydds.ac.uk"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eur01.safelinks.protection.outlook.com/?url=https%3A%2F%2Fweb.download.wjec.co.uk%2Fsurpass%2Fpackaged-exams%2Ftsi_2021%2Findex.html&amp;data=04%7C01%7Celeri.powell%40pcydds.ac.uk%7C59d6d4a2eac4427b180f08d9fb815888%7C4e0f11f9046e45059cb8db2152311e21%7C0%7C0%7C637817355209384568%7CUnknown%7CTWFpbGZsb3d8eyJWIjoiMC4wLjAwMDAiLCJQIjoiV2luMzIiLCJBTiI6Ik1haWwiLCJXVCI6Mn0%3D%7C3000&amp;sdata=BSh8R9eCgf0w7jWeNlZojdw4rtJf9MSzAmSeTHDCgQo%3D&amp;reserved=0" TargetMode="External"/><Relationship Id="rId2" Type="http://schemas.openxmlformats.org/officeDocument/2006/relationships/hyperlink" Target="https://eur01.safelinks.protection.outlook.com/?url=https%3A%2F%2Fweb.download.wjec.co.uk%2Fsurpass%2Fpackaged-exams%2Ftsi_demo%2Flaunch_html_delivery.html&amp;data=04%7C01%7Celeri.powell%40pcydds.ac.uk%7C59d6d4a2eac4427b180f08d9fb815888%7C4e0f11f9046e45059cb8db2152311e21%7C0%7C0%7C637817355209384568%7CUnknown%7CTWFpbGZsb3d8eyJWIjoiMC4wLjAwMDAiLCJQIjoiV2luMzIiLCJBTiI6Ik1haWwiLCJXVCI6Mn0%3D%7C3000&amp;sdata=Sq4q6VFK%2BYfXcE3siBapyYpnImc2A99GvUjeHmaiwjo%3D&amp;reserved=0" TargetMode="Externa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68.tiff"/><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9.tif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9.tiff"/><Relationship Id="rId2" Type="http://schemas.openxmlformats.org/officeDocument/2006/relationships/image" Target="../media/image71.tiff"/><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2.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9.tif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3.tif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A09D7D-4CD2-D34C-9120-221CD8FDB7D3}"/>
              </a:ext>
            </a:extLst>
          </p:cNvPr>
          <p:cNvPicPr>
            <a:picLocks noChangeAspect="1"/>
          </p:cNvPicPr>
          <p:nvPr/>
        </p:nvPicPr>
        <p:blipFill rotWithShape="1">
          <a:blip r:embed="rId3"/>
          <a:srcRect t="12076"/>
          <a:stretch/>
        </p:blipFill>
        <p:spPr>
          <a:xfrm>
            <a:off x="0" y="0"/>
            <a:ext cx="12192000" cy="6858000"/>
          </a:xfrm>
          <a:prstGeom prst="rect">
            <a:avLst/>
          </a:prstGeom>
        </p:spPr>
      </p:pic>
      <p:sp>
        <p:nvSpPr>
          <p:cNvPr id="4" name="Title 1">
            <a:extLst>
              <a:ext uri="{FF2B5EF4-FFF2-40B4-BE49-F238E27FC236}">
                <a16:creationId xmlns:a16="http://schemas.microsoft.com/office/drawing/2014/main" id="{A09E09DD-1DB0-9244-8DE5-6D0E0DE5D890}"/>
              </a:ext>
            </a:extLst>
          </p:cNvPr>
          <p:cNvSpPr txBox="1">
            <a:spLocks/>
          </p:cNvSpPr>
          <p:nvPr/>
        </p:nvSpPr>
        <p:spPr>
          <a:xfrm>
            <a:off x="4343400" y="121240"/>
            <a:ext cx="3505200" cy="1499741"/>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GB" sz="4050" b="1" dirty="0">
                <a:solidFill>
                  <a:srgbClr val="FF0000"/>
                </a:solidFill>
              </a:rPr>
            </a:br>
            <a:r>
              <a:rPr lang="en-GB" sz="2400" b="1" dirty="0">
                <a:solidFill>
                  <a:srgbClr val="002060"/>
                </a:solidFill>
                <a:latin typeface="+mn-lt"/>
              </a:rPr>
              <a:t>CYMRAEG I BAWB</a:t>
            </a:r>
          </a:p>
          <a:p>
            <a:pPr algn="ctr"/>
            <a:endParaRPr lang="en-GB" sz="2400" b="1" dirty="0">
              <a:solidFill>
                <a:srgbClr val="002060"/>
              </a:solidFill>
              <a:latin typeface="+mn-lt"/>
            </a:endParaRPr>
          </a:p>
          <a:p>
            <a:pPr algn="ctr"/>
            <a:r>
              <a:rPr lang="en-GB" sz="2400" b="1" dirty="0">
                <a:solidFill>
                  <a:srgbClr val="002060"/>
                </a:solidFill>
                <a:latin typeface="+mn-lt"/>
              </a:rPr>
              <a:t>TAR </a:t>
            </a:r>
            <a:r>
              <a:rPr lang="en-GB" sz="2400" b="1" dirty="0" err="1">
                <a:solidFill>
                  <a:srgbClr val="002060"/>
                </a:solidFill>
                <a:latin typeface="+mn-lt"/>
              </a:rPr>
              <a:t>Cynradd</a:t>
            </a:r>
            <a:r>
              <a:rPr lang="en-GB" sz="2400" b="1" dirty="0">
                <a:solidFill>
                  <a:srgbClr val="002060"/>
                </a:solidFill>
                <a:latin typeface="+mn-lt"/>
              </a:rPr>
              <a:t> 2021-22</a:t>
            </a:r>
          </a:p>
          <a:p>
            <a:pPr algn="ctr"/>
            <a:endParaRPr lang="en-GB" sz="1500" b="1" dirty="0">
              <a:solidFill>
                <a:srgbClr val="002060"/>
              </a:solidFill>
            </a:endParaRPr>
          </a:p>
        </p:txBody>
      </p:sp>
      <p:pic>
        <p:nvPicPr>
          <p:cNvPr id="5" name="Picture 4">
            <a:extLst>
              <a:ext uri="{FF2B5EF4-FFF2-40B4-BE49-F238E27FC236}">
                <a16:creationId xmlns:a16="http://schemas.microsoft.com/office/drawing/2014/main" id="{C2B7DA5E-7B10-EF47-804B-E4CECBC983D2}"/>
              </a:ext>
            </a:extLst>
          </p:cNvPr>
          <p:cNvPicPr>
            <a:picLocks noChangeAspect="1"/>
          </p:cNvPicPr>
          <p:nvPr/>
        </p:nvPicPr>
        <p:blipFill>
          <a:blip r:embed="rId4"/>
          <a:stretch>
            <a:fillRect/>
          </a:stretch>
        </p:blipFill>
        <p:spPr>
          <a:xfrm>
            <a:off x="39873" y="6040582"/>
            <a:ext cx="2062554" cy="817418"/>
          </a:xfrm>
          <a:prstGeom prst="rect">
            <a:avLst/>
          </a:prstGeom>
        </p:spPr>
      </p:pic>
      <p:sp>
        <p:nvSpPr>
          <p:cNvPr id="7" name="TextBox 6">
            <a:extLst>
              <a:ext uri="{FF2B5EF4-FFF2-40B4-BE49-F238E27FC236}">
                <a16:creationId xmlns:a16="http://schemas.microsoft.com/office/drawing/2014/main" id="{C928AFCB-AE94-2A4D-AC1E-3DA7438BB04A}"/>
              </a:ext>
            </a:extLst>
          </p:cNvPr>
          <p:cNvSpPr txBox="1"/>
          <p:nvPr/>
        </p:nvSpPr>
        <p:spPr>
          <a:xfrm>
            <a:off x="8809892" y="6260124"/>
            <a:ext cx="3148313" cy="369332"/>
          </a:xfrm>
          <a:prstGeom prst="rect">
            <a:avLst/>
          </a:prstGeom>
          <a:solidFill>
            <a:schemeClr val="bg1"/>
          </a:solidFill>
          <a:ln>
            <a:solidFill>
              <a:srgbClr val="002060"/>
            </a:solidFill>
          </a:ln>
        </p:spPr>
        <p:txBody>
          <a:bodyPr wrap="square" rtlCol="0">
            <a:spAutoFit/>
          </a:bodyPr>
          <a:lstStyle/>
          <a:p>
            <a:pPr algn="ctr"/>
            <a:r>
              <a:rPr lang="en-US" b="1" dirty="0" err="1">
                <a:solidFill>
                  <a:srgbClr val="002060"/>
                </a:solidFill>
              </a:rPr>
              <a:t>eleri.powell@pcydds.ac.uk</a:t>
            </a:r>
            <a:endParaRPr lang="en-US" b="1" dirty="0">
              <a:solidFill>
                <a:srgbClr val="002060"/>
              </a:solidFill>
            </a:endParaRPr>
          </a:p>
        </p:txBody>
      </p:sp>
      <p:sp>
        <p:nvSpPr>
          <p:cNvPr id="8" name="Title 1">
            <a:extLst>
              <a:ext uri="{FF2B5EF4-FFF2-40B4-BE49-F238E27FC236}">
                <a16:creationId xmlns:a16="http://schemas.microsoft.com/office/drawing/2014/main" id="{3AF393E6-F099-8542-A4E8-6C2AFF3369FD}"/>
              </a:ext>
            </a:extLst>
          </p:cNvPr>
          <p:cNvSpPr txBox="1">
            <a:spLocks/>
          </p:cNvSpPr>
          <p:nvPr/>
        </p:nvSpPr>
        <p:spPr>
          <a:xfrm>
            <a:off x="3283527" y="5104388"/>
            <a:ext cx="5095010" cy="1753612"/>
          </a:xfrm>
          <a:prstGeom prst="rect">
            <a:avLst/>
          </a:prstGeom>
          <a:solidFill>
            <a:schemeClr val="accent1">
              <a:lumMod val="60000"/>
              <a:lumOff val="40000"/>
            </a:schemeClr>
          </a:solidFill>
          <a:ln w="76200">
            <a:solidFill>
              <a:srgbClr val="002060"/>
            </a:solidFill>
          </a:ln>
        </p:spPr>
        <p:txBody>
          <a:bodyPr vert="horz" lIns="68580" tIns="34290" rIns="68580" bIns="3429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dirty="0" err="1">
                <a:solidFill>
                  <a:srgbClr val="002060"/>
                </a:solidFill>
                <a:latin typeface="+mn-lt"/>
              </a:rPr>
              <a:t>Darlith</a:t>
            </a:r>
            <a:r>
              <a:rPr lang="en-GB" sz="2400" b="1" dirty="0">
                <a:solidFill>
                  <a:srgbClr val="002060"/>
                </a:solidFill>
                <a:latin typeface="+mn-lt"/>
              </a:rPr>
              <a:t> 10: 4.3.2022</a:t>
            </a:r>
          </a:p>
          <a:p>
            <a:pPr algn="ctr"/>
            <a:endParaRPr lang="en-GB" sz="2400" b="1" dirty="0">
              <a:solidFill>
                <a:srgbClr val="002060"/>
              </a:solidFill>
              <a:latin typeface="+mn-lt"/>
            </a:endParaRPr>
          </a:p>
          <a:p>
            <a:pPr algn="ctr"/>
            <a:r>
              <a:rPr lang="en-GB" sz="2000" b="1" dirty="0" err="1">
                <a:solidFill>
                  <a:srgbClr val="002060"/>
                </a:solidFill>
                <a:latin typeface="+mn-lt"/>
              </a:rPr>
              <a:t>Saesneg</a:t>
            </a:r>
            <a:r>
              <a:rPr lang="en-GB" sz="2000" b="1" dirty="0">
                <a:solidFill>
                  <a:srgbClr val="002060"/>
                </a:solidFill>
                <a:latin typeface="+mn-lt"/>
              </a:rPr>
              <a:t> </a:t>
            </a:r>
            <a:r>
              <a:rPr lang="en-GB" sz="2000" b="1" dirty="0" err="1">
                <a:solidFill>
                  <a:srgbClr val="002060"/>
                </a:solidFill>
                <a:latin typeface="+mn-lt"/>
              </a:rPr>
              <a:t>yn</a:t>
            </a:r>
            <a:r>
              <a:rPr lang="en-GB" sz="2000" b="1" dirty="0">
                <a:solidFill>
                  <a:srgbClr val="002060"/>
                </a:solidFill>
                <a:latin typeface="+mn-lt"/>
              </a:rPr>
              <a:t> y </a:t>
            </a:r>
            <a:r>
              <a:rPr lang="en-GB" sz="2000" b="1" dirty="0" err="1">
                <a:solidFill>
                  <a:srgbClr val="002060"/>
                </a:solidFill>
                <a:latin typeface="+mn-lt"/>
              </a:rPr>
              <a:t>Gymraeg</a:t>
            </a:r>
            <a:endParaRPr lang="en-GB" sz="2000" b="1" dirty="0">
              <a:solidFill>
                <a:srgbClr val="002060"/>
              </a:solidFill>
              <a:latin typeface="+mn-lt"/>
            </a:endParaRPr>
          </a:p>
          <a:p>
            <a:pPr algn="ctr"/>
            <a:r>
              <a:rPr lang="en-GB" sz="2000" b="1" dirty="0" err="1">
                <a:solidFill>
                  <a:srgbClr val="002060"/>
                </a:solidFill>
                <a:latin typeface="+mn-lt"/>
              </a:rPr>
              <a:t>Cyfieithu</a:t>
            </a:r>
            <a:endParaRPr lang="en-GB" sz="2000" b="1" dirty="0">
              <a:solidFill>
                <a:srgbClr val="002060"/>
              </a:solidFill>
              <a:latin typeface="+mn-lt"/>
            </a:endParaRPr>
          </a:p>
          <a:p>
            <a:pPr algn="ctr"/>
            <a:r>
              <a:rPr lang="en-GB" sz="2000" b="1" dirty="0" err="1">
                <a:solidFill>
                  <a:srgbClr val="002060"/>
                </a:solidFill>
                <a:latin typeface="+mn-lt"/>
              </a:rPr>
              <a:t>Trawsieithu</a:t>
            </a:r>
            <a:endParaRPr lang="en-GB" sz="2000" b="1" dirty="0">
              <a:solidFill>
                <a:srgbClr val="002060"/>
              </a:solidFill>
              <a:latin typeface="+mn-lt"/>
            </a:endParaRPr>
          </a:p>
        </p:txBody>
      </p:sp>
    </p:spTree>
    <p:extLst>
      <p:ext uri="{BB962C8B-B14F-4D97-AF65-F5344CB8AC3E}">
        <p14:creationId xmlns:p14="http://schemas.microsoft.com/office/powerpoint/2010/main" val="18361161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015" y="1425340"/>
            <a:ext cx="3882002" cy="3418387"/>
          </a:xfrm>
        </p:spPr>
        <p:txBody>
          <a:bodyPr>
            <a:normAutofit/>
          </a:bodyPr>
          <a:lstStyle/>
          <a:p>
            <a:pPr algn="r"/>
            <a:r>
              <a:rPr lang="en-US" b="1" dirty="0">
                <a:latin typeface="Noteworthy Light" panose="02000400000000000000" pitchFamily="2" charset="77"/>
                <a:ea typeface="Noteworthy Light" panose="02000400000000000000" pitchFamily="2" charset="77"/>
              </a:rPr>
              <a:t>Nod y </a:t>
            </a:r>
            <a:r>
              <a:rPr lang="en-US" b="1" dirty="0" err="1">
                <a:latin typeface="Noteworthy Light" panose="02000400000000000000" pitchFamily="2" charset="77"/>
                <a:ea typeface="Noteworthy Light" panose="02000400000000000000" pitchFamily="2" charset="77"/>
              </a:rPr>
              <a:t>sesiwn</a:t>
            </a:r>
            <a:r>
              <a:rPr lang="en-US" b="1" dirty="0">
                <a:latin typeface="Noteworthy Light" panose="02000400000000000000" pitchFamily="2" charset="77"/>
                <a:ea typeface="Noteworthy Light" panose="02000400000000000000" pitchFamily="2" charset="77"/>
              </a:rPr>
              <a:t>: </a:t>
            </a:r>
          </a:p>
        </p:txBody>
      </p:sp>
      <p:sp>
        <p:nvSpPr>
          <p:cNvPr id="3" name="Content Placeholder 2"/>
          <p:cNvSpPr>
            <a:spLocks noGrp="1"/>
          </p:cNvSpPr>
          <p:nvPr>
            <p:ph idx="1"/>
          </p:nvPr>
        </p:nvSpPr>
        <p:spPr>
          <a:xfrm>
            <a:off x="5033021" y="603930"/>
            <a:ext cx="6544213" cy="5161439"/>
          </a:xfrm>
        </p:spPr>
        <p:txBody>
          <a:bodyPr>
            <a:normAutofit fontScale="92500"/>
          </a:bodyPr>
          <a:lstStyle/>
          <a:p>
            <a:r>
              <a:rPr lang="en-US" b="1" dirty="0" err="1">
                <a:latin typeface="Noteworthy Light" panose="02000400000000000000" pitchFamily="2" charset="77"/>
                <a:ea typeface="Noteworthy Light" panose="02000400000000000000" pitchFamily="2" charset="77"/>
              </a:rPr>
              <a:t>Cyflwyniad</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i</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asesiad</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ysgrifennu</a:t>
            </a:r>
            <a:r>
              <a:rPr lang="en-US" b="1" dirty="0">
                <a:latin typeface="Noteworthy Light" panose="02000400000000000000" pitchFamily="2" charset="77"/>
                <a:ea typeface="Noteworthy Light" panose="02000400000000000000" pitchFamily="2" charset="77"/>
              </a:rPr>
              <a:t> y TSI.</a:t>
            </a:r>
          </a:p>
          <a:p>
            <a:endParaRPr lang="en-US" b="1" dirty="0">
              <a:latin typeface="Noteworthy Light" panose="02000400000000000000" pitchFamily="2" charset="77"/>
              <a:ea typeface="Noteworthy Light" panose="02000400000000000000" pitchFamily="2" charset="77"/>
            </a:endParaRPr>
          </a:p>
          <a:p>
            <a:r>
              <a:rPr lang="en-US" b="1" dirty="0" err="1">
                <a:latin typeface="Noteworthy Light" panose="02000400000000000000" pitchFamily="2" charset="77"/>
                <a:ea typeface="Noteworthy Light" panose="02000400000000000000" pitchFamily="2" charset="77"/>
              </a:rPr>
              <a:t>Trafod</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trawsieithu</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cwestiwn</a:t>
            </a:r>
            <a:r>
              <a:rPr lang="en-US" b="1" dirty="0">
                <a:latin typeface="Noteworthy Light" panose="02000400000000000000" pitchFamily="2" charset="77"/>
                <a:ea typeface="Noteworthy Light" panose="02000400000000000000" pitchFamily="2" charset="77"/>
              </a:rPr>
              <a:t> 2).</a:t>
            </a:r>
          </a:p>
          <a:p>
            <a:endParaRPr lang="en-US" b="1" dirty="0">
              <a:latin typeface="Noteworthy Light" panose="02000400000000000000" pitchFamily="2" charset="77"/>
              <a:ea typeface="Noteworthy Light" panose="02000400000000000000" pitchFamily="2" charset="77"/>
            </a:endParaRPr>
          </a:p>
          <a:p>
            <a:pPr marL="0" indent="0">
              <a:buNone/>
            </a:pPr>
            <a:r>
              <a:rPr lang="en-US" b="1" u="sng" dirty="0">
                <a:latin typeface="Noteworthy Light" panose="02000400000000000000" pitchFamily="2" charset="77"/>
                <a:ea typeface="Noteworthy Light" panose="02000400000000000000" pitchFamily="2" charset="77"/>
              </a:rPr>
              <a:t>Gwaith </a:t>
            </a:r>
            <a:r>
              <a:rPr lang="en-US" b="1" u="sng" dirty="0" err="1">
                <a:latin typeface="Noteworthy Light" panose="02000400000000000000" pitchFamily="2" charset="77"/>
                <a:ea typeface="Noteworthy Light" panose="02000400000000000000" pitchFamily="2" charset="77"/>
              </a:rPr>
              <a:t>cyfeiriol</a:t>
            </a:r>
            <a:r>
              <a:rPr lang="en-US" b="1" u="sng" dirty="0">
                <a:latin typeface="Noteworthy Light" panose="02000400000000000000" pitchFamily="2" charset="77"/>
                <a:ea typeface="Noteworthy Light" panose="02000400000000000000" pitchFamily="2" charset="77"/>
              </a:rPr>
              <a:t>  / </a:t>
            </a:r>
            <a:r>
              <a:rPr lang="en-US" b="1" u="sng" dirty="0" err="1">
                <a:latin typeface="Noteworthy Light" panose="02000400000000000000" pitchFamily="2" charset="77"/>
                <a:ea typeface="Noteworthy Light" panose="02000400000000000000" pitchFamily="2" charset="77"/>
              </a:rPr>
              <a:t>i’w</a:t>
            </a:r>
            <a:r>
              <a:rPr lang="en-US" b="1" u="sng" dirty="0">
                <a:latin typeface="Noteworthy Light" panose="02000400000000000000" pitchFamily="2" charset="77"/>
                <a:ea typeface="Noteworthy Light" panose="02000400000000000000" pitchFamily="2" charset="77"/>
              </a:rPr>
              <a:t> </a:t>
            </a:r>
            <a:r>
              <a:rPr lang="en-US" b="1" u="sng" dirty="0" err="1">
                <a:latin typeface="Noteworthy Light" panose="02000400000000000000" pitchFamily="2" charset="77"/>
                <a:ea typeface="Noteworthy Light" panose="02000400000000000000" pitchFamily="2" charset="77"/>
              </a:rPr>
              <a:t>ystyried</a:t>
            </a:r>
            <a:endParaRPr lang="en-US" b="1" u="sng" dirty="0">
              <a:latin typeface="Noteworthy Light" panose="02000400000000000000" pitchFamily="2" charset="77"/>
              <a:ea typeface="Noteworthy Light" panose="02000400000000000000" pitchFamily="2" charset="77"/>
            </a:endParaRPr>
          </a:p>
          <a:p>
            <a:endParaRPr lang="en-US" b="1" dirty="0">
              <a:latin typeface="Noteworthy Light" panose="02000400000000000000" pitchFamily="2" charset="77"/>
              <a:ea typeface="Noteworthy Light" panose="02000400000000000000" pitchFamily="2" charset="77"/>
            </a:endParaRPr>
          </a:p>
          <a:p>
            <a:r>
              <a:rPr lang="en-US" b="1" dirty="0" err="1">
                <a:latin typeface="Noteworthy Light" panose="02000400000000000000" pitchFamily="2" charset="77"/>
                <a:ea typeface="Noteworthy Light" panose="02000400000000000000" pitchFamily="2" charset="77"/>
              </a:rPr>
              <a:t>Sylwi</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ar</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ein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defnydd</a:t>
            </a:r>
            <a:r>
              <a:rPr lang="en-US" b="1" dirty="0">
                <a:latin typeface="Noteworthy Light" panose="02000400000000000000" pitchFamily="2" charset="77"/>
                <a:ea typeface="Noteworthy Light" panose="02000400000000000000" pitchFamily="2" charset="77"/>
              </a:rPr>
              <a:t> o </a:t>
            </a:r>
            <a:r>
              <a:rPr lang="en-US" b="1" dirty="0" err="1">
                <a:latin typeface="Noteworthy Light" panose="02000400000000000000" pitchFamily="2" charset="77"/>
                <a:ea typeface="Noteworthy Light" panose="02000400000000000000" pitchFamily="2" charset="77"/>
              </a:rPr>
              <a:t>ymadroddion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Seisnig</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yn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ein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gwaith</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llafar</a:t>
            </a:r>
            <a:r>
              <a:rPr lang="en-US" b="1" dirty="0">
                <a:latin typeface="Noteworthy Light" panose="02000400000000000000" pitchFamily="2" charset="77"/>
                <a:ea typeface="Noteworthy Light" panose="02000400000000000000" pitchFamily="2" charset="77"/>
              </a:rPr>
              <a:t> ac </a:t>
            </a:r>
            <a:r>
              <a:rPr lang="en-US" b="1" dirty="0" err="1">
                <a:latin typeface="Noteworthy Light" panose="02000400000000000000" pitchFamily="2" charset="77"/>
                <a:ea typeface="Noteworthy Light" panose="02000400000000000000" pitchFamily="2" charset="77"/>
              </a:rPr>
              <a:t>ysgrifennu</a:t>
            </a:r>
            <a:r>
              <a:rPr lang="en-US" b="1" dirty="0">
                <a:latin typeface="Noteworthy Light" panose="02000400000000000000" pitchFamily="2" charset="77"/>
                <a:ea typeface="Noteworthy Light" panose="02000400000000000000" pitchFamily="2" charset="77"/>
              </a:rPr>
              <a:t>.</a:t>
            </a:r>
          </a:p>
          <a:p>
            <a:pPr marL="0" indent="0">
              <a:buNone/>
            </a:pPr>
            <a:endParaRPr lang="en-US" b="1" dirty="0">
              <a:latin typeface="Noteworthy Light" panose="02000400000000000000" pitchFamily="2" charset="77"/>
              <a:ea typeface="Noteworthy Light" panose="02000400000000000000" pitchFamily="2" charset="77"/>
            </a:endParaRPr>
          </a:p>
          <a:p>
            <a:r>
              <a:rPr lang="en-US" b="1" dirty="0" err="1">
                <a:latin typeface="Noteworthy Light" panose="02000400000000000000" pitchFamily="2" charset="77"/>
                <a:ea typeface="Noteworthy Light" panose="02000400000000000000" pitchFamily="2" charset="77"/>
              </a:rPr>
              <a:t>Adnabod</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yr</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elfennau</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sy’n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Seisnigo</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ein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Cymraeg</a:t>
            </a:r>
            <a:r>
              <a:rPr lang="en-US" b="1" dirty="0">
                <a:latin typeface="Noteworthy Light" panose="02000400000000000000" pitchFamily="2" charset="77"/>
                <a:ea typeface="Noteworthy Light" panose="02000400000000000000" pitchFamily="2" charset="77"/>
              </a:rPr>
              <a:t> a </a:t>
            </a:r>
            <a:r>
              <a:rPr lang="en-US" b="1" dirty="0" err="1">
                <a:latin typeface="Noteworthy Light" panose="02000400000000000000" pitchFamily="2" charset="77"/>
                <a:ea typeface="Noteworthy Light" panose="02000400000000000000" pitchFamily="2" charset="77"/>
              </a:rPr>
              <a:t>sut</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i’w</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goresgyn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gydag</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ymadroddion</a:t>
            </a:r>
            <a:r>
              <a:rPr lang="en-US" b="1" dirty="0">
                <a:latin typeface="Noteworthy Light" panose="02000400000000000000" pitchFamily="2" charset="77"/>
                <a:ea typeface="Noteworthy Light" panose="02000400000000000000" pitchFamily="2" charset="77"/>
              </a:rPr>
              <a:t> </a:t>
            </a:r>
            <a:r>
              <a:rPr lang="en-US" b="1" dirty="0" err="1">
                <a:latin typeface="Noteworthy Light" panose="02000400000000000000" pitchFamily="2" charset="77"/>
                <a:ea typeface="Noteworthy Light" panose="02000400000000000000" pitchFamily="2" charset="77"/>
              </a:rPr>
              <a:t>Cymreig</a:t>
            </a:r>
            <a:r>
              <a:rPr lang="en-US" b="1" dirty="0">
                <a:latin typeface="Noteworthy Light" panose="02000400000000000000" pitchFamily="2" charset="77"/>
                <a:ea typeface="Noteworthy Light" panose="02000400000000000000" pitchFamily="2" charset="77"/>
              </a:rPr>
              <a:t>.</a:t>
            </a:r>
          </a:p>
          <a:p>
            <a:pPr marL="0" indent="0">
              <a:buNone/>
            </a:pPr>
            <a:endParaRPr lang="en-US" b="1" dirty="0">
              <a:latin typeface="Noteworthy Light" panose="02000400000000000000" pitchFamily="2" charset="77"/>
              <a:ea typeface="Noteworthy Light" panose="02000400000000000000" pitchFamily="2" charset="77"/>
            </a:endParaRPr>
          </a:p>
          <a:p>
            <a:pPr marL="0" indent="0">
              <a:buNone/>
            </a:pPr>
            <a:endParaRPr lang="en-US" b="1" dirty="0">
              <a:latin typeface="Noteworthy Light" panose="02000400000000000000" pitchFamily="2" charset="77"/>
              <a:ea typeface="Noteworthy Light" panose="02000400000000000000" pitchFamily="2" charset="77"/>
            </a:endParaRPr>
          </a:p>
          <a:p>
            <a:endParaRPr lang="en-US" dirty="0"/>
          </a:p>
        </p:txBody>
      </p:sp>
      <p:pic>
        <p:nvPicPr>
          <p:cNvPr id="9" name="Picture 8">
            <a:extLst>
              <a:ext uri="{FF2B5EF4-FFF2-40B4-BE49-F238E27FC236}">
                <a16:creationId xmlns:a16="http://schemas.microsoft.com/office/drawing/2014/main" id="{A0952FD1-CF70-974D-89AD-B0D9225719EE}"/>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010461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8"/>
        <p:cNvGrpSpPr/>
        <p:nvPr/>
      </p:nvGrpSpPr>
      <p:grpSpPr>
        <a:xfrm>
          <a:off x="0" y="0"/>
          <a:ext cx="0" cy="0"/>
          <a:chOff x="0" y="0"/>
          <a:chExt cx="0" cy="0"/>
        </a:xfrm>
      </p:grpSpPr>
      <p:grpSp>
        <p:nvGrpSpPr>
          <p:cNvPr id="49" name="Google Shape;49;p7"/>
          <p:cNvGrpSpPr/>
          <p:nvPr/>
        </p:nvGrpSpPr>
        <p:grpSpPr>
          <a:xfrm>
            <a:off x="9183189" y="3101953"/>
            <a:ext cx="2479376" cy="2561150"/>
            <a:chOff x="10767561" y="620266"/>
            <a:chExt cx="9056138" cy="9738085"/>
          </a:xfrm>
        </p:grpSpPr>
        <p:sp>
          <p:nvSpPr>
            <p:cNvPr id="50" name="Google Shape;50;p7"/>
            <p:cNvSpPr/>
            <p:nvPr/>
          </p:nvSpPr>
          <p:spPr>
            <a:xfrm>
              <a:off x="10986928" y="1245195"/>
              <a:ext cx="8412480" cy="7067550"/>
            </a:xfrm>
            <a:custGeom>
              <a:avLst/>
              <a:gdLst/>
              <a:ahLst/>
              <a:cxnLst/>
              <a:rect l="l" t="t" r="r" b="b"/>
              <a:pathLst>
                <a:path w="8412480" h="7067550" extrusionOk="0">
                  <a:moveTo>
                    <a:pt x="1182657" y="0"/>
                  </a:moveTo>
                  <a:lnTo>
                    <a:pt x="1135750" y="1954"/>
                  </a:lnTo>
                  <a:lnTo>
                    <a:pt x="1089449" y="6279"/>
                  </a:lnTo>
                  <a:lnTo>
                    <a:pt x="1043817" y="12918"/>
                  </a:lnTo>
                  <a:lnTo>
                    <a:pt x="998915" y="21812"/>
                  </a:lnTo>
                  <a:lnTo>
                    <a:pt x="954809" y="32905"/>
                  </a:lnTo>
                  <a:lnTo>
                    <a:pt x="911560" y="46137"/>
                  </a:lnTo>
                  <a:lnTo>
                    <a:pt x="869231" y="61452"/>
                  </a:lnTo>
                  <a:lnTo>
                    <a:pt x="827886" y="78792"/>
                  </a:lnTo>
                  <a:lnTo>
                    <a:pt x="787588" y="98099"/>
                  </a:lnTo>
                  <a:lnTo>
                    <a:pt x="748400" y="119316"/>
                  </a:lnTo>
                  <a:lnTo>
                    <a:pt x="710384" y="142385"/>
                  </a:lnTo>
                  <a:lnTo>
                    <a:pt x="673604" y="167249"/>
                  </a:lnTo>
                  <a:lnTo>
                    <a:pt x="638123" y="193849"/>
                  </a:lnTo>
                  <a:lnTo>
                    <a:pt x="604004" y="222127"/>
                  </a:lnTo>
                  <a:lnTo>
                    <a:pt x="571309" y="252028"/>
                  </a:lnTo>
                  <a:lnTo>
                    <a:pt x="540103" y="283492"/>
                  </a:lnTo>
                  <a:lnTo>
                    <a:pt x="510447" y="316462"/>
                  </a:lnTo>
                  <a:lnTo>
                    <a:pt x="482406" y="350880"/>
                  </a:lnTo>
                  <a:lnTo>
                    <a:pt x="456042" y="386689"/>
                  </a:lnTo>
                  <a:lnTo>
                    <a:pt x="431417" y="423831"/>
                  </a:lnTo>
                  <a:lnTo>
                    <a:pt x="408596" y="462249"/>
                  </a:lnTo>
                  <a:lnTo>
                    <a:pt x="387641" y="501884"/>
                  </a:lnTo>
                  <a:lnTo>
                    <a:pt x="368615" y="542680"/>
                  </a:lnTo>
                  <a:lnTo>
                    <a:pt x="351582" y="584578"/>
                  </a:lnTo>
                  <a:lnTo>
                    <a:pt x="336603" y="627520"/>
                  </a:lnTo>
                  <a:lnTo>
                    <a:pt x="323743" y="671450"/>
                  </a:lnTo>
                  <a:lnTo>
                    <a:pt x="313065" y="716309"/>
                  </a:lnTo>
                  <a:lnTo>
                    <a:pt x="304630" y="762040"/>
                  </a:lnTo>
                  <a:lnTo>
                    <a:pt x="298504" y="808585"/>
                  </a:lnTo>
                  <a:lnTo>
                    <a:pt x="294747" y="855887"/>
                  </a:lnTo>
                  <a:lnTo>
                    <a:pt x="522" y="6355075"/>
                  </a:lnTo>
                  <a:lnTo>
                    <a:pt x="0" y="6402318"/>
                  </a:lnTo>
                  <a:lnTo>
                    <a:pt x="2642" y="6448765"/>
                  </a:lnTo>
                  <a:lnTo>
                    <a:pt x="8345" y="6494316"/>
                  </a:lnTo>
                  <a:lnTo>
                    <a:pt x="17003" y="6538869"/>
                  </a:lnTo>
                  <a:lnTo>
                    <a:pt x="28511" y="6582325"/>
                  </a:lnTo>
                  <a:lnTo>
                    <a:pt x="42766" y="6624584"/>
                  </a:lnTo>
                  <a:lnTo>
                    <a:pt x="59661" y="6665546"/>
                  </a:lnTo>
                  <a:lnTo>
                    <a:pt x="79093" y="6705112"/>
                  </a:lnTo>
                  <a:lnTo>
                    <a:pt x="100956" y="6743179"/>
                  </a:lnTo>
                  <a:lnTo>
                    <a:pt x="125146" y="6779650"/>
                  </a:lnTo>
                  <a:lnTo>
                    <a:pt x="151558" y="6814424"/>
                  </a:lnTo>
                  <a:lnTo>
                    <a:pt x="180087" y="6847400"/>
                  </a:lnTo>
                  <a:lnTo>
                    <a:pt x="210629" y="6878478"/>
                  </a:lnTo>
                  <a:lnTo>
                    <a:pt x="243078" y="6907560"/>
                  </a:lnTo>
                  <a:lnTo>
                    <a:pt x="277330" y="6934543"/>
                  </a:lnTo>
                  <a:lnTo>
                    <a:pt x="313280" y="6959330"/>
                  </a:lnTo>
                  <a:lnTo>
                    <a:pt x="350824" y="6981818"/>
                  </a:lnTo>
                  <a:lnTo>
                    <a:pt x="389856" y="7001910"/>
                  </a:lnTo>
                  <a:lnTo>
                    <a:pt x="430272" y="7019503"/>
                  </a:lnTo>
                  <a:lnTo>
                    <a:pt x="471966" y="7034499"/>
                  </a:lnTo>
                  <a:lnTo>
                    <a:pt x="514836" y="7046796"/>
                  </a:lnTo>
                  <a:lnTo>
                    <a:pt x="558774" y="7056296"/>
                  </a:lnTo>
                  <a:lnTo>
                    <a:pt x="603678" y="7062899"/>
                  </a:lnTo>
                  <a:lnTo>
                    <a:pt x="649441" y="7066503"/>
                  </a:lnTo>
                  <a:lnTo>
                    <a:pt x="695959" y="7067009"/>
                  </a:lnTo>
                  <a:lnTo>
                    <a:pt x="743128" y="7064317"/>
                  </a:lnTo>
                  <a:lnTo>
                    <a:pt x="7792351" y="6421896"/>
                  </a:lnTo>
                  <a:lnTo>
                    <a:pt x="7840285" y="6415836"/>
                  </a:lnTo>
                  <a:lnTo>
                    <a:pt x="7887021" y="6406575"/>
                  </a:lnTo>
                  <a:lnTo>
                    <a:pt x="7932457" y="6394237"/>
                  </a:lnTo>
                  <a:lnTo>
                    <a:pt x="7976490" y="6378942"/>
                  </a:lnTo>
                  <a:lnTo>
                    <a:pt x="8019017" y="6360814"/>
                  </a:lnTo>
                  <a:lnTo>
                    <a:pt x="8059936" y="6339974"/>
                  </a:lnTo>
                  <a:lnTo>
                    <a:pt x="8099143" y="6316545"/>
                  </a:lnTo>
                  <a:lnTo>
                    <a:pt x="8136537" y="6290647"/>
                  </a:lnTo>
                  <a:lnTo>
                    <a:pt x="8172012" y="6262405"/>
                  </a:lnTo>
                  <a:lnTo>
                    <a:pt x="8205468" y="6231938"/>
                  </a:lnTo>
                  <a:lnTo>
                    <a:pt x="8236802" y="6199370"/>
                  </a:lnTo>
                  <a:lnTo>
                    <a:pt x="8265909" y="6164822"/>
                  </a:lnTo>
                  <a:lnTo>
                    <a:pt x="8292688" y="6128417"/>
                  </a:lnTo>
                  <a:lnTo>
                    <a:pt x="8317036" y="6090277"/>
                  </a:lnTo>
                  <a:lnTo>
                    <a:pt x="8338850" y="6050523"/>
                  </a:lnTo>
                  <a:lnTo>
                    <a:pt x="8358027" y="6009278"/>
                  </a:lnTo>
                  <a:lnTo>
                    <a:pt x="8374464" y="5966663"/>
                  </a:lnTo>
                  <a:lnTo>
                    <a:pt x="8388058" y="5922801"/>
                  </a:lnTo>
                  <a:lnTo>
                    <a:pt x="8398707" y="5877814"/>
                  </a:lnTo>
                  <a:lnTo>
                    <a:pt x="8406308" y="5831824"/>
                  </a:lnTo>
                  <a:lnTo>
                    <a:pt x="8410757" y="5784953"/>
                  </a:lnTo>
                  <a:lnTo>
                    <a:pt x="8411952" y="5737322"/>
                  </a:lnTo>
                  <a:lnTo>
                    <a:pt x="8409791" y="5689054"/>
                  </a:lnTo>
                  <a:lnTo>
                    <a:pt x="7494599" y="927135"/>
                  </a:lnTo>
                  <a:lnTo>
                    <a:pt x="7484209" y="879874"/>
                  </a:lnTo>
                  <a:lnTo>
                    <a:pt x="7471446" y="833650"/>
                  </a:lnTo>
                  <a:lnTo>
                    <a:pt x="7456382" y="788522"/>
                  </a:lnTo>
                  <a:lnTo>
                    <a:pt x="7439088" y="744553"/>
                  </a:lnTo>
                  <a:lnTo>
                    <a:pt x="7419634" y="701803"/>
                  </a:lnTo>
                  <a:lnTo>
                    <a:pt x="7398094" y="660334"/>
                  </a:lnTo>
                  <a:lnTo>
                    <a:pt x="7374537" y="620208"/>
                  </a:lnTo>
                  <a:lnTo>
                    <a:pt x="7349036" y="581484"/>
                  </a:lnTo>
                  <a:lnTo>
                    <a:pt x="7321662" y="544224"/>
                  </a:lnTo>
                  <a:lnTo>
                    <a:pt x="7292486" y="508489"/>
                  </a:lnTo>
                  <a:lnTo>
                    <a:pt x="7261580" y="474341"/>
                  </a:lnTo>
                  <a:lnTo>
                    <a:pt x="7229014" y="441841"/>
                  </a:lnTo>
                  <a:lnTo>
                    <a:pt x="7194861" y="411050"/>
                  </a:lnTo>
                  <a:lnTo>
                    <a:pt x="7159192" y="382028"/>
                  </a:lnTo>
                  <a:lnTo>
                    <a:pt x="7122078" y="354837"/>
                  </a:lnTo>
                  <a:lnTo>
                    <a:pt x="7083591" y="329539"/>
                  </a:lnTo>
                  <a:lnTo>
                    <a:pt x="7043801" y="306194"/>
                  </a:lnTo>
                  <a:lnTo>
                    <a:pt x="7002781" y="284864"/>
                  </a:lnTo>
                  <a:lnTo>
                    <a:pt x="6960602" y="265610"/>
                  </a:lnTo>
                  <a:lnTo>
                    <a:pt x="6917334" y="248492"/>
                  </a:lnTo>
                  <a:lnTo>
                    <a:pt x="6873051" y="233572"/>
                  </a:lnTo>
                  <a:lnTo>
                    <a:pt x="6827822" y="220912"/>
                  </a:lnTo>
                  <a:lnTo>
                    <a:pt x="6781719" y="210571"/>
                  </a:lnTo>
                  <a:lnTo>
                    <a:pt x="6734814" y="202613"/>
                  </a:lnTo>
                  <a:lnTo>
                    <a:pt x="6687178" y="197096"/>
                  </a:lnTo>
                  <a:lnTo>
                    <a:pt x="6638883" y="194084"/>
                  </a:lnTo>
                  <a:lnTo>
                    <a:pt x="1230106" y="474"/>
                  </a:lnTo>
                  <a:lnTo>
                    <a:pt x="1182657" y="0"/>
                  </a:lnTo>
                  <a:close/>
                </a:path>
              </a:pathLst>
            </a:custGeom>
            <a:solidFill>
              <a:srgbClr val="FFDD14"/>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1" name="Google Shape;51;p7"/>
            <p:cNvSpPr/>
            <p:nvPr/>
          </p:nvSpPr>
          <p:spPr>
            <a:xfrm>
              <a:off x="12529113" y="9309332"/>
              <a:ext cx="6164140" cy="1049019"/>
            </a:xfrm>
            <a:prstGeom prst="rect">
              <a:avLst/>
            </a:prstGeom>
            <a:blipFill rotWithShape="1">
              <a:blip r:embed="rId3">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2" name="Google Shape;52;p7"/>
            <p:cNvSpPr/>
            <p:nvPr/>
          </p:nvSpPr>
          <p:spPr>
            <a:xfrm>
              <a:off x="13814552" y="2696879"/>
              <a:ext cx="6009147" cy="6170148"/>
            </a:xfrm>
            <a:prstGeom prst="rect">
              <a:avLst/>
            </a:prstGeom>
            <a:blipFill rotWithShape="1">
              <a:blip r:embed="rId4">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3" name="Google Shape;53;p7"/>
            <p:cNvSpPr/>
            <p:nvPr/>
          </p:nvSpPr>
          <p:spPr>
            <a:xfrm>
              <a:off x="19461030" y="7163244"/>
              <a:ext cx="93215" cy="94356"/>
            </a:xfrm>
            <a:prstGeom prst="rect">
              <a:avLst/>
            </a:prstGeom>
            <a:blipFill rotWithShape="1">
              <a:blip r:embed="rId5">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4" name="Google Shape;54;p7"/>
            <p:cNvSpPr/>
            <p:nvPr/>
          </p:nvSpPr>
          <p:spPr>
            <a:xfrm>
              <a:off x="18938898" y="7268150"/>
              <a:ext cx="90107" cy="92577"/>
            </a:xfrm>
            <a:prstGeom prst="rect">
              <a:avLst/>
            </a:prstGeom>
            <a:blipFill rotWithShape="1">
              <a:blip r:embed="rId6">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5" name="Google Shape;55;p7"/>
            <p:cNvSpPr/>
            <p:nvPr/>
          </p:nvSpPr>
          <p:spPr>
            <a:xfrm>
              <a:off x="18938898" y="7135668"/>
              <a:ext cx="90107" cy="92765"/>
            </a:xfrm>
            <a:prstGeom prst="rect">
              <a:avLst/>
            </a:prstGeom>
            <a:blipFill rotWithShape="1">
              <a:blip r:embed="rId7">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6" name="Google Shape;56;p7"/>
            <p:cNvSpPr/>
            <p:nvPr/>
          </p:nvSpPr>
          <p:spPr>
            <a:xfrm>
              <a:off x="19067855" y="7009622"/>
              <a:ext cx="90871" cy="92974"/>
            </a:xfrm>
            <a:prstGeom prst="rect">
              <a:avLst/>
            </a:prstGeom>
            <a:blipFill rotWithShape="1">
              <a:blip r:embed="rId8">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7" name="Google Shape;57;p7"/>
            <p:cNvSpPr/>
            <p:nvPr/>
          </p:nvSpPr>
          <p:spPr>
            <a:xfrm>
              <a:off x="18810884" y="6865471"/>
              <a:ext cx="89521" cy="92190"/>
            </a:xfrm>
            <a:prstGeom prst="rect">
              <a:avLst/>
            </a:prstGeom>
            <a:blipFill rotWithShape="1">
              <a:blip r:embed="rId9">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8" name="Google Shape;58;p7"/>
            <p:cNvSpPr/>
            <p:nvPr/>
          </p:nvSpPr>
          <p:spPr>
            <a:xfrm>
              <a:off x="18558544" y="6593150"/>
              <a:ext cx="87857" cy="91405"/>
            </a:xfrm>
            <a:prstGeom prst="rect">
              <a:avLst/>
            </a:prstGeom>
            <a:blipFill rotWithShape="1">
              <a:blip r:embed="rId10">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59" name="Google Shape;59;p7"/>
            <p:cNvSpPr/>
            <p:nvPr/>
          </p:nvSpPr>
          <p:spPr>
            <a:xfrm>
              <a:off x="19328841" y="7960166"/>
              <a:ext cx="92420" cy="93770"/>
            </a:xfrm>
            <a:prstGeom prst="rect">
              <a:avLst/>
            </a:prstGeom>
            <a:blipFill rotWithShape="1">
              <a:blip r:embed="rId11">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0" name="Google Shape;60;p7"/>
            <p:cNvSpPr/>
            <p:nvPr/>
          </p:nvSpPr>
          <p:spPr>
            <a:xfrm>
              <a:off x="19197783" y="8216569"/>
              <a:ext cx="91624" cy="93362"/>
            </a:xfrm>
            <a:prstGeom prst="rect">
              <a:avLst/>
            </a:prstGeom>
            <a:blipFill rotWithShape="1">
              <a:blip r:embed="rId12">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1" name="Google Shape;61;p7"/>
            <p:cNvSpPr/>
            <p:nvPr/>
          </p:nvSpPr>
          <p:spPr>
            <a:xfrm>
              <a:off x="19197783" y="8083208"/>
              <a:ext cx="91624" cy="93351"/>
            </a:xfrm>
            <a:prstGeom prst="rect">
              <a:avLst/>
            </a:prstGeom>
            <a:blipFill rotWithShape="1">
              <a:blip r:embed="rId13">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2" name="Google Shape;62;p7"/>
            <p:cNvSpPr/>
            <p:nvPr/>
          </p:nvSpPr>
          <p:spPr>
            <a:xfrm>
              <a:off x="19067855" y="8205183"/>
              <a:ext cx="90871" cy="92964"/>
            </a:xfrm>
            <a:prstGeom prst="rect">
              <a:avLst/>
            </a:prstGeom>
            <a:blipFill rotWithShape="1">
              <a:blip r:embed="rId14">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3" name="Google Shape;63;p7"/>
            <p:cNvSpPr/>
            <p:nvPr/>
          </p:nvSpPr>
          <p:spPr>
            <a:xfrm>
              <a:off x="18310305" y="8138821"/>
              <a:ext cx="86413" cy="90662"/>
            </a:xfrm>
            <a:prstGeom prst="rect">
              <a:avLst/>
            </a:prstGeom>
            <a:blipFill rotWithShape="1">
              <a:blip r:embed="rId15">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4" name="Google Shape;64;p7"/>
            <p:cNvSpPr/>
            <p:nvPr/>
          </p:nvSpPr>
          <p:spPr>
            <a:xfrm>
              <a:off x="15419750" y="7066983"/>
              <a:ext cx="70453" cy="81871"/>
            </a:xfrm>
            <a:prstGeom prst="rect">
              <a:avLst/>
            </a:prstGeom>
            <a:blipFill rotWithShape="1">
              <a:blip r:embed="rId16">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5" name="Google Shape;65;p7"/>
            <p:cNvSpPr/>
            <p:nvPr/>
          </p:nvSpPr>
          <p:spPr>
            <a:xfrm>
              <a:off x="15419750" y="6949823"/>
              <a:ext cx="70453" cy="82028"/>
            </a:xfrm>
            <a:prstGeom prst="rect">
              <a:avLst/>
            </a:prstGeom>
            <a:blipFill rotWithShape="1">
              <a:blip r:embed="rId17">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6" name="Google Shape;66;p7"/>
            <p:cNvSpPr/>
            <p:nvPr/>
          </p:nvSpPr>
          <p:spPr>
            <a:xfrm>
              <a:off x="15419750" y="6832830"/>
              <a:ext cx="70453" cy="81871"/>
            </a:xfrm>
            <a:prstGeom prst="rect">
              <a:avLst/>
            </a:prstGeom>
            <a:blipFill rotWithShape="1">
              <a:blip r:embed="rId18">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7" name="Google Shape;67;p7"/>
            <p:cNvSpPr/>
            <p:nvPr/>
          </p:nvSpPr>
          <p:spPr>
            <a:xfrm>
              <a:off x="15319764" y="7177791"/>
              <a:ext cx="69940" cy="81546"/>
            </a:xfrm>
            <a:prstGeom prst="rect">
              <a:avLst/>
            </a:prstGeom>
            <a:blipFill rotWithShape="1">
              <a:blip r:embed="rId19">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8" name="Google Shape;68;p7"/>
            <p:cNvSpPr/>
            <p:nvPr/>
          </p:nvSpPr>
          <p:spPr>
            <a:xfrm>
              <a:off x="15319764" y="7061269"/>
              <a:ext cx="69940" cy="81567"/>
            </a:xfrm>
            <a:prstGeom prst="rect">
              <a:avLst/>
            </a:prstGeom>
            <a:blipFill rotWithShape="1">
              <a:blip r:embed="rId20">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69" name="Google Shape;69;p7"/>
            <p:cNvSpPr/>
            <p:nvPr/>
          </p:nvSpPr>
          <p:spPr>
            <a:xfrm>
              <a:off x="15319764" y="6944548"/>
              <a:ext cx="69940" cy="81724"/>
            </a:xfrm>
            <a:prstGeom prst="rect">
              <a:avLst/>
            </a:prstGeom>
            <a:blipFill rotWithShape="1">
              <a:blip r:embed="rId21">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0" name="Google Shape;70;p7"/>
            <p:cNvSpPr/>
            <p:nvPr/>
          </p:nvSpPr>
          <p:spPr>
            <a:xfrm>
              <a:off x="10767561" y="2941812"/>
              <a:ext cx="3020334" cy="5087404"/>
            </a:xfrm>
            <a:prstGeom prst="rect">
              <a:avLst/>
            </a:prstGeom>
            <a:blipFill rotWithShape="1">
              <a:blip r:embed="rId22">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1" name="Google Shape;71;p7"/>
            <p:cNvSpPr/>
            <p:nvPr/>
          </p:nvSpPr>
          <p:spPr>
            <a:xfrm>
              <a:off x="14734870" y="2924115"/>
              <a:ext cx="66915" cy="79788"/>
            </a:xfrm>
            <a:prstGeom prst="rect">
              <a:avLst/>
            </a:prstGeom>
            <a:blipFill rotWithShape="1">
              <a:blip r:embed="rId23">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2" name="Google Shape;72;p7"/>
            <p:cNvSpPr/>
            <p:nvPr/>
          </p:nvSpPr>
          <p:spPr>
            <a:xfrm>
              <a:off x="14639888" y="2933544"/>
              <a:ext cx="66445" cy="79495"/>
            </a:xfrm>
            <a:prstGeom prst="rect">
              <a:avLst/>
            </a:prstGeom>
            <a:blipFill rotWithShape="1">
              <a:blip r:embed="rId24">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3" name="Google Shape;73;p7"/>
            <p:cNvSpPr/>
            <p:nvPr/>
          </p:nvSpPr>
          <p:spPr>
            <a:xfrm>
              <a:off x="14545530" y="3056074"/>
              <a:ext cx="65932" cy="79202"/>
            </a:xfrm>
            <a:prstGeom prst="rect">
              <a:avLst/>
            </a:prstGeom>
            <a:blipFill rotWithShape="1">
              <a:blip r:embed="rId25">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4" name="Google Shape;74;p7"/>
            <p:cNvSpPr/>
            <p:nvPr/>
          </p:nvSpPr>
          <p:spPr>
            <a:xfrm>
              <a:off x="14545530" y="2942911"/>
              <a:ext cx="65932" cy="79212"/>
            </a:xfrm>
            <a:prstGeom prst="rect">
              <a:avLst/>
            </a:prstGeom>
            <a:blipFill rotWithShape="1">
              <a:blip r:embed="rId26">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5" name="Google Shape;75;p7"/>
            <p:cNvSpPr/>
            <p:nvPr/>
          </p:nvSpPr>
          <p:spPr>
            <a:xfrm>
              <a:off x="14451708" y="2952225"/>
              <a:ext cx="65628" cy="78930"/>
            </a:xfrm>
            <a:prstGeom prst="rect">
              <a:avLst/>
            </a:prstGeom>
            <a:blipFill rotWithShape="1">
              <a:blip r:embed="rId27">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6" name="Google Shape;76;p7"/>
            <p:cNvSpPr/>
            <p:nvPr/>
          </p:nvSpPr>
          <p:spPr>
            <a:xfrm>
              <a:off x="13726023" y="3791449"/>
              <a:ext cx="62230" cy="76835"/>
            </a:xfrm>
            <a:custGeom>
              <a:avLst/>
              <a:gdLst/>
              <a:ahLst/>
              <a:cxnLst/>
              <a:rect l="l" t="t" r="r" b="b"/>
              <a:pathLst>
                <a:path w="62230" h="76835" extrusionOk="0">
                  <a:moveTo>
                    <a:pt x="30893" y="0"/>
                  </a:moveTo>
                  <a:lnTo>
                    <a:pt x="18892" y="3848"/>
                  </a:lnTo>
                  <a:lnTo>
                    <a:pt x="9069" y="12754"/>
                  </a:lnTo>
                  <a:lnTo>
                    <a:pt x="2435" y="25392"/>
                  </a:lnTo>
                  <a:lnTo>
                    <a:pt x="0" y="40438"/>
                  </a:lnTo>
                  <a:lnTo>
                    <a:pt x="2435" y="55151"/>
                  </a:lnTo>
                  <a:lnTo>
                    <a:pt x="9069" y="66896"/>
                  </a:lnTo>
                  <a:lnTo>
                    <a:pt x="18892" y="74483"/>
                  </a:lnTo>
                  <a:lnTo>
                    <a:pt x="30893" y="76722"/>
                  </a:lnTo>
                  <a:lnTo>
                    <a:pt x="42917" y="72901"/>
                  </a:lnTo>
                  <a:lnTo>
                    <a:pt x="52768" y="64002"/>
                  </a:lnTo>
                  <a:lnTo>
                    <a:pt x="59425" y="51354"/>
                  </a:lnTo>
                  <a:lnTo>
                    <a:pt x="61871" y="36283"/>
                  </a:lnTo>
                  <a:lnTo>
                    <a:pt x="59425" y="21535"/>
                  </a:lnTo>
                  <a:lnTo>
                    <a:pt x="52768" y="9778"/>
                  </a:lnTo>
                  <a:lnTo>
                    <a:pt x="42917" y="2203"/>
                  </a:lnTo>
                  <a:lnTo>
                    <a:pt x="30893"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7" name="Google Shape;77;p7"/>
            <p:cNvSpPr/>
            <p:nvPr/>
          </p:nvSpPr>
          <p:spPr>
            <a:xfrm>
              <a:off x="13638114" y="3906715"/>
              <a:ext cx="61594" cy="76835"/>
            </a:xfrm>
            <a:custGeom>
              <a:avLst/>
              <a:gdLst/>
              <a:ahLst/>
              <a:cxnLst/>
              <a:rect l="l" t="t" r="r" b="b"/>
              <a:pathLst>
                <a:path w="61594" h="76835" extrusionOk="0">
                  <a:moveTo>
                    <a:pt x="30684" y="0"/>
                  </a:moveTo>
                  <a:lnTo>
                    <a:pt x="18768" y="3779"/>
                  </a:lnTo>
                  <a:lnTo>
                    <a:pt x="9012" y="12608"/>
                  </a:lnTo>
                  <a:lnTo>
                    <a:pt x="2420" y="25169"/>
                  </a:lnTo>
                  <a:lnTo>
                    <a:pt x="0" y="40145"/>
                  </a:lnTo>
                  <a:lnTo>
                    <a:pt x="2420" y="54824"/>
                  </a:lnTo>
                  <a:lnTo>
                    <a:pt x="9012" y="66562"/>
                  </a:lnTo>
                  <a:lnTo>
                    <a:pt x="18768" y="74168"/>
                  </a:lnTo>
                  <a:lnTo>
                    <a:pt x="30684" y="76449"/>
                  </a:lnTo>
                  <a:lnTo>
                    <a:pt x="42619" y="72697"/>
                  </a:lnTo>
                  <a:lnTo>
                    <a:pt x="52396" y="63874"/>
                  </a:lnTo>
                  <a:lnTo>
                    <a:pt x="59004" y="51297"/>
                  </a:lnTo>
                  <a:lnTo>
                    <a:pt x="61432" y="36283"/>
                  </a:lnTo>
                  <a:lnTo>
                    <a:pt x="59004" y="21586"/>
                  </a:lnTo>
                  <a:lnTo>
                    <a:pt x="52396" y="9845"/>
                  </a:lnTo>
                  <a:lnTo>
                    <a:pt x="42619" y="2252"/>
                  </a:lnTo>
                  <a:lnTo>
                    <a:pt x="30684"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8" name="Google Shape;78;p7"/>
            <p:cNvSpPr/>
            <p:nvPr/>
          </p:nvSpPr>
          <p:spPr>
            <a:xfrm>
              <a:off x="13638114" y="3797498"/>
              <a:ext cx="61594" cy="76835"/>
            </a:xfrm>
            <a:custGeom>
              <a:avLst/>
              <a:gdLst/>
              <a:ahLst/>
              <a:cxnLst/>
              <a:rect l="l" t="t" r="r" b="b"/>
              <a:pathLst>
                <a:path w="61594" h="76835" extrusionOk="0">
                  <a:moveTo>
                    <a:pt x="30684" y="0"/>
                  </a:moveTo>
                  <a:lnTo>
                    <a:pt x="18768" y="3831"/>
                  </a:lnTo>
                  <a:lnTo>
                    <a:pt x="9012" y="12705"/>
                  </a:lnTo>
                  <a:lnTo>
                    <a:pt x="2420" y="25298"/>
                  </a:lnTo>
                  <a:lnTo>
                    <a:pt x="0" y="40291"/>
                  </a:lnTo>
                  <a:lnTo>
                    <a:pt x="2420" y="54954"/>
                  </a:lnTo>
                  <a:lnTo>
                    <a:pt x="9012" y="66659"/>
                  </a:lnTo>
                  <a:lnTo>
                    <a:pt x="18768" y="74220"/>
                  </a:lnTo>
                  <a:lnTo>
                    <a:pt x="30684" y="76449"/>
                  </a:lnTo>
                  <a:lnTo>
                    <a:pt x="42619" y="72647"/>
                  </a:lnTo>
                  <a:lnTo>
                    <a:pt x="52396" y="63784"/>
                  </a:lnTo>
                  <a:lnTo>
                    <a:pt x="59004" y="51180"/>
                  </a:lnTo>
                  <a:lnTo>
                    <a:pt x="61432" y="36158"/>
                  </a:lnTo>
                  <a:lnTo>
                    <a:pt x="59004" y="21466"/>
                  </a:lnTo>
                  <a:lnTo>
                    <a:pt x="52396" y="9751"/>
                  </a:lnTo>
                  <a:lnTo>
                    <a:pt x="42619" y="2200"/>
                  </a:lnTo>
                  <a:lnTo>
                    <a:pt x="30684"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79" name="Google Shape;79;p7"/>
            <p:cNvSpPr/>
            <p:nvPr/>
          </p:nvSpPr>
          <p:spPr>
            <a:xfrm>
              <a:off x="13550938" y="3912356"/>
              <a:ext cx="61594" cy="76200"/>
            </a:xfrm>
            <a:custGeom>
              <a:avLst/>
              <a:gdLst/>
              <a:ahLst/>
              <a:cxnLst/>
              <a:rect l="l" t="t" r="r" b="b"/>
              <a:pathLst>
                <a:path w="61594" h="76200" extrusionOk="0">
                  <a:moveTo>
                    <a:pt x="30475" y="0"/>
                  </a:moveTo>
                  <a:lnTo>
                    <a:pt x="18636" y="3762"/>
                  </a:lnTo>
                  <a:lnTo>
                    <a:pt x="8946" y="12558"/>
                  </a:lnTo>
                  <a:lnTo>
                    <a:pt x="2402" y="25074"/>
                  </a:lnTo>
                  <a:lnTo>
                    <a:pt x="0" y="39998"/>
                  </a:lnTo>
                  <a:lnTo>
                    <a:pt x="2402" y="54626"/>
                  </a:lnTo>
                  <a:lnTo>
                    <a:pt x="8946" y="66322"/>
                  </a:lnTo>
                  <a:lnTo>
                    <a:pt x="18636" y="73901"/>
                  </a:lnTo>
                  <a:lnTo>
                    <a:pt x="30475" y="76177"/>
                  </a:lnTo>
                  <a:lnTo>
                    <a:pt x="42328" y="72443"/>
                  </a:lnTo>
                  <a:lnTo>
                    <a:pt x="52039" y="63653"/>
                  </a:lnTo>
                  <a:lnTo>
                    <a:pt x="58602" y="51123"/>
                  </a:lnTo>
                  <a:lnTo>
                    <a:pt x="61013" y="36168"/>
                  </a:lnTo>
                  <a:lnTo>
                    <a:pt x="58602" y="21517"/>
                  </a:lnTo>
                  <a:lnTo>
                    <a:pt x="52039" y="9815"/>
                  </a:lnTo>
                  <a:lnTo>
                    <a:pt x="42328" y="2247"/>
                  </a:lnTo>
                  <a:lnTo>
                    <a:pt x="30475"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0" name="Google Shape;80;p7"/>
            <p:cNvSpPr/>
            <p:nvPr/>
          </p:nvSpPr>
          <p:spPr>
            <a:xfrm>
              <a:off x="13550938" y="3803515"/>
              <a:ext cx="61594" cy="76200"/>
            </a:xfrm>
            <a:custGeom>
              <a:avLst/>
              <a:gdLst/>
              <a:ahLst/>
              <a:cxnLst/>
              <a:rect l="l" t="t" r="r" b="b"/>
              <a:pathLst>
                <a:path w="61594" h="76200" extrusionOk="0">
                  <a:moveTo>
                    <a:pt x="30475" y="0"/>
                  </a:moveTo>
                  <a:lnTo>
                    <a:pt x="18636" y="3814"/>
                  </a:lnTo>
                  <a:lnTo>
                    <a:pt x="8946" y="12655"/>
                  </a:lnTo>
                  <a:lnTo>
                    <a:pt x="2402" y="25204"/>
                  </a:lnTo>
                  <a:lnTo>
                    <a:pt x="0" y="40145"/>
                  </a:lnTo>
                  <a:lnTo>
                    <a:pt x="2402" y="54757"/>
                  </a:lnTo>
                  <a:lnTo>
                    <a:pt x="8946" y="66424"/>
                  </a:lnTo>
                  <a:lnTo>
                    <a:pt x="18636" y="73962"/>
                  </a:lnTo>
                  <a:lnTo>
                    <a:pt x="30475" y="76188"/>
                  </a:lnTo>
                  <a:lnTo>
                    <a:pt x="42328" y="72401"/>
                  </a:lnTo>
                  <a:lnTo>
                    <a:pt x="52039" y="63568"/>
                  </a:lnTo>
                  <a:lnTo>
                    <a:pt x="58602" y="51009"/>
                  </a:lnTo>
                  <a:lnTo>
                    <a:pt x="61013" y="36042"/>
                  </a:lnTo>
                  <a:lnTo>
                    <a:pt x="58602" y="21397"/>
                  </a:lnTo>
                  <a:lnTo>
                    <a:pt x="52039" y="9721"/>
                  </a:lnTo>
                  <a:lnTo>
                    <a:pt x="42328" y="2195"/>
                  </a:lnTo>
                  <a:lnTo>
                    <a:pt x="30475" y="0"/>
                  </a:lnTo>
                  <a:close/>
                </a:path>
              </a:pathLst>
            </a:custGeom>
            <a:solidFill>
              <a:srgbClr val="F0F0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1" name="Google Shape;81;p7"/>
            <p:cNvSpPr/>
            <p:nvPr/>
          </p:nvSpPr>
          <p:spPr>
            <a:xfrm>
              <a:off x="17196697" y="7312910"/>
              <a:ext cx="2072639" cy="836294"/>
            </a:xfrm>
            <a:custGeom>
              <a:avLst/>
              <a:gdLst/>
              <a:ahLst/>
              <a:cxnLst/>
              <a:rect l="l" t="t" r="r" b="b"/>
              <a:pathLst>
                <a:path w="2072640" h="836295" extrusionOk="0">
                  <a:moveTo>
                    <a:pt x="920958" y="0"/>
                  </a:moveTo>
                  <a:lnTo>
                    <a:pt x="0" y="62792"/>
                  </a:lnTo>
                  <a:lnTo>
                    <a:pt x="52327" y="627926"/>
                  </a:lnTo>
                  <a:lnTo>
                    <a:pt x="387221" y="835926"/>
                  </a:lnTo>
                  <a:lnTo>
                    <a:pt x="2072155" y="701184"/>
                  </a:lnTo>
                  <a:lnTo>
                    <a:pt x="920958" y="0"/>
                  </a:lnTo>
                  <a:close/>
                </a:path>
              </a:pathLst>
            </a:custGeom>
            <a:solidFill>
              <a:srgbClr val="DBAC7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2" name="Google Shape;82;p7"/>
            <p:cNvSpPr/>
            <p:nvPr/>
          </p:nvSpPr>
          <p:spPr>
            <a:xfrm>
              <a:off x="17081577" y="7114068"/>
              <a:ext cx="659765" cy="2977515"/>
            </a:xfrm>
            <a:custGeom>
              <a:avLst/>
              <a:gdLst/>
              <a:ahLst/>
              <a:cxnLst/>
              <a:rect l="l" t="t" r="r" b="b"/>
              <a:pathLst>
                <a:path w="659765" h="2977515" extrusionOk="0">
                  <a:moveTo>
                    <a:pt x="0" y="0"/>
                  </a:moveTo>
                  <a:lnTo>
                    <a:pt x="0" y="2375653"/>
                  </a:lnTo>
                  <a:lnTo>
                    <a:pt x="659322" y="2977415"/>
                  </a:lnTo>
                  <a:lnTo>
                    <a:pt x="659322" y="1020379"/>
                  </a:lnTo>
                  <a:lnTo>
                    <a:pt x="0"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3" name="Google Shape;83;p7"/>
            <p:cNvSpPr/>
            <p:nvPr/>
          </p:nvSpPr>
          <p:spPr>
            <a:xfrm>
              <a:off x="17740900" y="8014095"/>
              <a:ext cx="1528445" cy="2077720"/>
            </a:xfrm>
            <a:custGeom>
              <a:avLst/>
              <a:gdLst/>
              <a:ahLst/>
              <a:cxnLst/>
              <a:rect l="l" t="t" r="r" b="b"/>
              <a:pathLst>
                <a:path w="1528444" h="2077720" extrusionOk="0">
                  <a:moveTo>
                    <a:pt x="1527953" y="0"/>
                  </a:moveTo>
                  <a:lnTo>
                    <a:pt x="0" y="120352"/>
                  </a:lnTo>
                  <a:lnTo>
                    <a:pt x="0" y="2077388"/>
                  </a:lnTo>
                  <a:lnTo>
                    <a:pt x="1527953" y="1873312"/>
                  </a:lnTo>
                  <a:lnTo>
                    <a:pt x="1527953" y="0"/>
                  </a:lnTo>
                  <a:close/>
                </a:path>
              </a:pathLst>
            </a:custGeom>
            <a:solidFill>
              <a:srgbClr val="C3996B"/>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4" name="Google Shape;84;p7"/>
            <p:cNvSpPr/>
            <p:nvPr/>
          </p:nvSpPr>
          <p:spPr>
            <a:xfrm>
              <a:off x="14182569" y="620266"/>
              <a:ext cx="97790" cy="7744459"/>
            </a:xfrm>
            <a:custGeom>
              <a:avLst/>
              <a:gdLst/>
              <a:ahLst/>
              <a:cxnLst/>
              <a:rect l="l" t="t" r="r" b="b"/>
              <a:pathLst>
                <a:path w="97790" h="7744459" extrusionOk="0">
                  <a:moveTo>
                    <a:pt x="97621" y="7743971"/>
                  </a:moveTo>
                  <a:lnTo>
                    <a:pt x="0" y="7743971"/>
                  </a:lnTo>
                  <a:lnTo>
                    <a:pt x="0" y="0"/>
                  </a:lnTo>
                  <a:lnTo>
                    <a:pt x="97621" y="0"/>
                  </a:lnTo>
                  <a:lnTo>
                    <a:pt x="97621" y="7743971"/>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5" name="Google Shape;85;p7"/>
            <p:cNvSpPr/>
            <p:nvPr/>
          </p:nvSpPr>
          <p:spPr>
            <a:xfrm>
              <a:off x="12958949" y="788120"/>
              <a:ext cx="2823663" cy="852932"/>
            </a:xfrm>
            <a:custGeom>
              <a:avLst/>
              <a:gdLst/>
              <a:ahLst/>
              <a:cxnLst/>
              <a:rect l="l" t="t" r="r" b="b"/>
              <a:pathLst>
                <a:path w="2508250" h="840739" extrusionOk="0">
                  <a:moveTo>
                    <a:pt x="195766" y="0"/>
                  </a:moveTo>
                  <a:lnTo>
                    <a:pt x="0" y="337332"/>
                  </a:lnTo>
                  <a:lnTo>
                    <a:pt x="152408" y="696349"/>
                  </a:lnTo>
                  <a:lnTo>
                    <a:pt x="2464274" y="840311"/>
                  </a:lnTo>
                  <a:lnTo>
                    <a:pt x="2507643" y="143962"/>
                  </a:lnTo>
                  <a:lnTo>
                    <a:pt x="195766"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6" name="Google Shape;86;p7"/>
            <p:cNvSpPr/>
            <p:nvPr/>
          </p:nvSpPr>
          <p:spPr>
            <a:xfrm>
              <a:off x="13406953" y="1802974"/>
              <a:ext cx="1964055" cy="605155"/>
            </a:xfrm>
            <a:custGeom>
              <a:avLst/>
              <a:gdLst/>
              <a:ahLst/>
              <a:cxnLst/>
              <a:rect l="l" t="t" r="r" b="b"/>
              <a:pathLst>
                <a:path w="1964055" h="605155" extrusionOk="0">
                  <a:moveTo>
                    <a:pt x="13552" y="0"/>
                  </a:moveTo>
                  <a:lnTo>
                    <a:pt x="0" y="604797"/>
                  </a:lnTo>
                  <a:lnTo>
                    <a:pt x="1798380" y="580988"/>
                  </a:lnTo>
                  <a:lnTo>
                    <a:pt x="1963953" y="317824"/>
                  </a:lnTo>
                  <a:lnTo>
                    <a:pt x="1810132" y="56900"/>
                  </a:lnTo>
                  <a:lnTo>
                    <a:pt x="13552"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7" name="Google Shape;87;p7"/>
            <p:cNvSpPr/>
            <p:nvPr/>
          </p:nvSpPr>
          <p:spPr>
            <a:xfrm>
              <a:off x="13520713" y="2680208"/>
              <a:ext cx="1482638" cy="1482606"/>
            </a:xfrm>
            <a:prstGeom prst="rect">
              <a:avLst/>
            </a:prstGeom>
            <a:blipFill rotWithShape="1">
              <a:blip r:embed="rId28">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8" name="Google Shape;88;p7"/>
            <p:cNvSpPr/>
            <p:nvPr/>
          </p:nvSpPr>
          <p:spPr>
            <a:xfrm>
              <a:off x="13825233" y="9061442"/>
              <a:ext cx="249550" cy="180793"/>
            </a:xfrm>
            <a:prstGeom prst="rect">
              <a:avLst/>
            </a:prstGeom>
            <a:blipFill rotWithShape="1">
              <a:blip r:embed="rId29">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89" name="Google Shape;89;p7"/>
            <p:cNvSpPr/>
            <p:nvPr/>
          </p:nvSpPr>
          <p:spPr>
            <a:xfrm>
              <a:off x="14341998" y="9071072"/>
              <a:ext cx="257175" cy="217170"/>
            </a:xfrm>
            <a:custGeom>
              <a:avLst/>
              <a:gdLst/>
              <a:ahLst/>
              <a:cxnLst/>
              <a:rect l="l" t="t" r="r" b="b"/>
              <a:pathLst>
                <a:path w="257175" h="217170" extrusionOk="0">
                  <a:moveTo>
                    <a:pt x="175442" y="0"/>
                  </a:moveTo>
                  <a:lnTo>
                    <a:pt x="149561" y="2458"/>
                  </a:lnTo>
                  <a:lnTo>
                    <a:pt x="91806" y="11496"/>
                  </a:lnTo>
                  <a:lnTo>
                    <a:pt x="32009" y="29607"/>
                  </a:lnTo>
                  <a:lnTo>
                    <a:pt x="0" y="59286"/>
                  </a:lnTo>
                  <a:lnTo>
                    <a:pt x="1023" y="101669"/>
                  </a:lnTo>
                  <a:lnTo>
                    <a:pt x="17244" y="148817"/>
                  </a:lnTo>
                  <a:lnTo>
                    <a:pt x="43900" y="189613"/>
                  </a:lnTo>
                  <a:lnTo>
                    <a:pt x="76230" y="212940"/>
                  </a:lnTo>
                  <a:lnTo>
                    <a:pt x="121415" y="216970"/>
                  </a:lnTo>
                  <a:lnTo>
                    <a:pt x="178170" y="207953"/>
                  </a:lnTo>
                  <a:lnTo>
                    <a:pt x="229023" y="186911"/>
                  </a:lnTo>
                  <a:lnTo>
                    <a:pt x="256507" y="154867"/>
                  </a:lnTo>
                  <a:lnTo>
                    <a:pt x="257113" y="114845"/>
                  </a:lnTo>
                  <a:lnTo>
                    <a:pt x="241382" y="72441"/>
                  </a:lnTo>
                  <a:lnTo>
                    <a:pt x="212948" y="32533"/>
                  </a:lnTo>
                  <a:lnTo>
                    <a:pt x="175442" y="0"/>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0" name="Google Shape;90;p7"/>
            <p:cNvSpPr/>
            <p:nvPr/>
          </p:nvSpPr>
          <p:spPr>
            <a:xfrm>
              <a:off x="13743252" y="9277473"/>
              <a:ext cx="331470" cy="281305"/>
            </a:xfrm>
            <a:custGeom>
              <a:avLst/>
              <a:gdLst/>
              <a:ahLst/>
              <a:cxnLst/>
              <a:rect l="l" t="t" r="r" b="b"/>
              <a:pathLst>
                <a:path w="331469" h="281304" extrusionOk="0">
                  <a:moveTo>
                    <a:pt x="235641" y="0"/>
                  </a:moveTo>
                  <a:lnTo>
                    <a:pt x="160135" y="42837"/>
                  </a:lnTo>
                  <a:lnTo>
                    <a:pt x="93703" y="95657"/>
                  </a:lnTo>
                  <a:lnTo>
                    <a:pt x="65156" y="121481"/>
                  </a:lnTo>
                  <a:lnTo>
                    <a:pt x="35268" y="159520"/>
                  </a:lnTo>
                  <a:lnTo>
                    <a:pt x="8445" y="196195"/>
                  </a:lnTo>
                  <a:lnTo>
                    <a:pt x="0" y="229694"/>
                  </a:lnTo>
                  <a:lnTo>
                    <a:pt x="25241" y="258202"/>
                  </a:lnTo>
                  <a:lnTo>
                    <a:pt x="68251" y="273862"/>
                  </a:lnTo>
                  <a:lnTo>
                    <a:pt x="119044" y="280696"/>
                  </a:lnTo>
                  <a:lnTo>
                    <a:pt x="173497" y="279457"/>
                  </a:lnTo>
                  <a:lnTo>
                    <a:pt x="227488" y="270902"/>
                  </a:lnTo>
                  <a:lnTo>
                    <a:pt x="276893" y="255784"/>
                  </a:lnTo>
                  <a:lnTo>
                    <a:pt x="307798" y="230338"/>
                  </a:lnTo>
                  <a:lnTo>
                    <a:pt x="325292" y="188927"/>
                  </a:lnTo>
                  <a:lnTo>
                    <a:pt x="330888" y="138575"/>
                  </a:lnTo>
                  <a:lnTo>
                    <a:pt x="326097" y="86308"/>
                  </a:lnTo>
                  <a:lnTo>
                    <a:pt x="312433" y="39148"/>
                  </a:lnTo>
                  <a:lnTo>
                    <a:pt x="291408" y="4122"/>
                  </a:lnTo>
                  <a:lnTo>
                    <a:pt x="235641" y="0"/>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1" name="Google Shape;91;p7"/>
            <p:cNvSpPr/>
            <p:nvPr/>
          </p:nvSpPr>
          <p:spPr>
            <a:xfrm>
              <a:off x="14457588" y="9359028"/>
              <a:ext cx="389255" cy="262890"/>
            </a:xfrm>
            <a:custGeom>
              <a:avLst/>
              <a:gdLst/>
              <a:ahLst/>
              <a:cxnLst/>
              <a:rect l="l" t="t" r="r" b="b"/>
              <a:pathLst>
                <a:path w="389255" h="262890" extrusionOk="0">
                  <a:moveTo>
                    <a:pt x="178427" y="0"/>
                  </a:moveTo>
                  <a:lnTo>
                    <a:pt x="10247" y="72598"/>
                  </a:lnTo>
                  <a:lnTo>
                    <a:pt x="0" y="110519"/>
                  </a:lnTo>
                  <a:lnTo>
                    <a:pt x="869" y="135511"/>
                  </a:lnTo>
                  <a:lnTo>
                    <a:pt x="51387" y="191172"/>
                  </a:lnTo>
                  <a:lnTo>
                    <a:pt x="90058" y="220517"/>
                  </a:lnTo>
                  <a:lnTo>
                    <a:pt x="132501" y="242720"/>
                  </a:lnTo>
                  <a:lnTo>
                    <a:pt x="177267" y="257025"/>
                  </a:lnTo>
                  <a:lnTo>
                    <a:pt x="222903" y="262679"/>
                  </a:lnTo>
                  <a:lnTo>
                    <a:pt x="267959" y="258925"/>
                  </a:lnTo>
                  <a:lnTo>
                    <a:pt x="317663" y="245806"/>
                  </a:lnTo>
                  <a:lnTo>
                    <a:pt x="355229" y="226559"/>
                  </a:lnTo>
                  <a:lnTo>
                    <a:pt x="379409" y="198692"/>
                  </a:lnTo>
                  <a:lnTo>
                    <a:pt x="388960" y="159712"/>
                  </a:lnTo>
                  <a:lnTo>
                    <a:pt x="357084" y="109234"/>
                  </a:lnTo>
                  <a:lnTo>
                    <a:pt x="284600" y="57168"/>
                  </a:lnTo>
                  <a:lnTo>
                    <a:pt x="211663" y="16447"/>
                  </a:lnTo>
                  <a:lnTo>
                    <a:pt x="178427" y="0"/>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2" name="Google Shape;92;p7"/>
            <p:cNvSpPr/>
            <p:nvPr/>
          </p:nvSpPr>
          <p:spPr>
            <a:xfrm>
              <a:off x="13774173" y="9061715"/>
              <a:ext cx="292100" cy="458470"/>
            </a:xfrm>
            <a:custGeom>
              <a:avLst/>
              <a:gdLst/>
              <a:ahLst/>
              <a:cxnLst/>
              <a:rect l="l" t="t" r="r" b="b"/>
              <a:pathLst>
                <a:path w="292100" h="458470" extrusionOk="0">
                  <a:moveTo>
                    <a:pt x="234297" y="0"/>
                  </a:moveTo>
                  <a:lnTo>
                    <a:pt x="178184" y="7391"/>
                  </a:lnTo>
                  <a:lnTo>
                    <a:pt x="123888" y="22723"/>
                  </a:lnTo>
                  <a:lnTo>
                    <a:pt x="89787" y="54483"/>
                  </a:lnTo>
                  <a:lnTo>
                    <a:pt x="71637" y="126586"/>
                  </a:lnTo>
                  <a:lnTo>
                    <a:pt x="63245" y="175118"/>
                  </a:lnTo>
                  <a:lnTo>
                    <a:pt x="53766" y="220467"/>
                  </a:lnTo>
                  <a:lnTo>
                    <a:pt x="41904" y="258343"/>
                  </a:lnTo>
                  <a:lnTo>
                    <a:pt x="28008" y="299373"/>
                  </a:lnTo>
                  <a:lnTo>
                    <a:pt x="12424" y="354182"/>
                  </a:lnTo>
                  <a:lnTo>
                    <a:pt x="5622" y="375610"/>
                  </a:lnTo>
                  <a:lnTo>
                    <a:pt x="0" y="404047"/>
                  </a:lnTo>
                  <a:lnTo>
                    <a:pt x="6126" y="432175"/>
                  </a:lnTo>
                  <a:lnTo>
                    <a:pt x="34572" y="452675"/>
                  </a:lnTo>
                  <a:lnTo>
                    <a:pt x="95907" y="458229"/>
                  </a:lnTo>
                  <a:lnTo>
                    <a:pt x="158069" y="453370"/>
                  </a:lnTo>
                  <a:lnTo>
                    <a:pt x="208835" y="444746"/>
                  </a:lnTo>
                  <a:lnTo>
                    <a:pt x="247905" y="430408"/>
                  </a:lnTo>
                  <a:lnTo>
                    <a:pt x="289746" y="376793"/>
                  </a:lnTo>
                  <a:lnTo>
                    <a:pt x="291914" y="333617"/>
                  </a:lnTo>
                  <a:lnTo>
                    <a:pt x="287586" y="278534"/>
                  </a:lnTo>
                  <a:lnTo>
                    <a:pt x="283088" y="216428"/>
                  </a:lnTo>
                  <a:lnTo>
                    <a:pt x="278457" y="153181"/>
                  </a:lnTo>
                  <a:lnTo>
                    <a:pt x="273725" y="94674"/>
                  </a:lnTo>
                  <a:lnTo>
                    <a:pt x="268927" y="46789"/>
                  </a:lnTo>
                  <a:lnTo>
                    <a:pt x="264097" y="15405"/>
                  </a:lnTo>
                  <a:lnTo>
                    <a:pt x="234297" y="0"/>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3" name="Google Shape;93;p7"/>
            <p:cNvSpPr/>
            <p:nvPr/>
          </p:nvSpPr>
          <p:spPr>
            <a:xfrm>
              <a:off x="14355227" y="9048250"/>
              <a:ext cx="469900" cy="523240"/>
            </a:xfrm>
            <a:custGeom>
              <a:avLst/>
              <a:gdLst/>
              <a:ahLst/>
              <a:cxnLst/>
              <a:rect l="l" t="t" r="r" b="b"/>
              <a:pathLst>
                <a:path w="469900" h="523240" extrusionOk="0">
                  <a:moveTo>
                    <a:pt x="116377" y="0"/>
                  </a:moveTo>
                  <a:lnTo>
                    <a:pt x="65938" y="38395"/>
                  </a:lnTo>
                  <a:lnTo>
                    <a:pt x="20038" y="85638"/>
                  </a:lnTo>
                  <a:lnTo>
                    <a:pt x="0" y="108721"/>
                  </a:lnTo>
                  <a:lnTo>
                    <a:pt x="2691" y="143639"/>
                  </a:lnTo>
                  <a:lnTo>
                    <a:pt x="7873" y="165740"/>
                  </a:lnTo>
                  <a:lnTo>
                    <a:pt x="19404" y="184438"/>
                  </a:lnTo>
                  <a:lnTo>
                    <a:pt x="41139" y="209148"/>
                  </a:lnTo>
                  <a:lnTo>
                    <a:pt x="55345" y="234211"/>
                  </a:lnTo>
                  <a:lnTo>
                    <a:pt x="63636" y="267309"/>
                  </a:lnTo>
                  <a:lnTo>
                    <a:pt x="70785" y="306996"/>
                  </a:lnTo>
                  <a:lnTo>
                    <a:pt x="81564" y="351825"/>
                  </a:lnTo>
                  <a:lnTo>
                    <a:pt x="100744" y="400351"/>
                  </a:lnTo>
                  <a:lnTo>
                    <a:pt x="133099" y="451130"/>
                  </a:lnTo>
                  <a:lnTo>
                    <a:pt x="169485" y="487406"/>
                  </a:lnTo>
                  <a:lnTo>
                    <a:pt x="208621" y="509777"/>
                  </a:lnTo>
                  <a:lnTo>
                    <a:pt x="249704" y="520782"/>
                  </a:lnTo>
                  <a:lnTo>
                    <a:pt x="291930" y="522961"/>
                  </a:lnTo>
                  <a:lnTo>
                    <a:pt x="334495" y="518854"/>
                  </a:lnTo>
                  <a:lnTo>
                    <a:pt x="376594" y="511000"/>
                  </a:lnTo>
                  <a:lnTo>
                    <a:pt x="417424" y="501939"/>
                  </a:lnTo>
                  <a:lnTo>
                    <a:pt x="453301" y="487254"/>
                  </a:lnTo>
                  <a:lnTo>
                    <a:pt x="469316" y="464300"/>
                  </a:lnTo>
                  <a:lnTo>
                    <a:pt x="467787" y="433884"/>
                  </a:lnTo>
                  <a:lnTo>
                    <a:pt x="451034" y="396813"/>
                  </a:lnTo>
                  <a:lnTo>
                    <a:pt x="421375" y="353893"/>
                  </a:lnTo>
                  <a:lnTo>
                    <a:pt x="381130" y="305932"/>
                  </a:lnTo>
                  <a:lnTo>
                    <a:pt x="346484" y="266040"/>
                  </a:lnTo>
                  <a:lnTo>
                    <a:pt x="310648" y="222944"/>
                  </a:lnTo>
                  <a:lnTo>
                    <a:pt x="275039" y="178542"/>
                  </a:lnTo>
                  <a:lnTo>
                    <a:pt x="241076" y="134736"/>
                  </a:lnTo>
                  <a:lnTo>
                    <a:pt x="210176" y="93425"/>
                  </a:lnTo>
                  <a:lnTo>
                    <a:pt x="183757" y="56508"/>
                  </a:lnTo>
                  <a:lnTo>
                    <a:pt x="150032" y="3460"/>
                  </a:lnTo>
                  <a:lnTo>
                    <a:pt x="116377" y="0"/>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4" name="Google Shape;94;p7"/>
            <p:cNvSpPr/>
            <p:nvPr/>
          </p:nvSpPr>
          <p:spPr>
            <a:xfrm>
              <a:off x="13862409" y="7862367"/>
              <a:ext cx="287655" cy="1311910"/>
            </a:xfrm>
            <a:custGeom>
              <a:avLst/>
              <a:gdLst/>
              <a:ahLst/>
              <a:cxnLst/>
              <a:rect l="l" t="t" r="r" b="b"/>
              <a:pathLst>
                <a:path w="287655" h="1311909" extrusionOk="0">
                  <a:moveTo>
                    <a:pt x="146798" y="0"/>
                  </a:moveTo>
                  <a:lnTo>
                    <a:pt x="77712" y="154563"/>
                  </a:lnTo>
                  <a:lnTo>
                    <a:pt x="41745" y="268595"/>
                  </a:lnTo>
                  <a:lnTo>
                    <a:pt x="27250" y="398357"/>
                  </a:lnTo>
                  <a:lnTo>
                    <a:pt x="22584" y="600108"/>
                  </a:lnTo>
                  <a:lnTo>
                    <a:pt x="17898" y="776857"/>
                  </a:lnTo>
                  <a:lnTo>
                    <a:pt x="10263" y="976842"/>
                  </a:lnTo>
                  <a:lnTo>
                    <a:pt x="3143" y="1140507"/>
                  </a:lnTo>
                  <a:lnTo>
                    <a:pt x="0" y="1208297"/>
                  </a:lnTo>
                  <a:lnTo>
                    <a:pt x="31252" y="1282455"/>
                  </a:lnTo>
                  <a:lnTo>
                    <a:pt x="62507" y="1311543"/>
                  </a:lnTo>
                  <a:lnTo>
                    <a:pt x="112517" y="1299495"/>
                  </a:lnTo>
                  <a:lnTo>
                    <a:pt x="200036" y="1250242"/>
                  </a:lnTo>
                  <a:lnTo>
                    <a:pt x="274448" y="910965"/>
                  </a:lnTo>
                  <a:lnTo>
                    <a:pt x="284429" y="865832"/>
                  </a:lnTo>
                  <a:lnTo>
                    <a:pt x="287150" y="854199"/>
                  </a:lnTo>
                  <a:lnTo>
                    <a:pt x="266244" y="716646"/>
                  </a:lnTo>
                  <a:lnTo>
                    <a:pt x="217885" y="423469"/>
                  </a:lnTo>
                  <a:lnTo>
                    <a:pt x="169070" y="132107"/>
                  </a:lnTo>
                  <a:lnTo>
                    <a:pt x="146798" y="0"/>
                  </a:lnTo>
                  <a:close/>
                </a:path>
              </a:pathLst>
            </a:custGeom>
            <a:solidFill>
              <a:srgbClr val="EB008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5" name="Google Shape;95;p7"/>
            <p:cNvSpPr/>
            <p:nvPr/>
          </p:nvSpPr>
          <p:spPr>
            <a:xfrm>
              <a:off x="13438153" y="5200557"/>
              <a:ext cx="1427943" cy="4010863"/>
            </a:xfrm>
            <a:prstGeom prst="rect">
              <a:avLst/>
            </a:prstGeom>
            <a:blipFill rotWithShape="1">
              <a:blip r:embed="rId30">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6" name="Google Shape;96;p7"/>
            <p:cNvSpPr/>
            <p:nvPr/>
          </p:nvSpPr>
          <p:spPr>
            <a:xfrm>
              <a:off x="14551306" y="5121909"/>
              <a:ext cx="939165" cy="702945"/>
            </a:xfrm>
            <a:custGeom>
              <a:avLst/>
              <a:gdLst/>
              <a:ahLst/>
              <a:cxnLst/>
              <a:rect l="l" t="t" r="r" b="b"/>
              <a:pathLst>
                <a:path w="939165" h="702945" extrusionOk="0">
                  <a:moveTo>
                    <a:pt x="577356" y="515933"/>
                  </a:moveTo>
                  <a:lnTo>
                    <a:pt x="200137" y="515933"/>
                  </a:lnTo>
                  <a:lnTo>
                    <a:pt x="223824" y="517840"/>
                  </a:lnTo>
                  <a:lnTo>
                    <a:pt x="235454" y="521208"/>
                  </a:lnTo>
                  <a:lnTo>
                    <a:pt x="243338" y="523895"/>
                  </a:lnTo>
                  <a:lnTo>
                    <a:pt x="247817" y="525674"/>
                  </a:lnTo>
                  <a:lnTo>
                    <a:pt x="249234" y="526317"/>
                  </a:lnTo>
                  <a:lnTo>
                    <a:pt x="203976" y="531932"/>
                  </a:lnTo>
                  <a:lnTo>
                    <a:pt x="177547" y="534938"/>
                  </a:lnTo>
                  <a:lnTo>
                    <a:pt x="159738" y="536354"/>
                  </a:lnTo>
                  <a:lnTo>
                    <a:pt x="120265" y="538091"/>
                  </a:lnTo>
                  <a:lnTo>
                    <a:pt x="106770" y="538865"/>
                  </a:lnTo>
                  <a:lnTo>
                    <a:pt x="99175" y="539411"/>
                  </a:lnTo>
                  <a:lnTo>
                    <a:pt x="96794" y="539618"/>
                  </a:lnTo>
                  <a:lnTo>
                    <a:pt x="89622" y="567695"/>
                  </a:lnTo>
                  <a:lnTo>
                    <a:pt x="89373" y="582727"/>
                  </a:lnTo>
                  <a:lnTo>
                    <a:pt x="97976" y="589816"/>
                  </a:lnTo>
                  <a:lnTo>
                    <a:pt x="117359" y="594070"/>
                  </a:lnTo>
                  <a:lnTo>
                    <a:pt x="138681" y="596273"/>
                  </a:lnTo>
                  <a:lnTo>
                    <a:pt x="162495" y="596858"/>
                  </a:lnTo>
                  <a:lnTo>
                    <a:pt x="185906" y="597032"/>
                  </a:lnTo>
                  <a:lnTo>
                    <a:pt x="206022" y="598005"/>
                  </a:lnTo>
                  <a:lnTo>
                    <a:pt x="233996" y="602394"/>
                  </a:lnTo>
                  <a:lnTo>
                    <a:pt x="246266" y="615954"/>
                  </a:lnTo>
                  <a:lnTo>
                    <a:pt x="249836" y="633151"/>
                  </a:lnTo>
                  <a:lnTo>
                    <a:pt x="251714" y="648448"/>
                  </a:lnTo>
                  <a:lnTo>
                    <a:pt x="258119" y="650646"/>
                  </a:lnTo>
                  <a:lnTo>
                    <a:pt x="264869" y="654089"/>
                  </a:lnTo>
                  <a:lnTo>
                    <a:pt x="268595" y="659406"/>
                  </a:lnTo>
                  <a:lnTo>
                    <a:pt x="275986" y="670615"/>
                  </a:lnTo>
                  <a:lnTo>
                    <a:pt x="286896" y="683752"/>
                  </a:lnTo>
                  <a:lnTo>
                    <a:pt x="303477" y="695302"/>
                  </a:lnTo>
                  <a:lnTo>
                    <a:pt x="327882" y="701749"/>
                  </a:lnTo>
                  <a:lnTo>
                    <a:pt x="357031" y="702752"/>
                  </a:lnTo>
                  <a:lnTo>
                    <a:pt x="384141" y="700692"/>
                  </a:lnTo>
                  <a:lnTo>
                    <a:pt x="405808" y="696136"/>
                  </a:lnTo>
                  <a:lnTo>
                    <a:pt x="418627" y="689651"/>
                  </a:lnTo>
                  <a:lnTo>
                    <a:pt x="428582" y="678331"/>
                  </a:lnTo>
                  <a:lnTo>
                    <a:pt x="449077" y="654502"/>
                  </a:lnTo>
                  <a:lnTo>
                    <a:pt x="478503" y="620917"/>
                  </a:lnTo>
                  <a:lnTo>
                    <a:pt x="515251" y="580326"/>
                  </a:lnTo>
                  <a:lnTo>
                    <a:pt x="557714" y="535482"/>
                  </a:lnTo>
                  <a:lnTo>
                    <a:pt x="577356" y="515933"/>
                  </a:lnTo>
                  <a:close/>
                </a:path>
                <a:path w="939165" h="702945" extrusionOk="0">
                  <a:moveTo>
                    <a:pt x="12587" y="375299"/>
                  </a:moveTo>
                  <a:lnTo>
                    <a:pt x="5139" y="375376"/>
                  </a:lnTo>
                  <a:lnTo>
                    <a:pt x="1775" y="383165"/>
                  </a:lnTo>
                  <a:lnTo>
                    <a:pt x="0" y="400480"/>
                  </a:lnTo>
                  <a:lnTo>
                    <a:pt x="1811" y="420430"/>
                  </a:lnTo>
                  <a:lnTo>
                    <a:pt x="8163" y="434819"/>
                  </a:lnTo>
                  <a:lnTo>
                    <a:pt x="15022" y="443583"/>
                  </a:lnTo>
                  <a:lnTo>
                    <a:pt x="18147" y="446465"/>
                  </a:lnTo>
                  <a:lnTo>
                    <a:pt x="29031" y="447669"/>
                  </a:lnTo>
                  <a:lnTo>
                    <a:pt x="24363" y="459955"/>
                  </a:lnTo>
                  <a:lnTo>
                    <a:pt x="45140" y="507256"/>
                  </a:lnTo>
                  <a:lnTo>
                    <a:pt x="90745" y="515422"/>
                  </a:lnTo>
                  <a:lnTo>
                    <a:pt x="123274" y="516652"/>
                  </a:lnTo>
                  <a:lnTo>
                    <a:pt x="577356" y="515933"/>
                  </a:lnTo>
                  <a:lnTo>
                    <a:pt x="604282" y="489135"/>
                  </a:lnTo>
                  <a:lnTo>
                    <a:pt x="611218" y="482760"/>
                  </a:lnTo>
                  <a:lnTo>
                    <a:pt x="346029" y="482760"/>
                  </a:lnTo>
                  <a:lnTo>
                    <a:pt x="319223" y="458009"/>
                  </a:lnTo>
                  <a:lnTo>
                    <a:pt x="303939" y="443535"/>
                  </a:lnTo>
                  <a:lnTo>
                    <a:pt x="294649" y="433924"/>
                  </a:lnTo>
                  <a:lnTo>
                    <a:pt x="285538" y="423473"/>
                  </a:lnTo>
                  <a:lnTo>
                    <a:pt x="275364" y="412279"/>
                  </a:lnTo>
                  <a:lnTo>
                    <a:pt x="266780" y="403810"/>
                  </a:lnTo>
                  <a:lnTo>
                    <a:pt x="260012" y="397611"/>
                  </a:lnTo>
                  <a:lnTo>
                    <a:pt x="255283" y="393228"/>
                  </a:lnTo>
                  <a:lnTo>
                    <a:pt x="246955" y="381119"/>
                  </a:lnTo>
                  <a:lnTo>
                    <a:pt x="26613" y="381119"/>
                  </a:lnTo>
                  <a:lnTo>
                    <a:pt x="12587" y="375299"/>
                  </a:lnTo>
                  <a:close/>
                </a:path>
                <a:path w="939165" h="702945" extrusionOk="0">
                  <a:moveTo>
                    <a:pt x="938895" y="0"/>
                  </a:moveTo>
                  <a:lnTo>
                    <a:pt x="792080" y="10946"/>
                  </a:lnTo>
                  <a:lnTo>
                    <a:pt x="708104" y="28585"/>
                  </a:lnTo>
                  <a:lnTo>
                    <a:pt x="655434" y="65506"/>
                  </a:lnTo>
                  <a:lnTo>
                    <a:pt x="602536" y="134302"/>
                  </a:lnTo>
                  <a:lnTo>
                    <a:pt x="581420" y="183717"/>
                  </a:lnTo>
                  <a:lnTo>
                    <a:pt x="560643" y="221109"/>
                  </a:lnTo>
                  <a:lnTo>
                    <a:pt x="527842" y="265309"/>
                  </a:lnTo>
                  <a:lnTo>
                    <a:pt x="470651" y="335145"/>
                  </a:lnTo>
                  <a:lnTo>
                    <a:pt x="409831" y="408233"/>
                  </a:lnTo>
                  <a:lnTo>
                    <a:pt x="371587" y="453417"/>
                  </a:lnTo>
                  <a:lnTo>
                    <a:pt x="346029" y="482760"/>
                  </a:lnTo>
                  <a:lnTo>
                    <a:pt x="611218" y="482760"/>
                  </a:lnTo>
                  <a:lnTo>
                    <a:pt x="653895" y="443535"/>
                  </a:lnTo>
                  <a:lnTo>
                    <a:pt x="685877" y="414279"/>
                  </a:lnTo>
                  <a:lnTo>
                    <a:pt x="719564" y="380796"/>
                  </a:lnTo>
                  <a:lnTo>
                    <a:pt x="753584" y="344121"/>
                  </a:lnTo>
                  <a:lnTo>
                    <a:pt x="787112" y="304790"/>
                  </a:lnTo>
                  <a:lnTo>
                    <a:pt x="819326" y="263338"/>
                  </a:lnTo>
                  <a:lnTo>
                    <a:pt x="849403" y="220298"/>
                  </a:lnTo>
                  <a:lnTo>
                    <a:pt x="876518" y="176205"/>
                  </a:lnTo>
                  <a:lnTo>
                    <a:pt x="899848" y="131594"/>
                  </a:lnTo>
                  <a:lnTo>
                    <a:pt x="918570" y="87000"/>
                  </a:lnTo>
                  <a:lnTo>
                    <a:pt x="931860" y="42957"/>
                  </a:lnTo>
                  <a:lnTo>
                    <a:pt x="938895" y="0"/>
                  </a:lnTo>
                  <a:close/>
                </a:path>
                <a:path w="939165" h="702945" extrusionOk="0">
                  <a:moveTo>
                    <a:pt x="154566" y="297941"/>
                  </a:moveTo>
                  <a:lnTo>
                    <a:pt x="100415" y="302482"/>
                  </a:lnTo>
                  <a:lnTo>
                    <a:pt x="53078" y="317604"/>
                  </a:lnTo>
                  <a:lnTo>
                    <a:pt x="19350" y="343622"/>
                  </a:lnTo>
                  <a:lnTo>
                    <a:pt x="14361" y="357136"/>
                  </a:lnTo>
                  <a:lnTo>
                    <a:pt x="17538" y="369176"/>
                  </a:lnTo>
                  <a:lnTo>
                    <a:pt x="23437" y="377812"/>
                  </a:lnTo>
                  <a:lnTo>
                    <a:pt x="26613" y="381119"/>
                  </a:lnTo>
                  <a:lnTo>
                    <a:pt x="246955" y="381119"/>
                  </a:lnTo>
                  <a:lnTo>
                    <a:pt x="244944" y="378195"/>
                  </a:lnTo>
                  <a:lnTo>
                    <a:pt x="226097" y="349213"/>
                  </a:lnTo>
                  <a:lnTo>
                    <a:pt x="206116" y="319551"/>
                  </a:lnTo>
                  <a:lnTo>
                    <a:pt x="192375" y="302482"/>
                  </a:lnTo>
                  <a:lnTo>
                    <a:pt x="178009" y="298395"/>
                  </a:lnTo>
                  <a:lnTo>
                    <a:pt x="154566" y="297941"/>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7" name="Google Shape;97;p7"/>
            <p:cNvSpPr/>
            <p:nvPr/>
          </p:nvSpPr>
          <p:spPr>
            <a:xfrm>
              <a:off x="14788159" y="5726842"/>
              <a:ext cx="175400" cy="97881"/>
            </a:xfrm>
            <a:prstGeom prst="rect">
              <a:avLst/>
            </a:prstGeom>
            <a:blipFill rotWithShape="1">
              <a:blip r:embed="rId31">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8" name="Google Shape;98;p7"/>
            <p:cNvSpPr/>
            <p:nvPr/>
          </p:nvSpPr>
          <p:spPr>
            <a:xfrm>
              <a:off x="13280845" y="3927478"/>
              <a:ext cx="2245672" cy="1401321"/>
            </a:xfrm>
            <a:prstGeom prst="rect">
              <a:avLst/>
            </a:prstGeom>
            <a:blipFill rotWithShape="1">
              <a:blip r:embed="rId32">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99" name="Google Shape;99;p7"/>
            <p:cNvSpPr/>
            <p:nvPr/>
          </p:nvSpPr>
          <p:spPr>
            <a:xfrm>
              <a:off x="14005059" y="3703895"/>
              <a:ext cx="580390" cy="690245"/>
            </a:xfrm>
            <a:custGeom>
              <a:avLst/>
              <a:gdLst/>
              <a:ahLst/>
              <a:cxnLst/>
              <a:rect l="l" t="t" r="r" b="b"/>
              <a:pathLst>
                <a:path w="580390" h="690245" extrusionOk="0">
                  <a:moveTo>
                    <a:pt x="69780" y="57602"/>
                  </a:moveTo>
                  <a:lnTo>
                    <a:pt x="71890" y="71384"/>
                  </a:lnTo>
                  <a:lnTo>
                    <a:pt x="84884" y="104077"/>
                  </a:lnTo>
                  <a:lnTo>
                    <a:pt x="94173" y="130267"/>
                  </a:lnTo>
                  <a:lnTo>
                    <a:pt x="104216" y="163714"/>
                  </a:lnTo>
                  <a:lnTo>
                    <a:pt x="119477" y="218183"/>
                  </a:lnTo>
                  <a:lnTo>
                    <a:pt x="14613" y="249642"/>
                  </a:lnTo>
                  <a:lnTo>
                    <a:pt x="3716" y="269014"/>
                  </a:lnTo>
                  <a:lnTo>
                    <a:pt x="0" y="286646"/>
                  </a:lnTo>
                  <a:lnTo>
                    <a:pt x="3389" y="312597"/>
                  </a:lnTo>
                  <a:lnTo>
                    <a:pt x="13807" y="356923"/>
                  </a:lnTo>
                  <a:lnTo>
                    <a:pt x="20029" y="362632"/>
                  </a:lnTo>
                  <a:lnTo>
                    <a:pt x="37256" y="379910"/>
                  </a:lnTo>
                  <a:lnTo>
                    <a:pt x="63332" y="408986"/>
                  </a:lnTo>
                  <a:lnTo>
                    <a:pt x="96097" y="450086"/>
                  </a:lnTo>
                  <a:lnTo>
                    <a:pt x="126491" y="489221"/>
                  </a:lnTo>
                  <a:lnTo>
                    <a:pt x="162333" y="527221"/>
                  </a:lnTo>
                  <a:lnTo>
                    <a:pt x="226761" y="586544"/>
                  </a:lnTo>
                  <a:lnTo>
                    <a:pt x="342914" y="689651"/>
                  </a:lnTo>
                  <a:lnTo>
                    <a:pt x="350251" y="625086"/>
                  </a:lnTo>
                  <a:lnTo>
                    <a:pt x="364916" y="571210"/>
                  </a:lnTo>
                  <a:lnTo>
                    <a:pt x="384957" y="525401"/>
                  </a:lnTo>
                  <a:lnTo>
                    <a:pt x="408427" y="485037"/>
                  </a:lnTo>
                  <a:lnTo>
                    <a:pt x="433377" y="447498"/>
                  </a:lnTo>
                  <a:lnTo>
                    <a:pt x="457856" y="410161"/>
                  </a:lnTo>
                  <a:lnTo>
                    <a:pt x="486309" y="365372"/>
                  </a:lnTo>
                  <a:lnTo>
                    <a:pt x="508523" y="337713"/>
                  </a:lnTo>
                  <a:lnTo>
                    <a:pt x="535954" y="315726"/>
                  </a:lnTo>
                  <a:lnTo>
                    <a:pt x="580061" y="287956"/>
                  </a:lnTo>
                  <a:lnTo>
                    <a:pt x="507451" y="252876"/>
                  </a:lnTo>
                  <a:lnTo>
                    <a:pt x="484054" y="241305"/>
                  </a:lnTo>
                  <a:lnTo>
                    <a:pt x="469954" y="232910"/>
                  </a:lnTo>
                  <a:lnTo>
                    <a:pt x="459480" y="223610"/>
                  </a:lnTo>
                  <a:lnTo>
                    <a:pt x="446961" y="209319"/>
                  </a:lnTo>
                  <a:lnTo>
                    <a:pt x="451107" y="130267"/>
                  </a:lnTo>
                  <a:lnTo>
                    <a:pt x="453405" y="85900"/>
                  </a:lnTo>
                  <a:lnTo>
                    <a:pt x="120283" y="85900"/>
                  </a:lnTo>
                  <a:lnTo>
                    <a:pt x="102131" y="81198"/>
                  </a:lnTo>
                  <a:lnTo>
                    <a:pt x="82578" y="66319"/>
                  </a:lnTo>
                  <a:lnTo>
                    <a:pt x="69780" y="57602"/>
                  </a:lnTo>
                  <a:close/>
                </a:path>
                <a:path w="580390" h="690245" extrusionOk="0">
                  <a:moveTo>
                    <a:pt x="457856" y="0"/>
                  </a:moveTo>
                  <a:lnTo>
                    <a:pt x="308582" y="35238"/>
                  </a:lnTo>
                  <a:lnTo>
                    <a:pt x="194980" y="63802"/>
                  </a:lnTo>
                  <a:lnTo>
                    <a:pt x="120283" y="85900"/>
                  </a:lnTo>
                  <a:lnTo>
                    <a:pt x="453405" y="85900"/>
                  </a:lnTo>
                  <a:lnTo>
                    <a:pt x="457856"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0" name="Google Shape;100;p7"/>
            <p:cNvSpPr/>
            <p:nvPr/>
          </p:nvSpPr>
          <p:spPr>
            <a:xfrm>
              <a:off x="13939958" y="3379236"/>
              <a:ext cx="560070" cy="574040"/>
            </a:xfrm>
            <a:custGeom>
              <a:avLst/>
              <a:gdLst/>
              <a:ahLst/>
              <a:cxnLst/>
              <a:rect l="l" t="t" r="r" b="b"/>
              <a:pathLst>
                <a:path w="560069" h="574039" extrusionOk="0">
                  <a:moveTo>
                    <a:pt x="62772" y="68973"/>
                  </a:moveTo>
                  <a:lnTo>
                    <a:pt x="45011" y="72240"/>
                  </a:lnTo>
                  <a:lnTo>
                    <a:pt x="23844" y="76075"/>
                  </a:lnTo>
                  <a:lnTo>
                    <a:pt x="0" y="76690"/>
                  </a:lnTo>
                  <a:lnTo>
                    <a:pt x="4280" y="98944"/>
                  </a:lnTo>
                  <a:lnTo>
                    <a:pt x="8700" y="123974"/>
                  </a:lnTo>
                  <a:lnTo>
                    <a:pt x="12593" y="149344"/>
                  </a:lnTo>
                  <a:lnTo>
                    <a:pt x="15289" y="172616"/>
                  </a:lnTo>
                  <a:lnTo>
                    <a:pt x="18494" y="210009"/>
                  </a:lnTo>
                  <a:lnTo>
                    <a:pt x="24570" y="251562"/>
                  </a:lnTo>
                  <a:lnTo>
                    <a:pt x="37297" y="294779"/>
                  </a:lnTo>
                  <a:lnTo>
                    <a:pt x="60458" y="337164"/>
                  </a:lnTo>
                  <a:lnTo>
                    <a:pt x="94074" y="382371"/>
                  </a:lnTo>
                  <a:lnTo>
                    <a:pt x="132149" y="430830"/>
                  </a:lnTo>
                  <a:lnTo>
                    <a:pt x="169467" y="475207"/>
                  </a:lnTo>
                  <a:lnTo>
                    <a:pt x="226305" y="534757"/>
                  </a:lnTo>
                  <a:lnTo>
                    <a:pt x="291211" y="573725"/>
                  </a:lnTo>
                  <a:lnTo>
                    <a:pt x="344386" y="569466"/>
                  </a:lnTo>
                  <a:lnTo>
                    <a:pt x="380404" y="555469"/>
                  </a:lnTo>
                  <a:lnTo>
                    <a:pt x="415335" y="532851"/>
                  </a:lnTo>
                  <a:lnTo>
                    <a:pt x="448390" y="502671"/>
                  </a:lnTo>
                  <a:lnTo>
                    <a:pt x="478777" y="465985"/>
                  </a:lnTo>
                  <a:lnTo>
                    <a:pt x="505709" y="423854"/>
                  </a:lnTo>
                  <a:lnTo>
                    <a:pt x="528394" y="377334"/>
                  </a:lnTo>
                  <a:lnTo>
                    <a:pt x="546044" y="327484"/>
                  </a:lnTo>
                  <a:lnTo>
                    <a:pt x="560044" y="257081"/>
                  </a:lnTo>
                  <a:lnTo>
                    <a:pt x="557030" y="218590"/>
                  </a:lnTo>
                  <a:lnTo>
                    <a:pt x="547513" y="202482"/>
                  </a:lnTo>
                  <a:lnTo>
                    <a:pt x="542004" y="199230"/>
                  </a:lnTo>
                  <a:lnTo>
                    <a:pt x="492806" y="156479"/>
                  </a:lnTo>
                  <a:lnTo>
                    <a:pt x="481664" y="144874"/>
                  </a:lnTo>
                  <a:lnTo>
                    <a:pt x="476270" y="135008"/>
                  </a:lnTo>
                  <a:lnTo>
                    <a:pt x="475112" y="126198"/>
                  </a:lnTo>
                  <a:lnTo>
                    <a:pt x="476679" y="117767"/>
                  </a:lnTo>
                  <a:lnTo>
                    <a:pt x="479759" y="110519"/>
                  </a:lnTo>
                  <a:lnTo>
                    <a:pt x="482617" y="104556"/>
                  </a:lnTo>
                  <a:lnTo>
                    <a:pt x="482906" y="98139"/>
                  </a:lnTo>
                  <a:lnTo>
                    <a:pt x="478280" y="89531"/>
                  </a:lnTo>
                  <a:lnTo>
                    <a:pt x="471089" y="79715"/>
                  </a:lnTo>
                  <a:lnTo>
                    <a:pt x="468160" y="75416"/>
                  </a:lnTo>
                  <a:lnTo>
                    <a:pt x="89500" y="75416"/>
                  </a:lnTo>
                  <a:lnTo>
                    <a:pt x="85290" y="74306"/>
                  </a:lnTo>
                  <a:lnTo>
                    <a:pt x="75790" y="70170"/>
                  </a:lnTo>
                  <a:lnTo>
                    <a:pt x="62772" y="68973"/>
                  </a:lnTo>
                  <a:close/>
                </a:path>
                <a:path w="560069" h="574039" extrusionOk="0">
                  <a:moveTo>
                    <a:pt x="118866" y="71133"/>
                  </a:moveTo>
                  <a:lnTo>
                    <a:pt x="108858" y="71384"/>
                  </a:lnTo>
                  <a:lnTo>
                    <a:pt x="101877" y="72240"/>
                  </a:lnTo>
                  <a:lnTo>
                    <a:pt x="95957" y="73394"/>
                  </a:lnTo>
                  <a:lnTo>
                    <a:pt x="91896" y="74709"/>
                  </a:lnTo>
                  <a:lnTo>
                    <a:pt x="89500" y="75416"/>
                  </a:lnTo>
                  <a:lnTo>
                    <a:pt x="468160" y="75416"/>
                  </a:lnTo>
                  <a:lnTo>
                    <a:pt x="466134" y="72443"/>
                  </a:lnTo>
                  <a:lnTo>
                    <a:pt x="146391" y="72443"/>
                  </a:lnTo>
                  <a:lnTo>
                    <a:pt x="118866" y="71133"/>
                  </a:lnTo>
                  <a:close/>
                </a:path>
                <a:path w="560069" h="574039" extrusionOk="0">
                  <a:moveTo>
                    <a:pt x="170772" y="56059"/>
                  </a:moveTo>
                  <a:lnTo>
                    <a:pt x="165580" y="57825"/>
                  </a:lnTo>
                  <a:lnTo>
                    <a:pt x="158875" y="62918"/>
                  </a:lnTo>
                  <a:lnTo>
                    <a:pt x="153606" y="68614"/>
                  </a:lnTo>
                  <a:lnTo>
                    <a:pt x="151208" y="71586"/>
                  </a:lnTo>
                  <a:lnTo>
                    <a:pt x="146391" y="72443"/>
                  </a:lnTo>
                  <a:lnTo>
                    <a:pt x="466134" y="72443"/>
                  </a:lnTo>
                  <a:lnTo>
                    <a:pt x="465417" y="71384"/>
                  </a:lnTo>
                  <a:lnTo>
                    <a:pt x="461840" y="65828"/>
                  </a:lnTo>
                  <a:lnTo>
                    <a:pt x="460541" y="63724"/>
                  </a:lnTo>
                  <a:lnTo>
                    <a:pt x="462183" y="56461"/>
                  </a:lnTo>
                  <a:lnTo>
                    <a:pt x="188712" y="56461"/>
                  </a:lnTo>
                  <a:lnTo>
                    <a:pt x="177475" y="56108"/>
                  </a:lnTo>
                  <a:lnTo>
                    <a:pt x="170772" y="56059"/>
                  </a:lnTo>
                  <a:close/>
                </a:path>
                <a:path w="560069" h="574039" extrusionOk="0">
                  <a:moveTo>
                    <a:pt x="223885" y="49153"/>
                  </a:moveTo>
                  <a:lnTo>
                    <a:pt x="216132" y="49198"/>
                  </a:lnTo>
                  <a:lnTo>
                    <a:pt x="210146" y="50672"/>
                  </a:lnTo>
                  <a:lnTo>
                    <a:pt x="205750" y="53131"/>
                  </a:lnTo>
                  <a:lnTo>
                    <a:pt x="199690" y="55439"/>
                  </a:lnTo>
                  <a:lnTo>
                    <a:pt x="188712" y="56461"/>
                  </a:lnTo>
                  <a:lnTo>
                    <a:pt x="462183" y="56461"/>
                  </a:lnTo>
                  <a:lnTo>
                    <a:pt x="462647" y="54408"/>
                  </a:lnTo>
                  <a:lnTo>
                    <a:pt x="288342" y="54408"/>
                  </a:lnTo>
                  <a:lnTo>
                    <a:pt x="269369" y="53237"/>
                  </a:lnTo>
                  <a:lnTo>
                    <a:pt x="247558" y="51474"/>
                  </a:lnTo>
                  <a:lnTo>
                    <a:pt x="233379" y="50013"/>
                  </a:lnTo>
                  <a:lnTo>
                    <a:pt x="223885" y="49153"/>
                  </a:lnTo>
                  <a:close/>
                </a:path>
                <a:path w="560069" h="574039" extrusionOk="0">
                  <a:moveTo>
                    <a:pt x="361329" y="41139"/>
                  </a:moveTo>
                  <a:lnTo>
                    <a:pt x="349231" y="41139"/>
                  </a:lnTo>
                  <a:lnTo>
                    <a:pt x="341771" y="41366"/>
                  </a:lnTo>
                  <a:lnTo>
                    <a:pt x="335520" y="42349"/>
                  </a:lnTo>
                  <a:lnTo>
                    <a:pt x="327454" y="44543"/>
                  </a:lnTo>
                  <a:lnTo>
                    <a:pt x="314549" y="48402"/>
                  </a:lnTo>
                  <a:lnTo>
                    <a:pt x="303293" y="52217"/>
                  </a:lnTo>
                  <a:lnTo>
                    <a:pt x="297104" y="54144"/>
                  </a:lnTo>
                  <a:lnTo>
                    <a:pt x="288342" y="54408"/>
                  </a:lnTo>
                  <a:lnTo>
                    <a:pt x="462647" y="54408"/>
                  </a:lnTo>
                  <a:lnTo>
                    <a:pt x="465464" y="41945"/>
                  </a:lnTo>
                  <a:lnTo>
                    <a:pt x="373427" y="41945"/>
                  </a:lnTo>
                  <a:lnTo>
                    <a:pt x="361329" y="41139"/>
                  </a:lnTo>
                  <a:close/>
                </a:path>
                <a:path w="560069" h="574039" extrusionOk="0">
                  <a:moveTo>
                    <a:pt x="407304" y="25001"/>
                  </a:moveTo>
                  <a:lnTo>
                    <a:pt x="393584" y="38722"/>
                  </a:lnTo>
                  <a:lnTo>
                    <a:pt x="373427" y="41945"/>
                  </a:lnTo>
                  <a:lnTo>
                    <a:pt x="465464" y="41945"/>
                  </a:lnTo>
                  <a:lnTo>
                    <a:pt x="466193" y="38722"/>
                  </a:lnTo>
                  <a:lnTo>
                    <a:pt x="458930" y="30653"/>
                  </a:lnTo>
                  <a:lnTo>
                    <a:pt x="458589" y="26613"/>
                  </a:lnTo>
                  <a:lnTo>
                    <a:pt x="418596" y="26613"/>
                  </a:lnTo>
                  <a:lnTo>
                    <a:pt x="407304" y="25001"/>
                  </a:lnTo>
                  <a:close/>
                </a:path>
                <a:path w="560069" h="574039" extrusionOk="0">
                  <a:moveTo>
                    <a:pt x="450055" y="0"/>
                  </a:moveTo>
                  <a:lnTo>
                    <a:pt x="443608" y="0"/>
                  </a:lnTo>
                  <a:lnTo>
                    <a:pt x="441180" y="7263"/>
                  </a:lnTo>
                  <a:lnTo>
                    <a:pt x="425043" y="21778"/>
                  </a:lnTo>
                  <a:lnTo>
                    <a:pt x="418596" y="26613"/>
                  </a:lnTo>
                  <a:lnTo>
                    <a:pt x="458589" y="26613"/>
                  </a:lnTo>
                  <a:lnTo>
                    <a:pt x="458113" y="20972"/>
                  </a:lnTo>
                  <a:lnTo>
                    <a:pt x="450055" y="0"/>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1" name="Google Shape;101;p7"/>
            <p:cNvSpPr/>
            <p:nvPr/>
          </p:nvSpPr>
          <p:spPr>
            <a:xfrm>
              <a:off x="14090316" y="4656092"/>
              <a:ext cx="351155" cy="368300"/>
            </a:xfrm>
            <a:custGeom>
              <a:avLst/>
              <a:gdLst/>
              <a:ahLst/>
              <a:cxnLst/>
              <a:rect l="l" t="t" r="r" b="b"/>
              <a:pathLst>
                <a:path w="351155" h="368300" extrusionOk="0">
                  <a:moveTo>
                    <a:pt x="225048" y="0"/>
                  </a:moveTo>
                  <a:lnTo>
                    <a:pt x="16933" y="68967"/>
                  </a:lnTo>
                  <a:lnTo>
                    <a:pt x="0" y="98008"/>
                  </a:lnTo>
                  <a:lnTo>
                    <a:pt x="19769" y="160518"/>
                  </a:lnTo>
                  <a:lnTo>
                    <a:pt x="35090" y="263760"/>
                  </a:lnTo>
                  <a:lnTo>
                    <a:pt x="217785" y="367818"/>
                  </a:lnTo>
                  <a:lnTo>
                    <a:pt x="348457" y="310948"/>
                  </a:lnTo>
                  <a:lnTo>
                    <a:pt x="350968" y="297945"/>
                  </a:lnTo>
                  <a:lnTo>
                    <a:pt x="345882" y="274050"/>
                  </a:lnTo>
                  <a:lnTo>
                    <a:pt x="338755" y="251062"/>
                  </a:lnTo>
                  <a:lnTo>
                    <a:pt x="335145" y="240778"/>
                  </a:lnTo>
                  <a:lnTo>
                    <a:pt x="321843" y="205687"/>
                  </a:lnTo>
                  <a:lnTo>
                    <a:pt x="252876" y="20575"/>
                  </a:lnTo>
                  <a:lnTo>
                    <a:pt x="225048" y="0"/>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2" name="Google Shape;102;p7"/>
            <p:cNvSpPr/>
            <p:nvPr/>
          </p:nvSpPr>
          <p:spPr>
            <a:xfrm>
              <a:off x="13351069" y="4816611"/>
              <a:ext cx="1120775" cy="587375"/>
            </a:xfrm>
            <a:custGeom>
              <a:avLst/>
              <a:gdLst/>
              <a:ahLst/>
              <a:cxnLst/>
              <a:rect l="l" t="t" r="r" b="b"/>
              <a:pathLst>
                <a:path w="1120775" h="587375" extrusionOk="0">
                  <a:moveTo>
                    <a:pt x="0" y="158896"/>
                  </a:moveTo>
                  <a:lnTo>
                    <a:pt x="2757" y="234328"/>
                  </a:lnTo>
                  <a:lnTo>
                    <a:pt x="3890" y="279887"/>
                  </a:lnTo>
                  <a:lnTo>
                    <a:pt x="3852" y="296831"/>
                  </a:lnTo>
                  <a:lnTo>
                    <a:pt x="3739" y="319853"/>
                  </a:lnTo>
                  <a:lnTo>
                    <a:pt x="2417" y="369419"/>
                  </a:lnTo>
                  <a:lnTo>
                    <a:pt x="1738" y="423754"/>
                  </a:lnTo>
                  <a:lnTo>
                    <a:pt x="6049" y="466516"/>
                  </a:lnTo>
                  <a:lnTo>
                    <a:pt x="19433" y="502471"/>
                  </a:lnTo>
                  <a:lnTo>
                    <a:pt x="45974" y="536384"/>
                  </a:lnTo>
                  <a:lnTo>
                    <a:pt x="74444" y="563725"/>
                  </a:lnTo>
                  <a:lnTo>
                    <a:pt x="104047" y="587205"/>
                  </a:lnTo>
                  <a:lnTo>
                    <a:pt x="133498" y="567242"/>
                  </a:lnTo>
                  <a:lnTo>
                    <a:pt x="158187" y="554538"/>
                  </a:lnTo>
                  <a:lnTo>
                    <a:pt x="191498" y="543650"/>
                  </a:lnTo>
                  <a:lnTo>
                    <a:pt x="246816" y="529132"/>
                  </a:lnTo>
                  <a:lnTo>
                    <a:pt x="289605" y="515996"/>
                  </a:lnTo>
                  <a:lnTo>
                    <a:pt x="335780" y="498119"/>
                  </a:lnTo>
                  <a:lnTo>
                    <a:pt x="383393" y="476686"/>
                  </a:lnTo>
                  <a:lnTo>
                    <a:pt x="430499" y="452882"/>
                  </a:lnTo>
                  <a:lnTo>
                    <a:pt x="475149" y="427893"/>
                  </a:lnTo>
                  <a:lnTo>
                    <a:pt x="515398" y="402903"/>
                  </a:lnTo>
                  <a:lnTo>
                    <a:pt x="549299" y="379099"/>
                  </a:lnTo>
                  <a:lnTo>
                    <a:pt x="592816" y="346809"/>
                  </a:lnTo>
                  <a:lnTo>
                    <a:pt x="623404" y="327676"/>
                  </a:lnTo>
                  <a:lnTo>
                    <a:pt x="649001" y="318526"/>
                  </a:lnTo>
                  <a:lnTo>
                    <a:pt x="677542" y="316181"/>
                  </a:lnTo>
                  <a:lnTo>
                    <a:pt x="715656" y="314178"/>
                  </a:lnTo>
                  <a:lnTo>
                    <a:pt x="759216" y="309226"/>
                  </a:lnTo>
                  <a:lnTo>
                    <a:pt x="800054" y="302914"/>
                  </a:lnTo>
                  <a:lnTo>
                    <a:pt x="830003" y="296831"/>
                  </a:lnTo>
                  <a:lnTo>
                    <a:pt x="854349" y="291119"/>
                  </a:lnTo>
                  <a:lnTo>
                    <a:pt x="899420" y="281513"/>
                  </a:lnTo>
                  <a:lnTo>
                    <a:pt x="907436" y="279887"/>
                  </a:lnTo>
                  <a:lnTo>
                    <a:pt x="953246" y="279887"/>
                  </a:lnTo>
                  <a:lnTo>
                    <a:pt x="979318" y="247622"/>
                  </a:lnTo>
                  <a:lnTo>
                    <a:pt x="272635" y="247622"/>
                  </a:lnTo>
                  <a:lnTo>
                    <a:pt x="271012" y="238747"/>
                  </a:lnTo>
                  <a:lnTo>
                    <a:pt x="138381" y="193037"/>
                  </a:lnTo>
                  <a:lnTo>
                    <a:pt x="65940" y="169482"/>
                  </a:lnTo>
                  <a:lnTo>
                    <a:pt x="28282" y="160597"/>
                  </a:lnTo>
                  <a:lnTo>
                    <a:pt x="0" y="158896"/>
                  </a:lnTo>
                  <a:close/>
                </a:path>
                <a:path w="1120775" h="587375" extrusionOk="0">
                  <a:moveTo>
                    <a:pt x="953246" y="279887"/>
                  </a:moveTo>
                  <a:lnTo>
                    <a:pt x="907436" y="279887"/>
                  </a:lnTo>
                  <a:lnTo>
                    <a:pt x="952595" y="280693"/>
                  </a:lnTo>
                  <a:lnTo>
                    <a:pt x="953246" y="279887"/>
                  </a:lnTo>
                  <a:close/>
                </a:path>
                <a:path w="1120775" h="587375" extrusionOk="0">
                  <a:moveTo>
                    <a:pt x="759016" y="0"/>
                  </a:moveTo>
                  <a:lnTo>
                    <a:pt x="691012" y="47121"/>
                  </a:lnTo>
                  <a:lnTo>
                    <a:pt x="650532" y="74507"/>
                  </a:lnTo>
                  <a:lnTo>
                    <a:pt x="588021" y="112116"/>
                  </a:lnTo>
                  <a:lnTo>
                    <a:pt x="515598" y="146560"/>
                  </a:lnTo>
                  <a:lnTo>
                    <a:pt x="409755" y="191666"/>
                  </a:lnTo>
                  <a:lnTo>
                    <a:pt x="272635" y="247622"/>
                  </a:lnTo>
                  <a:lnTo>
                    <a:pt x="979318" y="247622"/>
                  </a:lnTo>
                  <a:lnTo>
                    <a:pt x="979948" y="246842"/>
                  </a:lnTo>
                  <a:lnTo>
                    <a:pt x="995957" y="227661"/>
                  </a:lnTo>
                  <a:lnTo>
                    <a:pt x="1006822" y="216040"/>
                  </a:lnTo>
                  <a:lnTo>
                    <a:pt x="1018747" y="204871"/>
                  </a:lnTo>
                  <a:lnTo>
                    <a:pt x="1031295" y="185995"/>
                  </a:lnTo>
                  <a:lnTo>
                    <a:pt x="1040520" y="161520"/>
                  </a:lnTo>
                  <a:lnTo>
                    <a:pt x="1047327" y="139766"/>
                  </a:lnTo>
                  <a:lnTo>
                    <a:pt x="1052623" y="129049"/>
                  </a:lnTo>
                  <a:lnTo>
                    <a:pt x="1059070" y="125825"/>
                  </a:lnTo>
                  <a:lnTo>
                    <a:pt x="1058264" y="120174"/>
                  </a:lnTo>
                  <a:lnTo>
                    <a:pt x="1081372" y="102435"/>
                  </a:lnTo>
                  <a:lnTo>
                    <a:pt x="936467" y="102435"/>
                  </a:lnTo>
                  <a:lnTo>
                    <a:pt x="952552" y="89089"/>
                  </a:lnTo>
                  <a:lnTo>
                    <a:pt x="962283" y="80354"/>
                  </a:lnTo>
                  <a:lnTo>
                    <a:pt x="969682" y="72263"/>
                  </a:lnTo>
                  <a:lnTo>
                    <a:pt x="808408" y="72263"/>
                  </a:lnTo>
                  <a:lnTo>
                    <a:pt x="790475" y="67753"/>
                  </a:lnTo>
                  <a:lnTo>
                    <a:pt x="780455" y="51378"/>
                  </a:lnTo>
                  <a:lnTo>
                    <a:pt x="770208" y="28731"/>
                  </a:lnTo>
                  <a:lnTo>
                    <a:pt x="762230" y="8657"/>
                  </a:lnTo>
                  <a:lnTo>
                    <a:pt x="759016" y="0"/>
                  </a:lnTo>
                  <a:close/>
                </a:path>
                <a:path w="1120775" h="587375" extrusionOk="0">
                  <a:moveTo>
                    <a:pt x="1094427" y="37515"/>
                  </a:moveTo>
                  <a:lnTo>
                    <a:pt x="1079543" y="38812"/>
                  </a:lnTo>
                  <a:lnTo>
                    <a:pt x="1062693" y="46311"/>
                  </a:lnTo>
                  <a:lnTo>
                    <a:pt x="1042137" y="56461"/>
                  </a:lnTo>
                  <a:lnTo>
                    <a:pt x="936467" y="102435"/>
                  </a:lnTo>
                  <a:lnTo>
                    <a:pt x="1081372" y="102435"/>
                  </a:lnTo>
                  <a:lnTo>
                    <a:pt x="1086335" y="98625"/>
                  </a:lnTo>
                  <a:lnTo>
                    <a:pt x="1101322" y="86904"/>
                  </a:lnTo>
                  <a:lnTo>
                    <a:pt x="1108290" y="80930"/>
                  </a:lnTo>
                  <a:lnTo>
                    <a:pt x="1112308" y="76617"/>
                  </a:lnTo>
                  <a:lnTo>
                    <a:pt x="1117024" y="71830"/>
                  </a:lnTo>
                  <a:lnTo>
                    <a:pt x="1120378" y="66135"/>
                  </a:lnTo>
                  <a:lnTo>
                    <a:pt x="1118891" y="58019"/>
                  </a:lnTo>
                  <a:lnTo>
                    <a:pt x="1109084" y="45974"/>
                  </a:lnTo>
                  <a:lnTo>
                    <a:pt x="1094427" y="37515"/>
                  </a:lnTo>
                  <a:close/>
                </a:path>
                <a:path w="1120775" h="587375" extrusionOk="0">
                  <a:moveTo>
                    <a:pt x="964599" y="27344"/>
                  </a:moveTo>
                  <a:lnTo>
                    <a:pt x="951594" y="29235"/>
                  </a:lnTo>
                  <a:lnTo>
                    <a:pt x="932842" y="34454"/>
                  </a:lnTo>
                  <a:lnTo>
                    <a:pt x="874526" y="57089"/>
                  </a:lnTo>
                  <a:lnTo>
                    <a:pt x="838971" y="67549"/>
                  </a:lnTo>
                  <a:lnTo>
                    <a:pt x="808408" y="72263"/>
                  </a:lnTo>
                  <a:lnTo>
                    <a:pt x="969682" y="72263"/>
                  </a:lnTo>
                  <a:lnTo>
                    <a:pt x="978413" y="61296"/>
                  </a:lnTo>
                  <a:lnTo>
                    <a:pt x="984790" y="48288"/>
                  </a:lnTo>
                  <a:lnTo>
                    <a:pt x="984060" y="37701"/>
                  </a:lnTo>
                  <a:lnTo>
                    <a:pt x="979094" y="30443"/>
                  </a:lnTo>
                  <a:lnTo>
                    <a:pt x="972762" y="27419"/>
                  </a:lnTo>
                  <a:lnTo>
                    <a:pt x="964599" y="27344"/>
                  </a:lnTo>
                  <a:close/>
                </a:path>
              </a:pathLst>
            </a:custGeom>
            <a:solidFill>
              <a:srgbClr val="A87B4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3" name="Google Shape;103;p7"/>
            <p:cNvSpPr/>
            <p:nvPr/>
          </p:nvSpPr>
          <p:spPr>
            <a:xfrm>
              <a:off x="13351069" y="4975508"/>
              <a:ext cx="271145" cy="198755"/>
            </a:xfrm>
            <a:custGeom>
              <a:avLst/>
              <a:gdLst/>
              <a:ahLst/>
              <a:cxnLst/>
              <a:rect l="l" t="t" r="r" b="b"/>
              <a:pathLst>
                <a:path w="271144" h="198754" extrusionOk="0">
                  <a:moveTo>
                    <a:pt x="0" y="0"/>
                  </a:moveTo>
                  <a:lnTo>
                    <a:pt x="2508" y="68605"/>
                  </a:lnTo>
                  <a:lnTo>
                    <a:pt x="3627" y="112163"/>
                  </a:lnTo>
                  <a:lnTo>
                    <a:pt x="3610" y="149292"/>
                  </a:lnTo>
                  <a:lnTo>
                    <a:pt x="2710" y="198613"/>
                  </a:lnTo>
                  <a:lnTo>
                    <a:pt x="271012" y="79851"/>
                  </a:lnTo>
                  <a:lnTo>
                    <a:pt x="138381" y="34140"/>
                  </a:lnTo>
                  <a:lnTo>
                    <a:pt x="65940" y="10585"/>
                  </a:lnTo>
                  <a:lnTo>
                    <a:pt x="28282" y="1700"/>
                  </a:lnTo>
                  <a:lnTo>
                    <a:pt x="0" y="0"/>
                  </a:lnTo>
                  <a:close/>
                </a:path>
              </a:pathLst>
            </a:custGeom>
            <a:solidFill>
              <a:srgbClr val="895D3A"/>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4" name="Google Shape;104;p7"/>
            <p:cNvSpPr/>
            <p:nvPr/>
          </p:nvSpPr>
          <p:spPr>
            <a:xfrm>
              <a:off x="14444822" y="9319103"/>
              <a:ext cx="375285" cy="175895"/>
            </a:xfrm>
            <a:custGeom>
              <a:avLst/>
              <a:gdLst/>
              <a:ahLst/>
              <a:cxnLst/>
              <a:rect l="l" t="t" r="r" b="b"/>
              <a:pathLst>
                <a:path w="375284" h="175895" extrusionOk="0">
                  <a:moveTo>
                    <a:pt x="212950" y="0"/>
                  </a:moveTo>
                  <a:lnTo>
                    <a:pt x="143645" y="14470"/>
                  </a:lnTo>
                  <a:lnTo>
                    <a:pt x="84503" y="39103"/>
                  </a:lnTo>
                  <a:lnTo>
                    <a:pt x="38719" y="67511"/>
                  </a:lnTo>
                  <a:lnTo>
                    <a:pt x="9486" y="93305"/>
                  </a:lnTo>
                  <a:lnTo>
                    <a:pt x="0" y="110096"/>
                  </a:lnTo>
                  <a:lnTo>
                    <a:pt x="6317" y="127963"/>
                  </a:lnTo>
                  <a:lnTo>
                    <a:pt x="17848" y="150479"/>
                  </a:lnTo>
                  <a:lnTo>
                    <a:pt x="28924" y="169138"/>
                  </a:lnTo>
                  <a:lnTo>
                    <a:pt x="33876" y="175432"/>
                  </a:lnTo>
                  <a:lnTo>
                    <a:pt x="43934" y="165662"/>
                  </a:lnTo>
                  <a:lnTo>
                    <a:pt x="76224" y="146249"/>
                  </a:lnTo>
                  <a:lnTo>
                    <a:pt x="133922" y="123884"/>
                  </a:lnTo>
                  <a:lnTo>
                    <a:pt x="220203" y="105261"/>
                  </a:lnTo>
                  <a:lnTo>
                    <a:pt x="298845" y="95051"/>
                  </a:lnTo>
                  <a:lnTo>
                    <a:pt x="354556" y="95051"/>
                  </a:lnTo>
                  <a:lnTo>
                    <a:pt x="337117" y="63067"/>
                  </a:lnTo>
                  <a:lnTo>
                    <a:pt x="307683" y="29172"/>
                  </a:lnTo>
                  <a:lnTo>
                    <a:pt x="266888" y="5562"/>
                  </a:lnTo>
                  <a:lnTo>
                    <a:pt x="212950" y="0"/>
                  </a:lnTo>
                  <a:close/>
                </a:path>
                <a:path w="375284" h="175895" extrusionOk="0">
                  <a:moveTo>
                    <a:pt x="354556" y="95051"/>
                  </a:moveTo>
                  <a:lnTo>
                    <a:pt x="298845" y="95051"/>
                  </a:lnTo>
                  <a:lnTo>
                    <a:pt x="341191" y="96185"/>
                  </a:lnTo>
                  <a:lnTo>
                    <a:pt x="361760" y="112746"/>
                  </a:lnTo>
                  <a:lnTo>
                    <a:pt x="375070" y="148818"/>
                  </a:lnTo>
                  <a:lnTo>
                    <a:pt x="369029" y="130653"/>
                  </a:lnTo>
                  <a:lnTo>
                    <a:pt x="356972" y="99482"/>
                  </a:lnTo>
                  <a:lnTo>
                    <a:pt x="354556" y="95051"/>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5" name="Google Shape;105;p7"/>
            <p:cNvSpPr/>
            <p:nvPr/>
          </p:nvSpPr>
          <p:spPr>
            <a:xfrm>
              <a:off x="13763988" y="9280405"/>
              <a:ext cx="312420" cy="180975"/>
            </a:xfrm>
            <a:custGeom>
              <a:avLst/>
              <a:gdLst/>
              <a:ahLst/>
              <a:cxnLst/>
              <a:rect l="l" t="t" r="r" b="b"/>
              <a:pathLst>
                <a:path w="312419" h="180975" extrusionOk="0">
                  <a:moveTo>
                    <a:pt x="180839" y="0"/>
                  </a:moveTo>
                  <a:lnTo>
                    <a:pt x="129137" y="4214"/>
                  </a:lnTo>
                  <a:lnTo>
                    <a:pt x="87584" y="16121"/>
                  </a:lnTo>
                  <a:lnTo>
                    <a:pt x="51573" y="40599"/>
                  </a:lnTo>
                  <a:lnTo>
                    <a:pt x="23426" y="73479"/>
                  </a:lnTo>
                  <a:lnTo>
                    <a:pt x="5461" y="110594"/>
                  </a:lnTo>
                  <a:lnTo>
                    <a:pt x="0" y="147777"/>
                  </a:lnTo>
                  <a:lnTo>
                    <a:pt x="9360" y="180860"/>
                  </a:lnTo>
                  <a:lnTo>
                    <a:pt x="21823" y="132963"/>
                  </a:lnTo>
                  <a:lnTo>
                    <a:pt x="37951" y="106978"/>
                  </a:lnTo>
                  <a:lnTo>
                    <a:pt x="68518" y="93887"/>
                  </a:lnTo>
                  <a:lnTo>
                    <a:pt x="124302" y="84672"/>
                  </a:lnTo>
                  <a:lnTo>
                    <a:pt x="311581" y="84341"/>
                  </a:lnTo>
                  <a:lnTo>
                    <a:pt x="312212" y="67959"/>
                  </a:lnTo>
                  <a:lnTo>
                    <a:pt x="309122" y="53659"/>
                  </a:lnTo>
                  <a:lnTo>
                    <a:pt x="301555" y="39304"/>
                  </a:lnTo>
                  <a:lnTo>
                    <a:pt x="250884" y="14255"/>
                  </a:lnTo>
                  <a:lnTo>
                    <a:pt x="216033" y="2250"/>
                  </a:lnTo>
                  <a:lnTo>
                    <a:pt x="180839" y="0"/>
                  </a:lnTo>
                  <a:close/>
                </a:path>
                <a:path w="312419" h="180975" extrusionOk="0">
                  <a:moveTo>
                    <a:pt x="311581" y="84341"/>
                  </a:moveTo>
                  <a:lnTo>
                    <a:pt x="205445" y="84341"/>
                  </a:lnTo>
                  <a:lnTo>
                    <a:pt x="262403" y="100980"/>
                  </a:lnTo>
                  <a:lnTo>
                    <a:pt x="295983" y="120958"/>
                  </a:lnTo>
                  <a:lnTo>
                    <a:pt x="306997" y="130647"/>
                  </a:lnTo>
                  <a:lnTo>
                    <a:pt x="311333" y="90767"/>
                  </a:lnTo>
                  <a:lnTo>
                    <a:pt x="311581" y="84341"/>
                  </a:lnTo>
                  <a:close/>
                </a:path>
              </a:pathLst>
            </a:custGeom>
            <a:solidFill>
              <a:srgbClr val="BABCBE"/>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6" name="Google Shape;106;p7"/>
            <p:cNvSpPr/>
            <p:nvPr/>
          </p:nvSpPr>
          <p:spPr>
            <a:xfrm>
              <a:off x="12580540" y="9283824"/>
              <a:ext cx="1111250" cy="557530"/>
            </a:xfrm>
            <a:custGeom>
              <a:avLst/>
              <a:gdLst/>
              <a:ahLst/>
              <a:cxnLst/>
              <a:rect l="l" t="t" r="r" b="b"/>
              <a:pathLst>
                <a:path w="1111250" h="557529" extrusionOk="0">
                  <a:moveTo>
                    <a:pt x="989885" y="466449"/>
                  </a:moveTo>
                  <a:lnTo>
                    <a:pt x="577176" y="466449"/>
                  </a:lnTo>
                  <a:lnTo>
                    <a:pt x="612405" y="469908"/>
                  </a:lnTo>
                  <a:lnTo>
                    <a:pt x="648180" y="478487"/>
                  </a:lnTo>
                  <a:lnTo>
                    <a:pt x="675040" y="486434"/>
                  </a:lnTo>
                  <a:lnTo>
                    <a:pt x="691929" y="492279"/>
                  </a:lnTo>
                  <a:lnTo>
                    <a:pt x="697793" y="494554"/>
                  </a:lnTo>
                  <a:lnTo>
                    <a:pt x="722041" y="528860"/>
                  </a:lnTo>
                  <a:lnTo>
                    <a:pt x="775276" y="542477"/>
                  </a:lnTo>
                  <a:lnTo>
                    <a:pt x="807464" y="549691"/>
                  </a:lnTo>
                  <a:lnTo>
                    <a:pt x="831605" y="552910"/>
                  </a:lnTo>
                  <a:lnTo>
                    <a:pt x="860698" y="554542"/>
                  </a:lnTo>
                  <a:lnTo>
                    <a:pt x="890777" y="556668"/>
                  </a:lnTo>
                  <a:lnTo>
                    <a:pt x="928565" y="551313"/>
                  </a:lnTo>
                  <a:lnTo>
                    <a:pt x="961380" y="512688"/>
                  </a:lnTo>
                  <a:lnTo>
                    <a:pt x="986485" y="473539"/>
                  </a:lnTo>
                  <a:lnTo>
                    <a:pt x="989885" y="466449"/>
                  </a:lnTo>
                  <a:close/>
                </a:path>
                <a:path w="1111250" h="557529" extrusionOk="0">
                  <a:moveTo>
                    <a:pt x="135935" y="35655"/>
                  </a:moveTo>
                  <a:lnTo>
                    <a:pt x="113161" y="39475"/>
                  </a:lnTo>
                  <a:lnTo>
                    <a:pt x="89883" y="49859"/>
                  </a:lnTo>
                  <a:lnTo>
                    <a:pt x="71764" y="60624"/>
                  </a:lnTo>
                  <a:lnTo>
                    <a:pt x="64467" y="65586"/>
                  </a:lnTo>
                  <a:lnTo>
                    <a:pt x="34149" y="68856"/>
                  </a:lnTo>
                  <a:lnTo>
                    <a:pt x="17328" y="75378"/>
                  </a:lnTo>
                  <a:lnTo>
                    <a:pt x="7959" y="90042"/>
                  </a:lnTo>
                  <a:lnTo>
                    <a:pt x="0" y="117736"/>
                  </a:lnTo>
                  <a:lnTo>
                    <a:pt x="298" y="151009"/>
                  </a:lnTo>
                  <a:lnTo>
                    <a:pt x="15478" y="191561"/>
                  </a:lnTo>
                  <a:lnTo>
                    <a:pt x="44702" y="236481"/>
                  </a:lnTo>
                  <a:lnTo>
                    <a:pt x="87129" y="282859"/>
                  </a:lnTo>
                  <a:lnTo>
                    <a:pt x="141921" y="327787"/>
                  </a:lnTo>
                  <a:lnTo>
                    <a:pt x="184470" y="357300"/>
                  </a:lnTo>
                  <a:lnTo>
                    <a:pt x="225808" y="383912"/>
                  </a:lnTo>
                  <a:lnTo>
                    <a:pt x="266533" y="407379"/>
                  </a:lnTo>
                  <a:lnTo>
                    <a:pt x="307244" y="427453"/>
                  </a:lnTo>
                  <a:lnTo>
                    <a:pt x="348540" y="443890"/>
                  </a:lnTo>
                  <a:lnTo>
                    <a:pt x="391018" y="456442"/>
                  </a:lnTo>
                  <a:lnTo>
                    <a:pt x="435278" y="464864"/>
                  </a:lnTo>
                  <a:lnTo>
                    <a:pt x="500117" y="470248"/>
                  </a:lnTo>
                  <a:lnTo>
                    <a:pt x="543582" y="468669"/>
                  </a:lnTo>
                  <a:lnTo>
                    <a:pt x="577176" y="466449"/>
                  </a:lnTo>
                  <a:lnTo>
                    <a:pt x="989885" y="466449"/>
                  </a:lnTo>
                  <a:lnTo>
                    <a:pt x="991327" y="463440"/>
                  </a:lnTo>
                  <a:lnTo>
                    <a:pt x="998747" y="434775"/>
                  </a:lnTo>
                  <a:lnTo>
                    <a:pt x="1111156" y="242923"/>
                  </a:lnTo>
                  <a:lnTo>
                    <a:pt x="940455" y="62499"/>
                  </a:lnTo>
                  <a:lnTo>
                    <a:pt x="417037" y="62499"/>
                  </a:lnTo>
                  <a:lnTo>
                    <a:pt x="135935" y="35655"/>
                  </a:lnTo>
                  <a:close/>
                </a:path>
                <a:path w="1111250" h="557529" extrusionOk="0">
                  <a:moveTo>
                    <a:pt x="677898" y="0"/>
                  </a:moveTo>
                  <a:lnTo>
                    <a:pt x="630669" y="5703"/>
                  </a:lnTo>
                  <a:lnTo>
                    <a:pt x="569276" y="21689"/>
                  </a:lnTo>
                  <a:lnTo>
                    <a:pt x="505412" y="41073"/>
                  </a:lnTo>
                  <a:lnTo>
                    <a:pt x="450768" y="56972"/>
                  </a:lnTo>
                  <a:lnTo>
                    <a:pt x="417037" y="62499"/>
                  </a:lnTo>
                  <a:lnTo>
                    <a:pt x="940455" y="62499"/>
                  </a:lnTo>
                  <a:lnTo>
                    <a:pt x="906741" y="26864"/>
                  </a:lnTo>
                  <a:lnTo>
                    <a:pt x="742334" y="26864"/>
                  </a:lnTo>
                  <a:lnTo>
                    <a:pt x="739078" y="12958"/>
                  </a:lnTo>
                  <a:lnTo>
                    <a:pt x="731281" y="5524"/>
                  </a:lnTo>
                  <a:lnTo>
                    <a:pt x="712901" y="2044"/>
                  </a:lnTo>
                  <a:lnTo>
                    <a:pt x="677898" y="0"/>
                  </a:lnTo>
                  <a:close/>
                </a:path>
                <a:path w="1111250" h="557529" extrusionOk="0">
                  <a:moveTo>
                    <a:pt x="860800" y="22025"/>
                  </a:moveTo>
                  <a:lnTo>
                    <a:pt x="806785" y="22827"/>
                  </a:lnTo>
                  <a:lnTo>
                    <a:pt x="761396" y="25383"/>
                  </a:lnTo>
                  <a:lnTo>
                    <a:pt x="742334" y="26864"/>
                  </a:lnTo>
                  <a:lnTo>
                    <a:pt x="906741" y="26864"/>
                  </a:lnTo>
                  <a:lnTo>
                    <a:pt x="905741" y="25807"/>
                  </a:lnTo>
                  <a:lnTo>
                    <a:pt x="860800" y="22025"/>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7" name="Google Shape;107;p7"/>
            <p:cNvSpPr/>
            <p:nvPr/>
          </p:nvSpPr>
          <p:spPr>
            <a:xfrm>
              <a:off x="15775303" y="8863554"/>
              <a:ext cx="1680845" cy="1396365"/>
            </a:xfrm>
            <a:custGeom>
              <a:avLst/>
              <a:gdLst/>
              <a:ahLst/>
              <a:cxnLst/>
              <a:rect l="l" t="t" r="r" b="b"/>
              <a:pathLst>
                <a:path w="1680844" h="1396365" extrusionOk="0">
                  <a:moveTo>
                    <a:pt x="1406960" y="0"/>
                  </a:moveTo>
                  <a:lnTo>
                    <a:pt x="975152" y="60286"/>
                  </a:lnTo>
                  <a:lnTo>
                    <a:pt x="561857" y="206538"/>
                  </a:lnTo>
                  <a:lnTo>
                    <a:pt x="377362" y="288646"/>
                  </a:lnTo>
                  <a:lnTo>
                    <a:pt x="201687" y="715383"/>
                  </a:lnTo>
                  <a:lnTo>
                    <a:pt x="109331" y="938450"/>
                  </a:lnTo>
                  <a:lnTo>
                    <a:pt x="69875" y="1030587"/>
                  </a:lnTo>
                  <a:lnTo>
                    <a:pt x="52902" y="1064532"/>
                  </a:lnTo>
                  <a:lnTo>
                    <a:pt x="35709" y="1098533"/>
                  </a:lnTo>
                  <a:lnTo>
                    <a:pt x="18515" y="1135510"/>
                  </a:lnTo>
                  <a:lnTo>
                    <a:pt x="5290" y="1165213"/>
                  </a:lnTo>
                  <a:lnTo>
                    <a:pt x="0" y="1177391"/>
                  </a:lnTo>
                  <a:lnTo>
                    <a:pt x="130934" y="1283197"/>
                  </a:lnTo>
                  <a:lnTo>
                    <a:pt x="157220" y="1305350"/>
                  </a:lnTo>
                  <a:lnTo>
                    <a:pt x="215137" y="1349932"/>
                  </a:lnTo>
                  <a:lnTo>
                    <a:pt x="258341" y="1372691"/>
                  </a:lnTo>
                  <a:lnTo>
                    <a:pt x="294932" y="1389498"/>
                  </a:lnTo>
                  <a:lnTo>
                    <a:pt x="310362" y="1396056"/>
                  </a:lnTo>
                  <a:lnTo>
                    <a:pt x="425750" y="1365802"/>
                  </a:lnTo>
                  <a:lnTo>
                    <a:pt x="519318" y="1339186"/>
                  </a:lnTo>
                  <a:lnTo>
                    <a:pt x="839369" y="1237348"/>
                  </a:lnTo>
                  <a:lnTo>
                    <a:pt x="917417" y="1211403"/>
                  </a:lnTo>
                  <a:lnTo>
                    <a:pt x="983526" y="1188201"/>
                  </a:lnTo>
                  <a:lnTo>
                    <a:pt x="1128952" y="1134563"/>
                  </a:lnTo>
                  <a:lnTo>
                    <a:pt x="1166039" y="1121843"/>
                  </a:lnTo>
                  <a:lnTo>
                    <a:pt x="1234371" y="1103850"/>
                  </a:lnTo>
                  <a:lnTo>
                    <a:pt x="1307405" y="1095457"/>
                  </a:lnTo>
                  <a:lnTo>
                    <a:pt x="1350369" y="1094739"/>
                  </a:lnTo>
                  <a:lnTo>
                    <a:pt x="1428570" y="1094739"/>
                  </a:lnTo>
                  <a:lnTo>
                    <a:pt x="1454233" y="1088401"/>
                  </a:lnTo>
                  <a:lnTo>
                    <a:pt x="1503928" y="1060568"/>
                  </a:lnTo>
                  <a:lnTo>
                    <a:pt x="1548643" y="1014739"/>
                  </a:lnTo>
                  <a:lnTo>
                    <a:pt x="1587806" y="952875"/>
                  </a:lnTo>
                  <a:lnTo>
                    <a:pt x="1605127" y="916543"/>
                  </a:lnTo>
                  <a:lnTo>
                    <a:pt x="1620847" y="876937"/>
                  </a:lnTo>
                  <a:lnTo>
                    <a:pt x="1634894" y="834304"/>
                  </a:lnTo>
                  <a:lnTo>
                    <a:pt x="1647196" y="788887"/>
                  </a:lnTo>
                  <a:lnTo>
                    <a:pt x="1657683" y="740934"/>
                  </a:lnTo>
                  <a:lnTo>
                    <a:pt x="1666282" y="690688"/>
                  </a:lnTo>
                  <a:lnTo>
                    <a:pt x="1672924" y="638395"/>
                  </a:lnTo>
                  <a:lnTo>
                    <a:pt x="1677535" y="584300"/>
                  </a:lnTo>
                  <a:lnTo>
                    <a:pt x="1680046" y="528649"/>
                  </a:lnTo>
                  <a:lnTo>
                    <a:pt x="1680385" y="471687"/>
                  </a:lnTo>
                  <a:lnTo>
                    <a:pt x="1678479" y="413658"/>
                  </a:lnTo>
                  <a:lnTo>
                    <a:pt x="1674259" y="354808"/>
                  </a:lnTo>
                  <a:lnTo>
                    <a:pt x="1667653" y="295383"/>
                  </a:lnTo>
                  <a:lnTo>
                    <a:pt x="1658590" y="235627"/>
                  </a:lnTo>
                  <a:lnTo>
                    <a:pt x="1646997" y="175787"/>
                  </a:lnTo>
                  <a:lnTo>
                    <a:pt x="1406960" y="0"/>
                  </a:lnTo>
                  <a:close/>
                </a:path>
                <a:path w="1680844" h="1396365" extrusionOk="0">
                  <a:moveTo>
                    <a:pt x="1428570" y="1094739"/>
                  </a:moveTo>
                  <a:lnTo>
                    <a:pt x="1350369" y="1094739"/>
                  </a:lnTo>
                  <a:lnTo>
                    <a:pt x="1400128" y="1096274"/>
                  </a:lnTo>
                  <a:lnTo>
                    <a:pt x="1427696" y="1094955"/>
                  </a:lnTo>
                  <a:lnTo>
                    <a:pt x="1428570" y="1094739"/>
                  </a:lnTo>
                  <a:close/>
                </a:path>
              </a:pathLst>
            </a:custGeom>
            <a:solidFill>
              <a:srgbClr val="ACE3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8" name="Google Shape;108;p7"/>
            <p:cNvSpPr/>
            <p:nvPr/>
          </p:nvSpPr>
          <p:spPr>
            <a:xfrm>
              <a:off x="14812213" y="9548024"/>
              <a:ext cx="1012825" cy="508634"/>
            </a:xfrm>
            <a:custGeom>
              <a:avLst/>
              <a:gdLst/>
              <a:ahLst/>
              <a:cxnLst/>
              <a:rect l="l" t="t" r="r" b="b"/>
              <a:pathLst>
                <a:path w="1012825" h="508634" extrusionOk="0">
                  <a:moveTo>
                    <a:pt x="499104" y="0"/>
                  </a:moveTo>
                  <a:lnTo>
                    <a:pt x="275876" y="27053"/>
                  </a:lnTo>
                  <a:lnTo>
                    <a:pt x="145090" y="135286"/>
                  </a:lnTo>
                  <a:lnTo>
                    <a:pt x="100697" y="159880"/>
                  </a:lnTo>
                  <a:lnTo>
                    <a:pt x="58843" y="191660"/>
                  </a:lnTo>
                  <a:lnTo>
                    <a:pt x="24600" y="228511"/>
                  </a:lnTo>
                  <a:lnTo>
                    <a:pt x="3042" y="268323"/>
                  </a:lnTo>
                  <a:lnTo>
                    <a:pt x="0" y="297678"/>
                  </a:lnTo>
                  <a:lnTo>
                    <a:pt x="8798" y="330291"/>
                  </a:lnTo>
                  <a:lnTo>
                    <a:pt x="29248" y="364157"/>
                  </a:lnTo>
                  <a:lnTo>
                    <a:pt x="61161" y="397272"/>
                  </a:lnTo>
                  <a:lnTo>
                    <a:pt x="104349" y="427629"/>
                  </a:lnTo>
                  <a:lnTo>
                    <a:pt x="158622" y="453226"/>
                  </a:lnTo>
                  <a:lnTo>
                    <a:pt x="210890" y="471560"/>
                  </a:lnTo>
                  <a:lnTo>
                    <a:pt x="264499" y="487251"/>
                  </a:lnTo>
                  <a:lnTo>
                    <a:pt x="318306" y="499313"/>
                  </a:lnTo>
                  <a:lnTo>
                    <a:pt x="371167" y="506760"/>
                  </a:lnTo>
                  <a:lnTo>
                    <a:pt x="421938" y="508606"/>
                  </a:lnTo>
                  <a:lnTo>
                    <a:pt x="469475" y="503865"/>
                  </a:lnTo>
                  <a:lnTo>
                    <a:pt x="512636" y="491550"/>
                  </a:lnTo>
                  <a:lnTo>
                    <a:pt x="589935" y="466223"/>
                  </a:lnTo>
                  <a:lnTo>
                    <a:pt x="667659" y="447870"/>
                  </a:lnTo>
                  <a:lnTo>
                    <a:pt x="727626" y="436703"/>
                  </a:lnTo>
                  <a:lnTo>
                    <a:pt x="751656" y="432934"/>
                  </a:lnTo>
                  <a:lnTo>
                    <a:pt x="805950" y="432934"/>
                  </a:lnTo>
                  <a:lnTo>
                    <a:pt x="859851" y="418345"/>
                  </a:lnTo>
                  <a:lnTo>
                    <a:pt x="904700" y="404182"/>
                  </a:lnTo>
                  <a:lnTo>
                    <a:pt x="959091" y="372046"/>
                  </a:lnTo>
                  <a:lnTo>
                    <a:pt x="995737" y="319060"/>
                  </a:lnTo>
                  <a:lnTo>
                    <a:pt x="1001937" y="259302"/>
                  </a:lnTo>
                  <a:lnTo>
                    <a:pt x="1007718" y="229039"/>
                  </a:lnTo>
                  <a:lnTo>
                    <a:pt x="1003208" y="157522"/>
                  </a:lnTo>
                  <a:lnTo>
                    <a:pt x="965862" y="108233"/>
                  </a:lnTo>
                  <a:lnTo>
                    <a:pt x="861540" y="59926"/>
                  </a:lnTo>
                  <a:lnTo>
                    <a:pt x="704580" y="26209"/>
                  </a:lnTo>
                  <a:lnTo>
                    <a:pt x="561571" y="6446"/>
                  </a:lnTo>
                  <a:lnTo>
                    <a:pt x="499104" y="0"/>
                  </a:lnTo>
                  <a:close/>
                </a:path>
                <a:path w="1012825" h="508634" extrusionOk="0">
                  <a:moveTo>
                    <a:pt x="805950" y="432934"/>
                  </a:moveTo>
                  <a:lnTo>
                    <a:pt x="751656" y="432934"/>
                  </a:lnTo>
                  <a:lnTo>
                    <a:pt x="780970" y="439694"/>
                  </a:lnTo>
                  <a:lnTo>
                    <a:pt x="805950" y="432934"/>
                  </a:lnTo>
                  <a:close/>
                </a:path>
              </a:pathLst>
            </a:custGeom>
            <a:solidFill>
              <a:srgbClr val="221F1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09" name="Google Shape;109;p7"/>
            <p:cNvSpPr/>
            <p:nvPr/>
          </p:nvSpPr>
          <p:spPr>
            <a:xfrm>
              <a:off x="14485353" y="8731636"/>
              <a:ext cx="1454150" cy="1087755"/>
            </a:xfrm>
            <a:custGeom>
              <a:avLst/>
              <a:gdLst/>
              <a:ahLst/>
              <a:cxnLst/>
              <a:rect l="l" t="t" r="r" b="b"/>
              <a:pathLst>
                <a:path w="1454150" h="1087754" extrusionOk="0">
                  <a:moveTo>
                    <a:pt x="1427734" y="914798"/>
                  </a:moveTo>
                  <a:lnTo>
                    <a:pt x="1106079" y="914798"/>
                  </a:lnTo>
                  <a:lnTo>
                    <a:pt x="1162962" y="917849"/>
                  </a:lnTo>
                  <a:lnTo>
                    <a:pt x="1235291" y="934544"/>
                  </a:lnTo>
                  <a:lnTo>
                    <a:pt x="1279350" y="958185"/>
                  </a:lnTo>
                  <a:lnTo>
                    <a:pt x="1316385" y="1010427"/>
                  </a:lnTo>
                  <a:lnTo>
                    <a:pt x="1326627" y="1055390"/>
                  </a:lnTo>
                  <a:lnTo>
                    <a:pt x="1327162" y="1070680"/>
                  </a:lnTo>
                  <a:lnTo>
                    <a:pt x="1326955" y="1076547"/>
                  </a:lnTo>
                  <a:lnTo>
                    <a:pt x="1406304" y="1087128"/>
                  </a:lnTo>
                  <a:lnTo>
                    <a:pt x="1453922" y="952228"/>
                  </a:lnTo>
                  <a:lnTo>
                    <a:pt x="1427734" y="914798"/>
                  </a:lnTo>
                  <a:close/>
                </a:path>
                <a:path w="1454150" h="1087754" extrusionOk="0">
                  <a:moveTo>
                    <a:pt x="1027223" y="925652"/>
                  </a:moveTo>
                  <a:lnTo>
                    <a:pt x="617366" y="925652"/>
                  </a:lnTo>
                  <a:lnTo>
                    <a:pt x="663954" y="928595"/>
                  </a:lnTo>
                  <a:lnTo>
                    <a:pt x="705211" y="939990"/>
                  </a:lnTo>
                  <a:lnTo>
                    <a:pt x="743231" y="955002"/>
                  </a:lnTo>
                  <a:lnTo>
                    <a:pt x="780105" y="968796"/>
                  </a:lnTo>
                  <a:lnTo>
                    <a:pt x="817925" y="976537"/>
                  </a:lnTo>
                  <a:lnTo>
                    <a:pt x="858784" y="973390"/>
                  </a:lnTo>
                  <a:lnTo>
                    <a:pt x="907948" y="959910"/>
                  </a:lnTo>
                  <a:lnTo>
                    <a:pt x="955864" y="944885"/>
                  </a:lnTo>
                  <a:lnTo>
                    <a:pt x="1003926" y="930742"/>
                  </a:lnTo>
                  <a:lnTo>
                    <a:pt x="1027223" y="925652"/>
                  </a:lnTo>
                  <a:close/>
                </a:path>
                <a:path w="1454150" h="1087754" extrusionOk="0">
                  <a:moveTo>
                    <a:pt x="179001" y="0"/>
                  </a:moveTo>
                  <a:lnTo>
                    <a:pt x="17645" y="417926"/>
                  </a:lnTo>
                  <a:lnTo>
                    <a:pt x="4252" y="480329"/>
                  </a:lnTo>
                  <a:lnTo>
                    <a:pt x="0" y="533082"/>
                  </a:lnTo>
                  <a:lnTo>
                    <a:pt x="6411" y="579233"/>
                  </a:lnTo>
                  <a:lnTo>
                    <a:pt x="25010" y="621828"/>
                  </a:lnTo>
                  <a:lnTo>
                    <a:pt x="57320" y="663916"/>
                  </a:lnTo>
                  <a:lnTo>
                    <a:pt x="165493" y="782187"/>
                  </a:lnTo>
                  <a:lnTo>
                    <a:pt x="200453" y="819410"/>
                  </a:lnTo>
                  <a:lnTo>
                    <a:pt x="237189" y="857014"/>
                  </a:lnTo>
                  <a:lnTo>
                    <a:pt x="294903" y="902265"/>
                  </a:lnTo>
                  <a:lnTo>
                    <a:pt x="360101" y="939990"/>
                  </a:lnTo>
                  <a:lnTo>
                    <a:pt x="413149" y="965695"/>
                  </a:lnTo>
                  <a:lnTo>
                    <a:pt x="435153" y="975242"/>
                  </a:lnTo>
                  <a:lnTo>
                    <a:pt x="504231" y="954622"/>
                  </a:lnTo>
                  <a:lnTo>
                    <a:pt x="563355" y="935997"/>
                  </a:lnTo>
                  <a:lnTo>
                    <a:pt x="617366" y="925652"/>
                  </a:lnTo>
                  <a:lnTo>
                    <a:pt x="1027223" y="925652"/>
                  </a:lnTo>
                  <a:lnTo>
                    <a:pt x="1053532" y="919904"/>
                  </a:lnTo>
                  <a:lnTo>
                    <a:pt x="1106079" y="914798"/>
                  </a:lnTo>
                  <a:lnTo>
                    <a:pt x="1427734" y="914798"/>
                  </a:lnTo>
                  <a:lnTo>
                    <a:pt x="911686" y="177221"/>
                  </a:lnTo>
                  <a:lnTo>
                    <a:pt x="179001" y="0"/>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0" name="Google Shape;110;p7"/>
            <p:cNvSpPr/>
            <p:nvPr/>
          </p:nvSpPr>
          <p:spPr>
            <a:xfrm>
              <a:off x="13308500" y="8338973"/>
              <a:ext cx="2845002" cy="1345251"/>
            </a:xfrm>
            <a:prstGeom prst="rect">
              <a:avLst/>
            </a:prstGeom>
            <a:blipFill rotWithShape="1">
              <a:blip r:embed="rId33">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1" name="Google Shape;111;p7"/>
            <p:cNvSpPr/>
            <p:nvPr/>
          </p:nvSpPr>
          <p:spPr>
            <a:xfrm>
              <a:off x="15696423" y="7851712"/>
              <a:ext cx="458470" cy="391160"/>
            </a:xfrm>
            <a:custGeom>
              <a:avLst/>
              <a:gdLst/>
              <a:ahLst/>
              <a:cxnLst/>
              <a:rect l="l" t="t" r="r" b="b"/>
              <a:pathLst>
                <a:path w="458469" h="391159" extrusionOk="0">
                  <a:moveTo>
                    <a:pt x="16212" y="0"/>
                  </a:moveTo>
                  <a:lnTo>
                    <a:pt x="4673" y="3640"/>
                  </a:lnTo>
                  <a:lnTo>
                    <a:pt x="0" y="7654"/>
                  </a:lnTo>
                  <a:lnTo>
                    <a:pt x="1446" y="14562"/>
                  </a:lnTo>
                  <a:lnTo>
                    <a:pt x="34895" y="60885"/>
                  </a:lnTo>
                  <a:lnTo>
                    <a:pt x="81444" y="115054"/>
                  </a:lnTo>
                  <a:lnTo>
                    <a:pt x="125679" y="165255"/>
                  </a:lnTo>
                  <a:lnTo>
                    <a:pt x="311567" y="373396"/>
                  </a:lnTo>
                  <a:lnTo>
                    <a:pt x="426624" y="390590"/>
                  </a:lnTo>
                  <a:lnTo>
                    <a:pt x="458376" y="365463"/>
                  </a:lnTo>
                  <a:lnTo>
                    <a:pt x="281155" y="196174"/>
                  </a:lnTo>
                  <a:lnTo>
                    <a:pt x="126413" y="14986"/>
                  </a:lnTo>
                  <a:lnTo>
                    <a:pt x="125374" y="11121"/>
                  </a:lnTo>
                  <a:lnTo>
                    <a:pt x="121401" y="8868"/>
                  </a:lnTo>
                  <a:lnTo>
                    <a:pt x="111229" y="7358"/>
                  </a:lnTo>
                  <a:lnTo>
                    <a:pt x="16212" y="0"/>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2" name="Google Shape;112;p7"/>
            <p:cNvSpPr/>
            <p:nvPr/>
          </p:nvSpPr>
          <p:spPr>
            <a:xfrm>
              <a:off x="15780848" y="8016135"/>
              <a:ext cx="525780" cy="422909"/>
            </a:xfrm>
            <a:custGeom>
              <a:avLst/>
              <a:gdLst/>
              <a:ahLst/>
              <a:cxnLst/>
              <a:rect l="l" t="t" r="r" b="b"/>
              <a:pathLst>
                <a:path w="525780" h="422909" extrusionOk="0">
                  <a:moveTo>
                    <a:pt x="185729" y="104486"/>
                  </a:moveTo>
                  <a:lnTo>
                    <a:pt x="41988" y="104486"/>
                  </a:lnTo>
                  <a:lnTo>
                    <a:pt x="102395" y="115506"/>
                  </a:lnTo>
                  <a:lnTo>
                    <a:pt x="85637" y="127858"/>
                  </a:lnTo>
                  <a:lnTo>
                    <a:pt x="77479" y="136613"/>
                  </a:lnTo>
                  <a:lnTo>
                    <a:pt x="75604" y="145944"/>
                  </a:lnTo>
                  <a:lnTo>
                    <a:pt x="77696" y="160026"/>
                  </a:lnTo>
                  <a:lnTo>
                    <a:pt x="108446" y="200947"/>
                  </a:lnTo>
                  <a:lnTo>
                    <a:pt x="117821" y="207205"/>
                  </a:lnTo>
                  <a:lnTo>
                    <a:pt x="122666" y="219543"/>
                  </a:lnTo>
                  <a:lnTo>
                    <a:pt x="117312" y="224940"/>
                  </a:lnTo>
                  <a:lnTo>
                    <a:pt x="114562" y="229632"/>
                  </a:lnTo>
                  <a:lnTo>
                    <a:pt x="113549" y="236224"/>
                  </a:lnTo>
                  <a:lnTo>
                    <a:pt x="113404" y="247319"/>
                  </a:lnTo>
                  <a:lnTo>
                    <a:pt x="118917" y="262478"/>
                  </a:lnTo>
                  <a:lnTo>
                    <a:pt x="131044" y="277351"/>
                  </a:lnTo>
                  <a:lnTo>
                    <a:pt x="143171" y="288669"/>
                  </a:lnTo>
                  <a:lnTo>
                    <a:pt x="148683" y="293168"/>
                  </a:lnTo>
                  <a:lnTo>
                    <a:pt x="144414" y="301675"/>
                  </a:lnTo>
                  <a:lnTo>
                    <a:pt x="181344" y="347964"/>
                  </a:lnTo>
                  <a:lnTo>
                    <a:pt x="230083" y="382393"/>
                  </a:lnTo>
                  <a:lnTo>
                    <a:pt x="243458" y="391920"/>
                  </a:lnTo>
                  <a:lnTo>
                    <a:pt x="249595" y="398607"/>
                  </a:lnTo>
                  <a:lnTo>
                    <a:pt x="256850" y="406740"/>
                  </a:lnTo>
                  <a:lnTo>
                    <a:pt x="266336" y="414294"/>
                  </a:lnTo>
                  <a:lnTo>
                    <a:pt x="279166" y="419245"/>
                  </a:lnTo>
                  <a:lnTo>
                    <a:pt x="306135" y="421474"/>
                  </a:lnTo>
                  <a:lnTo>
                    <a:pt x="346119" y="422500"/>
                  </a:lnTo>
                  <a:lnTo>
                    <a:pt x="382383" y="422780"/>
                  </a:lnTo>
                  <a:lnTo>
                    <a:pt x="398190" y="422772"/>
                  </a:lnTo>
                  <a:lnTo>
                    <a:pt x="510180" y="391030"/>
                  </a:lnTo>
                  <a:lnTo>
                    <a:pt x="525596" y="261866"/>
                  </a:lnTo>
                  <a:lnTo>
                    <a:pt x="503127" y="197503"/>
                  </a:lnTo>
                  <a:lnTo>
                    <a:pt x="492560" y="186483"/>
                  </a:lnTo>
                  <a:lnTo>
                    <a:pt x="292395" y="186483"/>
                  </a:lnTo>
                  <a:lnTo>
                    <a:pt x="285229" y="184926"/>
                  </a:lnTo>
                  <a:lnTo>
                    <a:pt x="278066" y="180643"/>
                  </a:lnTo>
                  <a:lnTo>
                    <a:pt x="272557" y="176196"/>
                  </a:lnTo>
                  <a:lnTo>
                    <a:pt x="270354" y="174144"/>
                  </a:lnTo>
                  <a:lnTo>
                    <a:pt x="277342" y="163132"/>
                  </a:lnTo>
                  <a:lnTo>
                    <a:pt x="278339" y="155512"/>
                  </a:lnTo>
                  <a:lnTo>
                    <a:pt x="240301" y="124391"/>
                  </a:lnTo>
                  <a:lnTo>
                    <a:pt x="216133" y="112859"/>
                  </a:lnTo>
                  <a:lnTo>
                    <a:pt x="185729" y="104486"/>
                  </a:lnTo>
                  <a:close/>
                </a:path>
                <a:path w="525780" h="422909" extrusionOk="0">
                  <a:moveTo>
                    <a:pt x="286660" y="0"/>
                  </a:moveTo>
                  <a:lnTo>
                    <a:pt x="235965" y="3087"/>
                  </a:lnTo>
                  <a:lnTo>
                    <a:pt x="227911" y="16639"/>
                  </a:lnTo>
                  <a:lnTo>
                    <a:pt x="222746" y="23866"/>
                  </a:lnTo>
                  <a:lnTo>
                    <a:pt x="218238" y="27208"/>
                  </a:lnTo>
                  <a:lnTo>
                    <a:pt x="212156" y="29104"/>
                  </a:lnTo>
                  <a:lnTo>
                    <a:pt x="202015" y="31741"/>
                  </a:lnTo>
                  <a:lnTo>
                    <a:pt x="196730" y="31741"/>
                  </a:lnTo>
                  <a:lnTo>
                    <a:pt x="330750" y="182077"/>
                  </a:lnTo>
                  <a:lnTo>
                    <a:pt x="303806" y="185273"/>
                  </a:lnTo>
                  <a:lnTo>
                    <a:pt x="292395" y="186483"/>
                  </a:lnTo>
                  <a:lnTo>
                    <a:pt x="492560" y="186483"/>
                  </a:lnTo>
                  <a:lnTo>
                    <a:pt x="451982" y="144161"/>
                  </a:lnTo>
                  <a:lnTo>
                    <a:pt x="427294" y="93906"/>
                  </a:lnTo>
                  <a:lnTo>
                    <a:pt x="347506" y="46288"/>
                  </a:lnTo>
                  <a:lnTo>
                    <a:pt x="286660" y="0"/>
                  </a:lnTo>
                  <a:close/>
                </a:path>
                <a:path w="525780" h="422909" extrusionOk="0">
                  <a:moveTo>
                    <a:pt x="53019" y="11470"/>
                  </a:moveTo>
                  <a:lnTo>
                    <a:pt x="19673" y="31087"/>
                  </a:lnTo>
                  <a:lnTo>
                    <a:pt x="0" y="66132"/>
                  </a:lnTo>
                  <a:lnTo>
                    <a:pt x="3611" y="81368"/>
                  </a:lnTo>
                  <a:lnTo>
                    <a:pt x="10696" y="93466"/>
                  </a:lnTo>
                  <a:lnTo>
                    <a:pt x="20420" y="100394"/>
                  </a:lnTo>
                  <a:lnTo>
                    <a:pt x="30640" y="103603"/>
                  </a:lnTo>
                  <a:lnTo>
                    <a:pt x="38710" y="104500"/>
                  </a:lnTo>
                  <a:lnTo>
                    <a:pt x="185729" y="104486"/>
                  </a:lnTo>
                  <a:lnTo>
                    <a:pt x="172921" y="100960"/>
                  </a:lnTo>
                  <a:lnTo>
                    <a:pt x="179723" y="86954"/>
                  </a:lnTo>
                  <a:lnTo>
                    <a:pt x="144575" y="49688"/>
                  </a:lnTo>
                  <a:lnTo>
                    <a:pt x="102415" y="27937"/>
                  </a:lnTo>
                  <a:lnTo>
                    <a:pt x="65856" y="14554"/>
                  </a:lnTo>
                  <a:lnTo>
                    <a:pt x="56731" y="12309"/>
                  </a:lnTo>
                  <a:lnTo>
                    <a:pt x="53019" y="11470"/>
                  </a:lnTo>
                  <a:close/>
                </a:path>
              </a:pathLst>
            </a:custGeom>
            <a:solidFill>
              <a:srgbClr val="F6ACB8"/>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3" name="Google Shape;113;p7"/>
            <p:cNvSpPr/>
            <p:nvPr/>
          </p:nvSpPr>
          <p:spPr>
            <a:xfrm>
              <a:off x="15963106" y="7469933"/>
              <a:ext cx="1036955" cy="1376045"/>
            </a:xfrm>
            <a:custGeom>
              <a:avLst/>
              <a:gdLst/>
              <a:ahLst/>
              <a:cxnLst/>
              <a:rect l="l" t="t" r="r" b="b"/>
              <a:pathLst>
                <a:path w="1036955" h="1376045" extrusionOk="0">
                  <a:moveTo>
                    <a:pt x="37037" y="912554"/>
                  </a:moveTo>
                  <a:lnTo>
                    <a:pt x="0" y="1065967"/>
                  </a:lnTo>
                  <a:lnTo>
                    <a:pt x="36286" y="1081669"/>
                  </a:lnTo>
                  <a:lnTo>
                    <a:pt x="62159" y="1092414"/>
                  </a:lnTo>
                  <a:lnTo>
                    <a:pt x="90018" y="1103161"/>
                  </a:lnTo>
                  <a:lnTo>
                    <a:pt x="132262" y="1118870"/>
                  </a:lnTo>
                  <a:lnTo>
                    <a:pt x="189493" y="1139431"/>
                  </a:lnTo>
                  <a:lnTo>
                    <a:pt x="305716" y="1179056"/>
                  </a:lnTo>
                  <a:lnTo>
                    <a:pt x="256570" y="1375440"/>
                  </a:lnTo>
                  <a:lnTo>
                    <a:pt x="357091" y="1370145"/>
                  </a:lnTo>
                  <a:lnTo>
                    <a:pt x="523732" y="1013064"/>
                  </a:lnTo>
                  <a:lnTo>
                    <a:pt x="557328" y="954876"/>
                  </a:lnTo>
                  <a:lnTo>
                    <a:pt x="89939" y="954876"/>
                  </a:lnTo>
                  <a:lnTo>
                    <a:pt x="37037" y="912554"/>
                  </a:lnTo>
                  <a:close/>
                </a:path>
                <a:path w="1036955" h="1376045" extrusionOk="0">
                  <a:moveTo>
                    <a:pt x="269798" y="690362"/>
                  </a:moveTo>
                  <a:lnTo>
                    <a:pt x="290959" y="788235"/>
                  </a:lnTo>
                  <a:lnTo>
                    <a:pt x="246000" y="939000"/>
                  </a:lnTo>
                  <a:lnTo>
                    <a:pt x="89939" y="954876"/>
                  </a:lnTo>
                  <a:lnTo>
                    <a:pt x="557328" y="954876"/>
                  </a:lnTo>
                  <a:lnTo>
                    <a:pt x="681036" y="740617"/>
                  </a:lnTo>
                  <a:lnTo>
                    <a:pt x="362376" y="740617"/>
                  </a:lnTo>
                  <a:lnTo>
                    <a:pt x="269798" y="690362"/>
                  </a:lnTo>
                  <a:close/>
                </a:path>
                <a:path w="1036955" h="1376045" extrusionOk="0">
                  <a:moveTo>
                    <a:pt x="957513" y="0"/>
                  </a:moveTo>
                  <a:lnTo>
                    <a:pt x="903333" y="31616"/>
                  </a:lnTo>
                  <a:lnTo>
                    <a:pt x="861302" y="64472"/>
                  </a:lnTo>
                  <a:lnTo>
                    <a:pt x="809849" y="118654"/>
                  </a:lnTo>
                  <a:lnTo>
                    <a:pt x="727399" y="214248"/>
                  </a:lnTo>
                  <a:lnTo>
                    <a:pt x="611220" y="365678"/>
                  </a:lnTo>
                  <a:lnTo>
                    <a:pt x="492314" y="538930"/>
                  </a:lnTo>
                  <a:lnTo>
                    <a:pt x="399696" y="681434"/>
                  </a:lnTo>
                  <a:lnTo>
                    <a:pt x="362376" y="740617"/>
                  </a:lnTo>
                  <a:lnTo>
                    <a:pt x="681036" y="740617"/>
                  </a:lnTo>
                  <a:lnTo>
                    <a:pt x="1036873" y="124318"/>
                  </a:lnTo>
                  <a:lnTo>
                    <a:pt x="957513" y="0"/>
                  </a:lnTo>
                  <a:close/>
                </a:path>
              </a:pathLst>
            </a:custGeom>
            <a:solidFill>
              <a:srgbClr val="ACE3F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4" name="Google Shape;114;p7"/>
            <p:cNvSpPr/>
            <p:nvPr/>
          </p:nvSpPr>
          <p:spPr>
            <a:xfrm>
              <a:off x="16274208" y="7268903"/>
              <a:ext cx="1423992" cy="1748397"/>
            </a:xfrm>
            <a:prstGeom prst="rect">
              <a:avLst/>
            </a:prstGeom>
            <a:blipFill rotWithShape="1">
              <a:blip r:embed="rId34">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5" name="Google Shape;115;p7"/>
            <p:cNvSpPr/>
            <p:nvPr/>
          </p:nvSpPr>
          <p:spPr>
            <a:xfrm>
              <a:off x="16431255" y="6281406"/>
              <a:ext cx="914400" cy="1182370"/>
            </a:xfrm>
            <a:custGeom>
              <a:avLst/>
              <a:gdLst/>
              <a:ahLst/>
              <a:cxnLst/>
              <a:rect l="l" t="t" r="r" b="b"/>
              <a:pathLst>
                <a:path w="914400" h="1182370" extrusionOk="0">
                  <a:moveTo>
                    <a:pt x="734508" y="909467"/>
                  </a:moveTo>
                  <a:lnTo>
                    <a:pt x="339226" y="909467"/>
                  </a:lnTo>
                  <a:lnTo>
                    <a:pt x="325998" y="947822"/>
                  </a:lnTo>
                  <a:lnTo>
                    <a:pt x="257889" y="992792"/>
                  </a:lnTo>
                  <a:lnTo>
                    <a:pt x="257031" y="1001709"/>
                  </a:lnTo>
                  <a:lnTo>
                    <a:pt x="257539" y="1009991"/>
                  </a:lnTo>
                  <a:lnTo>
                    <a:pt x="260471" y="1017558"/>
                  </a:lnTo>
                  <a:lnTo>
                    <a:pt x="265534" y="1023898"/>
                  </a:lnTo>
                  <a:lnTo>
                    <a:pt x="272436" y="1028500"/>
                  </a:lnTo>
                  <a:lnTo>
                    <a:pt x="288312" y="1078755"/>
                  </a:lnTo>
                  <a:lnTo>
                    <a:pt x="288312" y="1111251"/>
                  </a:lnTo>
                  <a:lnTo>
                    <a:pt x="289008" y="1121178"/>
                  </a:lnTo>
                  <a:lnTo>
                    <a:pt x="311300" y="1163637"/>
                  </a:lnTo>
                  <a:lnTo>
                    <a:pt x="363286" y="1182311"/>
                  </a:lnTo>
                  <a:lnTo>
                    <a:pt x="395436" y="1180595"/>
                  </a:lnTo>
                  <a:lnTo>
                    <a:pt x="596622" y="1014944"/>
                  </a:lnTo>
                  <a:lnTo>
                    <a:pt x="637020" y="983450"/>
                  </a:lnTo>
                  <a:lnTo>
                    <a:pt x="671838" y="958403"/>
                  </a:lnTo>
                  <a:lnTo>
                    <a:pt x="730881" y="912465"/>
                  </a:lnTo>
                  <a:lnTo>
                    <a:pt x="734508" y="909467"/>
                  </a:lnTo>
                  <a:close/>
                </a:path>
                <a:path w="914400" h="1182370" extrusionOk="0">
                  <a:moveTo>
                    <a:pt x="760107" y="888306"/>
                  </a:moveTo>
                  <a:lnTo>
                    <a:pt x="187791" y="888306"/>
                  </a:lnTo>
                  <a:lnTo>
                    <a:pt x="210711" y="953223"/>
                  </a:lnTo>
                  <a:lnTo>
                    <a:pt x="251243" y="954426"/>
                  </a:lnTo>
                  <a:lnTo>
                    <a:pt x="319384" y="937901"/>
                  </a:lnTo>
                  <a:lnTo>
                    <a:pt x="339226" y="909467"/>
                  </a:lnTo>
                  <a:lnTo>
                    <a:pt x="734508" y="909467"/>
                  </a:lnTo>
                  <a:lnTo>
                    <a:pt x="760107" y="888306"/>
                  </a:lnTo>
                  <a:close/>
                </a:path>
                <a:path w="914400" h="1182370" extrusionOk="0">
                  <a:moveTo>
                    <a:pt x="248637" y="15876"/>
                  </a:moveTo>
                  <a:lnTo>
                    <a:pt x="85963" y="143721"/>
                  </a:lnTo>
                  <a:lnTo>
                    <a:pt x="52902" y="183892"/>
                  </a:lnTo>
                  <a:lnTo>
                    <a:pt x="34587" y="232249"/>
                  </a:lnTo>
                  <a:lnTo>
                    <a:pt x="19834" y="280604"/>
                  </a:lnTo>
                  <a:lnTo>
                    <a:pt x="0" y="346070"/>
                  </a:lnTo>
                  <a:lnTo>
                    <a:pt x="58177" y="385745"/>
                  </a:lnTo>
                  <a:lnTo>
                    <a:pt x="72734" y="385745"/>
                  </a:lnTo>
                  <a:lnTo>
                    <a:pt x="55540" y="488903"/>
                  </a:lnTo>
                  <a:lnTo>
                    <a:pt x="57109" y="624765"/>
                  </a:lnTo>
                  <a:lnTo>
                    <a:pt x="67024" y="666756"/>
                  </a:lnTo>
                  <a:lnTo>
                    <a:pt x="93885" y="700514"/>
                  </a:lnTo>
                  <a:lnTo>
                    <a:pt x="98394" y="740500"/>
                  </a:lnTo>
                  <a:lnTo>
                    <a:pt x="100173" y="767466"/>
                  </a:lnTo>
                  <a:lnTo>
                    <a:pt x="99470" y="793687"/>
                  </a:lnTo>
                  <a:lnTo>
                    <a:pt x="96533" y="831436"/>
                  </a:lnTo>
                  <a:lnTo>
                    <a:pt x="92201" y="870535"/>
                  </a:lnTo>
                  <a:lnTo>
                    <a:pt x="87815" y="894655"/>
                  </a:lnTo>
                  <a:lnTo>
                    <a:pt x="84418" y="906873"/>
                  </a:lnTo>
                  <a:lnTo>
                    <a:pt x="83053" y="910262"/>
                  </a:lnTo>
                  <a:lnTo>
                    <a:pt x="98218" y="911329"/>
                  </a:lnTo>
                  <a:lnTo>
                    <a:pt x="121765" y="911091"/>
                  </a:lnTo>
                  <a:lnTo>
                    <a:pt x="144828" y="907108"/>
                  </a:lnTo>
                  <a:lnTo>
                    <a:pt x="166961" y="899493"/>
                  </a:lnTo>
                  <a:lnTo>
                    <a:pt x="187791" y="888306"/>
                  </a:lnTo>
                  <a:lnTo>
                    <a:pt x="760107" y="888306"/>
                  </a:lnTo>
                  <a:lnTo>
                    <a:pt x="807897" y="848800"/>
                  </a:lnTo>
                  <a:lnTo>
                    <a:pt x="903282" y="767964"/>
                  </a:lnTo>
                  <a:lnTo>
                    <a:pt x="894316" y="637961"/>
                  </a:lnTo>
                  <a:lnTo>
                    <a:pt x="891051" y="566110"/>
                  </a:lnTo>
                  <a:lnTo>
                    <a:pt x="893240" y="526744"/>
                  </a:lnTo>
                  <a:lnTo>
                    <a:pt x="900634" y="494198"/>
                  </a:lnTo>
                  <a:lnTo>
                    <a:pt x="908281" y="443235"/>
                  </a:lnTo>
                  <a:lnTo>
                    <a:pt x="912209" y="380124"/>
                  </a:lnTo>
                  <a:lnTo>
                    <a:pt x="913655" y="326437"/>
                  </a:lnTo>
                  <a:lnTo>
                    <a:pt x="913862" y="303748"/>
                  </a:lnTo>
                  <a:lnTo>
                    <a:pt x="784258" y="94785"/>
                  </a:lnTo>
                  <a:lnTo>
                    <a:pt x="577269" y="25137"/>
                  </a:lnTo>
                  <a:lnTo>
                    <a:pt x="392788" y="25137"/>
                  </a:lnTo>
                  <a:lnTo>
                    <a:pt x="248637" y="15876"/>
                  </a:lnTo>
                  <a:close/>
                </a:path>
                <a:path w="914400" h="1182370" extrusionOk="0">
                  <a:moveTo>
                    <a:pt x="502560" y="0"/>
                  </a:moveTo>
                  <a:lnTo>
                    <a:pt x="392788" y="25137"/>
                  </a:lnTo>
                  <a:lnTo>
                    <a:pt x="577269" y="25137"/>
                  </a:lnTo>
                  <a:lnTo>
                    <a:pt x="502560" y="0"/>
                  </a:lnTo>
                  <a:close/>
                </a:path>
              </a:pathLst>
            </a:custGeom>
            <a:solidFill>
              <a:srgbClr val="F6ACB8"/>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6" name="Google Shape;116;p7"/>
            <p:cNvSpPr/>
            <p:nvPr/>
          </p:nvSpPr>
          <p:spPr>
            <a:xfrm>
              <a:off x="16294053" y="6262432"/>
              <a:ext cx="1051043" cy="787816"/>
            </a:xfrm>
            <a:prstGeom prst="rect">
              <a:avLst/>
            </a:prstGeom>
            <a:blipFill rotWithShape="1">
              <a:blip r:embed="rId35">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7" name="Google Shape;117;p7"/>
            <p:cNvSpPr/>
            <p:nvPr/>
          </p:nvSpPr>
          <p:spPr>
            <a:xfrm>
              <a:off x="17064309" y="6880960"/>
              <a:ext cx="193202" cy="159587"/>
            </a:xfrm>
            <a:prstGeom prst="rect">
              <a:avLst/>
            </a:prstGeom>
            <a:blipFill rotWithShape="1">
              <a:blip r:embed="rId36">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8" name="Google Shape;118;p7"/>
            <p:cNvSpPr/>
            <p:nvPr/>
          </p:nvSpPr>
          <p:spPr>
            <a:xfrm>
              <a:off x="16826681" y="7049370"/>
              <a:ext cx="570230" cy="558165"/>
            </a:xfrm>
            <a:custGeom>
              <a:avLst/>
              <a:gdLst/>
              <a:ahLst/>
              <a:cxnLst/>
              <a:rect l="l" t="t" r="r" b="b"/>
              <a:pathLst>
                <a:path w="570230" h="558165" extrusionOk="0">
                  <a:moveTo>
                    <a:pt x="224937" y="436439"/>
                  </a:moveTo>
                  <a:lnTo>
                    <a:pt x="56858" y="436439"/>
                  </a:lnTo>
                  <a:lnTo>
                    <a:pt x="78030" y="454953"/>
                  </a:lnTo>
                  <a:lnTo>
                    <a:pt x="77616" y="460986"/>
                  </a:lnTo>
                  <a:lnTo>
                    <a:pt x="76706" y="475451"/>
                  </a:lnTo>
                  <a:lnTo>
                    <a:pt x="75796" y="492892"/>
                  </a:lnTo>
                  <a:lnTo>
                    <a:pt x="75382" y="507856"/>
                  </a:lnTo>
                  <a:lnTo>
                    <a:pt x="76085" y="517565"/>
                  </a:lnTo>
                  <a:lnTo>
                    <a:pt x="81003" y="526037"/>
                  </a:lnTo>
                  <a:lnTo>
                    <a:pt x="94354" y="537981"/>
                  </a:lnTo>
                  <a:lnTo>
                    <a:pt x="120352" y="558111"/>
                  </a:lnTo>
                  <a:lnTo>
                    <a:pt x="224937" y="436439"/>
                  </a:lnTo>
                  <a:close/>
                </a:path>
                <a:path w="570230" h="558165" extrusionOk="0">
                  <a:moveTo>
                    <a:pt x="507845" y="0"/>
                  </a:moveTo>
                  <a:lnTo>
                    <a:pt x="470894" y="10909"/>
                  </a:lnTo>
                  <a:lnTo>
                    <a:pt x="405676" y="57528"/>
                  </a:lnTo>
                  <a:lnTo>
                    <a:pt x="264582" y="178540"/>
                  </a:lnTo>
                  <a:lnTo>
                    <a:pt x="0" y="412631"/>
                  </a:lnTo>
                  <a:lnTo>
                    <a:pt x="1630" y="432347"/>
                  </a:lnTo>
                  <a:lnTo>
                    <a:pt x="8096" y="441399"/>
                  </a:lnTo>
                  <a:lnTo>
                    <a:pt x="24729" y="442019"/>
                  </a:lnTo>
                  <a:lnTo>
                    <a:pt x="56858" y="436439"/>
                  </a:lnTo>
                  <a:lnTo>
                    <a:pt x="224937" y="436439"/>
                  </a:lnTo>
                  <a:lnTo>
                    <a:pt x="249945" y="407346"/>
                  </a:lnTo>
                  <a:lnTo>
                    <a:pt x="569999" y="132251"/>
                  </a:lnTo>
                  <a:lnTo>
                    <a:pt x="569917" y="126671"/>
                  </a:lnTo>
                  <a:lnTo>
                    <a:pt x="564725" y="84644"/>
                  </a:lnTo>
                  <a:lnTo>
                    <a:pt x="546201" y="63483"/>
                  </a:lnTo>
                  <a:lnTo>
                    <a:pt x="540905" y="13228"/>
                  </a:lnTo>
                  <a:lnTo>
                    <a:pt x="507845" y="0"/>
                  </a:lnTo>
                  <a:close/>
                </a:path>
              </a:pathLst>
            </a:custGeom>
            <a:solidFill>
              <a:srgbClr val="25A9D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19" name="Google Shape;119;p7"/>
            <p:cNvSpPr/>
            <p:nvPr/>
          </p:nvSpPr>
          <p:spPr>
            <a:xfrm>
              <a:off x="14879505" y="7447004"/>
              <a:ext cx="1294765" cy="1485265"/>
            </a:xfrm>
            <a:custGeom>
              <a:avLst/>
              <a:gdLst/>
              <a:ahLst/>
              <a:cxnLst/>
              <a:rect l="l" t="t" r="r" b="b"/>
              <a:pathLst>
                <a:path w="1294765" h="1485265" extrusionOk="0">
                  <a:moveTo>
                    <a:pt x="15865" y="0"/>
                  </a:moveTo>
                  <a:lnTo>
                    <a:pt x="0" y="40553"/>
                  </a:lnTo>
                  <a:lnTo>
                    <a:pt x="349147" y="946943"/>
                  </a:lnTo>
                  <a:lnTo>
                    <a:pt x="331524" y="946943"/>
                  </a:lnTo>
                  <a:lnTo>
                    <a:pt x="317416" y="1019239"/>
                  </a:lnTo>
                  <a:lnTo>
                    <a:pt x="407346" y="1096829"/>
                  </a:lnTo>
                  <a:lnTo>
                    <a:pt x="991024" y="1447735"/>
                  </a:lnTo>
                  <a:lnTo>
                    <a:pt x="1167366" y="1484772"/>
                  </a:lnTo>
                  <a:lnTo>
                    <a:pt x="1292564" y="1483004"/>
                  </a:lnTo>
                  <a:lnTo>
                    <a:pt x="1294333" y="1430101"/>
                  </a:lnTo>
                  <a:lnTo>
                    <a:pt x="1156786" y="1368386"/>
                  </a:lnTo>
                  <a:lnTo>
                    <a:pt x="618946" y="1091534"/>
                  </a:lnTo>
                  <a:lnTo>
                    <a:pt x="622473" y="1068614"/>
                  </a:lnTo>
                  <a:lnTo>
                    <a:pt x="213369" y="35268"/>
                  </a:lnTo>
                  <a:lnTo>
                    <a:pt x="15865" y="0"/>
                  </a:lnTo>
                  <a:close/>
                </a:path>
              </a:pathLst>
            </a:custGeom>
            <a:solidFill>
              <a:srgbClr val="404041"/>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20" name="Google Shape;120;p7"/>
            <p:cNvSpPr/>
            <p:nvPr/>
          </p:nvSpPr>
          <p:spPr>
            <a:xfrm>
              <a:off x="15782613" y="8796346"/>
              <a:ext cx="614680" cy="478155"/>
            </a:xfrm>
            <a:custGeom>
              <a:avLst/>
              <a:gdLst/>
              <a:ahLst/>
              <a:cxnLst/>
              <a:rect l="l" t="t" r="r" b="b"/>
              <a:pathLst>
                <a:path w="614680" h="478154" extrusionOk="0">
                  <a:moveTo>
                    <a:pt x="12898" y="71068"/>
                  </a:moveTo>
                  <a:lnTo>
                    <a:pt x="2191" y="88747"/>
                  </a:lnTo>
                  <a:lnTo>
                    <a:pt x="0" y="100059"/>
                  </a:lnTo>
                  <a:lnTo>
                    <a:pt x="7565" y="109881"/>
                  </a:lnTo>
                  <a:lnTo>
                    <a:pt x="54903" y="138175"/>
                  </a:lnTo>
                  <a:lnTo>
                    <a:pt x="111793" y="157432"/>
                  </a:lnTo>
                  <a:lnTo>
                    <a:pt x="122220" y="160119"/>
                  </a:lnTo>
                  <a:lnTo>
                    <a:pt x="125063" y="179162"/>
                  </a:lnTo>
                  <a:lnTo>
                    <a:pt x="128399" y="190103"/>
                  </a:lnTo>
                  <a:lnTo>
                    <a:pt x="134378" y="197074"/>
                  </a:lnTo>
                  <a:lnTo>
                    <a:pt x="145150" y="204209"/>
                  </a:lnTo>
                  <a:lnTo>
                    <a:pt x="156583" y="212640"/>
                  </a:lnTo>
                  <a:lnTo>
                    <a:pt x="178660" y="243884"/>
                  </a:lnTo>
                  <a:lnTo>
                    <a:pt x="192908" y="279221"/>
                  </a:lnTo>
                  <a:lnTo>
                    <a:pt x="193636" y="282679"/>
                  </a:lnTo>
                  <a:lnTo>
                    <a:pt x="216566" y="310894"/>
                  </a:lnTo>
                  <a:lnTo>
                    <a:pt x="234211" y="320123"/>
                  </a:lnTo>
                  <a:lnTo>
                    <a:pt x="245329" y="328526"/>
                  </a:lnTo>
                  <a:lnTo>
                    <a:pt x="254632" y="340896"/>
                  </a:lnTo>
                  <a:lnTo>
                    <a:pt x="266831" y="362028"/>
                  </a:lnTo>
                  <a:lnTo>
                    <a:pt x="283923" y="388437"/>
                  </a:lnTo>
                  <a:lnTo>
                    <a:pt x="315793" y="427369"/>
                  </a:lnTo>
                  <a:lnTo>
                    <a:pt x="466304" y="463426"/>
                  </a:lnTo>
                  <a:lnTo>
                    <a:pt x="575415" y="477535"/>
                  </a:lnTo>
                  <a:lnTo>
                    <a:pt x="613331" y="252706"/>
                  </a:lnTo>
                  <a:lnTo>
                    <a:pt x="614211" y="133672"/>
                  </a:lnTo>
                  <a:lnTo>
                    <a:pt x="597009" y="112511"/>
                  </a:lnTo>
                  <a:lnTo>
                    <a:pt x="257130" y="112511"/>
                  </a:lnTo>
                  <a:lnTo>
                    <a:pt x="231459" y="99700"/>
                  </a:lnTo>
                  <a:lnTo>
                    <a:pt x="169838" y="86065"/>
                  </a:lnTo>
                  <a:lnTo>
                    <a:pt x="78832" y="79117"/>
                  </a:lnTo>
                  <a:lnTo>
                    <a:pt x="57868" y="76364"/>
                  </a:lnTo>
                  <a:lnTo>
                    <a:pt x="41168" y="73677"/>
                  </a:lnTo>
                  <a:lnTo>
                    <a:pt x="26784" y="72064"/>
                  </a:lnTo>
                  <a:lnTo>
                    <a:pt x="16700" y="71276"/>
                  </a:lnTo>
                  <a:lnTo>
                    <a:pt x="12898" y="71068"/>
                  </a:lnTo>
                  <a:close/>
                </a:path>
                <a:path w="614680" h="478154" extrusionOk="0">
                  <a:moveTo>
                    <a:pt x="245096" y="0"/>
                  </a:moveTo>
                  <a:lnTo>
                    <a:pt x="234531" y="208"/>
                  </a:lnTo>
                  <a:lnTo>
                    <a:pt x="227108" y="6533"/>
                  </a:lnTo>
                  <a:lnTo>
                    <a:pt x="225388" y="21703"/>
                  </a:lnTo>
                  <a:lnTo>
                    <a:pt x="231354" y="41262"/>
                  </a:lnTo>
                  <a:lnTo>
                    <a:pt x="258490" y="72783"/>
                  </a:lnTo>
                  <a:lnTo>
                    <a:pt x="320603" y="109863"/>
                  </a:lnTo>
                  <a:lnTo>
                    <a:pt x="257130" y="112511"/>
                  </a:lnTo>
                  <a:lnTo>
                    <a:pt x="597009" y="112511"/>
                  </a:lnTo>
                  <a:lnTo>
                    <a:pt x="575118" y="85581"/>
                  </a:lnTo>
                  <a:lnTo>
                    <a:pt x="538584" y="47253"/>
                  </a:lnTo>
                  <a:lnTo>
                    <a:pt x="493011" y="33845"/>
                  </a:lnTo>
                  <a:lnTo>
                    <a:pt x="445373" y="32495"/>
                  </a:lnTo>
                  <a:lnTo>
                    <a:pt x="399055" y="32139"/>
                  </a:lnTo>
                  <a:lnTo>
                    <a:pt x="371747" y="29635"/>
                  </a:lnTo>
                  <a:lnTo>
                    <a:pt x="357375" y="25364"/>
                  </a:lnTo>
                  <a:lnTo>
                    <a:pt x="340113" y="21920"/>
                  </a:lnTo>
                  <a:lnTo>
                    <a:pt x="323019" y="19469"/>
                  </a:lnTo>
                  <a:lnTo>
                    <a:pt x="309154" y="18176"/>
                  </a:lnTo>
                  <a:lnTo>
                    <a:pt x="296544" y="16202"/>
                  </a:lnTo>
                  <a:lnTo>
                    <a:pt x="282367" y="12330"/>
                  </a:lnTo>
                  <a:lnTo>
                    <a:pt x="268355" y="7631"/>
                  </a:lnTo>
                  <a:lnTo>
                    <a:pt x="256240" y="3179"/>
                  </a:lnTo>
                  <a:lnTo>
                    <a:pt x="245096" y="0"/>
                  </a:lnTo>
                  <a:close/>
                </a:path>
              </a:pathLst>
            </a:custGeom>
            <a:solidFill>
              <a:srgbClr val="F6ACB8"/>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21" name="Google Shape;121;p7"/>
            <p:cNvSpPr/>
            <p:nvPr/>
          </p:nvSpPr>
          <p:spPr>
            <a:xfrm>
              <a:off x="16277831" y="7176326"/>
              <a:ext cx="1580229" cy="2224511"/>
            </a:xfrm>
            <a:prstGeom prst="rect">
              <a:avLst/>
            </a:prstGeom>
            <a:blipFill rotWithShape="1">
              <a:blip r:embed="rId37">
                <a:alphaModFix/>
              </a:blip>
              <a:stretch>
                <a:fillRect/>
              </a:stretch>
            </a:blip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sp>
          <p:nvSpPr>
            <p:cNvPr id="122" name="Google Shape;122;p7"/>
            <p:cNvSpPr/>
            <p:nvPr/>
          </p:nvSpPr>
          <p:spPr>
            <a:xfrm>
              <a:off x="12580561" y="9349411"/>
              <a:ext cx="996315" cy="491490"/>
            </a:xfrm>
            <a:custGeom>
              <a:avLst/>
              <a:gdLst/>
              <a:ahLst/>
              <a:cxnLst/>
              <a:rect l="l" t="t" r="r" b="b"/>
              <a:pathLst>
                <a:path w="996315" h="491490" extrusionOk="0">
                  <a:moveTo>
                    <a:pt x="751970" y="400862"/>
                  </a:moveTo>
                  <a:lnTo>
                    <a:pt x="577168" y="400862"/>
                  </a:lnTo>
                  <a:lnTo>
                    <a:pt x="612395" y="404321"/>
                  </a:lnTo>
                  <a:lnTo>
                    <a:pt x="648176" y="412901"/>
                  </a:lnTo>
                  <a:lnTo>
                    <a:pt x="675038" y="420847"/>
                  </a:lnTo>
                  <a:lnTo>
                    <a:pt x="691929" y="426692"/>
                  </a:lnTo>
                  <a:lnTo>
                    <a:pt x="697793" y="428967"/>
                  </a:lnTo>
                  <a:lnTo>
                    <a:pt x="722041" y="463273"/>
                  </a:lnTo>
                  <a:lnTo>
                    <a:pt x="775276" y="476890"/>
                  </a:lnTo>
                  <a:lnTo>
                    <a:pt x="807464" y="484104"/>
                  </a:lnTo>
                  <a:lnTo>
                    <a:pt x="831605" y="487323"/>
                  </a:lnTo>
                  <a:lnTo>
                    <a:pt x="860698" y="488955"/>
                  </a:lnTo>
                  <a:lnTo>
                    <a:pt x="890772" y="491081"/>
                  </a:lnTo>
                  <a:lnTo>
                    <a:pt x="928564" y="485722"/>
                  </a:lnTo>
                  <a:lnTo>
                    <a:pt x="961380" y="447097"/>
                  </a:lnTo>
                  <a:lnTo>
                    <a:pt x="971621" y="431814"/>
                  </a:lnTo>
                  <a:lnTo>
                    <a:pt x="779193" y="431814"/>
                  </a:lnTo>
                  <a:lnTo>
                    <a:pt x="751970" y="400862"/>
                  </a:lnTo>
                  <a:close/>
                </a:path>
                <a:path w="996315" h="491490" extrusionOk="0">
                  <a:moveTo>
                    <a:pt x="995838" y="380428"/>
                  </a:moveTo>
                  <a:lnTo>
                    <a:pt x="951382" y="409800"/>
                  </a:lnTo>
                  <a:lnTo>
                    <a:pt x="878089" y="425092"/>
                  </a:lnTo>
                  <a:lnTo>
                    <a:pt x="809509" y="430899"/>
                  </a:lnTo>
                  <a:lnTo>
                    <a:pt x="779193" y="431814"/>
                  </a:lnTo>
                  <a:lnTo>
                    <a:pt x="971621" y="431814"/>
                  </a:lnTo>
                  <a:lnTo>
                    <a:pt x="975913" y="425409"/>
                  </a:lnTo>
                  <a:lnTo>
                    <a:pt x="986485" y="407952"/>
                  </a:lnTo>
                  <a:lnTo>
                    <a:pt x="991327" y="397853"/>
                  </a:lnTo>
                  <a:lnTo>
                    <a:pt x="995838" y="380428"/>
                  </a:lnTo>
                  <a:close/>
                </a:path>
                <a:path w="996315" h="491490" extrusionOk="0">
                  <a:moveTo>
                    <a:pt x="64467" y="0"/>
                  </a:moveTo>
                  <a:lnTo>
                    <a:pt x="34149" y="3269"/>
                  </a:lnTo>
                  <a:lnTo>
                    <a:pt x="17328" y="9790"/>
                  </a:lnTo>
                  <a:lnTo>
                    <a:pt x="7959" y="24450"/>
                  </a:lnTo>
                  <a:lnTo>
                    <a:pt x="0" y="52138"/>
                  </a:lnTo>
                  <a:lnTo>
                    <a:pt x="297" y="85416"/>
                  </a:lnTo>
                  <a:lnTo>
                    <a:pt x="15475" y="125968"/>
                  </a:lnTo>
                  <a:lnTo>
                    <a:pt x="44697" y="170886"/>
                  </a:lnTo>
                  <a:lnTo>
                    <a:pt x="87125" y="217263"/>
                  </a:lnTo>
                  <a:lnTo>
                    <a:pt x="141921" y="262190"/>
                  </a:lnTo>
                  <a:lnTo>
                    <a:pt x="184470" y="291706"/>
                  </a:lnTo>
                  <a:lnTo>
                    <a:pt x="225806" y="318322"/>
                  </a:lnTo>
                  <a:lnTo>
                    <a:pt x="266530" y="341790"/>
                  </a:lnTo>
                  <a:lnTo>
                    <a:pt x="307240" y="361866"/>
                  </a:lnTo>
                  <a:lnTo>
                    <a:pt x="348535" y="378302"/>
                  </a:lnTo>
                  <a:lnTo>
                    <a:pt x="391015" y="390855"/>
                  </a:lnTo>
                  <a:lnTo>
                    <a:pt x="435278" y="399277"/>
                  </a:lnTo>
                  <a:lnTo>
                    <a:pt x="500116" y="404661"/>
                  </a:lnTo>
                  <a:lnTo>
                    <a:pt x="543577" y="403082"/>
                  </a:lnTo>
                  <a:lnTo>
                    <a:pt x="577168" y="400862"/>
                  </a:lnTo>
                  <a:lnTo>
                    <a:pt x="751970" y="400862"/>
                  </a:lnTo>
                  <a:lnTo>
                    <a:pt x="742826" y="390465"/>
                  </a:lnTo>
                  <a:lnTo>
                    <a:pt x="669848" y="360371"/>
                  </a:lnTo>
                  <a:lnTo>
                    <a:pt x="637352" y="349883"/>
                  </a:lnTo>
                  <a:lnTo>
                    <a:pt x="520147" y="349883"/>
                  </a:lnTo>
                  <a:lnTo>
                    <a:pt x="487687" y="347968"/>
                  </a:lnTo>
                  <a:lnTo>
                    <a:pt x="408603" y="331936"/>
                  </a:lnTo>
                  <a:lnTo>
                    <a:pt x="363298" y="317110"/>
                  </a:lnTo>
                  <a:lnTo>
                    <a:pt x="315029" y="297271"/>
                  </a:lnTo>
                  <a:lnTo>
                    <a:pt x="264456" y="272062"/>
                  </a:lnTo>
                  <a:lnTo>
                    <a:pt x="212237" y="241129"/>
                  </a:lnTo>
                  <a:lnTo>
                    <a:pt x="159032" y="204117"/>
                  </a:lnTo>
                  <a:lnTo>
                    <a:pt x="76568" y="121384"/>
                  </a:lnTo>
                  <a:lnTo>
                    <a:pt x="51582" y="56867"/>
                  </a:lnTo>
                  <a:lnTo>
                    <a:pt x="56680" y="14946"/>
                  </a:lnTo>
                  <a:lnTo>
                    <a:pt x="64467" y="0"/>
                  </a:lnTo>
                  <a:close/>
                </a:path>
                <a:path w="996315" h="491490" extrusionOk="0">
                  <a:moveTo>
                    <a:pt x="590297" y="343203"/>
                  </a:moveTo>
                  <a:lnTo>
                    <a:pt x="547007" y="348205"/>
                  </a:lnTo>
                  <a:lnTo>
                    <a:pt x="520147" y="349883"/>
                  </a:lnTo>
                  <a:lnTo>
                    <a:pt x="637352" y="349883"/>
                  </a:lnTo>
                  <a:lnTo>
                    <a:pt x="625125" y="345937"/>
                  </a:lnTo>
                  <a:lnTo>
                    <a:pt x="590297" y="343203"/>
                  </a:lnTo>
                  <a:close/>
                </a:path>
              </a:pathLst>
            </a:custGeom>
            <a:solidFill>
              <a:srgbClr val="221F1F"/>
            </a:solidFill>
            <a:ln>
              <a:noFill/>
            </a:ln>
          </p:spPr>
          <p:txBody>
            <a:bodyPr spcFirstLastPara="1" wrap="square" lIns="0" tIns="0" rIns="0" bIns="0" anchor="t" anchorCtr="0">
              <a:noAutofit/>
            </a:bodyPr>
            <a:lstStyle/>
            <a:p>
              <a:endParaRPr sz="1091">
                <a:solidFill>
                  <a:schemeClr val="dk1"/>
                </a:solidFill>
                <a:latin typeface="Calibri"/>
                <a:ea typeface="Calibri"/>
                <a:cs typeface="Calibri"/>
                <a:sym typeface="Calibri"/>
              </a:endParaRPr>
            </a:p>
          </p:txBody>
        </p:sp>
      </p:grpSp>
      <p:sp>
        <p:nvSpPr>
          <p:cNvPr id="123" name="Google Shape;123;p7"/>
          <p:cNvSpPr txBox="1">
            <a:spLocks noGrp="1"/>
          </p:cNvSpPr>
          <p:nvPr>
            <p:ph type="title"/>
          </p:nvPr>
        </p:nvSpPr>
        <p:spPr>
          <a:xfrm>
            <a:off x="409874" y="1022733"/>
            <a:ext cx="5784758" cy="3839458"/>
          </a:xfrm>
          <a:prstGeom prst="rect">
            <a:avLst/>
          </a:prstGeom>
          <a:solidFill>
            <a:srgbClr val="FFC000"/>
          </a:solidFill>
          <a:ln/>
        </p:spPr>
        <p:style>
          <a:lnRef idx="2">
            <a:schemeClr val="dk1"/>
          </a:lnRef>
          <a:fillRef idx="1">
            <a:schemeClr val="lt1"/>
          </a:fillRef>
          <a:effectRef idx="0">
            <a:schemeClr val="dk1"/>
          </a:effectRef>
          <a:fontRef idx="minor">
            <a:schemeClr val="dk1"/>
          </a:fontRef>
        </p:style>
        <p:txBody>
          <a:bodyPr spcFirstLastPara="1" vert="horz" wrap="square" lIns="0" tIns="9621" rIns="0" bIns="0" rtlCol="0" anchor="t" anchorCtr="0">
            <a:noAutofit/>
          </a:bodyPr>
          <a:lstStyle/>
          <a:p>
            <a:pPr marL="7697">
              <a:lnSpc>
                <a:spcPct val="119508"/>
              </a:lnSpc>
            </a:pPr>
            <a:r>
              <a:rPr lang="en-US" dirty="0">
                <a:latin typeface="Luckiest Guy"/>
                <a:ea typeface="Luckiest Guy"/>
                <a:cs typeface="Luckiest Guy"/>
                <a:sym typeface="Luckiest Guy"/>
              </a:rPr>
              <a:t> </a:t>
            </a:r>
            <a:r>
              <a:rPr lang="en-US" dirty="0">
                <a:solidFill>
                  <a:schemeClr val="tx1"/>
                </a:solidFill>
                <a:latin typeface="Luckiest Guy"/>
                <a:ea typeface="Luckiest Guy"/>
                <a:cs typeface="Luckiest Guy"/>
                <a:sym typeface="Luckiest Guy"/>
              </a:rPr>
              <a:t>Tystysgrif Sgiliau Iaith </a:t>
            </a:r>
            <a:endParaRPr dirty="0">
              <a:solidFill>
                <a:schemeClr val="tx1"/>
              </a:solidFill>
              <a:latin typeface="Luckiest Guy"/>
              <a:ea typeface="Luckiest Guy"/>
              <a:cs typeface="Luckiest Guy"/>
              <a:sym typeface="Luckiest Guy"/>
            </a:endParaRPr>
          </a:p>
          <a:p>
            <a:pPr marL="821320" algn="ctr">
              <a:lnSpc>
                <a:spcPct val="117818"/>
              </a:lnSpc>
            </a:pPr>
            <a:r>
              <a:rPr lang="en-US" sz="3334" i="1" dirty="0">
                <a:solidFill>
                  <a:schemeClr val="tx1"/>
                </a:solidFill>
                <a:latin typeface="Verdana"/>
                <a:ea typeface="Verdana"/>
                <a:cs typeface="Verdana"/>
                <a:sym typeface="Verdana"/>
              </a:rPr>
              <a:t>2021 - 2022</a:t>
            </a:r>
            <a:br>
              <a:rPr lang="en-US" sz="3334" i="1" dirty="0">
                <a:solidFill>
                  <a:schemeClr val="tx1"/>
                </a:solidFill>
                <a:latin typeface="Verdana"/>
                <a:ea typeface="Verdana"/>
                <a:cs typeface="Verdana"/>
                <a:sym typeface="Verdana"/>
              </a:rPr>
            </a:br>
            <a:br>
              <a:rPr lang="en-US" sz="3334" i="1" dirty="0">
                <a:solidFill>
                  <a:srgbClr val="404041"/>
                </a:solidFill>
                <a:latin typeface="Verdana"/>
                <a:ea typeface="Verdana"/>
                <a:cs typeface="Verdana"/>
                <a:sym typeface="Verdana"/>
              </a:rPr>
            </a:br>
            <a:br>
              <a:rPr lang="en-US" sz="3334" i="1" dirty="0">
                <a:solidFill>
                  <a:srgbClr val="404041"/>
                </a:solidFill>
                <a:latin typeface="Verdana"/>
                <a:ea typeface="Verdana"/>
                <a:cs typeface="Verdana"/>
                <a:sym typeface="Verdana"/>
              </a:rPr>
            </a:br>
            <a:endParaRPr sz="3334" dirty="0">
              <a:latin typeface="Verdana"/>
              <a:ea typeface="Verdana"/>
              <a:cs typeface="Verdana"/>
              <a:sym typeface="Verdana"/>
            </a:endParaRPr>
          </a:p>
        </p:txBody>
      </p:sp>
      <p:sp>
        <p:nvSpPr>
          <p:cNvPr id="125" name="Google Shape;125;p7"/>
          <p:cNvSpPr txBox="1"/>
          <p:nvPr/>
        </p:nvSpPr>
        <p:spPr>
          <a:xfrm rot="60000">
            <a:off x="8213762" y="1201446"/>
            <a:ext cx="967569" cy="221273"/>
          </a:xfrm>
          <a:prstGeom prst="rect">
            <a:avLst/>
          </a:prstGeom>
          <a:noFill/>
          <a:ln>
            <a:noFill/>
          </a:ln>
        </p:spPr>
        <p:txBody>
          <a:bodyPr spcFirstLastPara="1" wrap="square" lIns="0" tIns="0" rIns="0" bIns="0" anchor="t" anchorCtr="0">
            <a:noAutofit/>
          </a:bodyPr>
          <a:lstStyle/>
          <a:p>
            <a:pPr>
              <a:lnSpc>
                <a:spcPct val="59462"/>
              </a:lnSpc>
            </a:pPr>
            <a:endParaRPr sz="2818" baseline="-25000" dirty="0">
              <a:solidFill>
                <a:schemeClr val="bg1"/>
              </a:solidFill>
              <a:latin typeface="Luckiest Guy"/>
              <a:ea typeface="Luckiest Guy"/>
              <a:cs typeface="Luckiest Guy"/>
              <a:sym typeface="Luckiest Guy"/>
            </a:endParaRPr>
          </a:p>
        </p:txBody>
      </p:sp>
      <p:pic>
        <p:nvPicPr>
          <p:cNvPr id="11" name="Picture 10">
            <a:extLst>
              <a:ext uri="{FF2B5EF4-FFF2-40B4-BE49-F238E27FC236}">
                <a16:creationId xmlns:a16="http://schemas.microsoft.com/office/drawing/2014/main" id="{BCD87C5C-AFA4-EA40-92EF-5A4D5196E33B}"/>
              </a:ext>
            </a:extLst>
          </p:cNvPr>
          <p:cNvPicPr>
            <a:picLocks noChangeAspect="1"/>
          </p:cNvPicPr>
          <p:nvPr/>
        </p:nvPicPr>
        <p:blipFill>
          <a:blip r:embed="rId38"/>
          <a:stretch>
            <a:fillRect/>
          </a:stretch>
        </p:blipFill>
        <p:spPr>
          <a:xfrm>
            <a:off x="6297237" y="1022733"/>
            <a:ext cx="2663152" cy="1339273"/>
          </a:xfrm>
          <a:prstGeom prst="rect">
            <a:avLst/>
          </a:prstGeom>
        </p:spPr>
      </p:pic>
      <p:pic>
        <p:nvPicPr>
          <p:cNvPr id="124" name="Picture 123">
            <a:extLst>
              <a:ext uri="{FF2B5EF4-FFF2-40B4-BE49-F238E27FC236}">
                <a16:creationId xmlns:a16="http://schemas.microsoft.com/office/drawing/2014/main" id="{960361F5-7606-6946-B472-0BF723F0FF37}"/>
              </a:ext>
            </a:extLst>
          </p:cNvPr>
          <p:cNvPicPr>
            <a:picLocks noChangeAspect="1"/>
          </p:cNvPicPr>
          <p:nvPr/>
        </p:nvPicPr>
        <p:blipFill rotWithShape="1">
          <a:blip r:embed="rId39"/>
          <a:srcRect t="3313"/>
          <a:stretch/>
        </p:blipFill>
        <p:spPr>
          <a:xfrm>
            <a:off x="0" y="5927834"/>
            <a:ext cx="12192000" cy="930166"/>
          </a:xfrm>
          <a:prstGeom prst="rect">
            <a:avLst/>
          </a:prstGeom>
        </p:spPr>
      </p:pic>
    </p:spTree>
    <p:extLst>
      <p:ext uri="{BB962C8B-B14F-4D97-AF65-F5344CB8AC3E}">
        <p14:creationId xmlns:p14="http://schemas.microsoft.com/office/powerpoint/2010/main" val="572896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pic>
        <p:nvPicPr>
          <p:cNvPr id="130" name="Google Shape;130;p8"/>
          <p:cNvPicPr preferRelativeResize="0"/>
          <p:nvPr/>
        </p:nvPicPr>
        <p:blipFill rotWithShape="1">
          <a:blip r:embed="rId3">
            <a:alphaModFix/>
          </a:blip>
          <a:srcRect/>
          <a:stretch/>
        </p:blipFill>
        <p:spPr>
          <a:xfrm>
            <a:off x="1086" y="169605"/>
            <a:ext cx="12187065" cy="6857999"/>
          </a:xfrm>
          <a:prstGeom prst="rect">
            <a:avLst/>
          </a:prstGeom>
          <a:noFill/>
          <a:ln>
            <a:noFill/>
          </a:ln>
        </p:spPr>
      </p:pic>
      <p:pic>
        <p:nvPicPr>
          <p:cNvPr id="51" name="Picture 50">
            <a:extLst>
              <a:ext uri="{FF2B5EF4-FFF2-40B4-BE49-F238E27FC236}">
                <a16:creationId xmlns:a16="http://schemas.microsoft.com/office/drawing/2014/main" id="{3387C720-9402-EB4F-961C-DF80376538C8}"/>
              </a:ext>
            </a:extLst>
          </p:cNvPr>
          <p:cNvPicPr>
            <a:picLocks noChangeAspect="1"/>
          </p:cNvPicPr>
          <p:nvPr/>
        </p:nvPicPr>
        <p:blipFill>
          <a:blip r:embed="rId4"/>
          <a:stretch>
            <a:fillRect/>
          </a:stretch>
        </p:blipFill>
        <p:spPr>
          <a:xfrm>
            <a:off x="6094618" y="385375"/>
            <a:ext cx="5660928" cy="6221681"/>
          </a:xfrm>
          <a:prstGeom prst="rect">
            <a:avLst/>
          </a:prstGeom>
        </p:spPr>
      </p:pic>
      <p:pic>
        <p:nvPicPr>
          <p:cNvPr id="5" name="Picture 4">
            <a:extLst>
              <a:ext uri="{FF2B5EF4-FFF2-40B4-BE49-F238E27FC236}">
                <a16:creationId xmlns:a16="http://schemas.microsoft.com/office/drawing/2014/main" id="{872CFBDC-DA67-2647-8B31-184631F1EB81}"/>
              </a:ext>
            </a:extLst>
          </p:cNvPr>
          <p:cNvPicPr>
            <a:picLocks noChangeAspect="1"/>
          </p:cNvPicPr>
          <p:nvPr/>
        </p:nvPicPr>
        <p:blipFill>
          <a:blip r:embed="rId5"/>
          <a:stretch>
            <a:fillRect/>
          </a:stretch>
        </p:blipFill>
        <p:spPr>
          <a:xfrm>
            <a:off x="275697" y="318158"/>
            <a:ext cx="5195205" cy="6192545"/>
          </a:xfrm>
          <a:prstGeom prst="rect">
            <a:avLst/>
          </a:prstGeom>
        </p:spPr>
      </p:pic>
      <p:sp>
        <p:nvSpPr>
          <p:cNvPr id="132" name="Google Shape;132;p8"/>
          <p:cNvSpPr txBox="1">
            <a:spLocks noGrp="1"/>
          </p:cNvSpPr>
          <p:nvPr>
            <p:ph type="title"/>
          </p:nvPr>
        </p:nvSpPr>
        <p:spPr>
          <a:xfrm>
            <a:off x="3197199" y="64323"/>
            <a:ext cx="5825084" cy="1000274"/>
          </a:xfrm>
          <a:prstGeom prst="rect">
            <a:avLst/>
          </a:prstGeom>
          <a:noFill/>
          <a:ln>
            <a:noFill/>
          </a:ln>
        </p:spPr>
        <p:txBody>
          <a:bodyPr spcFirstLastPara="1" vert="horz" wrap="square" lIns="0" tIns="140848" rIns="0" bIns="0" rtlCol="0" anchor="t" anchorCtr="0">
            <a:noAutofit/>
          </a:bodyPr>
          <a:lstStyle/>
          <a:p>
            <a:pPr algn="ctr">
              <a:lnSpc>
                <a:spcPct val="100000"/>
              </a:lnSpc>
            </a:pPr>
            <a:r>
              <a:rPr lang="cy-GB" sz="6970" dirty="0">
                <a:solidFill>
                  <a:schemeClr val="tx1"/>
                </a:solidFill>
                <a:latin typeface="Luckiest Guy"/>
                <a:sym typeface="Luckiest Guy"/>
              </a:rPr>
              <a:t>Yr Asesu </a:t>
            </a:r>
            <a:endParaRPr lang="cy-GB" sz="22123" dirty="0">
              <a:solidFill>
                <a:schemeClr val="tx1"/>
              </a:solidFill>
            </a:endParaRPr>
          </a:p>
          <a:p>
            <a:pPr marR="48494" algn="ctr">
              <a:lnSpc>
                <a:spcPct val="100000"/>
              </a:lnSpc>
              <a:spcBef>
                <a:spcPts val="536"/>
              </a:spcBef>
            </a:pPr>
            <a:endParaRPr sz="1485" dirty="0">
              <a:latin typeface="Verdana"/>
              <a:ea typeface="Verdana"/>
              <a:cs typeface="Verdana"/>
              <a:sym typeface="Verdana"/>
            </a:endParaRPr>
          </a:p>
        </p:txBody>
      </p:sp>
      <p:sp>
        <p:nvSpPr>
          <p:cNvPr id="7" name="Rounded Rectangle 6">
            <a:extLst>
              <a:ext uri="{FF2B5EF4-FFF2-40B4-BE49-F238E27FC236}">
                <a16:creationId xmlns:a16="http://schemas.microsoft.com/office/drawing/2014/main" id="{4218D703-BDBB-9F49-852C-7908C26E93CD}"/>
              </a:ext>
            </a:extLst>
          </p:cNvPr>
          <p:cNvSpPr/>
          <p:nvPr/>
        </p:nvSpPr>
        <p:spPr>
          <a:xfrm>
            <a:off x="728614" y="3255144"/>
            <a:ext cx="4242256" cy="259841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2909" dirty="0">
                <a:latin typeface="Arial Rounded MT Bold" panose="020F0704030504030204" pitchFamily="34" charset="77"/>
              </a:rPr>
              <a:t>Y Cyflwyniad </a:t>
            </a:r>
          </a:p>
          <a:p>
            <a:pPr algn="ctr"/>
            <a:r>
              <a:rPr lang="cy-GB" sz="2909" dirty="0">
                <a:latin typeface="Arial Rounded MT Bold" panose="020F0704030504030204" pitchFamily="34" charset="77"/>
              </a:rPr>
              <a:t>Llafar </a:t>
            </a:r>
          </a:p>
          <a:p>
            <a:pPr algn="ctr"/>
            <a:r>
              <a:rPr lang="cy-GB" sz="2909" dirty="0">
                <a:latin typeface="Arial Rounded MT Bold" panose="020F0704030504030204" pitchFamily="34" charset="77"/>
              </a:rPr>
              <a:t>50%</a:t>
            </a:r>
          </a:p>
        </p:txBody>
      </p:sp>
      <p:sp>
        <p:nvSpPr>
          <p:cNvPr id="56" name="Rounded Rectangle 55">
            <a:extLst>
              <a:ext uri="{FF2B5EF4-FFF2-40B4-BE49-F238E27FC236}">
                <a16:creationId xmlns:a16="http://schemas.microsoft.com/office/drawing/2014/main" id="{345E4C21-CFE7-8C44-9198-DB9D651B473E}"/>
              </a:ext>
            </a:extLst>
          </p:cNvPr>
          <p:cNvSpPr/>
          <p:nvPr/>
        </p:nvSpPr>
        <p:spPr>
          <a:xfrm>
            <a:off x="7092541" y="3299588"/>
            <a:ext cx="3859484" cy="259841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2909" dirty="0">
                <a:latin typeface="Arial Rounded MT Bold" panose="020F0704030504030204" pitchFamily="34" charset="77"/>
              </a:rPr>
              <a:t>Asesiad </a:t>
            </a:r>
          </a:p>
          <a:p>
            <a:pPr algn="ctr"/>
            <a:r>
              <a:rPr lang="cy-GB" sz="2909" dirty="0">
                <a:latin typeface="Arial Rounded MT Bold" panose="020F0704030504030204" pitchFamily="34" charset="77"/>
              </a:rPr>
              <a:t>Ysgrifenedig</a:t>
            </a:r>
          </a:p>
          <a:p>
            <a:pPr algn="ctr"/>
            <a:r>
              <a:rPr lang="cy-GB" sz="2909" dirty="0">
                <a:latin typeface="Arial Rounded MT Bold" panose="020F0704030504030204" pitchFamily="34" charset="77"/>
              </a:rPr>
              <a:t> 50% </a:t>
            </a:r>
          </a:p>
          <a:p>
            <a:pPr algn="ctr"/>
            <a:r>
              <a:rPr lang="cy-GB" sz="2909">
                <a:latin typeface="Arial Rounded MT Bold" panose="020F0704030504030204" pitchFamily="34" charset="77"/>
              </a:rPr>
              <a:t>4ydd o Fai 202</a:t>
            </a:r>
            <a:r>
              <a:rPr lang="cy-GB" sz="2909" dirty="0">
                <a:latin typeface="Arial Rounded MT Bold" panose="020F0704030504030204" pitchFamily="34" charset="77"/>
              </a:rPr>
              <a:t>2</a:t>
            </a:r>
          </a:p>
        </p:txBody>
      </p:sp>
      <p:pic>
        <p:nvPicPr>
          <p:cNvPr id="8" name="Picture 7">
            <a:extLst>
              <a:ext uri="{FF2B5EF4-FFF2-40B4-BE49-F238E27FC236}">
                <a16:creationId xmlns:a16="http://schemas.microsoft.com/office/drawing/2014/main" id="{94EA8CFD-7A29-6444-B6FA-8F56BD97FB37}"/>
              </a:ext>
            </a:extLst>
          </p:cNvPr>
          <p:cNvPicPr>
            <a:picLocks noChangeAspect="1"/>
          </p:cNvPicPr>
          <p:nvPr/>
        </p:nvPicPr>
        <p:blipFill rotWithShape="1">
          <a:blip r:embed="rId6"/>
          <a:srcRect t="3313"/>
          <a:stretch/>
        </p:blipFill>
        <p:spPr>
          <a:xfrm>
            <a:off x="0" y="5927834"/>
            <a:ext cx="12192000" cy="930166"/>
          </a:xfrm>
          <a:prstGeom prst="rect">
            <a:avLst/>
          </a:prstGeom>
        </p:spPr>
      </p:pic>
    </p:spTree>
    <p:extLst>
      <p:ext uri="{BB962C8B-B14F-4D97-AF65-F5344CB8AC3E}">
        <p14:creationId xmlns:p14="http://schemas.microsoft.com/office/powerpoint/2010/main" val="4153230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0D0A825-1D12-C645-B74D-9C3E1FC81235}"/>
              </a:ext>
            </a:extLst>
          </p:cNvPr>
          <p:cNvPicPr>
            <a:picLocks noChangeAspect="1"/>
          </p:cNvPicPr>
          <p:nvPr/>
        </p:nvPicPr>
        <p:blipFill>
          <a:blip r:embed="rId2"/>
          <a:stretch>
            <a:fillRect/>
          </a:stretch>
        </p:blipFill>
        <p:spPr>
          <a:xfrm>
            <a:off x="309803" y="213147"/>
            <a:ext cx="5872090" cy="6364310"/>
          </a:xfrm>
          <a:prstGeom prst="rect">
            <a:avLst/>
          </a:prstGeom>
        </p:spPr>
      </p:pic>
      <p:sp>
        <p:nvSpPr>
          <p:cNvPr id="5" name="Rounded Rectangle 4">
            <a:extLst>
              <a:ext uri="{FF2B5EF4-FFF2-40B4-BE49-F238E27FC236}">
                <a16:creationId xmlns:a16="http://schemas.microsoft.com/office/drawing/2014/main" id="{AB82AF16-0EB5-5B47-B800-B681BDF0F424}"/>
              </a:ext>
            </a:extLst>
          </p:cNvPr>
          <p:cNvSpPr/>
          <p:nvPr/>
        </p:nvSpPr>
        <p:spPr>
          <a:xfrm>
            <a:off x="1179569" y="2865440"/>
            <a:ext cx="4315439" cy="26719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2909" dirty="0">
                <a:latin typeface="Arial Rounded MT Bold" panose="020F0704030504030204" pitchFamily="34" charset="77"/>
              </a:rPr>
              <a:t>Asesiad </a:t>
            </a:r>
          </a:p>
          <a:p>
            <a:pPr algn="ctr"/>
            <a:r>
              <a:rPr lang="cy-GB" sz="2909" dirty="0">
                <a:latin typeface="Arial Rounded MT Bold" panose="020F0704030504030204" pitchFamily="34" charset="77"/>
              </a:rPr>
              <a:t>Ysgrifenedig</a:t>
            </a:r>
          </a:p>
          <a:p>
            <a:pPr algn="ctr"/>
            <a:r>
              <a:rPr lang="cy-GB" sz="2909" dirty="0">
                <a:latin typeface="Arial Rounded MT Bold" panose="020F0704030504030204" pitchFamily="34" charset="77"/>
              </a:rPr>
              <a:t> 50% </a:t>
            </a:r>
          </a:p>
          <a:p>
            <a:pPr algn="ctr"/>
            <a:r>
              <a:rPr lang="cy-GB" sz="2000" dirty="0">
                <a:latin typeface="Arial Rounded MT Bold" panose="020F0704030504030204" pitchFamily="34" charset="77"/>
              </a:rPr>
              <a:t>4ydd o Fai ar y campws.</a:t>
            </a:r>
          </a:p>
          <a:p>
            <a:pPr algn="ctr"/>
            <a:r>
              <a:rPr lang="cy-GB" sz="2000" dirty="0">
                <a:latin typeface="Arial Rounded MT Bold" panose="020F0704030504030204" pitchFamily="34" charset="77"/>
              </a:rPr>
              <a:t>90 munud / Awr a hanner </a:t>
            </a:r>
          </a:p>
        </p:txBody>
      </p:sp>
      <p:sp>
        <p:nvSpPr>
          <p:cNvPr id="6" name="Rectangle 5">
            <a:extLst>
              <a:ext uri="{FF2B5EF4-FFF2-40B4-BE49-F238E27FC236}">
                <a16:creationId xmlns:a16="http://schemas.microsoft.com/office/drawing/2014/main" id="{711BE6F6-82F3-D04F-9019-B7E2C9117C89}"/>
              </a:ext>
            </a:extLst>
          </p:cNvPr>
          <p:cNvSpPr/>
          <p:nvPr/>
        </p:nvSpPr>
        <p:spPr>
          <a:xfrm>
            <a:off x="6336865" y="1022123"/>
            <a:ext cx="5532159" cy="1938992"/>
          </a:xfrm>
          <a:prstGeom prst="rect">
            <a:avLst/>
          </a:prstGeom>
          <a:solidFill>
            <a:srgbClr val="FFC000"/>
          </a:solidFill>
        </p:spPr>
        <p:txBody>
          <a:bodyPr wrap="square">
            <a:spAutoFit/>
          </a:bodyPr>
          <a:lstStyle/>
          <a:p>
            <a:r>
              <a:rPr lang="en-GB" sz="4000" dirty="0">
                <a:solidFill>
                  <a:schemeClr val="accent1">
                    <a:lumMod val="10000"/>
                  </a:schemeClr>
                </a:solidFill>
                <a:latin typeface="OpenSans,Bold"/>
              </a:rPr>
              <a:t>TASG 1: </a:t>
            </a:r>
            <a:r>
              <a:rPr lang="en-GB" sz="4000" dirty="0" err="1">
                <a:solidFill>
                  <a:schemeClr val="accent1">
                    <a:lumMod val="10000"/>
                  </a:schemeClr>
                </a:solidFill>
                <a:latin typeface="OpenSans,Bold"/>
              </a:rPr>
              <a:t>Cywiro</a:t>
            </a:r>
            <a:r>
              <a:rPr lang="en-GB" sz="4000" dirty="0">
                <a:solidFill>
                  <a:schemeClr val="accent1">
                    <a:lumMod val="10000"/>
                  </a:schemeClr>
                </a:solidFill>
                <a:latin typeface="OpenSans,Bold"/>
              </a:rPr>
              <a:t> </a:t>
            </a:r>
          </a:p>
          <a:p>
            <a:r>
              <a:rPr lang="en-GB" sz="4000" dirty="0">
                <a:solidFill>
                  <a:schemeClr val="accent1">
                    <a:lumMod val="10000"/>
                  </a:schemeClr>
                </a:solidFill>
                <a:latin typeface="OpenSans,Bold"/>
              </a:rPr>
              <a:t>TASG 2: </a:t>
            </a:r>
            <a:r>
              <a:rPr lang="en-GB" sz="4000" dirty="0" err="1">
                <a:solidFill>
                  <a:schemeClr val="accent1">
                    <a:lumMod val="10000"/>
                  </a:schemeClr>
                </a:solidFill>
                <a:latin typeface="OpenSans,Bold"/>
              </a:rPr>
              <a:t>Trawsieithu</a:t>
            </a:r>
            <a:r>
              <a:rPr lang="en-GB" sz="2667" dirty="0">
                <a:solidFill>
                  <a:schemeClr val="accent1">
                    <a:lumMod val="10000"/>
                  </a:schemeClr>
                </a:solidFill>
                <a:latin typeface="OpenSans"/>
              </a:rPr>
              <a:t>. </a:t>
            </a:r>
            <a:endParaRPr lang="en-GB" sz="2667" dirty="0">
              <a:solidFill>
                <a:schemeClr val="accent1">
                  <a:lumMod val="10000"/>
                </a:schemeClr>
              </a:solidFill>
            </a:endParaRPr>
          </a:p>
          <a:p>
            <a:r>
              <a:rPr lang="en-GB" sz="4000" dirty="0">
                <a:solidFill>
                  <a:schemeClr val="accent1">
                    <a:lumMod val="10000"/>
                  </a:schemeClr>
                </a:solidFill>
                <a:latin typeface="OpenSans,Bold"/>
              </a:rPr>
              <a:t>TASG 3: </a:t>
            </a:r>
            <a:r>
              <a:rPr lang="en-GB" sz="4000" dirty="0" err="1">
                <a:solidFill>
                  <a:schemeClr val="accent1">
                    <a:lumMod val="10000"/>
                  </a:schemeClr>
                </a:solidFill>
                <a:latin typeface="OpenSans,Bold"/>
              </a:rPr>
              <a:t>Ysgrifennu</a:t>
            </a:r>
            <a:r>
              <a:rPr lang="en-GB" sz="4000" dirty="0">
                <a:solidFill>
                  <a:schemeClr val="accent1">
                    <a:lumMod val="10000"/>
                  </a:schemeClr>
                </a:solidFill>
                <a:latin typeface="OpenSans,Bold"/>
              </a:rPr>
              <a:t> </a:t>
            </a:r>
            <a:r>
              <a:rPr lang="en-GB" sz="4000" dirty="0" err="1">
                <a:solidFill>
                  <a:schemeClr val="accent1">
                    <a:lumMod val="10000"/>
                  </a:schemeClr>
                </a:solidFill>
                <a:latin typeface="OpenSans,Bold"/>
              </a:rPr>
              <a:t>Rhydd</a:t>
            </a:r>
            <a:endParaRPr lang="en-GB" sz="2667" dirty="0">
              <a:solidFill>
                <a:schemeClr val="accent1">
                  <a:lumMod val="10000"/>
                </a:schemeClr>
              </a:solidFill>
            </a:endParaRPr>
          </a:p>
        </p:txBody>
      </p:sp>
      <p:pic>
        <p:nvPicPr>
          <p:cNvPr id="9" name="Picture 8">
            <a:extLst>
              <a:ext uri="{FF2B5EF4-FFF2-40B4-BE49-F238E27FC236}">
                <a16:creationId xmlns:a16="http://schemas.microsoft.com/office/drawing/2014/main" id="{6E40A19D-E849-9945-BDA9-7D64F0C04D47}"/>
              </a:ext>
            </a:extLst>
          </p:cNvPr>
          <p:cNvPicPr>
            <a:picLocks noChangeAspect="1"/>
          </p:cNvPicPr>
          <p:nvPr/>
        </p:nvPicPr>
        <p:blipFill>
          <a:blip r:embed="rId3"/>
          <a:stretch>
            <a:fillRect/>
          </a:stretch>
        </p:blipFill>
        <p:spPr>
          <a:xfrm>
            <a:off x="7394171" y="3039957"/>
            <a:ext cx="3983182" cy="2809035"/>
          </a:xfrm>
          <a:prstGeom prst="rect">
            <a:avLst/>
          </a:prstGeom>
        </p:spPr>
      </p:pic>
      <p:pic>
        <p:nvPicPr>
          <p:cNvPr id="7" name="Picture 6">
            <a:extLst>
              <a:ext uri="{FF2B5EF4-FFF2-40B4-BE49-F238E27FC236}">
                <a16:creationId xmlns:a16="http://schemas.microsoft.com/office/drawing/2014/main" id="{2DA7D1F3-4DDE-4546-9BED-EF4AA4DB6A74}"/>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878830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736FB84-1C30-1948-A34A-1647C0120053}"/>
              </a:ext>
            </a:extLst>
          </p:cNvPr>
          <p:cNvPicPr>
            <a:picLocks noChangeAspect="1"/>
          </p:cNvPicPr>
          <p:nvPr/>
        </p:nvPicPr>
        <p:blipFill rotWithShape="1">
          <a:blip r:embed="rId2">
            <a:extLst>
              <a:ext uri="{28A0092B-C50C-407E-A947-70E740481C1C}">
                <a14:useLocalDpi xmlns:a14="http://schemas.microsoft.com/office/drawing/2010/main" val="0"/>
              </a:ext>
            </a:extLst>
          </a:blip>
          <a:srcRect t="4494"/>
          <a:stretch/>
        </p:blipFill>
        <p:spPr>
          <a:xfrm>
            <a:off x="4740991" y="2431397"/>
            <a:ext cx="2726266" cy="3089320"/>
          </a:xfrm>
          <a:prstGeom prst="rect">
            <a:avLst/>
          </a:prstGeom>
        </p:spPr>
      </p:pic>
      <p:sp>
        <p:nvSpPr>
          <p:cNvPr id="2" name="Title 1">
            <a:extLst>
              <a:ext uri="{FF2B5EF4-FFF2-40B4-BE49-F238E27FC236}">
                <a16:creationId xmlns:a16="http://schemas.microsoft.com/office/drawing/2014/main" id="{3B1C36DF-C9B9-8F4B-911B-3C73C60A88B6}"/>
              </a:ext>
            </a:extLst>
          </p:cNvPr>
          <p:cNvSpPr>
            <a:spLocks noGrp="1"/>
          </p:cNvSpPr>
          <p:nvPr>
            <p:ph type="title"/>
          </p:nvPr>
        </p:nvSpPr>
        <p:spPr>
          <a:xfrm>
            <a:off x="4622799" y="965199"/>
            <a:ext cx="6530871" cy="1320800"/>
          </a:xfrm>
          <a:solidFill>
            <a:srgbClr val="FFC000"/>
          </a:solidFill>
        </p:spPr>
        <p:txBody>
          <a:bodyPr>
            <a:normAutofit/>
          </a:bodyPr>
          <a:lstStyle/>
          <a:p>
            <a:pPr algn="ctr"/>
            <a:r>
              <a:rPr lang="cy-GB" sz="4000" dirty="0">
                <a:solidFill>
                  <a:schemeClr val="accent1">
                    <a:lumMod val="10000"/>
                  </a:schemeClr>
                </a:solidFill>
                <a:latin typeface="Comic Sans MS" panose="030F0902030302020204" pitchFamily="66" charset="0"/>
                <a:cs typeface="Arial Hebrew" pitchFamily="2" charset="-79"/>
              </a:rPr>
              <a:t>Cysgliad / Cysgliad Ar-lein </a:t>
            </a:r>
          </a:p>
        </p:txBody>
      </p:sp>
      <p:pic>
        <p:nvPicPr>
          <p:cNvPr id="7" name="Picture 6">
            <a:extLst>
              <a:ext uri="{FF2B5EF4-FFF2-40B4-BE49-F238E27FC236}">
                <a16:creationId xmlns:a16="http://schemas.microsoft.com/office/drawing/2014/main" id="{EF53C1C3-9002-B943-8D79-530AC670DB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7257" y="2328862"/>
            <a:ext cx="3503255" cy="3191855"/>
          </a:xfrm>
          <a:prstGeom prst="rect">
            <a:avLst/>
          </a:prstGeom>
        </p:spPr>
      </p:pic>
      <p:pic>
        <p:nvPicPr>
          <p:cNvPr id="5" name="Picture 4">
            <a:extLst>
              <a:ext uri="{FF2B5EF4-FFF2-40B4-BE49-F238E27FC236}">
                <a16:creationId xmlns:a16="http://schemas.microsoft.com/office/drawing/2014/main" id="{343F8800-F472-2845-AC5E-5755C84753CF}"/>
              </a:ext>
            </a:extLst>
          </p:cNvPr>
          <p:cNvPicPr>
            <a:picLocks noChangeAspect="1"/>
          </p:cNvPicPr>
          <p:nvPr/>
        </p:nvPicPr>
        <p:blipFill>
          <a:blip r:embed="rId4"/>
          <a:stretch>
            <a:fillRect/>
          </a:stretch>
        </p:blipFill>
        <p:spPr>
          <a:xfrm>
            <a:off x="351141" y="965200"/>
            <a:ext cx="4271659" cy="3012476"/>
          </a:xfrm>
          <a:prstGeom prst="rect">
            <a:avLst/>
          </a:prstGeom>
        </p:spPr>
      </p:pic>
      <p:pic>
        <p:nvPicPr>
          <p:cNvPr id="6" name="Picture 5">
            <a:extLst>
              <a:ext uri="{FF2B5EF4-FFF2-40B4-BE49-F238E27FC236}">
                <a16:creationId xmlns:a16="http://schemas.microsoft.com/office/drawing/2014/main" id="{CCB56D3E-596E-004E-9A6F-1485B95B50F2}"/>
              </a:ext>
            </a:extLst>
          </p:cNvPr>
          <p:cNvPicPr>
            <a:picLocks noChangeAspect="1"/>
          </p:cNvPicPr>
          <p:nvPr/>
        </p:nvPicPr>
        <p:blipFill rotWithShape="1">
          <a:blip r:embed="rId5"/>
          <a:srcRect t="3313"/>
          <a:stretch/>
        </p:blipFill>
        <p:spPr>
          <a:xfrm>
            <a:off x="0" y="5927834"/>
            <a:ext cx="12192000" cy="930166"/>
          </a:xfrm>
          <a:prstGeom prst="rect">
            <a:avLst/>
          </a:prstGeom>
        </p:spPr>
      </p:pic>
    </p:spTree>
    <p:extLst>
      <p:ext uri="{BB962C8B-B14F-4D97-AF65-F5344CB8AC3E}">
        <p14:creationId xmlns:p14="http://schemas.microsoft.com/office/powerpoint/2010/main" val="1048550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1B7A4AA0-9EBD-5044-85F1-14C6F215C6F9}"/>
              </a:ext>
            </a:extLst>
          </p:cNvPr>
          <p:cNvSpPr/>
          <p:nvPr/>
        </p:nvSpPr>
        <p:spPr>
          <a:xfrm>
            <a:off x="1510086" y="321677"/>
            <a:ext cx="4774490" cy="724699"/>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55418" tIns="27709" rIns="55418" bIns="27709" numCol="1" spcCol="0" rtlCol="0" fromWordArt="0" anchor="ctr" anchorCtr="0" forceAA="0" compatLnSpc="1">
            <a:prstTxWarp prst="textNoShape">
              <a:avLst/>
            </a:prstTxWarp>
            <a:noAutofit/>
          </a:bodyPr>
          <a:lstStyle/>
          <a:p>
            <a:pPr algn="ctr"/>
            <a:r>
              <a:rPr lang="cy-GB" sz="3637" b="1" dirty="0">
                <a:solidFill>
                  <a:schemeClr val="tx1"/>
                </a:solidFill>
              </a:rPr>
              <a:t>Atodiad B</a:t>
            </a:r>
          </a:p>
        </p:txBody>
      </p:sp>
      <p:graphicFrame>
        <p:nvGraphicFramePr>
          <p:cNvPr id="7" name="Table 6">
            <a:extLst>
              <a:ext uri="{FF2B5EF4-FFF2-40B4-BE49-F238E27FC236}">
                <a16:creationId xmlns:a16="http://schemas.microsoft.com/office/drawing/2014/main" id="{140DB6D1-4B83-0348-A4E2-20EF564B168C}"/>
              </a:ext>
            </a:extLst>
          </p:cNvPr>
          <p:cNvGraphicFramePr>
            <a:graphicFrameLocks noGrp="1"/>
          </p:cNvGraphicFramePr>
          <p:nvPr/>
        </p:nvGraphicFramePr>
        <p:xfrm>
          <a:off x="1510086" y="1698468"/>
          <a:ext cx="8611132" cy="2961997"/>
        </p:xfrm>
        <a:graphic>
          <a:graphicData uri="http://schemas.openxmlformats.org/drawingml/2006/table">
            <a:tbl>
              <a:tblPr firstRow="1" bandRow="1">
                <a:tableStyleId>{5C22544A-7EE6-4342-B048-85BDC9FD1C3A}</a:tableStyleId>
              </a:tblPr>
              <a:tblGrid>
                <a:gridCol w="4175648">
                  <a:extLst>
                    <a:ext uri="{9D8B030D-6E8A-4147-A177-3AD203B41FA5}">
                      <a16:colId xmlns:a16="http://schemas.microsoft.com/office/drawing/2014/main" val="3488847437"/>
                    </a:ext>
                  </a:extLst>
                </a:gridCol>
                <a:gridCol w="4435484">
                  <a:extLst>
                    <a:ext uri="{9D8B030D-6E8A-4147-A177-3AD203B41FA5}">
                      <a16:colId xmlns:a16="http://schemas.microsoft.com/office/drawing/2014/main" val="1062972174"/>
                    </a:ext>
                  </a:extLst>
                </a:gridCol>
              </a:tblGrid>
              <a:tr h="767155">
                <a:tc>
                  <a:txBody>
                    <a:bodyPr/>
                    <a:lstStyle/>
                    <a:p>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TASG 1: </a:t>
                      </a:r>
                      <a:r>
                        <a:rPr lang="en-GB" sz="2200" dirty="0" err="1">
                          <a:solidFill>
                            <a:schemeClr val="accent1">
                              <a:lumMod val="10000"/>
                            </a:schemeClr>
                          </a:solidFill>
                          <a:latin typeface="Adobe Gothic Std B" panose="020B0800000000000000" pitchFamily="34" charset="-128"/>
                          <a:ea typeface="Adobe Gothic Std B" panose="020B0800000000000000" pitchFamily="34" charset="-128"/>
                        </a:rPr>
                        <a:t>Cywiro</a:t>
                      </a:r>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r>
                        <a:rPr lang="cy-GB" sz="2200" dirty="0">
                          <a:solidFill>
                            <a:schemeClr val="tx1"/>
                          </a:solidFill>
                          <a:latin typeface="Adobe Gothic Std B" panose="020B0800000000000000" pitchFamily="34" charset="-128"/>
                          <a:ea typeface="Adobe Gothic Std B" panose="020B0800000000000000" pitchFamily="34" charset="-128"/>
                        </a:rPr>
                        <a:t>20 marc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4290327204"/>
                  </a:ext>
                </a:extLst>
              </a:tr>
              <a:tr h="660532">
                <a:tc>
                  <a:txBody>
                    <a:bodyPr/>
                    <a:lstStyle/>
                    <a:p>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TASG 2: </a:t>
                      </a:r>
                      <a:r>
                        <a:rPr lang="en-GB" sz="2200" dirty="0" err="1">
                          <a:solidFill>
                            <a:schemeClr val="accent1">
                              <a:lumMod val="10000"/>
                            </a:schemeClr>
                          </a:solidFill>
                          <a:latin typeface="Adobe Gothic Std B" panose="020B0800000000000000" pitchFamily="34" charset="-128"/>
                          <a:ea typeface="Adobe Gothic Std B" panose="020B0800000000000000" pitchFamily="34" charset="-128"/>
                        </a:rPr>
                        <a:t>Trawsieithu</a:t>
                      </a:r>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r>
                        <a:rPr lang="cy-GB" sz="2200" dirty="0">
                          <a:latin typeface="Adobe Gothic Std B" panose="020B0800000000000000" pitchFamily="34" charset="-128"/>
                          <a:ea typeface="Adobe Gothic Std B" panose="020B0800000000000000" pitchFamily="34" charset="-128"/>
                        </a:rPr>
                        <a:t>40 marc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1855835057"/>
                  </a:ext>
                </a:extLst>
              </a:tr>
              <a:tr h="767155">
                <a:tc>
                  <a:txBody>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TASG 3: </a:t>
                      </a:r>
                      <a:r>
                        <a:rPr lang="en-GB" sz="2200" dirty="0" err="1">
                          <a:solidFill>
                            <a:schemeClr val="accent1">
                              <a:lumMod val="10000"/>
                            </a:schemeClr>
                          </a:solidFill>
                          <a:latin typeface="Adobe Gothic Std B" panose="020B0800000000000000" pitchFamily="34" charset="-128"/>
                          <a:ea typeface="Adobe Gothic Std B" panose="020B0800000000000000" pitchFamily="34" charset="-128"/>
                        </a:rPr>
                        <a:t>Ysgrifennu</a:t>
                      </a:r>
                      <a:r>
                        <a:rPr lang="en-GB" sz="2200" dirty="0">
                          <a:solidFill>
                            <a:schemeClr val="accent1">
                              <a:lumMod val="10000"/>
                            </a:schemeClr>
                          </a:solidFill>
                          <a:latin typeface="Adobe Gothic Std B" panose="020B0800000000000000" pitchFamily="34" charset="-128"/>
                          <a:ea typeface="Adobe Gothic Std B" panose="020B0800000000000000" pitchFamily="34" charset="-128"/>
                        </a:rPr>
                        <a:t> </a:t>
                      </a:r>
                      <a:r>
                        <a:rPr lang="en-GB" sz="2200" dirty="0" err="1">
                          <a:solidFill>
                            <a:schemeClr val="accent1">
                              <a:lumMod val="10000"/>
                            </a:schemeClr>
                          </a:solidFill>
                          <a:latin typeface="Adobe Gothic Std B" panose="020B0800000000000000" pitchFamily="34" charset="-128"/>
                          <a:ea typeface="Adobe Gothic Std B" panose="020B0800000000000000" pitchFamily="34" charset="-128"/>
                        </a:rPr>
                        <a:t>Rhydd</a:t>
                      </a:r>
                      <a:endParaRPr lang="cy-GB" sz="2200" dirty="0">
                        <a:latin typeface="Adobe Gothic Std B" panose="020B0800000000000000" pitchFamily="34" charset="-128"/>
                        <a:ea typeface="Adobe Gothic Std B" panose="020B0800000000000000" pitchFamily="34" charset="-128"/>
                      </a:endParaRPr>
                    </a:p>
                    <a:p>
                      <a:endParaRPr lang="cy-GB" sz="2200" dirty="0">
                        <a:latin typeface="Adobe Gothic Std B" panose="020B0800000000000000" pitchFamily="34" charset="-128"/>
                        <a:ea typeface="Adobe Gothic Std B" panose="020B0800000000000000" pitchFamily="34" charset="-128"/>
                      </a:endParaRP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r>
                        <a:rPr lang="cy-GB" sz="2200" dirty="0">
                          <a:latin typeface="Adobe Gothic Std B" panose="020B0800000000000000" pitchFamily="34" charset="-128"/>
                          <a:ea typeface="Adobe Gothic Std B" panose="020B0800000000000000" pitchFamily="34" charset="-128"/>
                        </a:rPr>
                        <a:t>40 marc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2193902507"/>
                  </a:ext>
                </a:extLst>
              </a:tr>
              <a:tr h="767155">
                <a:tc>
                  <a:txBody>
                    <a:bodyPr/>
                    <a:lstStyle/>
                    <a:p>
                      <a:endParaRPr lang="cy-GB" sz="2200" dirty="0">
                        <a:latin typeface="Adobe Gothic Std B" panose="020B0800000000000000" pitchFamily="34" charset="-128"/>
                        <a:ea typeface="Adobe Gothic Std B" panose="020B0800000000000000" pitchFamily="34" charset="-128"/>
                      </a:endParaRP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tc>
                  <a:txBody>
                    <a:bodyPr/>
                    <a:lstStyle/>
                    <a:p>
                      <a:r>
                        <a:rPr lang="cy-GB" sz="2900" dirty="0">
                          <a:latin typeface="Adobe Gothic Std B" panose="020B0800000000000000" pitchFamily="34" charset="-128"/>
                          <a:ea typeface="Adobe Gothic Std B" panose="020B0800000000000000" pitchFamily="34" charset="-128"/>
                        </a:rPr>
                        <a:t>100 </a:t>
                      </a:r>
                    </a:p>
                  </a:txBody>
                  <a:tcPr marL="55418" marR="55418" marT="27709" marB="27709">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000"/>
                    </a:solidFill>
                  </a:tcPr>
                </a:tc>
                <a:extLst>
                  <a:ext uri="{0D108BD9-81ED-4DB2-BD59-A6C34878D82A}">
                    <a16:rowId xmlns:a16="http://schemas.microsoft.com/office/drawing/2014/main" val="843134452"/>
                  </a:ext>
                </a:extLst>
              </a:tr>
            </a:tbl>
          </a:graphicData>
        </a:graphic>
      </p:graphicFrame>
      <p:pic>
        <p:nvPicPr>
          <p:cNvPr id="5" name="Picture 4">
            <a:extLst>
              <a:ext uri="{FF2B5EF4-FFF2-40B4-BE49-F238E27FC236}">
                <a16:creationId xmlns:a16="http://schemas.microsoft.com/office/drawing/2014/main" id="{A72E35F2-590E-F348-A85E-F601CE54A458}"/>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069986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3C8E8D-3E6B-E04A-ABC8-7F4F506B8441}"/>
              </a:ext>
            </a:extLst>
          </p:cNvPr>
          <p:cNvPicPr>
            <a:picLocks noChangeAspect="1"/>
          </p:cNvPicPr>
          <p:nvPr/>
        </p:nvPicPr>
        <p:blipFill>
          <a:blip r:embed="rId2"/>
          <a:stretch>
            <a:fillRect/>
          </a:stretch>
        </p:blipFill>
        <p:spPr>
          <a:xfrm>
            <a:off x="1022350" y="263634"/>
            <a:ext cx="10147300" cy="5664200"/>
          </a:xfrm>
          <a:prstGeom prst="rect">
            <a:avLst/>
          </a:prstGeom>
        </p:spPr>
      </p:pic>
      <p:pic>
        <p:nvPicPr>
          <p:cNvPr id="3" name="Picture 2">
            <a:extLst>
              <a:ext uri="{FF2B5EF4-FFF2-40B4-BE49-F238E27FC236}">
                <a16:creationId xmlns:a16="http://schemas.microsoft.com/office/drawing/2014/main" id="{D51FA97E-D374-2948-8680-CFF6C32191EA}"/>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40520092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877E03-A166-324E-A4CA-27E577E77AAB}"/>
              </a:ext>
            </a:extLst>
          </p:cNvPr>
          <p:cNvSpPr>
            <a:spLocks noGrp="1"/>
          </p:cNvSpPr>
          <p:nvPr>
            <p:ph idx="1"/>
          </p:nvPr>
        </p:nvSpPr>
        <p:spPr>
          <a:xfrm>
            <a:off x="430143" y="125046"/>
            <a:ext cx="11595188" cy="6517801"/>
          </a:xfrm>
          <a:solidFill>
            <a:schemeClr val="bg1"/>
          </a:solidFill>
        </p:spPr>
        <p:txBody>
          <a:bodyPr>
            <a:normAutofit fontScale="25000" lnSpcReduction="20000"/>
          </a:bodyPr>
          <a:lstStyle/>
          <a:p>
            <a:pPr marL="0" indent="0"/>
            <a:r>
              <a:rPr lang="cy-GB" sz="8400" b="1" dirty="0"/>
              <a:t>TASG 1: CYWIRO </a:t>
            </a:r>
            <a:r>
              <a:rPr lang="cy-GB" sz="8400" dirty="0"/>
              <a:t> (Mae’r dasg hon yn werth 20% o’r marciau)</a:t>
            </a:r>
            <a:r>
              <a:rPr lang="en-GB" sz="8400" dirty="0"/>
              <a:t>Mae </a:t>
            </a:r>
            <a:r>
              <a:rPr lang="en-GB" sz="8400" b="1" u="sng" dirty="0"/>
              <a:t>2 wall </a:t>
            </a:r>
            <a:r>
              <a:rPr lang="en-GB" sz="8400" b="1" u="sng" dirty="0" err="1"/>
              <a:t>ym</a:t>
            </a:r>
            <a:r>
              <a:rPr lang="en-GB" sz="8400" b="1" u="sng" dirty="0"/>
              <a:t> </a:t>
            </a:r>
            <a:r>
              <a:rPr lang="en-GB" sz="8400" b="1" u="sng" dirty="0" err="1"/>
              <a:t>mhob</a:t>
            </a:r>
            <a:r>
              <a:rPr lang="en-GB" sz="8400" b="1" u="sng" dirty="0"/>
              <a:t> </a:t>
            </a:r>
            <a:r>
              <a:rPr lang="en-GB" sz="8400" b="1" u="sng" dirty="0" err="1"/>
              <a:t>brawddeg</a:t>
            </a:r>
            <a:r>
              <a:rPr lang="en-GB" sz="8400" dirty="0"/>
              <a:t>  </a:t>
            </a:r>
            <a:r>
              <a:rPr lang="en-GB" sz="8400" dirty="0" err="1"/>
              <a:t>yn</a:t>
            </a:r>
            <a:r>
              <a:rPr lang="en-GB" sz="8400" dirty="0"/>
              <a:t> y darn </a:t>
            </a:r>
            <a:r>
              <a:rPr lang="en-GB" sz="8400" dirty="0" err="1"/>
              <a:t>isod</a:t>
            </a:r>
            <a:r>
              <a:rPr lang="en-GB" sz="8400" dirty="0"/>
              <a:t>, a </a:t>
            </a:r>
            <a:r>
              <a:rPr lang="en-GB" sz="8400" dirty="0" err="1"/>
              <a:t>chyfanswm</a:t>
            </a:r>
            <a:r>
              <a:rPr lang="en-GB" sz="8400" dirty="0"/>
              <a:t> o 22 o </a:t>
            </a:r>
            <a:r>
              <a:rPr lang="en-GB" sz="8400" dirty="0" err="1"/>
              <a:t>wallau</a:t>
            </a:r>
            <a:r>
              <a:rPr lang="en-GB" sz="8400" dirty="0"/>
              <a:t>.  </a:t>
            </a:r>
            <a:r>
              <a:rPr lang="cy-GB" sz="8400" dirty="0"/>
              <a:t>Cywirwch nhw, gyda chymorth Cysill. </a:t>
            </a:r>
            <a:r>
              <a:rPr lang="cy-GB" sz="8400" b="1" dirty="0"/>
              <a:t>Nid</a:t>
            </a:r>
            <a:r>
              <a:rPr lang="cy-GB" sz="8400" dirty="0"/>
              <a:t> oes angen i chi newid cywair neu arddull y darn o gwbl, </a:t>
            </a:r>
            <a:r>
              <a:rPr lang="en-GB" sz="8400" dirty="0"/>
              <a:t>dim </a:t>
            </a:r>
            <a:r>
              <a:rPr lang="cy-GB" sz="8400" dirty="0"/>
              <a:t>ond cywiro’r gwallau iaith sydd ynddo. Rhowch eich cywiriadau mewn </a:t>
            </a:r>
            <a:r>
              <a:rPr lang="cy-GB" sz="8400" b="1" dirty="0"/>
              <a:t>print trwm. </a:t>
            </a:r>
            <a:endParaRPr lang="en-GB" sz="8400" dirty="0"/>
          </a:p>
          <a:p>
            <a:pPr marL="0" indent="0"/>
            <a:endParaRPr lang="cy-GB" sz="8400" b="1" u="sng" dirty="0"/>
          </a:p>
          <a:p>
            <a:pPr marL="0" indent="0"/>
            <a:r>
              <a:rPr lang="cy-GB" sz="8400" b="1" u="sng" dirty="0"/>
              <a:t>DARN I’W GYWIRO</a:t>
            </a:r>
            <a:endParaRPr lang="en-GB" sz="8400" dirty="0"/>
          </a:p>
          <a:p>
            <a:pPr marL="0" indent="0">
              <a:buNone/>
            </a:pPr>
            <a:endParaRPr lang="en-GB" sz="8400" dirty="0"/>
          </a:p>
          <a:p>
            <a:pPr marL="0" indent="0">
              <a:lnSpc>
                <a:spcPct val="120000"/>
              </a:lnSpc>
              <a:buNone/>
            </a:pPr>
            <a:r>
              <a:rPr lang="en-GB" sz="8400" dirty="0"/>
              <a:t>Mae </a:t>
            </a:r>
            <a:r>
              <a:rPr lang="en-GB" sz="8400" dirty="0" err="1"/>
              <a:t>llai</a:t>
            </a:r>
            <a:r>
              <a:rPr lang="en-GB" sz="8400" dirty="0"/>
              <a:t> a </a:t>
            </a:r>
            <a:r>
              <a:rPr lang="en-GB" sz="8400" dirty="0" err="1"/>
              <a:t>lai</a:t>
            </a:r>
            <a:r>
              <a:rPr lang="en-GB" sz="8400" dirty="0"/>
              <a:t> o </a:t>
            </a:r>
            <a:r>
              <a:rPr lang="en-GB" sz="8400" dirty="0" err="1"/>
              <a:t>fyfyrwyr</a:t>
            </a:r>
            <a:r>
              <a:rPr lang="en-GB" sz="8400" dirty="0"/>
              <a:t> </a:t>
            </a:r>
            <a:r>
              <a:rPr lang="en-GB" sz="8400" dirty="0" err="1"/>
              <a:t>yn</a:t>
            </a:r>
            <a:r>
              <a:rPr lang="en-GB" sz="8400" dirty="0"/>
              <a:t> </a:t>
            </a:r>
            <a:r>
              <a:rPr lang="en-GB" sz="8400" dirty="0" err="1"/>
              <a:t>cymryd</a:t>
            </a:r>
            <a:r>
              <a:rPr lang="en-GB" sz="8400" dirty="0"/>
              <a:t> </a:t>
            </a:r>
            <a:r>
              <a:rPr lang="en-GB" sz="8400" dirty="0" err="1"/>
              <a:t>blwyddyn</a:t>
            </a:r>
            <a:r>
              <a:rPr lang="en-GB" sz="8400" dirty="0"/>
              <a:t> </a:t>
            </a:r>
            <a:r>
              <a:rPr lang="en-GB" sz="8400" dirty="0" err="1"/>
              <a:t>i</a:t>
            </a:r>
            <a:r>
              <a:rPr lang="en-GB" sz="8400" dirty="0"/>
              <a:t> </a:t>
            </a:r>
            <a:r>
              <a:rPr lang="en-GB" sz="8400" dirty="0" err="1"/>
              <a:t>ffwrdd</a:t>
            </a:r>
            <a:r>
              <a:rPr lang="en-GB" sz="8400" dirty="0"/>
              <a:t> </a:t>
            </a:r>
            <a:r>
              <a:rPr lang="en-GB" sz="8400" dirty="0" err="1"/>
              <a:t>o’i</a:t>
            </a:r>
            <a:r>
              <a:rPr lang="en-GB" sz="8400" dirty="0"/>
              <a:t> </a:t>
            </a:r>
            <a:r>
              <a:rPr lang="en-GB" sz="8400" dirty="0" err="1"/>
              <a:t>astudiaethau</a:t>
            </a:r>
            <a:r>
              <a:rPr lang="en-GB" sz="8400" dirty="0"/>
              <a:t> </a:t>
            </a:r>
            <a:r>
              <a:rPr lang="en-GB" sz="8400" dirty="0" err="1"/>
              <a:t>rhwng</a:t>
            </a:r>
            <a:r>
              <a:rPr lang="en-GB" sz="8400" dirty="0"/>
              <a:t> </a:t>
            </a:r>
            <a:r>
              <a:rPr lang="en-GB" sz="8400" dirty="0" err="1"/>
              <a:t>yr</a:t>
            </a:r>
            <a:r>
              <a:rPr lang="en-GB" sz="8400" dirty="0"/>
              <a:t> </a:t>
            </a:r>
            <a:r>
              <a:rPr lang="en-GB" sz="8400" dirty="0" err="1"/>
              <a:t>ysgol</a:t>
            </a:r>
            <a:r>
              <a:rPr lang="en-GB" sz="8400" dirty="0"/>
              <a:t> </a:t>
            </a:r>
            <a:r>
              <a:rPr lang="en-GB" sz="8400" dirty="0" err="1"/>
              <a:t>a’r</a:t>
            </a:r>
            <a:r>
              <a:rPr lang="en-GB" sz="8400" dirty="0"/>
              <a:t> </a:t>
            </a:r>
            <a:r>
              <a:rPr lang="en-GB" sz="8400" dirty="0" err="1"/>
              <a:t>coleg</a:t>
            </a:r>
            <a:r>
              <a:rPr lang="en-GB" sz="8400" dirty="0"/>
              <a:t>.  </a:t>
            </a:r>
            <a:r>
              <a:rPr lang="en-GB" sz="8400" dirty="0" err="1"/>
              <a:t>Maent</a:t>
            </a:r>
            <a:r>
              <a:rPr lang="en-GB" sz="8400" dirty="0"/>
              <a:t> </a:t>
            </a:r>
            <a:r>
              <a:rPr lang="en-GB" sz="8400" dirty="0" err="1"/>
              <a:t>yn</a:t>
            </a:r>
            <a:r>
              <a:rPr lang="en-GB" sz="8400" dirty="0"/>
              <a:t> </a:t>
            </a:r>
            <a:r>
              <a:rPr lang="en-GB" sz="8400" dirty="0" err="1"/>
              <a:t>fwy</a:t>
            </a:r>
            <a:r>
              <a:rPr lang="en-GB" sz="8400" dirty="0"/>
              <a:t> </a:t>
            </a:r>
            <a:r>
              <a:rPr lang="en-GB" sz="8400" dirty="0" err="1"/>
              <a:t>tebygol</a:t>
            </a:r>
            <a:r>
              <a:rPr lang="en-GB" sz="8400" dirty="0"/>
              <a:t> </a:t>
            </a:r>
            <a:r>
              <a:rPr lang="en-GB" sz="8400" dirty="0" err="1"/>
              <a:t>i</a:t>
            </a:r>
            <a:r>
              <a:rPr lang="en-GB" sz="8400" dirty="0"/>
              <a:t> </a:t>
            </a:r>
            <a:r>
              <a:rPr lang="en-GB" sz="8400" dirty="0" err="1"/>
              <a:t>weithio</a:t>
            </a:r>
            <a:r>
              <a:rPr lang="en-GB" sz="8400" dirty="0"/>
              <a:t>, </a:t>
            </a:r>
            <a:r>
              <a:rPr lang="en-GB" sz="8400" dirty="0" err="1"/>
              <a:t>er</a:t>
            </a:r>
            <a:r>
              <a:rPr lang="en-GB" sz="8400" dirty="0"/>
              <a:t> </a:t>
            </a:r>
            <a:r>
              <a:rPr lang="en-GB" sz="8400" dirty="0" err="1"/>
              <a:t>mwyn</a:t>
            </a:r>
            <a:r>
              <a:rPr lang="en-GB" sz="8400" dirty="0"/>
              <a:t> </a:t>
            </a:r>
            <a:r>
              <a:rPr lang="en-GB" sz="8400" dirty="0" err="1"/>
              <a:t>ennill</a:t>
            </a:r>
            <a:r>
              <a:rPr lang="en-GB" sz="8400" dirty="0"/>
              <a:t> </a:t>
            </a:r>
            <a:r>
              <a:rPr lang="en-GB" sz="8400" dirty="0" err="1"/>
              <a:t>prês</a:t>
            </a:r>
            <a:r>
              <a:rPr lang="en-GB" sz="8400" dirty="0"/>
              <a:t>.  Mae </a:t>
            </a:r>
            <a:r>
              <a:rPr lang="en-GB" sz="8400" dirty="0" err="1"/>
              <a:t>hynny’n</a:t>
            </a:r>
            <a:r>
              <a:rPr lang="en-GB" sz="8400" dirty="0"/>
              <a:t> </a:t>
            </a:r>
            <a:r>
              <a:rPr lang="en-GB" sz="8400" dirty="0" err="1"/>
              <a:t>drueni</a:t>
            </a:r>
            <a:r>
              <a:rPr lang="en-GB" sz="8400" dirty="0"/>
              <a:t>, </a:t>
            </a:r>
            <a:r>
              <a:rPr lang="en-GB" sz="8400" dirty="0" err="1"/>
              <a:t>gan</a:t>
            </a:r>
            <a:r>
              <a:rPr lang="en-GB" sz="8400" dirty="0"/>
              <a:t> </a:t>
            </a:r>
            <a:r>
              <a:rPr lang="en-GB" sz="8400" dirty="0" err="1"/>
              <a:t>fod</a:t>
            </a:r>
            <a:r>
              <a:rPr lang="en-GB" sz="8400" dirty="0"/>
              <a:t> y </a:t>
            </a:r>
            <a:r>
              <a:rPr lang="en-GB" sz="8400" dirty="0" err="1"/>
              <a:t>profiad</a:t>
            </a:r>
            <a:r>
              <a:rPr lang="en-GB" sz="8400" dirty="0"/>
              <a:t> o </a:t>
            </a:r>
            <a:r>
              <a:rPr lang="en-GB" sz="8400" dirty="0" err="1"/>
              <a:t>fynd</a:t>
            </a:r>
            <a:r>
              <a:rPr lang="en-GB" sz="8400" dirty="0"/>
              <a:t> </a:t>
            </a:r>
            <a:r>
              <a:rPr lang="en-GB" sz="8400" dirty="0" err="1"/>
              <a:t>dramor</a:t>
            </a:r>
            <a:r>
              <a:rPr lang="en-GB" sz="8400" dirty="0"/>
              <a:t> </a:t>
            </a:r>
            <a:r>
              <a:rPr lang="en-GB" sz="8400" dirty="0" err="1"/>
              <a:t>neu</a:t>
            </a:r>
            <a:r>
              <a:rPr lang="en-GB" sz="8400" dirty="0"/>
              <a:t> </a:t>
            </a:r>
            <a:r>
              <a:rPr lang="en-GB" sz="8400" dirty="0" err="1"/>
              <a:t>weithio</a:t>
            </a:r>
            <a:r>
              <a:rPr lang="en-GB" sz="8400" dirty="0"/>
              <a:t> am </a:t>
            </a:r>
            <a:r>
              <a:rPr lang="en-GB" sz="8400" dirty="0" err="1"/>
              <a:t>elusen</a:t>
            </a:r>
            <a:r>
              <a:rPr lang="en-GB" sz="8400" dirty="0"/>
              <a:t> </a:t>
            </a:r>
            <a:r>
              <a:rPr lang="en-GB" sz="8400" dirty="0" err="1"/>
              <a:t>ym</a:t>
            </a:r>
            <a:r>
              <a:rPr lang="en-GB" sz="8400" dirty="0"/>
              <a:t> </a:t>
            </a:r>
            <a:r>
              <a:rPr lang="en-GB" sz="8400" dirty="0" err="1"/>
              <a:t>mhwysig</a:t>
            </a:r>
            <a:r>
              <a:rPr lang="en-GB" sz="8400" dirty="0"/>
              <a:t> </a:t>
            </a:r>
            <a:r>
              <a:rPr lang="en-GB" sz="8400" dirty="0" err="1"/>
              <a:t>iawn</a:t>
            </a:r>
            <a:r>
              <a:rPr lang="en-GB" sz="8400" dirty="0"/>
              <a:t>.  </a:t>
            </a:r>
            <a:r>
              <a:rPr lang="en-GB" sz="8400" dirty="0" err="1"/>
              <a:t>Dylau</a:t>
            </a:r>
            <a:r>
              <a:rPr lang="en-GB" sz="8400" dirty="0"/>
              <a:t> </a:t>
            </a:r>
            <a:r>
              <a:rPr lang="en-GB" sz="8400" dirty="0" err="1"/>
              <a:t>pobl</a:t>
            </a:r>
            <a:r>
              <a:rPr lang="en-GB" sz="8400" dirty="0"/>
              <a:t> </a:t>
            </a:r>
            <a:r>
              <a:rPr lang="en-GB" sz="8400" dirty="0" err="1"/>
              <a:t>ifanc</a:t>
            </a:r>
            <a:r>
              <a:rPr lang="en-GB" sz="8400" dirty="0"/>
              <a:t> </a:t>
            </a:r>
            <a:r>
              <a:rPr lang="en-GB" sz="8400" dirty="0" err="1"/>
              <a:t>fanteisio</a:t>
            </a:r>
            <a:r>
              <a:rPr lang="en-GB" sz="8400" dirty="0"/>
              <a:t> </a:t>
            </a:r>
            <a:r>
              <a:rPr lang="en-GB" sz="8400" dirty="0" err="1"/>
              <a:t>ar</a:t>
            </a:r>
            <a:r>
              <a:rPr lang="en-GB" sz="8400" dirty="0"/>
              <a:t> bob </a:t>
            </a:r>
            <a:r>
              <a:rPr lang="en-GB" sz="8400" dirty="0" err="1"/>
              <a:t>cyfle</a:t>
            </a:r>
            <a:r>
              <a:rPr lang="en-GB" sz="8400" dirty="0"/>
              <a:t> </a:t>
            </a:r>
            <a:r>
              <a:rPr lang="en-GB" sz="8400" dirty="0" err="1"/>
              <a:t>i</a:t>
            </a:r>
            <a:r>
              <a:rPr lang="en-GB" sz="8400" dirty="0"/>
              <a:t> </a:t>
            </a:r>
            <a:r>
              <a:rPr lang="en-GB" sz="8400" dirty="0" err="1"/>
              <a:t>ddod</a:t>
            </a:r>
            <a:r>
              <a:rPr lang="en-GB" sz="8400" dirty="0"/>
              <a:t> </a:t>
            </a:r>
            <a:r>
              <a:rPr lang="en-GB" sz="8400" dirty="0" err="1"/>
              <a:t>i</a:t>
            </a:r>
            <a:r>
              <a:rPr lang="en-GB" sz="8400" dirty="0"/>
              <a:t> </a:t>
            </a:r>
            <a:r>
              <a:rPr lang="en-GB" sz="8400" dirty="0" err="1"/>
              <a:t>adnabod</a:t>
            </a:r>
            <a:r>
              <a:rPr lang="en-GB" sz="8400" dirty="0"/>
              <a:t> y </a:t>
            </a:r>
            <a:r>
              <a:rPr lang="en-GB" sz="8400" dirty="0" err="1"/>
              <a:t>byd</a:t>
            </a:r>
            <a:r>
              <a:rPr lang="en-GB" sz="8400" dirty="0"/>
              <a:t> y </a:t>
            </a:r>
            <a:r>
              <a:rPr lang="en-GB" sz="8400" dirty="0" err="1"/>
              <a:t>tu</a:t>
            </a:r>
            <a:r>
              <a:rPr lang="en-GB" sz="8400" dirty="0"/>
              <a:t> </a:t>
            </a:r>
            <a:r>
              <a:rPr lang="en-GB" sz="8400" dirty="0" err="1"/>
              <a:t>allan</a:t>
            </a:r>
            <a:r>
              <a:rPr lang="en-GB" sz="8400" dirty="0"/>
              <a:t> </a:t>
            </a:r>
            <a:r>
              <a:rPr lang="en-GB" sz="8400" dirty="0" err="1"/>
              <a:t>eu</a:t>
            </a:r>
            <a:r>
              <a:rPr lang="en-GB" sz="8400" dirty="0"/>
              <a:t> </a:t>
            </a:r>
            <a:r>
              <a:rPr lang="en-GB" sz="8400" dirty="0" err="1"/>
              <a:t>milltir</a:t>
            </a:r>
            <a:r>
              <a:rPr lang="en-GB" sz="8400" dirty="0"/>
              <a:t> </a:t>
            </a:r>
            <a:r>
              <a:rPr lang="en-GB" sz="8400" dirty="0" err="1"/>
              <a:t>sgwâr</a:t>
            </a:r>
            <a:r>
              <a:rPr lang="en-GB" sz="8400" dirty="0"/>
              <a:t>.</a:t>
            </a:r>
          </a:p>
          <a:p>
            <a:pPr marL="0" indent="0">
              <a:lnSpc>
                <a:spcPct val="120000"/>
              </a:lnSpc>
              <a:buNone/>
            </a:pPr>
            <a:r>
              <a:rPr lang="en-GB" sz="8400" dirty="0"/>
              <a:t>Mae </a:t>
            </a:r>
            <a:r>
              <a:rPr lang="en-GB" sz="8400" dirty="0" err="1"/>
              <a:t>cyfleoedd</a:t>
            </a:r>
            <a:r>
              <a:rPr lang="en-GB" sz="8400" dirty="0"/>
              <a:t> am </a:t>
            </a:r>
            <a:r>
              <a:rPr lang="en-GB" sz="8400" dirty="0" err="1"/>
              <a:t>gael</a:t>
            </a:r>
            <a:r>
              <a:rPr lang="en-GB" sz="8400" dirty="0"/>
              <a:t>, </a:t>
            </a:r>
            <a:r>
              <a:rPr lang="en-GB" sz="8400" dirty="0" err="1"/>
              <a:t>os</a:t>
            </a:r>
            <a:r>
              <a:rPr lang="en-GB" sz="8400" dirty="0"/>
              <a:t> </a:t>
            </a:r>
            <a:r>
              <a:rPr lang="en-GB" sz="8400" dirty="0" err="1"/>
              <a:t>i</a:t>
            </a:r>
            <a:r>
              <a:rPr lang="en-GB" sz="8400" dirty="0"/>
              <a:t> </a:t>
            </a:r>
            <a:r>
              <a:rPr lang="en-GB" sz="8400" dirty="0" err="1"/>
              <a:t>chi’n</a:t>
            </a:r>
            <a:r>
              <a:rPr lang="en-GB" sz="8400" dirty="0"/>
              <a:t> </a:t>
            </a:r>
            <a:r>
              <a:rPr lang="en-GB" sz="8400" dirty="0" err="1"/>
              <a:t>fodlon</a:t>
            </a:r>
            <a:r>
              <a:rPr lang="en-GB" sz="8400" dirty="0"/>
              <a:t> </a:t>
            </a:r>
            <a:r>
              <a:rPr lang="en-GB" sz="8400" dirty="0" err="1"/>
              <a:t>chwilio</a:t>
            </a:r>
            <a:r>
              <a:rPr lang="en-GB" sz="8400" dirty="0"/>
              <a:t> </a:t>
            </a:r>
            <a:r>
              <a:rPr lang="en-GB" sz="8400" dirty="0" err="1"/>
              <a:t>amdanyn</a:t>
            </a:r>
            <a:r>
              <a:rPr lang="en-GB" sz="8400" dirty="0"/>
              <a:t> </a:t>
            </a:r>
            <a:r>
              <a:rPr lang="en-GB" sz="8400" dirty="0" err="1"/>
              <a:t>nhw</a:t>
            </a:r>
            <a:r>
              <a:rPr lang="en-GB" sz="8400" dirty="0"/>
              <a:t>.  </a:t>
            </a:r>
            <a:r>
              <a:rPr lang="en-GB" sz="8400" dirty="0" err="1"/>
              <a:t>Er</a:t>
            </a:r>
            <a:r>
              <a:rPr lang="en-GB" sz="8400" dirty="0"/>
              <a:t> </a:t>
            </a:r>
            <a:r>
              <a:rPr lang="en-GB" sz="8400" dirty="0" err="1"/>
              <a:t>engrhaifft</a:t>
            </a:r>
            <a:r>
              <a:rPr lang="en-GB" sz="8400" dirty="0"/>
              <a:t>, </a:t>
            </a:r>
            <a:r>
              <a:rPr lang="en-GB" sz="8400" dirty="0" err="1"/>
              <a:t>mae</a:t>
            </a:r>
            <a:r>
              <a:rPr lang="en-GB" sz="8400" dirty="0"/>
              <a:t> VSO </a:t>
            </a:r>
            <a:r>
              <a:rPr lang="en-GB" sz="8400" dirty="0" err="1"/>
              <a:t>yn</a:t>
            </a:r>
            <a:r>
              <a:rPr lang="en-GB" sz="8400" dirty="0"/>
              <a:t> dal </a:t>
            </a:r>
            <a:r>
              <a:rPr lang="en-GB" sz="8400" dirty="0" err="1"/>
              <a:t>yn</a:t>
            </a:r>
            <a:r>
              <a:rPr lang="en-GB" sz="8400" dirty="0"/>
              <a:t> </a:t>
            </a:r>
            <a:r>
              <a:rPr lang="en-GB" sz="8400" dirty="0" err="1"/>
              <a:t>cynnig</a:t>
            </a:r>
            <a:r>
              <a:rPr lang="en-GB" sz="8400" dirty="0"/>
              <a:t> </a:t>
            </a:r>
            <a:r>
              <a:rPr lang="en-GB" sz="8400" dirty="0" err="1"/>
              <a:t>profiadau</a:t>
            </a:r>
            <a:r>
              <a:rPr lang="en-GB" sz="8400" dirty="0"/>
              <a:t> </a:t>
            </a:r>
            <a:r>
              <a:rPr lang="en-GB" sz="8400" dirty="0" err="1"/>
              <a:t>i</a:t>
            </a:r>
            <a:r>
              <a:rPr lang="en-GB" sz="8400" dirty="0"/>
              <a:t> </a:t>
            </a:r>
            <a:r>
              <a:rPr lang="en-GB" sz="8400" dirty="0" err="1"/>
              <a:t>bobl</a:t>
            </a:r>
            <a:r>
              <a:rPr lang="en-GB" sz="8400" dirty="0"/>
              <a:t> </a:t>
            </a:r>
            <a:r>
              <a:rPr lang="en-GB" sz="8400" dirty="0" err="1"/>
              <a:t>rhwng</a:t>
            </a:r>
            <a:r>
              <a:rPr lang="en-GB" sz="8400" dirty="0"/>
              <a:t> 18 a 25 </a:t>
            </a:r>
            <a:r>
              <a:rPr lang="en-GB" sz="8400" dirty="0" err="1"/>
              <a:t>oed</a:t>
            </a:r>
            <a:r>
              <a:rPr lang="en-GB" sz="8400" dirty="0"/>
              <a:t>.  </a:t>
            </a:r>
            <a:r>
              <a:rPr lang="en-GB" sz="8400" dirty="0" err="1"/>
              <a:t>Ewch</a:t>
            </a:r>
            <a:r>
              <a:rPr lang="en-GB" sz="8400" dirty="0"/>
              <a:t> </a:t>
            </a:r>
            <a:r>
              <a:rPr lang="en-GB" sz="8400" dirty="0" err="1"/>
              <a:t>yw</a:t>
            </a:r>
            <a:r>
              <a:rPr lang="en-GB" sz="8400" dirty="0"/>
              <a:t> </a:t>
            </a:r>
            <a:r>
              <a:rPr lang="en-GB" sz="8400" dirty="0" err="1"/>
              <a:t>gwefan</a:t>
            </a:r>
            <a:r>
              <a:rPr lang="en-GB" sz="8400" dirty="0"/>
              <a:t> </a:t>
            </a:r>
            <a:r>
              <a:rPr lang="en-GB" sz="8400" dirty="0" err="1"/>
              <a:t>nhw</a:t>
            </a:r>
            <a:r>
              <a:rPr lang="en-GB" sz="8400" dirty="0"/>
              <a:t> </a:t>
            </a:r>
            <a:r>
              <a:rPr lang="en-GB" sz="8400" dirty="0" err="1"/>
              <a:t>i</a:t>
            </a:r>
            <a:r>
              <a:rPr lang="en-GB" sz="8400" dirty="0"/>
              <a:t> weld </a:t>
            </a:r>
            <a:r>
              <a:rPr lang="en-GB" sz="8400" dirty="0" err="1"/>
              <a:t>beth</a:t>
            </a:r>
            <a:r>
              <a:rPr lang="en-GB" sz="8400" dirty="0"/>
              <a:t> </a:t>
            </a:r>
            <a:r>
              <a:rPr lang="en-GB" sz="8400" dirty="0" err="1"/>
              <a:t>sy’n</a:t>
            </a:r>
            <a:r>
              <a:rPr lang="en-GB" sz="8400" dirty="0"/>
              <a:t> </a:t>
            </a:r>
            <a:r>
              <a:rPr lang="en-GB" sz="8400" dirty="0" err="1"/>
              <a:t>ei</a:t>
            </a:r>
            <a:r>
              <a:rPr lang="en-GB" sz="8400" dirty="0"/>
              <a:t> </a:t>
            </a:r>
            <a:r>
              <a:rPr lang="en-GB" sz="8400" dirty="0" err="1"/>
              <a:t>gael</a:t>
            </a:r>
            <a:r>
              <a:rPr lang="en-GB" sz="8400" dirty="0"/>
              <a:t> </a:t>
            </a:r>
            <a:r>
              <a:rPr lang="en-GB" sz="8400" dirty="0" err="1"/>
              <a:t>ei</a:t>
            </a:r>
            <a:r>
              <a:rPr lang="en-GB" sz="8400" dirty="0"/>
              <a:t> </a:t>
            </a:r>
            <a:r>
              <a:rPr lang="en-GB" sz="8400" dirty="0" err="1"/>
              <a:t>gynnig</a:t>
            </a:r>
            <a:r>
              <a:rPr lang="en-GB" sz="8400" dirty="0"/>
              <a:t>.  Does dim </a:t>
            </a:r>
            <a:r>
              <a:rPr lang="en-GB" sz="8400" dirty="0" err="1"/>
              <a:t>angen</a:t>
            </a:r>
            <a:r>
              <a:rPr lang="en-GB" sz="8400" dirty="0"/>
              <a:t> </a:t>
            </a:r>
            <a:r>
              <a:rPr lang="en-GB" sz="8400" dirty="0" err="1"/>
              <a:t>cymhwysterau</a:t>
            </a:r>
            <a:r>
              <a:rPr lang="en-GB" sz="8400" dirty="0"/>
              <a:t>, ac </a:t>
            </a:r>
            <a:r>
              <a:rPr lang="en-GB" sz="8400" dirty="0" err="1"/>
              <a:t>mae’n</a:t>
            </a:r>
            <a:r>
              <a:rPr lang="en-GB" sz="8400" dirty="0"/>
              <a:t> </a:t>
            </a:r>
            <a:r>
              <a:rPr lang="en-GB" sz="8400" dirty="0" err="1"/>
              <a:t>bosibl</a:t>
            </a:r>
            <a:r>
              <a:rPr lang="en-GB" sz="8400" dirty="0"/>
              <a:t> </a:t>
            </a:r>
            <a:r>
              <a:rPr lang="en-GB" sz="8400" dirty="0" err="1"/>
              <a:t>cael</a:t>
            </a:r>
            <a:r>
              <a:rPr lang="en-GB" sz="8400" dirty="0"/>
              <a:t> </a:t>
            </a:r>
            <a:r>
              <a:rPr lang="en-GB" sz="8400" dirty="0" err="1"/>
              <a:t>hyffordiant</a:t>
            </a:r>
            <a:r>
              <a:rPr lang="en-GB" sz="8400" dirty="0"/>
              <a:t>, </a:t>
            </a:r>
            <a:r>
              <a:rPr lang="en-GB" sz="8400" dirty="0" err="1"/>
              <a:t>cyn</a:t>
            </a:r>
            <a:r>
              <a:rPr lang="en-GB" sz="8400" dirty="0"/>
              <a:t> </a:t>
            </a:r>
            <a:r>
              <a:rPr lang="en-GB" sz="8400" dirty="0" err="1"/>
              <a:t>mynd</a:t>
            </a:r>
            <a:r>
              <a:rPr lang="en-GB" sz="8400" dirty="0"/>
              <a:t>.  </a:t>
            </a:r>
            <a:r>
              <a:rPr lang="en-GB" sz="8400" dirty="0" err="1"/>
              <a:t>Telir</a:t>
            </a:r>
            <a:r>
              <a:rPr lang="en-GB" sz="8400" dirty="0"/>
              <a:t> </a:t>
            </a:r>
            <a:r>
              <a:rPr lang="en-GB" sz="8400" dirty="0" err="1"/>
              <a:t>costau</a:t>
            </a:r>
            <a:r>
              <a:rPr lang="en-GB" sz="8400" dirty="0"/>
              <a:t> </a:t>
            </a:r>
            <a:r>
              <a:rPr lang="en-GB" sz="8400" dirty="0" err="1"/>
              <a:t>teithio</a:t>
            </a:r>
            <a:r>
              <a:rPr lang="en-GB" sz="8400" dirty="0"/>
              <a:t>, a </a:t>
            </a:r>
            <a:r>
              <a:rPr lang="en-GB" sz="8400" dirty="0" err="1"/>
              <a:t>threfnu’r</a:t>
            </a:r>
            <a:r>
              <a:rPr lang="en-GB" sz="8400" dirty="0"/>
              <a:t> </a:t>
            </a:r>
            <a:r>
              <a:rPr lang="en-GB" sz="8400" dirty="0" err="1"/>
              <a:t>llety</a:t>
            </a:r>
            <a:r>
              <a:rPr lang="en-GB" sz="8400" dirty="0"/>
              <a:t> </a:t>
            </a:r>
            <a:r>
              <a:rPr lang="en-GB" sz="8400" dirty="0" err="1"/>
              <a:t>i’r</a:t>
            </a:r>
            <a:r>
              <a:rPr lang="en-GB" sz="8400" dirty="0"/>
              <a:t> </a:t>
            </a:r>
            <a:r>
              <a:rPr lang="en-GB" sz="8400" dirty="0" err="1"/>
              <a:t>gwirfoddolwyr</a:t>
            </a:r>
            <a:r>
              <a:rPr lang="en-GB" sz="8400" dirty="0"/>
              <a:t> </a:t>
            </a:r>
            <a:r>
              <a:rPr lang="en-GB" sz="8400" dirty="0" err="1"/>
              <a:t>gan</a:t>
            </a:r>
            <a:r>
              <a:rPr lang="en-GB" sz="8400" dirty="0"/>
              <a:t> VSO, </a:t>
            </a:r>
            <a:r>
              <a:rPr lang="en-GB" sz="8400" dirty="0" err="1"/>
              <a:t>mewn</a:t>
            </a:r>
            <a:r>
              <a:rPr lang="en-GB" sz="8400" dirty="0"/>
              <a:t> </a:t>
            </a:r>
            <a:r>
              <a:rPr lang="en-GB" sz="8400" dirty="0" err="1"/>
              <a:t>gwledydd</a:t>
            </a:r>
            <a:r>
              <a:rPr lang="en-GB" sz="8400" dirty="0"/>
              <a:t> </a:t>
            </a:r>
            <a:r>
              <a:rPr lang="en-GB" sz="8400" dirty="0" err="1"/>
              <a:t>tlotaf</a:t>
            </a:r>
            <a:r>
              <a:rPr lang="en-GB" sz="8400" dirty="0"/>
              <a:t> y </a:t>
            </a:r>
            <a:r>
              <a:rPr lang="en-GB" sz="8400" dirty="0" err="1"/>
              <a:t>byd</a:t>
            </a:r>
            <a:r>
              <a:rPr lang="en-GB" sz="8400" dirty="0"/>
              <a:t>.  </a:t>
            </a:r>
          </a:p>
          <a:p>
            <a:pPr marL="0" indent="0">
              <a:lnSpc>
                <a:spcPct val="120000"/>
              </a:lnSpc>
              <a:buNone/>
            </a:pPr>
            <a:r>
              <a:rPr lang="en-GB" sz="8400" dirty="0" err="1"/>
              <a:t>Ar</a:t>
            </a:r>
            <a:r>
              <a:rPr lang="en-GB" sz="8400" dirty="0"/>
              <a:t> y </a:t>
            </a:r>
            <a:r>
              <a:rPr lang="en-GB" sz="8400" dirty="0" err="1"/>
              <a:t>llaw</a:t>
            </a:r>
            <a:r>
              <a:rPr lang="en-GB" sz="8400" dirty="0"/>
              <a:t> </a:t>
            </a:r>
            <a:r>
              <a:rPr lang="en-GB" sz="8400" dirty="0" err="1"/>
              <a:t>arall</a:t>
            </a:r>
            <a:r>
              <a:rPr lang="en-GB" sz="8400" dirty="0"/>
              <a:t>, </a:t>
            </a:r>
            <a:r>
              <a:rPr lang="en-GB" sz="8400" dirty="0" err="1"/>
              <a:t>rhaid</a:t>
            </a:r>
            <a:r>
              <a:rPr lang="en-GB" sz="8400" dirty="0"/>
              <a:t> </a:t>
            </a:r>
            <a:r>
              <a:rPr lang="en-GB" sz="8400" dirty="0" err="1"/>
              <a:t>i</a:t>
            </a:r>
            <a:r>
              <a:rPr lang="en-GB" sz="8400" dirty="0"/>
              <a:t> </a:t>
            </a:r>
            <a:r>
              <a:rPr lang="en-GB" sz="8400" dirty="0" err="1"/>
              <a:t>fyfyrwyr</a:t>
            </a:r>
            <a:r>
              <a:rPr lang="en-GB" sz="8400" dirty="0"/>
              <a:t> </a:t>
            </a:r>
            <a:r>
              <a:rPr lang="en-GB" sz="8400" dirty="0" err="1"/>
              <a:t>meddwl</a:t>
            </a:r>
            <a:r>
              <a:rPr lang="en-GB" sz="8400" dirty="0"/>
              <a:t> am </a:t>
            </a:r>
            <a:r>
              <a:rPr lang="en-GB" sz="8400" dirty="0" err="1"/>
              <a:t>eu</a:t>
            </a:r>
            <a:r>
              <a:rPr lang="en-GB" sz="8400" dirty="0"/>
              <a:t> </a:t>
            </a:r>
            <a:r>
              <a:rPr lang="en-GB" sz="8400" dirty="0" err="1"/>
              <a:t>cynnal</a:t>
            </a:r>
            <a:r>
              <a:rPr lang="en-GB" sz="8400" dirty="0"/>
              <a:t> </a:t>
            </a:r>
            <a:r>
              <a:rPr lang="en-GB" sz="8400" dirty="0" err="1"/>
              <a:t>eu</a:t>
            </a:r>
            <a:r>
              <a:rPr lang="en-GB" sz="8400" dirty="0"/>
              <a:t> </a:t>
            </a:r>
            <a:r>
              <a:rPr lang="en-GB" sz="8400" dirty="0" err="1"/>
              <a:t>hunan</a:t>
            </a:r>
            <a:r>
              <a:rPr lang="en-GB" sz="8400" dirty="0"/>
              <a:t>.  Felly </a:t>
            </a:r>
            <a:r>
              <a:rPr lang="en-GB" sz="8400" dirty="0" err="1"/>
              <a:t>gweithio</a:t>
            </a:r>
            <a:r>
              <a:rPr lang="en-GB" sz="8400" dirty="0"/>
              <a:t> </a:t>
            </a:r>
            <a:r>
              <a:rPr lang="en-GB" sz="8400" dirty="0" err="1"/>
              <a:t>yn</a:t>
            </a:r>
            <a:r>
              <a:rPr lang="en-GB" sz="8400" dirty="0"/>
              <a:t> </a:t>
            </a:r>
            <a:r>
              <a:rPr lang="en-GB" sz="8400" dirty="0" err="1"/>
              <a:t>ystod</a:t>
            </a:r>
            <a:r>
              <a:rPr lang="en-GB" sz="8400" dirty="0"/>
              <a:t> y </a:t>
            </a:r>
            <a:r>
              <a:rPr lang="en-GB" sz="8400" dirty="0" err="1"/>
              <a:t>gwyliau</a:t>
            </a:r>
            <a:r>
              <a:rPr lang="en-GB" sz="8400" dirty="0"/>
              <a:t>, neu am </a:t>
            </a:r>
            <a:r>
              <a:rPr lang="en-GB" sz="8400" dirty="0" err="1"/>
              <a:t>flwyddyn</a:t>
            </a:r>
            <a:r>
              <a:rPr lang="en-GB" sz="8400" dirty="0"/>
              <a:t> </a:t>
            </a:r>
            <a:r>
              <a:rPr lang="en-GB" sz="8400" dirty="0" err="1"/>
              <a:t>gyfan</a:t>
            </a:r>
            <a:r>
              <a:rPr lang="en-GB" sz="8400" dirty="0"/>
              <a:t>, </a:t>
            </a:r>
            <a:r>
              <a:rPr lang="en-GB" sz="8400" dirty="0" err="1"/>
              <a:t>yw’r</a:t>
            </a:r>
            <a:r>
              <a:rPr lang="en-GB" sz="8400" dirty="0"/>
              <a:t> </a:t>
            </a:r>
            <a:r>
              <a:rPr lang="en-GB" sz="8400" dirty="0" err="1"/>
              <a:t>unig</a:t>
            </a:r>
            <a:r>
              <a:rPr lang="en-GB" sz="8400" dirty="0"/>
              <a:t> </a:t>
            </a:r>
            <a:r>
              <a:rPr lang="en-GB" sz="8400" dirty="0" err="1"/>
              <a:t>dewis</a:t>
            </a:r>
            <a:r>
              <a:rPr lang="en-GB" sz="8400" dirty="0"/>
              <a:t> </a:t>
            </a:r>
            <a:r>
              <a:rPr lang="en-GB" sz="8400" dirty="0" err="1"/>
              <a:t>ambell</a:t>
            </a:r>
            <a:r>
              <a:rPr lang="en-GB" sz="8400" dirty="0"/>
              <a:t> </a:t>
            </a:r>
            <a:r>
              <a:rPr lang="en-GB" sz="8400" dirty="0" err="1"/>
              <a:t>waeth</a:t>
            </a:r>
            <a:r>
              <a:rPr lang="en-GB" sz="8400" dirty="0"/>
              <a:t>.</a:t>
            </a:r>
            <a:br>
              <a:rPr lang="cy-GB" sz="8400" dirty="0"/>
            </a:br>
            <a:r>
              <a:rPr lang="cy-GB" sz="8400" dirty="0"/>
              <a:t> </a:t>
            </a:r>
            <a:endParaRPr lang="en-GB" sz="8400" dirty="0"/>
          </a:p>
          <a:p>
            <a:endParaRPr lang="cy-GB" dirty="0"/>
          </a:p>
        </p:txBody>
      </p:sp>
      <p:pic>
        <p:nvPicPr>
          <p:cNvPr id="4" name="Picture 3">
            <a:extLst>
              <a:ext uri="{FF2B5EF4-FFF2-40B4-BE49-F238E27FC236}">
                <a16:creationId xmlns:a16="http://schemas.microsoft.com/office/drawing/2014/main" id="{27BF6C28-CA2B-4D47-AD4F-8C0FC273BE92}"/>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946423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3012" y="157401"/>
            <a:ext cx="8286299" cy="1447800"/>
          </a:xfrm>
          <a:solidFill>
            <a:schemeClr val="accent6">
              <a:lumMod val="20000"/>
              <a:lumOff val="80000"/>
            </a:schemeClr>
          </a:solidFill>
        </p:spPr>
        <p:txBody>
          <a:bodyPr/>
          <a:lstStyle/>
          <a:p>
            <a:r>
              <a:rPr lang="en-US" sz="3500" dirty="0" err="1">
                <a:solidFill>
                  <a:schemeClr val="accent1">
                    <a:lumMod val="10000"/>
                  </a:schemeClr>
                </a:solidFill>
              </a:rPr>
              <a:t>Gloywi</a:t>
            </a:r>
            <a:r>
              <a:rPr lang="en-US" sz="3500" dirty="0">
                <a:solidFill>
                  <a:schemeClr val="accent1">
                    <a:lumMod val="10000"/>
                  </a:schemeClr>
                </a:solidFill>
              </a:rPr>
              <a:t> </a:t>
            </a:r>
            <a:r>
              <a:rPr lang="en-US" sz="3500" dirty="0" err="1">
                <a:solidFill>
                  <a:schemeClr val="accent1">
                    <a:lumMod val="10000"/>
                  </a:schemeClr>
                </a:solidFill>
              </a:rPr>
              <a:t>Iaith</a:t>
            </a:r>
            <a:r>
              <a:rPr lang="en-US" sz="3500" dirty="0">
                <a:solidFill>
                  <a:schemeClr val="accent1">
                    <a:lumMod val="10000"/>
                  </a:schemeClr>
                </a:solidFill>
              </a:rPr>
              <a:t> </a:t>
            </a:r>
            <a:br>
              <a:rPr lang="en-US" sz="3500" dirty="0">
                <a:solidFill>
                  <a:schemeClr val="accent1">
                    <a:lumMod val="10000"/>
                  </a:schemeClr>
                </a:solidFill>
              </a:rPr>
            </a:br>
            <a:r>
              <a:rPr lang="en-US" sz="3500" dirty="0">
                <a:solidFill>
                  <a:schemeClr val="accent1">
                    <a:lumMod val="10000"/>
                  </a:schemeClr>
                </a:solidFill>
              </a:rPr>
              <a:t>- </a:t>
            </a:r>
            <a:r>
              <a:rPr lang="en-US" sz="3500" dirty="0" err="1">
                <a:solidFill>
                  <a:schemeClr val="accent1">
                    <a:lumMod val="10000"/>
                  </a:schemeClr>
                </a:solidFill>
              </a:rPr>
              <a:t>Adnoddau</a:t>
            </a:r>
            <a:r>
              <a:rPr lang="en-US" sz="3500" dirty="0">
                <a:solidFill>
                  <a:schemeClr val="accent1">
                    <a:lumMod val="10000"/>
                  </a:schemeClr>
                </a:solidFill>
              </a:rPr>
              <a:t> </a:t>
            </a:r>
            <a:r>
              <a:rPr lang="en-US" sz="3500" dirty="0" err="1">
                <a:solidFill>
                  <a:schemeClr val="accent1">
                    <a:lumMod val="10000"/>
                  </a:schemeClr>
                </a:solidFill>
              </a:rPr>
              <a:t>defnyddiol</a:t>
            </a:r>
            <a:endParaRPr lang="en-US" sz="3500" dirty="0">
              <a:solidFill>
                <a:schemeClr val="accent1">
                  <a:lumMod val="10000"/>
                </a:schemeClr>
              </a:solidFill>
            </a:endParaRPr>
          </a:p>
        </p:txBody>
      </p:sp>
      <p:sp>
        <p:nvSpPr>
          <p:cNvPr id="3" name="Content Placeholder 2"/>
          <p:cNvSpPr>
            <a:spLocks noGrp="1"/>
          </p:cNvSpPr>
          <p:nvPr>
            <p:ph idx="1"/>
          </p:nvPr>
        </p:nvSpPr>
        <p:spPr>
          <a:xfrm>
            <a:off x="516435" y="1914871"/>
            <a:ext cx="10515600" cy="3399604"/>
          </a:xfrm>
          <a:solidFill>
            <a:schemeClr val="accent1">
              <a:lumMod val="20000"/>
              <a:lumOff val="80000"/>
            </a:schemeClr>
          </a:solidFill>
        </p:spPr>
        <p:txBody>
          <a:bodyPr>
            <a:normAutofit fontScale="92500" lnSpcReduction="10000"/>
          </a:bodyPr>
          <a:lstStyle/>
          <a:p>
            <a:pPr marL="0" indent="0">
              <a:buNone/>
            </a:pPr>
            <a:r>
              <a:rPr lang="en-GB" dirty="0">
                <a:hlinkClick r:id="rId3">
                  <a:extLst>
                    <a:ext uri="{A12FA001-AC4F-418D-AE19-62706E023703}">
                      <ahyp:hlinkClr xmlns:ahyp="http://schemas.microsoft.com/office/drawing/2018/hyperlinkcolor" val="tx"/>
                    </a:ext>
                  </a:extLst>
                </a:hlinkClick>
              </a:rPr>
              <a:t>Adnoddau Y Porth https://adnoddau.porth.ac.uk/webapps/blackboard/content/listContent.jsp?course_id=_3056_1&amp;content_id=_81110_1 </a:t>
            </a:r>
            <a:endParaRPr lang="en-GB" dirty="0"/>
          </a:p>
          <a:p>
            <a:r>
              <a:rPr lang="en-US" dirty="0">
                <a:solidFill>
                  <a:schemeClr val="accent1">
                    <a:lumMod val="10000"/>
                  </a:schemeClr>
                </a:solidFill>
                <a:hlinkClick r:id="rId4">
                  <a:extLst>
                    <a:ext uri="{A12FA001-AC4F-418D-AE19-62706E023703}">
                      <ahyp:hlinkClr xmlns:ahyp="http://schemas.microsoft.com/office/drawing/2018/hyperlinkcolor" val="tx"/>
                    </a:ext>
                  </a:extLst>
                </a:hlinkClick>
              </a:rPr>
              <a:t>www.geiriadur.net</a:t>
            </a:r>
            <a:endParaRPr lang="en-US" dirty="0">
              <a:solidFill>
                <a:schemeClr val="accent1">
                  <a:lumMod val="10000"/>
                </a:schemeClr>
              </a:solidFill>
            </a:endParaRPr>
          </a:p>
          <a:p>
            <a:r>
              <a:rPr lang="en-GB" b="1" u="sng" dirty="0">
                <a:hlinkClick r:id="rId5">
                  <a:extLst>
                    <a:ext uri="{A12FA001-AC4F-418D-AE19-62706E023703}">
                      <ahyp:hlinkClr xmlns:ahyp="http://schemas.microsoft.com/office/drawing/2018/hyperlinkcolor" val="tx"/>
                    </a:ext>
                  </a:extLst>
                </a:hlinkClick>
              </a:rPr>
              <a:t>Geiriadur Prifysgol Cymru </a:t>
            </a:r>
          </a:p>
          <a:p>
            <a:pPr marL="0" indent="0">
              <a:buNone/>
            </a:pPr>
            <a:r>
              <a:rPr lang="en-GB" dirty="0">
                <a:hlinkClick r:id="rId5">
                  <a:extLst>
                    <a:ext uri="{A12FA001-AC4F-418D-AE19-62706E023703}">
                      <ahyp:hlinkClr xmlns:ahyp="http://schemas.microsoft.com/office/drawing/2018/hyperlinkcolor" val="tx"/>
                    </a:ext>
                  </a:extLst>
                </a:hlinkClick>
              </a:rPr>
              <a:t>http://welsh-dictionary.ac.uk/gpc/gpc.html</a:t>
            </a:r>
            <a:endParaRPr lang="en-GB" dirty="0"/>
          </a:p>
          <a:p>
            <a:pPr marL="0" indent="0">
              <a:buNone/>
            </a:pPr>
            <a:r>
              <a:rPr lang="en-US" b="1" u="sng" dirty="0" err="1">
                <a:solidFill>
                  <a:schemeClr val="accent1">
                    <a:lumMod val="10000"/>
                  </a:schemeClr>
                </a:solidFill>
              </a:rPr>
              <a:t>Geiriadur</a:t>
            </a:r>
            <a:r>
              <a:rPr lang="en-US" b="1" u="sng" dirty="0">
                <a:solidFill>
                  <a:schemeClr val="accent1">
                    <a:lumMod val="10000"/>
                  </a:schemeClr>
                </a:solidFill>
              </a:rPr>
              <a:t> </a:t>
            </a:r>
            <a:r>
              <a:rPr lang="en-US" b="1" u="sng" dirty="0" err="1">
                <a:solidFill>
                  <a:schemeClr val="accent1">
                    <a:lumMod val="10000"/>
                  </a:schemeClr>
                </a:solidFill>
              </a:rPr>
              <a:t>yr</a:t>
            </a:r>
            <a:r>
              <a:rPr lang="en-US" b="1" u="sng" dirty="0">
                <a:solidFill>
                  <a:schemeClr val="accent1">
                    <a:lumMod val="10000"/>
                  </a:schemeClr>
                </a:solidFill>
              </a:rPr>
              <a:t> </a:t>
            </a:r>
            <a:r>
              <a:rPr lang="en-US" b="1" u="sng" dirty="0" err="1">
                <a:solidFill>
                  <a:schemeClr val="accent1">
                    <a:lumMod val="10000"/>
                  </a:schemeClr>
                </a:solidFill>
              </a:rPr>
              <a:t>Academi</a:t>
            </a:r>
            <a:r>
              <a:rPr lang="en-US" b="1" u="sng" dirty="0">
                <a:solidFill>
                  <a:schemeClr val="accent1">
                    <a:lumMod val="10000"/>
                  </a:schemeClr>
                </a:solidFill>
              </a:rPr>
              <a:t> </a:t>
            </a:r>
          </a:p>
          <a:p>
            <a:r>
              <a:rPr lang="en-US" dirty="0">
                <a:solidFill>
                  <a:schemeClr val="accent1">
                    <a:lumMod val="10000"/>
                  </a:schemeClr>
                </a:solidFill>
                <a:hlinkClick r:id="rId6">
                  <a:extLst>
                    <a:ext uri="{A12FA001-AC4F-418D-AE19-62706E023703}">
                      <ahyp:hlinkClr xmlns:ahyp="http://schemas.microsoft.com/office/drawing/2018/hyperlinkcolor" val="tx"/>
                    </a:ext>
                  </a:extLst>
                </a:hlinkClick>
              </a:rPr>
              <a:t>http://www.geiriaduracademi.org</a:t>
            </a:r>
            <a:r>
              <a:rPr lang="en-US" dirty="0">
                <a:solidFill>
                  <a:schemeClr val="accent1">
                    <a:lumMod val="10000"/>
                  </a:schemeClr>
                </a:solidFill>
              </a:rPr>
              <a:t> </a:t>
            </a:r>
          </a:p>
          <a:p>
            <a:endParaRPr lang="en-US" dirty="0">
              <a:solidFill>
                <a:schemeClr val="tx1"/>
              </a:solidFill>
            </a:endParaRPr>
          </a:p>
          <a:p>
            <a:pPr>
              <a:buNone/>
            </a:pPr>
            <a:endParaRPr lang="en-US" dirty="0">
              <a:solidFill>
                <a:schemeClr val="tx1"/>
              </a:solidFill>
            </a:endParaRPr>
          </a:p>
        </p:txBody>
      </p:sp>
      <p:pic>
        <p:nvPicPr>
          <p:cNvPr id="4" name="Picture 3">
            <a:extLst>
              <a:ext uri="{FF2B5EF4-FFF2-40B4-BE49-F238E27FC236}">
                <a16:creationId xmlns:a16="http://schemas.microsoft.com/office/drawing/2014/main" id="{2A3B1199-389C-FC43-9093-03633A8FA228}"/>
              </a:ext>
            </a:extLst>
          </p:cNvPr>
          <p:cNvPicPr>
            <a:picLocks noChangeAspect="1"/>
          </p:cNvPicPr>
          <p:nvPr/>
        </p:nvPicPr>
        <p:blipFill rotWithShape="1">
          <a:blip r:embed="rId7"/>
          <a:srcRect t="3313"/>
          <a:stretch/>
        </p:blipFill>
        <p:spPr>
          <a:xfrm>
            <a:off x="0" y="5927834"/>
            <a:ext cx="12192000" cy="930166"/>
          </a:xfrm>
          <a:prstGeom prst="rect">
            <a:avLst/>
          </a:prstGeom>
        </p:spPr>
      </p:pic>
    </p:spTree>
    <p:extLst>
      <p:ext uri="{BB962C8B-B14F-4D97-AF65-F5344CB8AC3E}">
        <p14:creationId xmlns:p14="http://schemas.microsoft.com/office/powerpoint/2010/main" val="517536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B1243F1-0F71-CA43-8672-8D8814B3D768}"/>
              </a:ext>
            </a:extLst>
          </p:cNvPr>
          <p:cNvPicPr>
            <a:picLocks noGrp="1" noChangeAspect="1"/>
          </p:cNvPicPr>
          <p:nvPr>
            <p:ph idx="1"/>
          </p:nvPr>
        </p:nvPicPr>
        <p:blipFill>
          <a:blip r:embed="rId2"/>
          <a:stretch>
            <a:fillRect/>
          </a:stretch>
        </p:blipFill>
        <p:spPr>
          <a:xfrm rot="21395661">
            <a:off x="127176" y="1389302"/>
            <a:ext cx="2293720" cy="3074356"/>
          </a:xfrm>
        </p:spPr>
      </p:pic>
      <p:pic>
        <p:nvPicPr>
          <p:cNvPr id="7" name="Picture 6">
            <a:extLst>
              <a:ext uri="{FF2B5EF4-FFF2-40B4-BE49-F238E27FC236}">
                <a16:creationId xmlns:a16="http://schemas.microsoft.com/office/drawing/2014/main" id="{FE0C9CFA-ED65-AF41-80C2-B1EDDEDF211B}"/>
              </a:ext>
            </a:extLst>
          </p:cNvPr>
          <p:cNvPicPr>
            <a:picLocks noChangeAspect="1"/>
          </p:cNvPicPr>
          <p:nvPr/>
        </p:nvPicPr>
        <p:blipFill>
          <a:blip r:embed="rId3"/>
          <a:stretch>
            <a:fillRect/>
          </a:stretch>
        </p:blipFill>
        <p:spPr>
          <a:xfrm>
            <a:off x="2510186" y="1962873"/>
            <a:ext cx="2482850" cy="3568622"/>
          </a:xfrm>
          <a:prstGeom prst="rect">
            <a:avLst/>
          </a:prstGeom>
        </p:spPr>
      </p:pic>
      <p:sp>
        <p:nvSpPr>
          <p:cNvPr id="8" name="Rounded Rectangle 7">
            <a:extLst>
              <a:ext uri="{FF2B5EF4-FFF2-40B4-BE49-F238E27FC236}">
                <a16:creationId xmlns:a16="http://schemas.microsoft.com/office/drawing/2014/main" id="{23CEBE20-454A-B541-943A-1C328F95C3B8}"/>
              </a:ext>
            </a:extLst>
          </p:cNvPr>
          <p:cNvSpPr/>
          <p:nvPr/>
        </p:nvSpPr>
        <p:spPr>
          <a:xfrm>
            <a:off x="431441" y="203201"/>
            <a:ext cx="4157491" cy="863600"/>
          </a:xfrm>
          <a:prstGeom prst="round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cy-GB" sz="3600" b="1" dirty="0"/>
              <a:t>Llyfrau Defnyddiol </a:t>
            </a:r>
          </a:p>
        </p:txBody>
      </p:sp>
      <p:pic>
        <p:nvPicPr>
          <p:cNvPr id="10" name="Picture 9">
            <a:extLst>
              <a:ext uri="{FF2B5EF4-FFF2-40B4-BE49-F238E27FC236}">
                <a16:creationId xmlns:a16="http://schemas.microsoft.com/office/drawing/2014/main" id="{898A4D1E-2286-BB43-8526-DD9816A375AF}"/>
              </a:ext>
            </a:extLst>
          </p:cNvPr>
          <p:cNvPicPr>
            <a:picLocks noChangeAspect="1"/>
          </p:cNvPicPr>
          <p:nvPr/>
        </p:nvPicPr>
        <p:blipFill>
          <a:blip r:embed="rId4"/>
          <a:stretch>
            <a:fillRect/>
          </a:stretch>
        </p:blipFill>
        <p:spPr>
          <a:xfrm>
            <a:off x="5134319" y="203201"/>
            <a:ext cx="2224740" cy="3120291"/>
          </a:xfrm>
          <a:prstGeom prst="rect">
            <a:avLst/>
          </a:prstGeom>
        </p:spPr>
      </p:pic>
      <p:pic>
        <p:nvPicPr>
          <p:cNvPr id="12" name="Picture 11">
            <a:extLst>
              <a:ext uri="{FF2B5EF4-FFF2-40B4-BE49-F238E27FC236}">
                <a16:creationId xmlns:a16="http://schemas.microsoft.com/office/drawing/2014/main" id="{AE43711B-E941-7642-A8E7-04C330A26BFB}"/>
              </a:ext>
            </a:extLst>
          </p:cNvPr>
          <p:cNvPicPr>
            <a:picLocks noChangeAspect="1"/>
          </p:cNvPicPr>
          <p:nvPr/>
        </p:nvPicPr>
        <p:blipFill>
          <a:blip r:embed="rId5"/>
          <a:stretch>
            <a:fillRect/>
          </a:stretch>
        </p:blipFill>
        <p:spPr>
          <a:xfrm>
            <a:off x="9582958" y="2755064"/>
            <a:ext cx="2391152" cy="3319363"/>
          </a:xfrm>
          <a:prstGeom prst="rect">
            <a:avLst/>
          </a:prstGeom>
        </p:spPr>
      </p:pic>
      <p:pic>
        <p:nvPicPr>
          <p:cNvPr id="14" name="Picture 13">
            <a:extLst>
              <a:ext uri="{FF2B5EF4-FFF2-40B4-BE49-F238E27FC236}">
                <a16:creationId xmlns:a16="http://schemas.microsoft.com/office/drawing/2014/main" id="{A0757098-209D-2748-8A78-70854D01B1D5}"/>
              </a:ext>
            </a:extLst>
          </p:cNvPr>
          <p:cNvPicPr>
            <a:picLocks noChangeAspect="1"/>
          </p:cNvPicPr>
          <p:nvPr/>
        </p:nvPicPr>
        <p:blipFill>
          <a:blip r:embed="rId6"/>
          <a:stretch>
            <a:fillRect/>
          </a:stretch>
        </p:blipFill>
        <p:spPr>
          <a:xfrm rot="638701">
            <a:off x="8851154" y="33606"/>
            <a:ext cx="2174288" cy="3185745"/>
          </a:xfrm>
          <a:prstGeom prst="rect">
            <a:avLst/>
          </a:prstGeom>
        </p:spPr>
      </p:pic>
      <p:pic>
        <p:nvPicPr>
          <p:cNvPr id="16" name="Picture 15">
            <a:extLst>
              <a:ext uri="{FF2B5EF4-FFF2-40B4-BE49-F238E27FC236}">
                <a16:creationId xmlns:a16="http://schemas.microsoft.com/office/drawing/2014/main" id="{9ECC204B-C73C-8644-9A7F-372C88C570D8}"/>
              </a:ext>
            </a:extLst>
          </p:cNvPr>
          <p:cNvPicPr>
            <a:picLocks noChangeAspect="1"/>
          </p:cNvPicPr>
          <p:nvPr/>
        </p:nvPicPr>
        <p:blipFill>
          <a:blip r:embed="rId7"/>
          <a:stretch>
            <a:fillRect/>
          </a:stretch>
        </p:blipFill>
        <p:spPr>
          <a:xfrm rot="21119473">
            <a:off x="6480517" y="2897078"/>
            <a:ext cx="2273300" cy="3352800"/>
          </a:xfrm>
          <a:prstGeom prst="rect">
            <a:avLst/>
          </a:prstGeom>
        </p:spPr>
      </p:pic>
      <p:pic>
        <p:nvPicPr>
          <p:cNvPr id="9" name="Picture 8">
            <a:extLst>
              <a:ext uri="{FF2B5EF4-FFF2-40B4-BE49-F238E27FC236}">
                <a16:creationId xmlns:a16="http://schemas.microsoft.com/office/drawing/2014/main" id="{ABD7D2AD-B11B-A248-B19A-A0E0A428CC31}"/>
              </a:ext>
            </a:extLst>
          </p:cNvPr>
          <p:cNvPicPr>
            <a:picLocks noChangeAspect="1"/>
          </p:cNvPicPr>
          <p:nvPr/>
        </p:nvPicPr>
        <p:blipFill rotWithShape="1">
          <a:blip r:embed="rId8"/>
          <a:srcRect t="3313"/>
          <a:stretch/>
        </p:blipFill>
        <p:spPr>
          <a:xfrm>
            <a:off x="0" y="5927834"/>
            <a:ext cx="12192000" cy="930166"/>
          </a:xfrm>
          <a:prstGeom prst="rect">
            <a:avLst/>
          </a:prstGeom>
        </p:spPr>
      </p:pic>
    </p:spTree>
    <p:extLst>
      <p:ext uri="{BB962C8B-B14F-4D97-AF65-F5344CB8AC3E}">
        <p14:creationId xmlns:p14="http://schemas.microsoft.com/office/powerpoint/2010/main" val="3192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742C3-0FAB-E84E-B3F0-4A4D691B694C}"/>
              </a:ext>
            </a:extLst>
          </p:cNvPr>
          <p:cNvSpPr>
            <a:spLocks noGrp="1"/>
          </p:cNvSpPr>
          <p:nvPr>
            <p:ph type="title"/>
          </p:nvPr>
        </p:nvSpPr>
        <p:spPr>
          <a:solidFill>
            <a:schemeClr val="accent6">
              <a:lumMod val="20000"/>
              <a:lumOff val="80000"/>
            </a:schemeClr>
          </a:solidFill>
        </p:spPr>
        <p:txBody>
          <a:bodyPr>
            <a:normAutofit/>
          </a:bodyPr>
          <a:lstStyle/>
          <a:p>
            <a:r>
              <a:rPr lang="cy-GB" sz="5400" b="1" dirty="0"/>
              <a:t>Tasg 2 – Trawsieithu </a:t>
            </a:r>
          </a:p>
        </p:txBody>
      </p:sp>
      <p:sp>
        <p:nvSpPr>
          <p:cNvPr id="3" name="Content Placeholder 2">
            <a:extLst>
              <a:ext uri="{FF2B5EF4-FFF2-40B4-BE49-F238E27FC236}">
                <a16:creationId xmlns:a16="http://schemas.microsoft.com/office/drawing/2014/main" id="{E694B135-83C6-8647-AF61-853437CD8AFB}"/>
              </a:ext>
            </a:extLst>
          </p:cNvPr>
          <p:cNvSpPr>
            <a:spLocks noGrp="1"/>
          </p:cNvSpPr>
          <p:nvPr>
            <p:ph idx="1"/>
          </p:nvPr>
        </p:nvSpPr>
        <p:spPr>
          <a:xfrm>
            <a:off x="838200" y="2071808"/>
            <a:ext cx="10515600" cy="2377098"/>
          </a:xfrm>
          <a:solidFill>
            <a:schemeClr val="accent4">
              <a:lumMod val="20000"/>
              <a:lumOff val="80000"/>
            </a:schemeClr>
          </a:solidFill>
        </p:spPr>
        <p:txBody>
          <a:bodyPr/>
          <a:lstStyle/>
          <a:p>
            <a:r>
              <a:rPr lang="cy-GB" sz="5400" b="1" dirty="0"/>
              <a:t>Beth yw trawsieithu?</a:t>
            </a:r>
          </a:p>
          <a:p>
            <a:pPr marL="0" indent="0">
              <a:buNone/>
            </a:pPr>
            <a:endParaRPr lang="cy-GB" dirty="0"/>
          </a:p>
        </p:txBody>
      </p:sp>
      <p:pic>
        <p:nvPicPr>
          <p:cNvPr id="5" name="Picture 4">
            <a:extLst>
              <a:ext uri="{FF2B5EF4-FFF2-40B4-BE49-F238E27FC236}">
                <a16:creationId xmlns:a16="http://schemas.microsoft.com/office/drawing/2014/main" id="{20C0AF2D-A83D-3645-A91F-C1E58466FDAF}"/>
              </a:ext>
            </a:extLst>
          </p:cNvPr>
          <p:cNvPicPr>
            <a:picLocks noChangeAspect="1"/>
          </p:cNvPicPr>
          <p:nvPr/>
        </p:nvPicPr>
        <p:blipFill>
          <a:blip r:embed="rId2"/>
          <a:stretch>
            <a:fillRect/>
          </a:stretch>
        </p:blipFill>
        <p:spPr>
          <a:xfrm>
            <a:off x="8906608" y="2071808"/>
            <a:ext cx="2447192" cy="2169496"/>
          </a:xfrm>
          <a:prstGeom prst="rect">
            <a:avLst/>
          </a:prstGeom>
        </p:spPr>
      </p:pic>
      <p:pic>
        <p:nvPicPr>
          <p:cNvPr id="6" name="Picture 5">
            <a:extLst>
              <a:ext uri="{FF2B5EF4-FFF2-40B4-BE49-F238E27FC236}">
                <a16:creationId xmlns:a16="http://schemas.microsoft.com/office/drawing/2014/main" id="{58DFBE25-16E8-6346-9A54-B5F5B2DBBC32}"/>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1553776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663987" y="497267"/>
            <a:ext cx="4104009" cy="923330"/>
          </a:xfrm>
          <a:prstGeom prst="rect">
            <a:avLst/>
          </a:prstGeom>
          <a:noFill/>
        </p:spPr>
        <p:txBody>
          <a:bodyPr wrap="none" lIns="91440" tIns="45720" rIns="91440" bIns="45720">
            <a:spAutoFit/>
          </a:bodyPr>
          <a:lstStyle/>
          <a:p>
            <a:pPr algn="ctr"/>
            <a:r>
              <a:rPr lang="en-GB" sz="5400" dirty="0">
                <a:ln w="0"/>
                <a:solidFill>
                  <a:schemeClr val="accent1"/>
                </a:solidFill>
                <a:effectLst>
                  <a:outerShdw blurRad="38100" dist="25400" dir="5400000" algn="ctr" rotWithShape="0">
                    <a:srgbClr val="6E747A">
                      <a:alpha val="43000"/>
                    </a:srgbClr>
                  </a:outerShdw>
                </a:effectLst>
              </a:rPr>
              <a:t>TRAWSIEITHU</a:t>
            </a:r>
          </a:p>
        </p:txBody>
      </p:sp>
      <p:sp>
        <p:nvSpPr>
          <p:cNvPr id="4" name="Rectangle 3"/>
          <p:cNvSpPr/>
          <p:nvPr/>
        </p:nvSpPr>
        <p:spPr>
          <a:xfrm>
            <a:off x="614870" y="1420596"/>
            <a:ext cx="10415776" cy="3338093"/>
          </a:xfrm>
          <a:prstGeom prst="rect">
            <a:avLst/>
          </a:prstGeom>
          <a:solidFill>
            <a:schemeClr val="accent6">
              <a:lumMod val="20000"/>
              <a:lumOff val="80000"/>
            </a:schemeClr>
          </a:solidFill>
        </p:spPr>
        <p:txBody>
          <a:bodyPr wrap="square">
            <a:spAutoFit/>
          </a:bodyPr>
          <a:lstStyle/>
          <a:p>
            <a:pPr>
              <a:defRPr/>
            </a:pPr>
            <a:r>
              <a:rPr lang="cy-GB" sz="3637" b="1" dirty="0"/>
              <a:t>Beth yw trawsieithu?</a:t>
            </a:r>
          </a:p>
          <a:p>
            <a:pPr>
              <a:defRPr/>
            </a:pPr>
            <a:endParaRPr lang="cy-GB" sz="3637" b="1" dirty="0">
              <a:solidFill>
                <a:srgbClr val="D60F00"/>
              </a:solidFill>
            </a:endParaRPr>
          </a:p>
          <a:p>
            <a:pPr>
              <a:defRPr/>
            </a:pPr>
            <a:r>
              <a:rPr lang="cy-GB" sz="2424" dirty="0"/>
              <a:t>Sefyllfa lle rydym yn </a:t>
            </a:r>
            <a:r>
              <a:rPr lang="cy-GB" sz="2424" b="1" dirty="0"/>
              <a:t>derbyn gwybodaeth </a:t>
            </a:r>
            <a:r>
              <a:rPr lang="cy-GB" sz="2424" dirty="0"/>
              <a:t>mewn un iaith ac yn ei</a:t>
            </a:r>
            <a:r>
              <a:rPr lang="cy-GB" sz="2424" b="1" dirty="0"/>
              <a:t> defnyddio </a:t>
            </a:r>
            <a:r>
              <a:rPr lang="cy-GB" sz="2424" dirty="0"/>
              <a:t>yn y llall, e.e.:</a:t>
            </a:r>
          </a:p>
          <a:p>
            <a:pPr>
              <a:defRPr/>
            </a:pPr>
            <a:endParaRPr lang="cy-GB" sz="2424" dirty="0"/>
          </a:p>
          <a:p>
            <a:pPr>
              <a:lnSpc>
                <a:spcPct val="90000"/>
              </a:lnSpc>
              <a:defRPr/>
            </a:pPr>
            <a:r>
              <a:rPr lang="cy-GB" sz="2424" dirty="0"/>
              <a:t>Darllen yn Saesneg ond yna’n ysgrifennu yn Gymraeg</a:t>
            </a:r>
          </a:p>
          <a:p>
            <a:pPr>
              <a:lnSpc>
                <a:spcPct val="90000"/>
              </a:lnSpc>
              <a:defRPr/>
            </a:pPr>
            <a:endParaRPr lang="cy-GB" sz="2424" dirty="0"/>
          </a:p>
          <a:p>
            <a:pPr>
              <a:lnSpc>
                <a:spcPct val="90000"/>
              </a:lnSpc>
              <a:defRPr/>
            </a:pPr>
            <a:r>
              <a:rPr lang="cy-GB" sz="2424" dirty="0"/>
              <a:t>Gwrando yn Saesneg ond yna’n siarad yn Gymraeg</a:t>
            </a:r>
          </a:p>
        </p:txBody>
      </p:sp>
      <p:pic>
        <p:nvPicPr>
          <p:cNvPr id="5" name="Picture 4">
            <a:extLst>
              <a:ext uri="{FF2B5EF4-FFF2-40B4-BE49-F238E27FC236}">
                <a16:creationId xmlns:a16="http://schemas.microsoft.com/office/drawing/2014/main" id="{618990C9-E3D5-E644-AC06-3B4E1A501BC2}"/>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7006156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D50312F-744C-C247-A9FF-994DBD6A45D2}"/>
              </a:ext>
            </a:extLst>
          </p:cNvPr>
          <p:cNvPicPr>
            <a:picLocks noChangeAspect="1"/>
          </p:cNvPicPr>
          <p:nvPr/>
        </p:nvPicPr>
        <p:blipFill>
          <a:blip r:embed="rId2"/>
          <a:stretch>
            <a:fillRect/>
          </a:stretch>
        </p:blipFill>
        <p:spPr>
          <a:xfrm>
            <a:off x="1052526" y="122145"/>
            <a:ext cx="10152748" cy="5566579"/>
          </a:xfrm>
          <a:prstGeom prst="rect">
            <a:avLst/>
          </a:prstGeom>
        </p:spPr>
      </p:pic>
      <p:pic>
        <p:nvPicPr>
          <p:cNvPr id="4" name="Picture 3">
            <a:extLst>
              <a:ext uri="{FF2B5EF4-FFF2-40B4-BE49-F238E27FC236}">
                <a16:creationId xmlns:a16="http://schemas.microsoft.com/office/drawing/2014/main" id="{359D2E5D-E4DE-E149-9E90-FB4DC8B8DBFF}"/>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2794035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1559496" y="243321"/>
            <a:ext cx="9073008" cy="3528392"/>
          </a:xfrm>
        </p:spPr>
        <p:txBody>
          <a:bodyPr>
            <a:normAutofit lnSpcReduction="10000"/>
          </a:bodyPr>
          <a:lstStyle/>
          <a:p>
            <a:pPr eaLnBrk="1" hangingPunct="1">
              <a:buFont typeface="Wingdings" pitchFamily="2" charset="2"/>
              <a:buNone/>
              <a:defRPr/>
            </a:pPr>
            <a:r>
              <a:rPr lang="cy-GB" sz="2400" b="1" dirty="0"/>
              <a:t>  </a:t>
            </a:r>
            <a:r>
              <a:rPr lang="cy-GB" sz="3600" b="1" dirty="0">
                <a:solidFill>
                  <a:srgbClr val="D60F00"/>
                </a:solidFill>
              </a:rPr>
              <a:t>Beth yw trawsieithu a sut mae ei ddefnyddio?</a:t>
            </a:r>
            <a:endParaRPr lang="cy-GB" dirty="0">
              <a:solidFill>
                <a:srgbClr val="D60F00"/>
              </a:solidFill>
            </a:endParaRPr>
          </a:p>
          <a:p>
            <a:pPr eaLnBrk="1" hangingPunct="1">
              <a:lnSpc>
                <a:spcPct val="110000"/>
              </a:lnSpc>
              <a:buFont typeface="Wingdings" pitchFamily="2" charset="2"/>
              <a:buNone/>
              <a:defRPr/>
            </a:pPr>
            <a:r>
              <a:rPr lang="cy-GB" dirty="0"/>
              <a:t>  </a:t>
            </a:r>
          </a:p>
          <a:p>
            <a:pPr eaLnBrk="1" hangingPunct="1">
              <a:lnSpc>
                <a:spcPct val="110000"/>
              </a:lnSpc>
              <a:buFont typeface="Wingdings" pitchFamily="2" charset="2"/>
              <a:buNone/>
              <a:defRPr/>
            </a:pPr>
            <a:r>
              <a:rPr lang="cy-GB" sz="2424" dirty="0"/>
              <a:t>Y diffiniad symlaf yw sefyllfa lle rydym yn </a:t>
            </a:r>
            <a:r>
              <a:rPr lang="cy-GB" sz="2424" b="1" dirty="0"/>
              <a:t>derbyn gwybodaeth </a:t>
            </a:r>
            <a:r>
              <a:rPr lang="cy-GB" sz="2424" dirty="0"/>
              <a:t>mewn un iaith ac yn ei</a:t>
            </a:r>
            <a:r>
              <a:rPr lang="cy-GB" sz="2424" b="1" dirty="0"/>
              <a:t> defnyddio </a:t>
            </a:r>
            <a:r>
              <a:rPr lang="cy-GB" sz="2424" dirty="0"/>
              <a:t>yn y llall e.e.</a:t>
            </a:r>
          </a:p>
          <a:p>
            <a:pPr eaLnBrk="1" hangingPunct="1">
              <a:lnSpc>
                <a:spcPct val="110000"/>
              </a:lnSpc>
              <a:buFont typeface="Wingdings" pitchFamily="2" charset="2"/>
              <a:buNone/>
              <a:defRPr/>
            </a:pPr>
            <a:endParaRPr lang="cy-GB" sz="2424" dirty="0"/>
          </a:p>
          <a:p>
            <a:pPr algn="ctr" eaLnBrk="1" hangingPunct="1">
              <a:lnSpc>
                <a:spcPct val="90000"/>
              </a:lnSpc>
              <a:buFont typeface="Wingdings" pitchFamily="2" charset="2"/>
              <a:buNone/>
              <a:defRPr/>
            </a:pPr>
            <a:r>
              <a:rPr lang="cy-GB" sz="2424" b="1" dirty="0">
                <a:solidFill>
                  <a:schemeClr val="accent3">
                    <a:lumMod val="75000"/>
                  </a:schemeClr>
                </a:solidFill>
              </a:rPr>
              <a:t>Darllen yn Saesneg </a:t>
            </a:r>
            <a:r>
              <a:rPr lang="cy-GB" sz="2424" b="1" dirty="0">
                <a:solidFill>
                  <a:schemeClr val="accent3">
                    <a:lumMod val="75000"/>
                  </a:schemeClr>
                </a:solidFill>
                <a:sym typeface="Wingdings" pitchFamily="2" charset="2"/>
              </a:rPr>
              <a:t></a:t>
            </a:r>
            <a:r>
              <a:rPr lang="cy-GB" sz="2424" b="1" dirty="0">
                <a:solidFill>
                  <a:schemeClr val="accent3">
                    <a:lumMod val="75000"/>
                  </a:schemeClr>
                </a:solidFill>
              </a:rPr>
              <a:t> Ysgrifennu yn Gymraeg / </a:t>
            </a:r>
          </a:p>
          <a:p>
            <a:pPr algn="ctr" eaLnBrk="1" hangingPunct="1">
              <a:lnSpc>
                <a:spcPct val="90000"/>
              </a:lnSpc>
              <a:buFont typeface="Wingdings" pitchFamily="2" charset="2"/>
              <a:buNone/>
              <a:defRPr/>
            </a:pPr>
            <a:r>
              <a:rPr lang="cy-GB" sz="2424" b="1" dirty="0">
                <a:solidFill>
                  <a:schemeClr val="accent3">
                    <a:lumMod val="75000"/>
                  </a:schemeClr>
                </a:solidFill>
              </a:rPr>
              <a:t>Gwrando yn Saesneg </a:t>
            </a:r>
            <a:r>
              <a:rPr lang="cy-GB" sz="2424" b="1" dirty="0">
                <a:solidFill>
                  <a:schemeClr val="accent3">
                    <a:lumMod val="75000"/>
                  </a:schemeClr>
                </a:solidFill>
                <a:sym typeface="Wingdings" pitchFamily="2" charset="2"/>
              </a:rPr>
              <a:t></a:t>
            </a:r>
            <a:r>
              <a:rPr lang="cy-GB" sz="2424" b="1" dirty="0">
                <a:solidFill>
                  <a:schemeClr val="accent3">
                    <a:lumMod val="75000"/>
                  </a:schemeClr>
                </a:solidFill>
              </a:rPr>
              <a:t> Siarad yn Gymraeg</a:t>
            </a:r>
          </a:p>
          <a:p>
            <a:pPr eaLnBrk="1" hangingPunct="1">
              <a:lnSpc>
                <a:spcPct val="90000"/>
              </a:lnSpc>
              <a:buFont typeface="Wingdings" pitchFamily="2" charset="2"/>
              <a:buNone/>
              <a:defRPr/>
            </a:pPr>
            <a:endParaRPr lang="cy-GB" sz="2424" dirty="0"/>
          </a:p>
          <a:p>
            <a:pPr eaLnBrk="1" hangingPunct="1">
              <a:lnSpc>
                <a:spcPct val="90000"/>
              </a:lnSpc>
              <a:buFont typeface="Wingdings" pitchFamily="2" charset="2"/>
              <a:buNone/>
              <a:defRPr/>
            </a:pPr>
            <a:endParaRPr lang="cy-GB" dirty="0"/>
          </a:p>
          <a:p>
            <a:pPr eaLnBrk="1" hangingPunct="1">
              <a:lnSpc>
                <a:spcPct val="90000"/>
              </a:lnSpc>
              <a:buFont typeface="Wingdings" pitchFamily="2" charset="2"/>
              <a:buNone/>
              <a:defRPr/>
            </a:pPr>
            <a:endParaRPr lang="cy-GB" dirty="0"/>
          </a:p>
        </p:txBody>
      </p:sp>
      <p:sp>
        <p:nvSpPr>
          <p:cNvPr id="6" name="Rectangle 5"/>
          <p:cNvSpPr/>
          <p:nvPr/>
        </p:nvSpPr>
        <p:spPr>
          <a:xfrm>
            <a:off x="1092715" y="4188054"/>
            <a:ext cx="4846822" cy="132343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000" b="1" dirty="0">
                <a:solidFill>
                  <a:srgbClr val="D60F00"/>
                </a:solidFill>
                <a:latin typeface="Arial" charset="0"/>
                <a:ea typeface="Arial" charset="0"/>
                <a:cs typeface="Arial" charset="0"/>
              </a:rPr>
              <a:t>CYFIEITHU </a:t>
            </a:r>
          </a:p>
          <a:p>
            <a:pPr algn="ctr"/>
            <a:r>
              <a:rPr lang="en-US" sz="2000" b="1" dirty="0" err="1">
                <a:solidFill>
                  <a:schemeClr val="tx1"/>
                </a:solidFill>
                <a:latin typeface="+mj-lt"/>
                <a:ea typeface="Calibri" charset="0"/>
                <a:cs typeface="Calibri" charset="0"/>
              </a:rPr>
              <a:t>Rhaid</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trosglwyddo’r</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testun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yn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ei</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gyfanrwydd</a:t>
            </a:r>
            <a:r>
              <a:rPr lang="en-US" sz="2000" b="1" dirty="0">
                <a:solidFill>
                  <a:schemeClr val="tx1"/>
                </a:solidFill>
                <a:latin typeface="+mj-lt"/>
                <a:ea typeface="Calibri" charset="0"/>
                <a:cs typeface="Calibri" charset="0"/>
              </a:rPr>
              <a:t> o un </a:t>
            </a:r>
            <a:r>
              <a:rPr lang="en-US" sz="2000" b="1" dirty="0" err="1">
                <a:solidFill>
                  <a:schemeClr val="tx1"/>
                </a:solidFill>
                <a:latin typeface="+mj-lt"/>
                <a:ea typeface="Calibri" charset="0"/>
                <a:cs typeface="Calibri" charset="0"/>
              </a:rPr>
              <a:t>iaith</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i’r</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llall</a:t>
            </a:r>
            <a:r>
              <a:rPr lang="en-US" sz="2000" b="1" dirty="0">
                <a:solidFill>
                  <a:schemeClr val="tx1"/>
                </a:solidFill>
                <a:latin typeface="+mj-lt"/>
                <a:ea typeface="Calibri" charset="0"/>
                <a:cs typeface="Calibri" charset="0"/>
              </a:rPr>
              <a:t>. </a:t>
            </a:r>
          </a:p>
          <a:p>
            <a:pPr algn="ctr"/>
            <a:endParaRPr lang="en-US" sz="2000" b="1" dirty="0">
              <a:solidFill>
                <a:schemeClr val="tx1"/>
              </a:solidFill>
              <a:latin typeface="+mj-lt"/>
              <a:ea typeface="Calibri" charset="0"/>
              <a:cs typeface="Calibri" charset="0"/>
            </a:endParaRPr>
          </a:p>
        </p:txBody>
      </p:sp>
      <p:sp>
        <p:nvSpPr>
          <p:cNvPr id="12" name="Rectangle 11"/>
          <p:cNvSpPr/>
          <p:nvPr/>
        </p:nvSpPr>
        <p:spPr>
          <a:xfrm>
            <a:off x="6253559" y="4188054"/>
            <a:ext cx="5146541" cy="132343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en-US" sz="2000" b="1" dirty="0">
                <a:solidFill>
                  <a:srgbClr val="0070C0"/>
                </a:solidFill>
                <a:latin typeface="Arial" charset="0"/>
                <a:ea typeface="Arial" charset="0"/>
                <a:cs typeface="Arial" charset="0"/>
              </a:rPr>
              <a:t>TRAWSIEITHU </a:t>
            </a:r>
          </a:p>
          <a:p>
            <a:pPr algn="ctr"/>
            <a:r>
              <a:rPr lang="en-US" sz="2000" b="1" dirty="0" err="1">
                <a:solidFill>
                  <a:schemeClr val="tx1"/>
                </a:solidFill>
                <a:latin typeface="+mj-lt"/>
                <a:ea typeface="Calibri" charset="0"/>
                <a:cs typeface="Calibri" charset="0"/>
              </a:rPr>
              <a:t>Rhaid</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trosglwyddo</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ystyr</a:t>
            </a:r>
            <a:r>
              <a:rPr lang="en-US" sz="2000" b="1" dirty="0">
                <a:solidFill>
                  <a:schemeClr val="tx1"/>
                </a:solidFill>
                <a:latin typeface="+mj-lt"/>
                <a:ea typeface="Calibri" charset="0"/>
                <a:cs typeface="Calibri" charset="0"/>
              </a:rPr>
              <a:t> y darn </a:t>
            </a:r>
            <a:r>
              <a:rPr lang="en-US" sz="2000" b="1" dirty="0" err="1">
                <a:solidFill>
                  <a:schemeClr val="tx1"/>
                </a:solidFill>
                <a:latin typeface="+mj-lt"/>
                <a:ea typeface="Calibri" charset="0"/>
                <a:cs typeface="Calibri" charset="0"/>
              </a:rPr>
              <a:t>yn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gyffredinol</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i</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iaith</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arall</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gan</a:t>
            </a:r>
            <a:r>
              <a:rPr lang="en-US" sz="2000" b="1" dirty="0">
                <a:solidFill>
                  <a:schemeClr val="tx1"/>
                </a:solidFill>
                <a:latin typeface="+mj-lt"/>
                <a:ea typeface="Calibri" charset="0"/>
                <a:cs typeface="Calibri" charset="0"/>
              </a:rPr>
              <a:t> </a:t>
            </a:r>
            <a:r>
              <a:rPr lang="en-US" sz="2000" b="1" dirty="0" err="1">
                <a:solidFill>
                  <a:schemeClr val="tx1"/>
                </a:solidFill>
                <a:latin typeface="+mj-lt"/>
                <a:ea typeface="Calibri" charset="0"/>
                <a:cs typeface="Calibri" charset="0"/>
              </a:rPr>
              <a:t>ddefnyddio</a:t>
            </a:r>
            <a:r>
              <a:rPr lang="en-US" sz="2000" b="1"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eich</a:t>
            </a:r>
            <a:r>
              <a:rPr lang="en-US" sz="2000" b="1" u="sng"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geiriau</a:t>
            </a:r>
            <a:r>
              <a:rPr lang="en-US" sz="2000" b="1" u="sng"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eich</a:t>
            </a:r>
            <a:r>
              <a:rPr lang="en-US" sz="2000" b="1" u="sng" dirty="0">
                <a:solidFill>
                  <a:schemeClr val="tx1"/>
                </a:solidFill>
                <a:latin typeface="+mj-lt"/>
                <a:ea typeface="Calibri" charset="0"/>
                <a:cs typeface="Calibri" charset="0"/>
              </a:rPr>
              <a:t> </a:t>
            </a:r>
            <a:r>
              <a:rPr lang="en-US" sz="2000" b="1" u="sng" dirty="0" err="1">
                <a:solidFill>
                  <a:schemeClr val="tx1"/>
                </a:solidFill>
                <a:latin typeface="+mj-lt"/>
                <a:ea typeface="Calibri" charset="0"/>
                <a:cs typeface="Calibri" charset="0"/>
              </a:rPr>
              <a:t>hun</a:t>
            </a:r>
            <a:r>
              <a:rPr lang="en-US" sz="2000" b="1" dirty="0">
                <a:solidFill>
                  <a:schemeClr val="tx1"/>
                </a:solidFill>
                <a:latin typeface="+mj-lt"/>
                <a:ea typeface="Calibri" charset="0"/>
                <a:cs typeface="Calibri" charset="0"/>
              </a:rPr>
              <a:t>. </a:t>
            </a:r>
          </a:p>
          <a:p>
            <a:pPr algn="ctr"/>
            <a:endParaRPr lang="en-US" sz="2000" b="1" dirty="0">
              <a:solidFill>
                <a:schemeClr val="tx1"/>
              </a:solidFill>
              <a:latin typeface="+mj-lt"/>
              <a:ea typeface="Calibri" charset="0"/>
              <a:cs typeface="Calibri" charset="0"/>
            </a:endParaRPr>
          </a:p>
        </p:txBody>
      </p:sp>
      <p:pic>
        <p:nvPicPr>
          <p:cNvPr id="7" name="Picture 6">
            <a:extLst>
              <a:ext uri="{FF2B5EF4-FFF2-40B4-BE49-F238E27FC236}">
                <a16:creationId xmlns:a16="http://schemas.microsoft.com/office/drawing/2014/main" id="{17CB99E0-FEBB-7347-86CA-327E401D4AF0}"/>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781171158"/>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CE0FB-556D-A64D-A2A2-8AD3100880FE}"/>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4" name="Title 1">
            <a:extLst>
              <a:ext uri="{FF2B5EF4-FFF2-40B4-BE49-F238E27FC236}">
                <a16:creationId xmlns:a16="http://schemas.microsoft.com/office/drawing/2014/main" id="{77620548-1D4E-124A-9E98-811AF7905AA1}"/>
              </a:ext>
            </a:extLst>
          </p:cNvPr>
          <p:cNvSpPr txBox="1">
            <a:spLocks/>
          </p:cNvSpPr>
          <p:nvPr/>
        </p:nvSpPr>
        <p:spPr>
          <a:xfrm>
            <a:off x="3779249" y="218948"/>
            <a:ext cx="4095725" cy="937845"/>
          </a:xfrm>
          <a:prstGeom prst="rect">
            <a:avLst/>
          </a:prstGeom>
          <a:solidFill>
            <a:schemeClr val="accent1"/>
          </a:solidFill>
          <a:ln w="57150">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err="1">
                <a:solidFill>
                  <a:schemeClr val="bg1"/>
                </a:solidFill>
              </a:rPr>
              <a:t>Ystyriwch</a:t>
            </a:r>
            <a:r>
              <a:rPr lang="en-US" b="1" dirty="0">
                <a:solidFill>
                  <a:schemeClr val="bg1"/>
                </a:solidFill>
              </a:rPr>
              <a:t>…</a:t>
            </a:r>
          </a:p>
        </p:txBody>
      </p:sp>
      <p:sp>
        <p:nvSpPr>
          <p:cNvPr id="5" name="TextBox 4">
            <a:extLst>
              <a:ext uri="{FF2B5EF4-FFF2-40B4-BE49-F238E27FC236}">
                <a16:creationId xmlns:a16="http://schemas.microsoft.com/office/drawing/2014/main" id="{228C2C32-91C8-834E-B143-ADC3DF333B19}"/>
              </a:ext>
            </a:extLst>
          </p:cNvPr>
          <p:cNvSpPr txBox="1"/>
          <p:nvPr/>
        </p:nvSpPr>
        <p:spPr>
          <a:xfrm>
            <a:off x="340963" y="1487836"/>
            <a:ext cx="11360257" cy="1754326"/>
          </a:xfrm>
          <a:prstGeom prst="rect">
            <a:avLst/>
          </a:prstGeom>
          <a:solidFill>
            <a:schemeClr val="accent6">
              <a:lumMod val="20000"/>
              <a:lumOff val="80000"/>
            </a:schemeClr>
          </a:solidFill>
          <a:ln w="76200">
            <a:solidFill>
              <a:schemeClr val="accent1">
                <a:lumMod val="50000"/>
              </a:schemeClr>
            </a:solidFill>
          </a:ln>
        </p:spPr>
        <p:txBody>
          <a:bodyPr wrap="square" rtlCol="0">
            <a:spAutoFit/>
          </a:bodyPr>
          <a:lstStyle/>
          <a:p>
            <a:r>
              <a:rPr lang="en-US" sz="5400" b="1" dirty="0" err="1">
                <a:solidFill>
                  <a:srgbClr val="002060"/>
                </a:solidFill>
              </a:rPr>
              <a:t>Ydy</a:t>
            </a:r>
            <a:r>
              <a:rPr lang="en-US" sz="5400" b="1" dirty="0">
                <a:solidFill>
                  <a:srgbClr val="002060"/>
                </a:solidFill>
              </a:rPr>
              <a:t> </a:t>
            </a:r>
            <a:r>
              <a:rPr lang="en-US" sz="5400" b="1" dirty="0" err="1">
                <a:solidFill>
                  <a:srgbClr val="002060"/>
                </a:solidFill>
              </a:rPr>
              <a:t>disgyblion</a:t>
            </a:r>
            <a:r>
              <a:rPr lang="en-US" sz="5400" b="1" dirty="0">
                <a:solidFill>
                  <a:srgbClr val="002060"/>
                </a:solidFill>
              </a:rPr>
              <a:t> </a:t>
            </a:r>
            <a:r>
              <a:rPr lang="en-US" sz="5400" b="1" dirty="0" err="1">
                <a:solidFill>
                  <a:srgbClr val="002060"/>
                </a:solidFill>
              </a:rPr>
              <a:t>yn</a:t>
            </a:r>
            <a:r>
              <a:rPr lang="en-US" sz="5400" b="1" dirty="0">
                <a:solidFill>
                  <a:srgbClr val="002060"/>
                </a:solidFill>
              </a:rPr>
              <a:t> </a:t>
            </a:r>
            <a:r>
              <a:rPr lang="en-US" sz="5400" b="1" dirty="0" err="1">
                <a:solidFill>
                  <a:srgbClr val="002060"/>
                </a:solidFill>
              </a:rPr>
              <a:t>ein</a:t>
            </a:r>
            <a:r>
              <a:rPr lang="en-US" sz="5400" b="1" dirty="0">
                <a:solidFill>
                  <a:srgbClr val="002060"/>
                </a:solidFill>
              </a:rPr>
              <a:t> </a:t>
            </a:r>
            <a:r>
              <a:rPr lang="en-US" sz="5400" b="1" dirty="0" err="1">
                <a:solidFill>
                  <a:srgbClr val="002060"/>
                </a:solidFill>
              </a:rPr>
              <a:t>hysgolion</a:t>
            </a:r>
            <a:r>
              <a:rPr lang="en-US" sz="5400" b="1" dirty="0">
                <a:solidFill>
                  <a:srgbClr val="002060"/>
                </a:solidFill>
              </a:rPr>
              <a:t> </a:t>
            </a:r>
            <a:r>
              <a:rPr lang="en-US" sz="5400" b="1" dirty="0" err="1">
                <a:solidFill>
                  <a:srgbClr val="002060"/>
                </a:solidFill>
              </a:rPr>
              <a:t>yn</a:t>
            </a:r>
            <a:r>
              <a:rPr lang="en-US" sz="5400" b="1" dirty="0">
                <a:solidFill>
                  <a:srgbClr val="002060"/>
                </a:solidFill>
              </a:rPr>
              <a:t> </a:t>
            </a:r>
            <a:r>
              <a:rPr lang="en-US" sz="5400" b="1" dirty="0" err="1">
                <a:solidFill>
                  <a:srgbClr val="002060"/>
                </a:solidFill>
              </a:rPr>
              <a:t>meddu</a:t>
            </a:r>
            <a:r>
              <a:rPr lang="en-US" sz="5400" b="1" dirty="0">
                <a:solidFill>
                  <a:srgbClr val="002060"/>
                </a:solidFill>
              </a:rPr>
              <a:t> </a:t>
            </a:r>
            <a:r>
              <a:rPr lang="en-US" sz="5400" b="1" dirty="0" err="1">
                <a:solidFill>
                  <a:srgbClr val="002060"/>
                </a:solidFill>
              </a:rPr>
              <a:t>ar</a:t>
            </a:r>
            <a:r>
              <a:rPr lang="en-US" sz="5400" b="1" dirty="0">
                <a:solidFill>
                  <a:srgbClr val="002060"/>
                </a:solidFill>
              </a:rPr>
              <a:t> y </a:t>
            </a:r>
            <a:r>
              <a:rPr lang="en-US" sz="5400" b="1" dirty="0" err="1">
                <a:solidFill>
                  <a:srgbClr val="002060"/>
                </a:solidFill>
              </a:rPr>
              <a:t>sgìl</a:t>
            </a:r>
            <a:r>
              <a:rPr lang="en-US" sz="5400" b="1" dirty="0">
                <a:solidFill>
                  <a:srgbClr val="002060"/>
                </a:solidFill>
              </a:rPr>
              <a:t> o </a:t>
            </a:r>
            <a:r>
              <a:rPr lang="en-US" sz="5400" b="1" dirty="0" err="1">
                <a:solidFill>
                  <a:srgbClr val="002060"/>
                </a:solidFill>
              </a:rPr>
              <a:t>drawsieithu</a:t>
            </a:r>
            <a:r>
              <a:rPr lang="en-US" sz="5400" b="1" dirty="0">
                <a:solidFill>
                  <a:srgbClr val="002060"/>
                </a:solidFill>
              </a:rPr>
              <a:t>?</a:t>
            </a:r>
          </a:p>
        </p:txBody>
      </p:sp>
      <p:sp>
        <p:nvSpPr>
          <p:cNvPr id="6" name="TextBox 5">
            <a:extLst>
              <a:ext uri="{FF2B5EF4-FFF2-40B4-BE49-F238E27FC236}">
                <a16:creationId xmlns:a16="http://schemas.microsoft.com/office/drawing/2014/main" id="{E85A3855-3422-1D44-A089-AECB353AA058}"/>
              </a:ext>
            </a:extLst>
          </p:cNvPr>
          <p:cNvSpPr txBox="1"/>
          <p:nvPr/>
        </p:nvSpPr>
        <p:spPr>
          <a:xfrm>
            <a:off x="340962" y="4023440"/>
            <a:ext cx="11360257" cy="923330"/>
          </a:xfrm>
          <a:prstGeom prst="rect">
            <a:avLst/>
          </a:prstGeom>
          <a:solidFill>
            <a:schemeClr val="accent6">
              <a:lumMod val="20000"/>
              <a:lumOff val="80000"/>
            </a:schemeClr>
          </a:solidFill>
          <a:ln w="76200">
            <a:solidFill>
              <a:schemeClr val="accent1">
                <a:lumMod val="50000"/>
              </a:schemeClr>
            </a:solidFill>
          </a:ln>
        </p:spPr>
        <p:txBody>
          <a:bodyPr wrap="square" rtlCol="0">
            <a:spAutoFit/>
          </a:bodyPr>
          <a:lstStyle/>
          <a:p>
            <a:r>
              <a:rPr lang="en-US" sz="5400" b="1" dirty="0" err="1">
                <a:solidFill>
                  <a:srgbClr val="002060"/>
                </a:solidFill>
              </a:rPr>
              <a:t>Fedrwch</a:t>
            </a:r>
            <a:r>
              <a:rPr lang="en-US" sz="5400" b="1" dirty="0">
                <a:solidFill>
                  <a:srgbClr val="002060"/>
                </a:solidFill>
              </a:rPr>
              <a:t> chi </a:t>
            </a:r>
            <a:r>
              <a:rPr lang="en-US" sz="5400" b="1" dirty="0" err="1">
                <a:solidFill>
                  <a:srgbClr val="002060"/>
                </a:solidFill>
              </a:rPr>
              <a:t>feddwl</a:t>
            </a:r>
            <a:r>
              <a:rPr lang="en-US" sz="5400" b="1" dirty="0">
                <a:solidFill>
                  <a:srgbClr val="002060"/>
                </a:solidFill>
              </a:rPr>
              <a:t> am </a:t>
            </a:r>
            <a:r>
              <a:rPr lang="en-US" sz="5400" b="1" dirty="0" err="1">
                <a:solidFill>
                  <a:srgbClr val="002060"/>
                </a:solidFill>
              </a:rPr>
              <a:t>enghreifftiau</a:t>
            </a:r>
            <a:r>
              <a:rPr lang="en-US" sz="5400" b="1" dirty="0">
                <a:solidFill>
                  <a:srgbClr val="002060"/>
                </a:solidFill>
              </a:rPr>
              <a:t>?</a:t>
            </a:r>
          </a:p>
        </p:txBody>
      </p:sp>
    </p:spTree>
    <p:extLst>
      <p:ext uri="{BB962C8B-B14F-4D97-AF65-F5344CB8AC3E}">
        <p14:creationId xmlns:p14="http://schemas.microsoft.com/office/powerpoint/2010/main" val="38212261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CE0FB-556D-A64D-A2A2-8AD3100880FE}"/>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4" name="Title 1">
            <a:extLst>
              <a:ext uri="{FF2B5EF4-FFF2-40B4-BE49-F238E27FC236}">
                <a16:creationId xmlns:a16="http://schemas.microsoft.com/office/drawing/2014/main" id="{77620548-1D4E-124A-9E98-811AF7905AA1}"/>
              </a:ext>
            </a:extLst>
          </p:cNvPr>
          <p:cNvSpPr txBox="1">
            <a:spLocks/>
          </p:cNvSpPr>
          <p:nvPr/>
        </p:nvSpPr>
        <p:spPr>
          <a:xfrm>
            <a:off x="4083654" y="218947"/>
            <a:ext cx="4095725" cy="937845"/>
          </a:xfrm>
          <a:prstGeom prst="rect">
            <a:avLst/>
          </a:prstGeom>
          <a:solidFill>
            <a:schemeClr val="accent1"/>
          </a:solidFill>
          <a:ln w="57150">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bg1"/>
                </a:solidFill>
              </a:rPr>
              <a:t>Beth am … ?</a:t>
            </a:r>
          </a:p>
        </p:txBody>
      </p:sp>
      <p:sp>
        <p:nvSpPr>
          <p:cNvPr id="2" name="12-Point Star 1">
            <a:extLst>
              <a:ext uri="{FF2B5EF4-FFF2-40B4-BE49-F238E27FC236}">
                <a16:creationId xmlns:a16="http://schemas.microsoft.com/office/drawing/2014/main" id="{F2F36566-E992-B541-983C-9B05CF96524D}"/>
              </a:ext>
            </a:extLst>
          </p:cNvPr>
          <p:cNvSpPr/>
          <p:nvPr/>
        </p:nvSpPr>
        <p:spPr>
          <a:xfrm>
            <a:off x="0" y="687870"/>
            <a:ext cx="4850969" cy="2417735"/>
          </a:xfrm>
          <a:prstGeom prst="star12">
            <a:avLst/>
          </a:prstGeom>
          <a:solidFill>
            <a:schemeClr val="accent6">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Crynhoi</a:t>
            </a:r>
            <a:r>
              <a:rPr lang="en-US" b="1" dirty="0">
                <a:solidFill>
                  <a:srgbClr val="002060"/>
                </a:solidFill>
              </a:rPr>
              <a:t> </a:t>
            </a:r>
            <a:r>
              <a:rPr lang="en-US" b="1" dirty="0" err="1">
                <a:solidFill>
                  <a:srgbClr val="002060"/>
                </a:solidFill>
              </a:rPr>
              <a:t>gwybodaeth</a:t>
            </a:r>
            <a:r>
              <a:rPr lang="en-US" b="1" dirty="0">
                <a:solidFill>
                  <a:srgbClr val="002060"/>
                </a:solidFill>
              </a:rPr>
              <a:t> a </a:t>
            </a:r>
            <a:r>
              <a:rPr lang="en-US" b="1" dirty="0" err="1">
                <a:solidFill>
                  <a:srgbClr val="002060"/>
                </a:solidFill>
              </a:rPr>
              <a:t>gyflwynir</a:t>
            </a:r>
            <a:r>
              <a:rPr lang="en-US" b="1" dirty="0">
                <a:solidFill>
                  <a:srgbClr val="002060"/>
                </a:solidFill>
              </a:rPr>
              <a:t> </a:t>
            </a:r>
            <a:r>
              <a:rPr lang="en-US" b="1" dirty="0" err="1">
                <a:solidFill>
                  <a:srgbClr val="002060"/>
                </a:solidFill>
              </a:rPr>
              <a:t>mewn</a:t>
            </a:r>
            <a:r>
              <a:rPr lang="en-US" b="1" dirty="0">
                <a:solidFill>
                  <a:srgbClr val="002060"/>
                </a:solidFill>
              </a:rPr>
              <a:t> </a:t>
            </a:r>
            <a:r>
              <a:rPr lang="en-US" b="1" dirty="0" err="1">
                <a:solidFill>
                  <a:srgbClr val="002060"/>
                </a:solidFill>
              </a:rPr>
              <a:t>iaith</a:t>
            </a:r>
            <a:r>
              <a:rPr lang="en-US" b="1" dirty="0">
                <a:solidFill>
                  <a:srgbClr val="002060"/>
                </a:solidFill>
              </a:rPr>
              <a:t> </a:t>
            </a:r>
            <a:r>
              <a:rPr lang="en-US" b="1" dirty="0" err="1">
                <a:solidFill>
                  <a:srgbClr val="002060"/>
                </a:solidFill>
              </a:rPr>
              <a:t>arall</a:t>
            </a:r>
            <a:r>
              <a:rPr lang="en-US" b="1" dirty="0">
                <a:solidFill>
                  <a:srgbClr val="002060"/>
                </a:solidFill>
              </a:rPr>
              <a:t>, </a:t>
            </a:r>
            <a:r>
              <a:rPr lang="en-US" b="1" dirty="0" err="1">
                <a:solidFill>
                  <a:srgbClr val="002060"/>
                </a:solidFill>
              </a:rPr>
              <a:t>e.e</a:t>
            </a:r>
            <a:r>
              <a:rPr lang="en-US" b="1" dirty="0">
                <a:solidFill>
                  <a:srgbClr val="002060"/>
                </a:solidFill>
              </a:rPr>
              <a:t>. </a:t>
            </a:r>
            <a:r>
              <a:rPr lang="en-US" b="1" dirty="0" err="1">
                <a:solidFill>
                  <a:srgbClr val="002060"/>
                </a:solidFill>
              </a:rPr>
              <a:t>gwylio</a:t>
            </a:r>
            <a:r>
              <a:rPr lang="en-US" b="1" dirty="0">
                <a:solidFill>
                  <a:srgbClr val="002060"/>
                </a:solidFill>
              </a:rPr>
              <a:t> clip </a:t>
            </a:r>
            <a:r>
              <a:rPr lang="en-US" b="1" dirty="0" err="1">
                <a:solidFill>
                  <a:srgbClr val="002060"/>
                </a:solidFill>
              </a:rPr>
              <a:t>ffilm</a:t>
            </a:r>
            <a:r>
              <a:rPr lang="en-US" b="1" dirty="0">
                <a:solidFill>
                  <a:srgbClr val="002060"/>
                </a:solidFill>
              </a:rPr>
              <a:t> </a:t>
            </a:r>
            <a:r>
              <a:rPr lang="en-US" b="1" dirty="0" err="1">
                <a:solidFill>
                  <a:srgbClr val="002060"/>
                </a:solidFill>
              </a:rPr>
              <a:t>cyfrwng</a:t>
            </a:r>
            <a:r>
              <a:rPr lang="en-US" b="1" dirty="0">
                <a:solidFill>
                  <a:srgbClr val="002060"/>
                </a:solidFill>
              </a:rPr>
              <a:t> </a:t>
            </a:r>
            <a:r>
              <a:rPr lang="en-US" b="1" dirty="0" err="1">
                <a:solidFill>
                  <a:srgbClr val="002060"/>
                </a:solidFill>
              </a:rPr>
              <a:t>Saesneg</a:t>
            </a:r>
            <a:r>
              <a:rPr lang="en-US" b="1" dirty="0">
                <a:solidFill>
                  <a:srgbClr val="002060"/>
                </a:solidFill>
              </a:rPr>
              <a:t> </a:t>
            </a:r>
            <a:r>
              <a:rPr lang="en-US" b="1" dirty="0" err="1">
                <a:solidFill>
                  <a:srgbClr val="002060"/>
                </a:solidFill>
              </a:rPr>
              <a:t>er</a:t>
            </a:r>
            <a:r>
              <a:rPr lang="en-US" b="1" dirty="0">
                <a:solidFill>
                  <a:srgbClr val="002060"/>
                </a:solidFill>
              </a:rPr>
              <a:t> </a:t>
            </a:r>
            <a:r>
              <a:rPr lang="en-US" b="1" dirty="0" err="1">
                <a:solidFill>
                  <a:srgbClr val="002060"/>
                </a:solidFill>
              </a:rPr>
              <a:t>mwyn</a:t>
            </a:r>
            <a:r>
              <a:rPr lang="en-US" b="1" dirty="0">
                <a:solidFill>
                  <a:srgbClr val="002060"/>
                </a:solidFill>
              </a:rPr>
              <a:t> </a:t>
            </a:r>
            <a:r>
              <a:rPr lang="en-US" b="1" dirty="0" err="1">
                <a:solidFill>
                  <a:srgbClr val="002060"/>
                </a:solidFill>
              </a:rPr>
              <a:t>dysgu</a:t>
            </a:r>
            <a:r>
              <a:rPr lang="en-US" b="1" dirty="0">
                <a:solidFill>
                  <a:srgbClr val="002060"/>
                </a:solidFill>
              </a:rPr>
              <a:t> </a:t>
            </a:r>
            <a:r>
              <a:rPr lang="en-US" b="1" dirty="0" err="1">
                <a:solidFill>
                  <a:srgbClr val="002060"/>
                </a:solidFill>
              </a:rPr>
              <a:t>ffeithiau</a:t>
            </a:r>
            <a:r>
              <a:rPr lang="en-US" b="1" dirty="0">
                <a:solidFill>
                  <a:srgbClr val="002060"/>
                </a:solidFill>
              </a:rPr>
              <a:t> am </a:t>
            </a:r>
            <a:r>
              <a:rPr lang="en-US" b="1" dirty="0" err="1">
                <a:solidFill>
                  <a:srgbClr val="002060"/>
                </a:solidFill>
              </a:rPr>
              <a:t>bwnc</a:t>
            </a:r>
            <a:r>
              <a:rPr lang="en-US" b="1" dirty="0">
                <a:solidFill>
                  <a:srgbClr val="002060"/>
                </a:solidFill>
              </a:rPr>
              <a:t> </a:t>
            </a:r>
            <a:r>
              <a:rPr lang="en-US" b="1" dirty="0" err="1">
                <a:solidFill>
                  <a:srgbClr val="002060"/>
                </a:solidFill>
              </a:rPr>
              <a:t>penodol</a:t>
            </a:r>
            <a:r>
              <a:rPr lang="en-US" b="1" dirty="0">
                <a:solidFill>
                  <a:srgbClr val="002060"/>
                </a:solidFill>
              </a:rPr>
              <a:t>.</a:t>
            </a:r>
          </a:p>
        </p:txBody>
      </p:sp>
      <p:sp>
        <p:nvSpPr>
          <p:cNvPr id="7" name="12-Point Star 6">
            <a:extLst>
              <a:ext uri="{FF2B5EF4-FFF2-40B4-BE49-F238E27FC236}">
                <a16:creationId xmlns:a16="http://schemas.microsoft.com/office/drawing/2014/main" id="{080F4047-7590-DD44-BEE1-7575893533B9}"/>
              </a:ext>
            </a:extLst>
          </p:cNvPr>
          <p:cNvSpPr/>
          <p:nvPr/>
        </p:nvSpPr>
        <p:spPr>
          <a:xfrm>
            <a:off x="322881" y="3303505"/>
            <a:ext cx="4850969" cy="2417735"/>
          </a:xfrm>
          <a:prstGeom prst="star12">
            <a:avLst/>
          </a:prstGeom>
          <a:solidFill>
            <a:schemeClr val="accent6">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Darllen</a:t>
            </a:r>
            <a:r>
              <a:rPr lang="en-US" b="1" dirty="0">
                <a:solidFill>
                  <a:srgbClr val="002060"/>
                </a:solidFill>
              </a:rPr>
              <a:t> </a:t>
            </a:r>
            <a:r>
              <a:rPr lang="en-US" b="1" dirty="0" err="1">
                <a:solidFill>
                  <a:srgbClr val="002060"/>
                </a:solidFill>
              </a:rPr>
              <a:t>testunau</a:t>
            </a:r>
            <a:r>
              <a:rPr lang="en-US" b="1" dirty="0">
                <a:solidFill>
                  <a:srgbClr val="002060"/>
                </a:solidFill>
              </a:rPr>
              <a:t> o </a:t>
            </a:r>
            <a:r>
              <a:rPr lang="en-US" b="1" dirty="0" err="1">
                <a:solidFill>
                  <a:srgbClr val="002060"/>
                </a:solidFill>
              </a:rPr>
              <a:t>ddwy</a:t>
            </a:r>
            <a:r>
              <a:rPr lang="en-US" b="1" dirty="0">
                <a:solidFill>
                  <a:srgbClr val="002060"/>
                </a:solidFill>
              </a:rPr>
              <a:t> </a:t>
            </a:r>
            <a:r>
              <a:rPr lang="en-US" b="1" dirty="0" err="1">
                <a:solidFill>
                  <a:srgbClr val="002060"/>
                </a:solidFill>
              </a:rPr>
              <a:t>iaith</a:t>
            </a:r>
            <a:r>
              <a:rPr lang="en-US" b="1" dirty="0">
                <a:solidFill>
                  <a:srgbClr val="002060"/>
                </a:solidFill>
              </a:rPr>
              <a:t> </a:t>
            </a:r>
            <a:r>
              <a:rPr lang="en-US" b="1" dirty="0" err="1">
                <a:solidFill>
                  <a:srgbClr val="002060"/>
                </a:solidFill>
              </a:rPr>
              <a:t>wahanol</a:t>
            </a:r>
            <a:r>
              <a:rPr lang="en-US" b="1" dirty="0">
                <a:solidFill>
                  <a:srgbClr val="002060"/>
                </a:solidFill>
              </a:rPr>
              <a:t> am </a:t>
            </a:r>
            <a:r>
              <a:rPr lang="en-US" b="1" dirty="0" err="1">
                <a:solidFill>
                  <a:srgbClr val="002060"/>
                </a:solidFill>
              </a:rPr>
              <a:t>yr</a:t>
            </a:r>
            <a:r>
              <a:rPr lang="en-US" b="1" dirty="0">
                <a:solidFill>
                  <a:srgbClr val="002060"/>
                </a:solidFill>
              </a:rPr>
              <a:t> un </a:t>
            </a:r>
            <a:r>
              <a:rPr lang="en-US" b="1" dirty="0" err="1">
                <a:solidFill>
                  <a:srgbClr val="002060"/>
                </a:solidFill>
              </a:rPr>
              <a:t>testun</a:t>
            </a:r>
            <a:r>
              <a:rPr lang="en-US" b="1" dirty="0">
                <a:solidFill>
                  <a:srgbClr val="002060"/>
                </a:solidFill>
              </a:rPr>
              <a:t> </a:t>
            </a:r>
            <a:r>
              <a:rPr lang="en-US" b="1" dirty="0" err="1">
                <a:solidFill>
                  <a:srgbClr val="002060"/>
                </a:solidFill>
              </a:rPr>
              <a:t>er</a:t>
            </a:r>
            <a:r>
              <a:rPr lang="en-US" b="1" dirty="0">
                <a:solidFill>
                  <a:srgbClr val="002060"/>
                </a:solidFill>
              </a:rPr>
              <a:t> </a:t>
            </a:r>
            <a:r>
              <a:rPr lang="en-US" b="1" dirty="0" err="1">
                <a:solidFill>
                  <a:srgbClr val="002060"/>
                </a:solidFill>
              </a:rPr>
              <a:t>mwyn</a:t>
            </a:r>
            <a:r>
              <a:rPr lang="en-US" b="1" dirty="0">
                <a:solidFill>
                  <a:srgbClr val="002060"/>
                </a:solidFill>
              </a:rPr>
              <a:t> </a:t>
            </a:r>
            <a:r>
              <a:rPr lang="en-US" b="1" dirty="0" err="1">
                <a:solidFill>
                  <a:srgbClr val="002060"/>
                </a:solidFill>
              </a:rPr>
              <a:t>cywain</a:t>
            </a:r>
            <a:r>
              <a:rPr lang="en-US" b="1" dirty="0">
                <a:solidFill>
                  <a:srgbClr val="002060"/>
                </a:solidFill>
              </a:rPr>
              <a:t> </a:t>
            </a:r>
            <a:r>
              <a:rPr lang="en-US" b="1" dirty="0" err="1">
                <a:solidFill>
                  <a:srgbClr val="002060"/>
                </a:solidFill>
              </a:rPr>
              <a:t>gwybodaeth</a:t>
            </a:r>
            <a:r>
              <a:rPr lang="en-US" b="1" dirty="0">
                <a:solidFill>
                  <a:srgbClr val="002060"/>
                </a:solidFill>
              </a:rPr>
              <a:t>.</a:t>
            </a:r>
          </a:p>
        </p:txBody>
      </p:sp>
      <p:sp>
        <p:nvSpPr>
          <p:cNvPr id="8" name="12-Point Star 7">
            <a:extLst>
              <a:ext uri="{FF2B5EF4-FFF2-40B4-BE49-F238E27FC236}">
                <a16:creationId xmlns:a16="http://schemas.microsoft.com/office/drawing/2014/main" id="{CE74ECFC-D389-DA4E-8D3E-167D442A8C98}"/>
              </a:ext>
            </a:extLst>
          </p:cNvPr>
          <p:cNvSpPr/>
          <p:nvPr/>
        </p:nvSpPr>
        <p:spPr>
          <a:xfrm>
            <a:off x="7262248" y="885770"/>
            <a:ext cx="4850969" cy="2417735"/>
          </a:xfrm>
          <a:prstGeom prst="star12">
            <a:avLst/>
          </a:prstGeom>
          <a:solidFill>
            <a:schemeClr val="accent6">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Cymharu</a:t>
            </a:r>
            <a:r>
              <a:rPr lang="en-US" b="1" dirty="0">
                <a:solidFill>
                  <a:srgbClr val="002060"/>
                </a:solidFill>
              </a:rPr>
              <a:t> </a:t>
            </a:r>
            <a:r>
              <a:rPr lang="en-US" b="1" dirty="0" err="1">
                <a:solidFill>
                  <a:srgbClr val="002060"/>
                </a:solidFill>
              </a:rPr>
              <a:t>barddoniaeth</a:t>
            </a:r>
            <a:r>
              <a:rPr lang="en-US" b="1" dirty="0">
                <a:solidFill>
                  <a:srgbClr val="002060"/>
                </a:solidFill>
              </a:rPr>
              <a:t>, </a:t>
            </a:r>
            <a:r>
              <a:rPr lang="en-US" b="1" dirty="0" err="1">
                <a:solidFill>
                  <a:srgbClr val="002060"/>
                </a:solidFill>
              </a:rPr>
              <a:t>storïau</a:t>
            </a:r>
            <a:r>
              <a:rPr lang="en-US" b="1" dirty="0">
                <a:solidFill>
                  <a:srgbClr val="002060"/>
                </a:solidFill>
              </a:rPr>
              <a:t>, </a:t>
            </a:r>
            <a:r>
              <a:rPr lang="en-US" b="1" dirty="0" err="1">
                <a:solidFill>
                  <a:srgbClr val="002060"/>
                </a:solidFill>
              </a:rPr>
              <a:t>nofelau</a:t>
            </a:r>
            <a:r>
              <a:rPr lang="en-US" b="1" dirty="0">
                <a:solidFill>
                  <a:srgbClr val="002060"/>
                </a:solidFill>
              </a:rPr>
              <a:t> </a:t>
            </a:r>
            <a:r>
              <a:rPr lang="en-US" b="1" dirty="0" err="1">
                <a:solidFill>
                  <a:srgbClr val="002060"/>
                </a:solidFill>
              </a:rPr>
              <a:t>a.y.y.b</a:t>
            </a:r>
            <a:r>
              <a:rPr lang="en-US" b="1" dirty="0">
                <a:solidFill>
                  <a:srgbClr val="002060"/>
                </a:solidFill>
              </a:rPr>
              <a:t>. </a:t>
            </a:r>
            <a:r>
              <a:rPr lang="en-US" b="1" dirty="0" err="1">
                <a:solidFill>
                  <a:srgbClr val="002060"/>
                </a:solidFill>
              </a:rPr>
              <a:t>ar</a:t>
            </a:r>
            <a:r>
              <a:rPr lang="en-US" b="1" dirty="0">
                <a:solidFill>
                  <a:srgbClr val="002060"/>
                </a:solidFill>
              </a:rPr>
              <a:t> </a:t>
            </a:r>
            <a:r>
              <a:rPr lang="en-US" b="1" dirty="0" err="1">
                <a:solidFill>
                  <a:srgbClr val="002060"/>
                </a:solidFill>
              </a:rPr>
              <a:t>yr</a:t>
            </a:r>
            <a:r>
              <a:rPr lang="en-US" b="1" dirty="0">
                <a:solidFill>
                  <a:srgbClr val="002060"/>
                </a:solidFill>
              </a:rPr>
              <a:t> un </a:t>
            </a:r>
            <a:r>
              <a:rPr lang="en-US" b="1" dirty="0" err="1">
                <a:solidFill>
                  <a:srgbClr val="002060"/>
                </a:solidFill>
              </a:rPr>
              <a:t>pwnc</a:t>
            </a:r>
            <a:r>
              <a:rPr lang="en-US" b="1" dirty="0">
                <a:solidFill>
                  <a:srgbClr val="002060"/>
                </a:solidFill>
              </a:rPr>
              <a:t> </a:t>
            </a:r>
            <a:r>
              <a:rPr lang="en-US" b="1" dirty="0" err="1">
                <a:solidFill>
                  <a:srgbClr val="002060"/>
                </a:solidFill>
              </a:rPr>
              <a:t>neu</a:t>
            </a:r>
            <a:r>
              <a:rPr lang="en-US" b="1" dirty="0">
                <a:solidFill>
                  <a:srgbClr val="002060"/>
                </a:solidFill>
              </a:rPr>
              <a:t> </a:t>
            </a:r>
            <a:r>
              <a:rPr lang="en-US" b="1" dirty="0" err="1">
                <a:solidFill>
                  <a:srgbClr val="002060"/>
                </a:solidFill>
              </a:rPr>
              <a:t>themâu</a:t>
            </a:r>
            <a:r>
              <a:rPr lang="en-US" b="1" dirty="0">
                <a:solidFill>
                  <a:srgbClr val="002060"/>
                </a:solidFill>
              </a:rPr>
              <a:t>. </a:t>
            </a:r>
          </a:p>
        </p:txBody>
      </p:sp>
      <p:sp>
        <p:nvSpPr>
          <p:cNvPr id="9" name="12-Point Star 8">
            <a:extLst>
              <a:ext uri="{FF2B5EF4-FFF2-40B4-BE49-F238E27FC236}">
                <a16:creationId xmlns:a16="http://schemas.microsoft.com/office/drawing/2014/main" id="{905E80E8-5655-B942-B83A-5C18E2635EA5}"/>
              </a:ext>
            </a:extLst>
          </p:cNvPr>
          <p:cNvSpPr/>
          <p:nvPr/>
        </p:nvSpPr>
        <p:spPr>
          <a:xfrm>
            <a:off x="6726265" y="3303504"/>
            <a:ext cx="4850969" cy="2417735"/>
          </a:xfrm>
          <a:prstGeom prst="star12">
            <a:avLst/>
          </a:prstGeom>
          <a:solidFill>
            <a:schemeClr val="accent6">
              <a:lumMod val="20000"/>
              <a:lumOff val="80000"/>
            </a:schemeClr>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Trosglwyddo</a:t>
            </a:r>
            <a:r>
              <a:rPr lang="en-US" b="1" dirty="0">
                <a:solidFill>
                  <a:srgbClr val="002060"/>
                </a:solidFill>
              </a:rPr>
              <a:t> </a:t>
            </a:r>
            <a:r>
              <a:rPr lang="en-US" b="1" dirty="0" err="1">
                <a:solidFill>
                  <a:srgbClr val="002060"/>
                </a:solidFill>
              </a:rPr>
              <a:t>gwybodaeth</a:t>
            </a:r>
            <a:r>
              <a:rPr lang="en-US" b="1" dirty="0">
                <a:solidFill>
                  <a:srgbClr val="002060"/>
                </a:solidFill>
              </a:rPr>
              <a:t> a </a:t>
            </a:r>
            <a:r>
              <a:rPr lang="en-US" b="1" dirty="0" err="1">
                <a:solidFill>
                  <a:srgbClr val="002060"/>
                </a:solidFill>
              </a:rPr>
              <a:t>ddarllenwyd</a:t>
            </a:r>
            <a:r>
              <a:rPr lang="en-US" b="1" dirty="0">
                <a:solidFill>
                  <a:srgbClr val="002060"/>
                </a:solidFill>
              </a:rPr>
              <a:t> </a:t>
            </a:r>
            <a:r>
              <a:rPr lang="en-US" b="1" dirty="0" err="1">
                <a:solidFill>
                  <a:srgbClr val="002060"/>
                </a:solidFill>
              </a:rPr>
              <a:t>mewn</a:t>
            </a:r>
            <a:r>
              <a:rPr lang="en-US" b="1" dirty="0">
                <a:solidFill>
                  <a:srgbClr val="002060"/>
                </a:solidFill>
              </a:rPr>
              <a:t> un </a:t>
            </a:r>
            <a:r>
              <a:rPr lang="en-US" b="1" dirty="0" err="1">
                <a:solidFill>
                  <a:srgbClr val="002060"/>
                </a:solidFill>
              </a:rPr>
              <a:t>iaith</a:t>
            </a:r>
            <a:r>
              <a:rPr lang="en-US" b="1" dirty="0">
                <a:solidFill>
                  <a:srgbClr val="002060"/>
                </a:solidFill>
              </a:rPr>
              <a:t> </a:t>
            </a:r>
            <a:r>
              <a:rPr lang="en-US" b="1" dirty="0" err="1">
                <a:solidFill>
                  <a:srgbClr val="002060"/>
                </a:solidFill>
              </a:rPr>
              <a:t>i’r</a:t>
            </a:r>
            <a:r>
              <a:rPr lang="en-US" b="1" dirty="0">
                <a:solidFill>
                  <a:srgbClr val="002060"/>
                </a:solidFill>
              </a:rPr>
              <a:t> </a:t>
            </a:r>
            <a:r>
              <a:rPr lang="en-US" b="1" dirty="0" err="1">
                <a:solidFill>
                  <a:srgbClr val="002060"/>
                </a:solidFill>
              </a:rPr>
              <a:t>llall</a:t>
            </a:r>
            <a:r>
              <a:rPr lang="en-US" b="1" dirty="0">
                <a:solidFill>
                  <a:srgbClr val="002060"/>
                </a:solidFill>
              </a:rPr>
              <a:t> </a:t>
            </a:r>
            <a:r>
              <a:rPr lang="en-US" b="1" dirty="0" err="1">
                <a:solidFill>
                  <a:srgbClr val="002060"/>
                </a:solidFill>
              </a:rPr>
              <a:t>yn</a:t>
            </a:r>
            <a:r>
              <a:rPr lang="en-US" b="1" dirty="0">
                <a:solidFill>
                  <a:srgbClr val="002060"/>
                </a:solidFill>
              </a:rPr>
              <a:t> </a:t>
            </a:r>
            <a:r>
              <a:rPr lang="en-US" b="1" dirty="0" err="1">
                <a:solidFill>
                  <a:srgbClr val="002060"/>
                </a:solidFill>
              </a:rPr>
              <a:t>ysgrifenedig</a:t>
            </a:r>
            <a:r>
              <a:rPr lang="en-US" b="1" dirty="0">
                <a:solidFill>
                  <a:srgbClr val="002060"/>
                </a:solidFill>
              </a:rPr>
              <a:t>.</a:t>
            </a:r>
          </a:p>
        </p:txBody>
      </p:sp>
    </p:spTree>
    <p:extLst>
      <p:ext uri="{BB962C8B-B14F-4D97-AF65-F5344CB8AC3E}">
        <p14:creationId xmlns:p14="http://schemas.microsoft.com/office/powerpoint/2010/main" val="7559618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9625" y="790423"/>
            <a:ext cx="11495720" cy="3046988"/>
          </a:xfrm>
          <a:prstGeom prst="rect">
            <a:avLst/>
          </a:prstGeom>
          <a:solidFill>
            <a:schemeClr val="accent6">
              <a:lumMod val="20000"/>
              <a:lumOff val="80000"/>
            </a:schemeClr>
          </a:solidFill>
        </p:spPr>
        <p:txBody>
          <a:bodyPr wrap="square">
            <a:spAutoFit/>
          </a:bodyPr>
          <a:lstStyle/>
          <a:p>
            <a:pPr>
              <a:buFont typeface="Wingdings" pitchFamily="2" charset="2"/>
              <a:buNone/>
              <a:defRPr/>
            </a:pPr>
            <a:r>
              <a:rPr lang="cy-GB" sz="2400" dirty="0"/>
              <a:t>Wrth </a:t>
            </a:r>
            <a:r>
              <a:rPr lang="cy-GB" sz="2400" b="1" dirty="0"/>
              <a:t>drawsieithu</a:t>
            </a:r>
            <a:r>
              <a:rPr lang="cy-GB" sz="2400" dirty="0"/>
              <a:t> yn ysgrifenedig:</a:t>
            </a:r>
          </a:p>
          <a:p>
            <a:pPr>
              <a:buFont typeface="Wingdings" pitchFamily="2" charset="2"/>
              <a:buNone/>
              <a:defRPr/>
            </a:pPr>
            <a:endParaRPr lang="cy-GB" sz="2400" dirty="0"/>
          </a:p>
          <a:p>
            <a:pPr>
              <a:buFont typeface="Wingdings" pitchFamily="2" charset="2"/>
              <a:buNone/>
              <a:defRPr/>
            </a:pPr>
            <a:r>
              <a:rPr lang="cy-GB" sz="2400" dirty="0"/>
              <a:t>Rydym yn </a:t>
            </a:r>
          </a:p>
          <a:p>
            <a:pPr>
              <a:defRPr/>
            </a:pPr>
            <a:endParaRPr lang="cy-GB" sz="2400" dirty="0"/>
          </a:p>
          <a:p>
            <a:pPr marL="285769" indent="-285769">
              <a:buFont typeface="Arial" charset="0"/>
              <a:buChar char="•"/>
              <a:defRPr/>
            </a:pPr>
            <a:r>
              <a:rPr lang="cy-GB" sz="2400" dirty="0"/>
              <a:t>chwilio am y </a:t>
            </a:r>
            <a:r>
              <a:rPr lang="cy-GB" sz="2400" b="1" dirty="0"/>
              <a:t>prif syniadau </a:t>
            </a:r>
            <a:r>
              <a:rPr lang="cy-GB" sz="2400" dirty="0"/>
              <a:t>mewn darn (e.e. Saesneg)</a:t>
            </a:r>
          </a:p>
          <a:p>
            <a:pPr>
              <a:defRPr/>
            </a:pPr>
            <a:endParaRPr lang="cy-GB" sz="2400" dirty="0"/>
          </a:p>
          <a:p>
            <a:pPr marL="285769" indent="-285769">
              <a:buFont typeface="Arial" charset="0"/>
              <a:buChar char="•"/>
              <a:defRPr/>
            </a:pPr>
            <a:r>
              <a:rPr lang="cy-GB" sz="2400" dirty="0"/>
              <a:t>cyfleu’r </a:t>
            </a:r>
            <a:r>
              <a:rPr lang="cy-GB" sz="2400" b="1" dirty="0"/>
              <a:t>prif syniadau </a:t>
            </a:r>
            <a:r>
              <a:rPr lang="cy-GB" sz="2400" dirty="0"/>
              <a:t>hyn yn yr iaith arall (e.e. Cymraeg) gan gadw’r iaith mor syml a dealladwy ag sy’n bosibl</a:t>
            </a:r>
          </a:p>
        </p:txBody>
      </p:sp>
      <p:pic>
        <p:nvPicPr>
          <p:cNvPr id="4" name="Picture 3">
            <a:extLst>
              <a:ext uri="{FF2B5EF4-FFF2-40B4-BE49-F238E27FC236}">
                <a16:creationId xmlns:a16="http://schemas.microsoft.com/office/drawing/2014/main" id="{AC955308-BC23-1A45-9613-348818DEC023}"/>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8701222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9079" y="554182"/>
            <a:ext cx="10941538" cy="5246501"/>
          </a:xfrm>
          <a:prstGeom prst="rect">
            <a:avLst/>
          </a:prstGeom>
          <a:solidFill>
            <a:schemeClr val="accent6">
              <a:lumMod val="20000"/>
              <a:lumOff val="80000"/>
            </a:schemeClr>
          </a:solidFill>
        </p:spPr>
        <p:txBody>
          <a:bodyPr wrap="square">
            <a:spAutoFit/>
          </a:bodyPr>
          <a:lstStyle/>
          <a:p>
            <a:pPr>
              <a:lnSpc>
                <a:spcPct val="105000"/>
              </a:lnSpc>
              <a:buClr>
                <a:srgbClr val="D60F00"/>
              </a:buClr>
              <a:defRPr/>
            </a:pPr>
            <a:endParaRPr lang="cy-GB" sz="1212" dirty="0"/>
          </a:p>
          <a:p>
            <a:pPr marL="285769" indent="-285769">
              <a:lnSpc>
                <a:spcPct val="105000"/>
              </a:lnSpc>
              <a:buClr>
                <a:srgbClr val="D60F00"/>
              </a:buClr>
              <a:buFont typeface="Arial" charset="0"/>
              <a:buChar char="•"/>
              <a:defRPr/>
            </a:pPr>
            <a:r>
              <a:rPr lang="cy-GB" sz="1940" b="1" dirty="0"/>
              <a:t>DARLLEN</a:t>
            </a:r>
            <a:r>
              <a:rPr lang="cy-GB" sz="1940" dirty="0"/>
              <a:t> darn yn sydyn ac yn arwynebol er mwyn cael syniad o’r cynnwys.</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Nodi’r pwyntiau yr ydych wedi sylwi arnynt</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Darllen y darn yn fanwl</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Beth yw prif bwynt y darn? </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Beth yw’r is-bwyntiau?</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Gwnewch bwyntiau bwled neu fap meddwl</a:t>
            </a:r>
          </a:p>
          <a:p>
            <a:pPr marL="285769" indent="-285769">
              <a:lnSpc>
                <a:spcPct val="105000"/>
              </a:lnSpc>
              <a:buClr>
                <a:srgbClr val="D60F00"/>
              </a:buClr>
              <a:buFont typeface="Arial" charset="0"/>
              <a:buChar char="•"/>
              <a:defRPr/>
            </a:pPr>
            <a:endParaRPr lang="cy-GB" sz="1940" dirty="0"/>
          </a:p>
          <a:p>
            <a:pPr marL="285769" indent="-285769">
              <a:lnSpc>
                <a:spcPct val="105000"/>
              </a:lnSpc>
              <a:buClr>
                <a:srgbClr val="D60F00"/>
              </a:buClr>
              <a:buFont typeface="Arial" charset="0"/>
              <a:buChar char="•"/>
              <a:defRPr/>
            </a:pPr>
            <a:r>
              <a:rPr lang="cy-GB" sz="1940" dirty="0"/>
              <a:t>Ceisiwch wneud nodiadau yn Gymraeg heb ddibynnu ar y darn. Pediwch </a:t>
            </a:r>
            <a:r>
              <a:rPr lang="en-GB" sz="1940" dirty="0" err="1"/>
              <a:t>â</a:t>
            </a:r>
            <a:r>
              <a:rPr lang="en-GB" sz="1940" dirty="0"/>
              <a:t> </a:t>
            </a:r>
            <a:r>
              <a:rPr lang="en-GB" sz="1940" dirty="0" err="1"/>
              <a:t>chyfieithu</a:t>
            </a:r>
            <a:r>
              <a:rPr lang="en-GB" sz="1940" dirty="0"/>
              <a:t> air am air. </a:t>
            </a:r>
            <a:r>
              <a:rPr lang="en-GB" sz="1940" dirty="0" err="1"/>
              <a:t>Defnyddiwch</a:t>
            </a:r>
            <a:r>
              <a:rPr lang="en-GB" sz="1940" dirty="0"/>
              <a:t> </a:t>
            </a:r>
            <a:r>
              <a:rPr lang="en-GB" sz="1940" dirty="0" err="1"/>
              <a:t>eich</a:t>
            </a:r>
            <a:r>
              <a:rPr lang="en-GB" sz="1940" dirty="0"/>
              <a:t> </a:t>
            </a:r>
            <a:r>
              <a:rPr lang="en-GB" sz="1940" dirty="0" err="1"/>
              <a:t>geiriau</a:t>
            </a:r>
            <a:r>
              <a:rPr lang="en-GB" sz="1940" dirty="0"/>
              <a:t> </a:t>
            </a:r>
            <a:r>
              <a:rPr lang="en-GB" sz="1940" dirty="0" err="1"/>
              <a:t>eich</a:t>
            </a:r>
            <a:r>
              <a:rPr lang="en-GB" sz="1940" dirty="0"/>
              <a:t> </a:t>
            </a:r>
            <a:r>
              <a:rPr lang="en-GB" sz="1940" dirty="0" err="1"/>
              <a:t>hun</a:t>
            </a:r>
            <a:endParaRPr lang="cy-GB" sz="1940" dirty="0"/>
          </a:p>
          <a:p>
            <a:pPr marL="285769" indent="-285769">
              <a:lnSpc>
                <a:spcPct val="105000"/>
              </a:lnSpc>
              <a:buClr>
                <a:srgbClr val="D60F00"/>
              </a:buClr>
              <a:buFont typeface="Arial" charset="0"/>
              <a:buChar char="•"/>
              <a:defRPr/>
            </a:pPr>
            <a:endParaRPr lang="cy-GB" sz="2182" dirty="0"/>
          </a:p>
          <a:p>
            <a:pPr>
              <a:lnSpc>
                <a:spcPct val="105000"/>
              </a:lnSpc>
              <a:buClr>
                <a:srgbClr val="D60F00"/>
              </a:buClr>
              <a:defRPr/>
            </a:pPr>
            <a:endParaRPr lang="cy-GB" sz="1400" dirty="0"/>
          </a:p>
        </p:txBody>
      </p:sp>
      <p:pic>
        <p:nvPicPr>
          <p:cNvPr id="3" name="Picture 2">
            <a:extLst>
              <a:ext uri="{FF2B5EF4-FFF2-40B4-BE49-F238E27FC236}">
                <a16:creationId xmlns:a16="http://schemas.microsoft.com/office/drawing/2014/main" id="{F01DA449-9CD6-DF4B-9C14-AEE25EF22E38}"/>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772699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657" y="592987"/>
            <a:ext cx="10957059" cy="4552208"/>
          </a:xfrm>
          <a:prstGeom prst="rect">
            <a:avLst/>
          </a:prstGeom>
          <a:solidFill>
            <a:schemeClr val="accent6">
              <a:lumMod val="20000"/>
              <a:lumOff val="80000"/>
            </a:schemeClr>
          </a:solidFill>
        </p:spPr>
        <p:txBody>
          <a:bodyPr wrap="square">
            <a:spAutoFit/>
          </a:bodyPr>
          <a:lstStyle/>
          <a:p>
            <a:pPr>
              <a:lnSpc>
                <a:spcPct val="90000"/>
              </a:lnSpc>
              <a:buClr>
                <a:srgbClr val="D60F00"/>
              </a:buClr>
              <a:defRPr/>
            </a:pPr>
            <a:r>
              <a:rPr lang="cy-GB" sz="2800" dirty="0"/>
              <a:t>Crynhowch gynnwys y darn i draean y gwreiddiol gan gofio</a:t>
            </a:r>
          </a:p>
          <a:p>
            <a:pPr>
              <a:lnSpc>
                <a:spcPct val="90000"/>
              </a:lnSpc>
              <a:buClr>
                <a:srgbClr val="D60F00"/>
              </a:buClr>
              <a:defRPr/>
            </a:pPr>
            <a:endParaRPr lang="cy-GB" sz="4000" dirty="0"/>
          </a:p>
          <a:p>
            <a:pPr marL="742999" lvl="1" indent="-285769">
              <a:lnSpc>
                <a:spcPct val="90000"/>
              </a:lnSpc>
              <a:buClr>
                <a:srgbClr val="D60F00"/>
              </a:buClr>
              <a:buFontTx/>
              <a:buChar char="-"/>
              <a:defRPr/>
            </a:pPr>
            <a:r>
              <a:rPr lang="cy-GB" sz="2182" dirty="0"/>
              <a:t>Peidio ychwanegu eich barn / eich syniadau eich hun</a:t>
            </a:r>
          </a:p>
          <a:p>
            <a:pPr lvl="1">
              <a:lnSpc>
                <a:spcPct val="90000"/>
              </a:lnSpc>
              <a:buClr>
                <a:srgbClr val="D60F00"/>
              </a:buClr>
              <a:defRPr/>
            </a:pPr>
            <a:endParaRPr lang="cy-GB" sz="2182" dirty="0"/>
          </a:p>
          <a:p>
            <a:pPr marL="742999" lvl="1" indent="-285769">
              <a:lnSpc>
                <a:spcPct val="90000"/>
              </a:lnSpc>
              <a:buClr>
                <a:srgbClr val="D60F00"/>
              </a:buClr>
              <a:buFontTx/>
              <a:buChar char="-"/>
              <a:defRPr/>
            </a:pPr>
            <a:r>
              <a:rPr lang="cy-GB" sz="2182" dirty="0"/>
              <a:t>Dim enghreifftiau, oni bai eu bod yn hanfodol </a:t>
            </a:r>
          </a:p>
          <a:p>
            <a:pPr lvl="1">
              <a:lnSpc>
                <a:spcPct val="90000"/>
              </a:lnSpc>
              <a:buClr>
                <a:srgbClr val="D60F00"/>
              </a:buClr>
              <a:defRPr/>
            </a:pPr>
            <a:endParaRPr lang="cy-GB" sz="2182" dirty="0"/>
          </a:p>
          <a:p>
            <a:pPr marL="742999" lvl="1" indent="-285769">
              <a:lnSpc>
                <a:spcPct val="90000"/>
              </a:lnSpc>
              <a:buClr>
                <a:srgbClr val="D60F00"/>
              </a:buClr>
              <a:buFontTx/>
              <a:buChar char="-"/>
              <a:defRPr/>
            </a:pPr>
            <a:r>
              <a:rPr lang="cy-GB" sz="2182" dirty="0"/>
              <a:t>Osgoi ailadrodd</a:t>
            </a:r>
          </a:p>
          <a:p>
            <a:pPr lvl="1">
              <a:lnSpc>
                <a:spcPct val="90000"/>
              </a:lnSpc>
              <a:buClr>
                <a:srgbClr val="D60F00"/>
              </a:buClr>
              <a:defRPr/>
            </a:pPr>
            <a:endParaRPr lang="cy-GB" sz="2182" dirty="0"/>
          </a:p>
          <a:p>
            <a:pPr marL="742999" lvl="1" indent="-285769">
              <a:lnSpc>
                <a:spcPct val="90000"/>
              </a:lnSpc>
              <a:buClr>
                <a:srgbClr val="D60F00"/>
              </a:buClr>
              <a:buFontTx/>
              <a:buChar char="-"/>
              <a:defRPr/>
            </a:pPr>
            <a:r>
              <a:rPr lang="cy-GB" sz="2182" dirty="0"/>
              <a:t>Defnyddio eich geiriau eich hun</a:t>
            </a:r>
          </a:p>
          <a:p>
            <a:pPr marL="742999" lvl="1" indent="-285769">
              <a:lnSpc>
                <a:spcPct val="90000"/>
              </a:lnSpc>
              <a:buClr>
                <a:srgbClr val="D60F00"/>
              </a:buClr>
              <a:buFontTx/>
              <a:buChar char="-"/>
              <a:defRPr/>
            </a:pPr>
            <a:endParaRPr lang="cy-GB" sz="2182" dirty="0"/>
          </a:p>
          <a:p>
            <a:pPr marL="742999" lvl="1" indent="-285769">
              <a:lnSpc>
                <a:spcPct val="90000"/>
              </a:lnSpc>
              <a:buClr>
                <a:srgbClr val="D60F00"/>
              </a:buClr>
              <a:buFontTx/>
              <a:buChar char="-"/>
              <a:defRPr/>
            </a:pPr>
            <a:r>
              <a:rPr lang="cy-GB" sz="2182" dirty="0"/>
              <a:t>Cadw’r brawddegau yn fyr</a:t>
            </a:r>
          </a:p>
          <a:p>
            <a:pPr marL="742999" lvl="1" indent="-285769">
              <a:lnSpc>
                <a:spcPct val="90000"/>
              </a:lnSpc>
              <a:buClr>
                <a:srgbClr val="D60F00"/>
              </a:buClr>
              <a:buFontTx/>
              <a:buChar char="-"/>
              <a:defRPr/>
            </a:pPr>
            <a:endParaRPr lang="cy-GB" sz="2182" dirty="0"/>
          </a:p>
          <a:p>
            <a:pPr marL="742999" lvl="1" indent="-285769">
              <a:lnSpc>
                <a:spcPct val="90000"/>
              </a:lnSpc>
              <a:buClr>
                <a:srgbClr val="D60F00"/>
              </a:buClr>
              <a:buFontTx/>
              <a:buChar char="-"/>
              <a:defRPr/>
            </a:pPr>
            <a:r>
              <a:rPr lang="cy-GB" sz="2182" b="1" dirty="0"/>
              <a:t>Rhaid i chi gadw at nifer y geiriau sy’n cael ei osod yn y papur.</a:t>
            </a:r>
          </a:p>
          <a:p>
            <a:pPr lvl="1">
              <a:lnSpc>
                <a:spcPct val="90000"/>
              </a:lnSpc>
              <a:buClr>
                <a:srgbClr val="D60F00"/>
              </a:buClr>
              <a:defRPr/>
            </a:pPr>
            <a:endParaRPr lang="cy-GB" sz="1400" dirty="0"/>
          </a:p>
        </p:txBody>
      </p:sp>
      <p:pic>
        <p:nvPicPr>
          <p:cNvPr id="3" name="Picture 2">
            <a:extLst>
              <a:ext uri="{FF2B5EF4-FFF2-40B4-BE49-F238E27FC236}">
                <a16:creationId xmlns:a16="http://schemas.microsoft.com/office/drawing/2014/main" id="{49A702A8-A143-C646-894A-F78430C6AF6D}"/>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0651497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EF2764D-B95A-D649-A47E-F95F64056E17}"/>
              </a:ext>
            </a:extLst>
          </p:cNvPr>
          <p:cNvPicPr>
            <a:picLocks noChangeAspect="1"/>
          </p:cNvPicPr>
          <p:nvPr/>
        </p:nvPicPr>
        <p:blipFill>
          <a:blip r:embed="rId2"/>
          <a:stretch>
            <a:fillRect/>
          </a:stretch>
        </p:blipFill>
        <p:spPr>
          <a:xfrm>
            <a:off x="968514" y="0"/>
            <a:ext cx="10794699" cy="6118168"/>
          </a:xfrm>
          <a:prstGeom prst="rect">
            <a:avLst/>
          </a:prstGeom>
        </p:spPr>
      </p:pic>
      <p:pic>
        <p:nvPicPr>
          <p:cNvPr id="4" name="Picture 3">
            <a:extLst>
              <a:ext uri="{FF2B5EF4-FFF2-40B4-BE49-F238E27FC236}">
                <a16:creationId xmlns:a16="http://schemas.microsoft.com/office/drawing/2014/main" id="{0AA99950-4986-9143-84BE-A5429CC5AE13}"/>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42738891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DB0E759-A018-3840-BCA9-BC1754F432FB}"/>
              </a:ext>
            </a:extLst>
          </p:cNvPr>
          <p:cNvSpPr/>
          <p:nvPr/>
        </p:nvSpPr>
        <p:spPr>
          <a:xfrm>
            <a:off x="1021025" y="537433"/>
            <a:ext cx="9288023" cy="1435393"/>
          </a:xfrm>
          <a:prstGeom prst="rect">
            <a:avLst/>
          </a:prstGeom>
          <a:solidFill>
            <a:schemeClr val="accent4">
              <a:lumMod val="20000"/>
              <a:lumOff val="80000"/>
            </a:schemeClr>
          </a:solidFill>
        </p:spPr>
        <p:txBody>
          <a:bodyPr wrap="square">
            <a:spAutoFit/>
          </a:bodyPr>
          <a:lstStyle/>
          <a:p>
            <a:pPr algn="ctr"/>
            <a:r>
              <a:rPr lang="en-GB" sz="2424" dirty="0" err="1"/>
              <a:t>Ysgrifennwch</a:t>
            </a:r>
            <a:r>
              <a:rPr lang="en-GB" sz="2424" dirty="0"/>
              <a:t> o </a:t>
            </a:r>
            <a:r>
              <a:rPr lang="en-GB" sz="2424" dirty="0" err="1"/>
              <a:t>leiaf</a:t>
            </a:r>
            <a:r>
              <a:rPr lang="en-GB" sz="2424" dirty="0"/>
              <a:t> 120 o </a:t>
            </a:r>
            <a:r>
              <a:rPr lang="en-GB" sz="2424" dirty="0" err="1"/>
              <a:t>eiriau</a:t>
            </a:r>
            <a:r>
              <a:rPr lang="en-GB" sz="2424" dirty="0"/>
              <a:t>, a </a:t>
            </a:r>
            <a:r>
              <a:rPr lang="en-GB" sz="2424" dirty="0" err="1"/>
              <a:t>pheidiwch</a:t>
            </a:r>
            <a:r>
              <a:rPr lang="en-GB" sz="2424" dirty="0"/>
              <a:t> ag </a:t>
            </a:r>
            <a:r>
              <a:rPr lang="en-GB" sz="2424" dirty="0" err="1"/>
              <a:t>ysgrifennu</a:t>
            </a:r>
            <a:r>
              <a:rPr lang="en-GB" sz="2424" dirty="0"/>
              <a:t> </a:t>
            </a:r>
            <a:r>
              <a:rPr lang="en-GB" sz="2424" dirty="0" err="1"/>
              <a:t>mwy</a:t>
            </a:r>
            <a:r>
              <a:rPr lang="en-GB" sz="2424" dirty="0"/>
              <a:t> </a:t>
            </a:r>
            <a:r>
              <a:rPr lang="en-GB" sz="2424" dirty="0" err="1"/>
              <a:t>na</a:t>
            </a:r>
            <a:r>
              <a:rPr lang="en-GB" sz="2424" dirty="0"/>
              <a:t> 140 o </a:t>
            </a:r>
            <a:r>
              <a:rPr lang="en-GB" sz="2424" dirty="0" err="1"/>
              <a:t>eiriau</a:t>
            </a:r>
            <a:r>
              <a:rPr lang="en-GB" sz="2424" dirty="0"/>
              <a:t>. </a:t>
            </a:r>
            <a:r>
              <a:rPr lang="en-GB" sz="2424" dirty="0" err="1"/>
              <a:t>Nodwch</a:t>
            </a:r>
            <a:r>
              <a:rPr lang="en-GB" sz="2424" dirty="0"/>
              <a:t> </a:t>
            </a:r>
            <a:r>
              <a:rPr lang="en-GB" sz="2424" dirty="0" err="1"/>
              <a:t>nifer</a:t>
            </a:r>
            <a:r>
              <a:rPr lang="en-GB" sz="2424" dirty="0"/>
              <a:t> y </a:t>
            </a:r>
            <a:r>
              <a:rPr lang="en-GB" sz="2424" dirty="0" err="1"/>
              <a:t>geiriau</a:t>
            </a:r>
            <a:r>
              <a:rPr lang="en-GB" sz="2424" dirty="0"/>
              <a:t> </a:t>
            </a:r>
            <a:r>
              <a:rPr lang="en-GB" sz="2424" dirty="0" err="1"/>
              <a:t>ar</a:t>
            </a:r>
            <a:r>
              <a:rPr lang="en-GB" sz="2424" dirty="0"/>
              <a:t> </a:t>
            </a:r>
            <a:r>
              <a:rPr lang="en-GB" sz="2424" dirty="0" err="1"/>
              <a:t>ddiwedd</a:t>
            </a:r>
            <a:r>
              <a:rPr lang="en-GB" sz="2424" dirty="0"/>
              <a:t> </a:t>
            </a:r>
            <a:r>
              <a:rPr lang="en-GB" sz="2424" dirty="0" err="1"/>
              <a:t>eich</a:t>
            </a:r>
            <a:r>
              <a:rPr lang="en-GB" sz="2424" dirty="0"/>
              <a:t> </a:t>
            </a:r>
            <a:r>
              <a:rPr lang="en-GB" sz="2424" dirty="0" err="1"/>
              <a:t>erthygl</a:t>
            </a:r>
            <a:r>
              <a:rPr lang="en-GB" sz="2424" dirty="0"/>
              <a:t>.</a:t>
            </a:r>
          </a:p>
          <a:p>
            <a:endParaRPr lang="en-GB" sz="2182" dirty="0"/>
          </a:p>
          <a:p>
            <a:endParaRPr lang="cy-GB" sz="1697" dirty="0"/>
          </a:p>
        </p:txBody>
      </p:sp>
      <p:sp>
        <p:nvSpPr>
          <p:cNvPr id="4" name="Rectangle 3">
            <a:extLst>
              <a:ext uri="{FF2B5EF4-FFF2-40B4-BE49-F238E27FC236}">
                <a16:creationId xmlns:a16="http://schemas.microsoft.com/office/drawing/2014/main" id="{D978F22C-3EA0-1945-9EC8-1BD52DC3BE9E}"/>
              </a:ext>
            </a:extLst>
          </p:cNvPr>
          <p:cNvSpPr/>
          <p:nvPr/>
        </p:nvSpPr>
        <p:spPr>
          <a:xfrm>
            <a:off x="1021025" y="2519698"/>
            <a:ext cx="9288023" cy="689291"/>
          </a:xfrm>
          <a:prstGeom prst="rect">
            <a:avLst/>
          </a:prstGeom>
          <a:solidFill>
            <a:schemeClr val="accent3">
              <a:lumMod val="60000"/>
              <a:lumOff val="40000"/>
            </a:schemeClr>
          </a:solidFill>
        </p:spPr>
        <p:txBody>
          <a:bodyPr wrap="square">
            <a:spAutoFit/>
          </a:bodyPr>
          <a:lstStyle/>
          <a:p>
            <a:r>
              <a:rPr lang="en-GB" sz="2182" dirty="0" err="1"/>
              <a:t>Rhaid</a:t>
            </a:r>
            <a:r>
              <a:rPr lang="en-GB" sz="2182" dirty="0"/>
              <a:t> </a:t>
            </a:r>
            <a:r>
              <a:rPr lang="en-GB" sz="2182" dirty="0" err="1"/>
              <a:t>cofio</a:t>
            </a:r>
            <a:r>
              <a:rPr lang="en-GB" sz="2182" dirty="0"/>
              <a:t> </a:t>
            </a:r>
            <a:r>
              <a:rPr lang="en-GB" sz="2182" dirty="0" err="1"/>
              <a:t>ysgrifennu’n</a:t>
            </a:r>
            <a:r>
              <a:rPr lang="en-GB" sz="2182" dirty="0"/>
              <a:t> </a:t>
            </a:r>
            <a:r>
              <a:rPr lang="en-GB" sz="2182" dirty="0" err="1"/>
              <a:t>gryno</a:t>
            </a:r>
            <a:r>
              <a:rPr lang="en-GB" sz="2182" dirty="0"/>
              <a:t> felly! </a:t>
            </a:r>
          </a:p>
          <a:p>
            <a:endParaRPr lang="cy-GB" sz="1697" dirty="0"/>
          </a:p>
        </p:txBody>
      </p:sp>
      <p:pic>
        <p:nvPicPr>
          <p:cNvPr id="5" name="Picture 4">
            <a:extLst>
              <a:ext uri="{FF2B5EF4-FFF2-40B4-BE49-F238E27FC236}">
                <a16:creationId xmlns:a16="http://schemas.microsoft.com/office/drawing/2014/main" id="{EDEADBEF-3A63-C444-A288-7F00D6BA33C5}"/>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903840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37BB3A4-DA6A-A24E-8ABE-389334FB77E7}"/>
              </a:ext>
            </a:extLst>
          </p:cNvPr>
          <p:cNvPicPr>
            <a:picLocks noChangeAspect="1"/>
          </p:cNvPicPr>
          <p:nvPr/>
        </p:nvPicPr>
        <p:blipFill rotWithShape="1">
          <a:blip r:embed="rId2"/>
          <a:srcRect t="3313"/>
          <a:stretch/>
        </p:blipFill>
        <p:spPr>
          <a:xfrm>
            <a:off x="0" y="5927834"/>
            <a:ext cx="12192000" cy="930166"/>
          </a:xfrm>
          <a:prstGeom prst="rect">
            <a:avLst/>
          </a:prstGeom>
        </p:spPr>
      </p:pic>
      <p:pic>
        <p:nvPicPr>
          <p:cNvPr id="5" name="Picture 4">
            <a:extLst>
              <a:ext uri="{FF2B5EF4-FFF2-40B4-BE49-F238E27FC236}">
                <a16:creationId xmlns:a16="http://schemas.microsoft.com/office/drawing/2014/main" id="{D968A221-6A75-8C4C-A1CC-6DA9AD9B6E87}"/>
              </a:ext>
            </a:extLst>
          </p:cNvPr>
          <p:cNvPicPr>
            <a:picLocks noChangeAspect="1"/>
          </p:cNvPicPr>
          <p:nvPr/>
        </p:nvPicPr>
        <p:blipFill>
          <a:blip r:embed="rId3"/>
          <a:stretch>
            <a:fillRect/>
          </a:stretch>
        </p:blipFill>
        <p:spPr>
          <a:xfrm>
            <a:off x="2380140" y="0"/>
            <a:ext cx="7431720" cy="6588014"/>
          </a:xfrm>
          <a:prstGeom prst="rect">
            <a:avLst/>
          </a:prstGeom>
        </p:spPr>
      </p:pic>
    </p:spTree>
    <p:extLst>
      <p:ext uri="{BB962C8B-B14F-4D97-AF65-F5344CB8AC3E}">
        <p14:creationId xmlns:p14="http://schemas.microsoft.com/office/powerpoint/2010/main" val="1364703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FC8E97CE-3983-484B-9F35-BC18F3D2A0FC}"/>
              </a:ext>
            </a:extLst>
          </p:cNvPr>
          <p:cNvSpPr/>
          <p:nvPr/>
        </p:nvSpPr>
        <p:spPr>
          <a:xfrm>
            <a:off x="202786" y="170518"/>
            <a:ext cx="2941426" cy="3552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cy-GB" sz="1940" dirty="0"/>
              <a:t>Enghraifft (Papur 1) </a:t>
            </a:r>
          </a:p>
        </p:txBody>
      </p:sp>
      <p:sp>
        <p:nvSpPr>
          <p:cNvPr id="3" name="Rectangle 2">
            <a:extLst>
              <a:ext uri="{FF2B5EF4-FFF2-40B4-BE49-F238E27FC236}">
                <a16:creationId xmlns:a16="http://schemas.microsoft.com/office/drawing/2014/main" id="{7E9F2958-FB66-304C-9C4A-1304261977C1}"/>
              </a:ext>
            </a:extLst>
          </p:cNvPr>
          <p:cNvSpPr/>
          <p:nvPr/>
        </p:nvSpPr>
        <p:spPr>
          <a:xfrm>
            <a:off x="430141" y="525762"/>
            <a:ext cx="10572084" cy="5913927"/>
          </a:xfrm>
          <a:prstGeom prst="rect">
            <a:avLst/>
          </a:prstGeom>
          <a:solidFill>
            <a:schemeClr val="accent5">
              <a:lumMod val="40000"/>
              <a:lumOff val="60000"/>
            </a:schemeClr>
          </a:solidFill>
        </p:spPr>
        <p:txBody>
          <a:bodyPr wrap="square">
            <a:spAutoFit/>
          </a:bodyPr>
          <a:lstStyle/>
          <a:p>
            <a:r>
              <a:rPr lang="en-GB" sz="1455" b="1" dirty="0">
                <a:latin typeface="Calibri" panose="020F0502020204030204" pitchFamily="34" charset="0"/>
                <a:ea typeface="Times New Roman" panose="02020603050405020304" pitchFamily="18" charset="0"/>
                <a:cs typeface="Calibri" panose="020F0502020204030204" pitchFamily="34" charset="0"/>
              </a:rPr>
              <a:t>Transcript of speech by Vice Chancellor Adrian Thomas at the Faculty of Arts Graduation Ceremony, 20 June, held in O’Reilly Hall, St John’s University.</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Dear colleagues, friends, parents and </a:t>
            </a:r>
            <a:r>
              <a:rPr lang="en-GB" sz="1455" b="1" dirty="0" err="1">
                <a:latin typeface="Calibri" panose="020F0502020204030204" pitchFamily="34" charset="0"/>
                <a:ea typeface="Times New Roman" panose="02020603050405020304" pitchFamily="18" charset="0"/>
                <a:cs typeface="Calibri" panose="020F0502020204030204" pitchFamily="34" charset="0"/>
              </a:rPr>
              <a:t>graduands</a:t>
            </a:r>
            <a:r>
              <a:rPr lang="en-GB" sz="1455" b="1" dirty="0">
                <a:latin typeface="Calibri" panose="020F0502020204030204" pitchFamily="34" charset="0"/>
                <a:ea typeface="Times New Roman" panose="02020603050405020304" pitchFamily="18" charset="0"/>
                <a:cs typeface="Calibri" panose="020F0502020204030204" pitchFamily="34" charset="0"/>
              </a:rPr>
              <a:t>.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It’s my pleasure to welcome you to this wonderful hall to celebrate the achievement of our students, graduating after three years of hard work in the Arts Faculty of our university.  It’s a significant year for us at St John’s of course, celebrating our seventy fifth anniversary. There have been a number of events to mark the occasion, as many of you will know, and this graduation ceremony will be one of the most important, giving us an opportunity to reflect and look forward.  It would have been a very different ceremony seventy five years ago, when that first small cohort of students graduated.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We may be a small university but our achievements are many, and we have contributed to many different fields of study.  Very recently, our Faculty of Science featured on a BBC news item because of the pioneering work done in tracking the spread of the Zika virus in the developing world.  The virus has been identified as an international health emergency by the World Health Organisation, and the research completed here has contributed to our understanding of how this virus works.  Other disciplines are also well represented.  I’m proud to welcome one of our alumni, Mrs Erin Williams, to receive an honorary doctorate for her work in the field of child psychology.  She has published several articles on dyslexia, cognitive development and multilingualism and is in demand as a conference speaker around the world.  Being a smaller university is no hindrance to success in any field.  I would also argue that being a smaller university greatly enhances the undergraduate experience.  I was heartened that the National Student Survey ranked St John’s as the friendliest of all UK universities.  Excellence in academic research goes hand in hand with good teaching and an atmosphere where students are encouraged and supported.</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 </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a:p>
            <a:r>
              <a:rPr lang="en-GB" sz="1455" b="1" dirty="0">
                <a:latin typeface="Calibri" panose="020F0502020204030204" pitchFamily="34" charset="0"/>
                <a:ea typeface="Times New Roman" panose="02020603050405020304" pitchFamily="18" charset="0"/>
                <a:cs typeface="Calibri" panose="020F0502020204030204" pitchFamily="34" charset="0"/>
              </a:rPr>
              <a:t>For some of you, this is the culmination and end of three years of study, but many of you will be embarking on post-graduate studies next September.  The proportion of graduates staying on to work towards MA, MSc or full doctorate studies at St John’s is one of the highest in the UK; at least 20% of graduates have expressed this as their intention this year.  This in itself is a reflection of the esteem in which the University is held by its students, and of the dedication of the lecturing staff.  I wish you well in your future studies, and for those leaving St John’s, I wish you well in your future careers.  Thank you, and congratulations once again.</a:t>
            </a:r>
            <a:endParaRPr lang="en-GB" sz="1455"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3795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2A95D0E-953B-984E-8702-29274137734C}"/>
              </a:ext>
            </a:extLst>
          </p:cNvPr>
          <p:cNvSpPr/>
          <p:nvPr/>
        </p:nvSpPr>
        <p:spPr>
          <a:xfrm>
            <a:off x="634260" y="1326787"/>
            <a:ext cx="10083770" cy="5129289"/>
          </a:xfrm>
          <a:prstGeom prst="rect">
            <a:avLst/>
          </a:prstGeom>
          <a:solidFill>
            <a:schemeClr val="accent3">
              <a:lumMod val="40000"/>
              <a:lumOff val="60000"/>
            </a:schemeClr>
          </a:solidFill>
        </p:spPr>
        <p:txBody>
          <a:bodyPr wrap="square">
            <a:spAutoFit/>
          </a:bodyPr>
          <a:lstStyle/>
          <a:p>
            <a:r>
              <a:rPr lang="en-GB" sz="2182" dirty="0" err="1"/>
              <a:t>Rhan</a:t>
            </a:r>
            <a:r>
              <a:rPr lang="en-GB" sz="2182" dirty="0"/>
              <a:t> 2 – </a:t>
            </a:r>
            <a:r>
              <a:rPr lang="en-GB" sz="2182" dirty="0" err="1"/>
              <a:t>Trawsieithu</a:t>
            </a:r>
            <a:r>
              <a:rPr lang="en-GB" sz="2182" dirty="0"/>
              <a:t> 40 marc </a:t>
            </a:r>
          </a:p>
          <a:p>
            <a:r>
              <a:rPr lang="en-GB" sz="2182" dirty="0" err="1"/>
              <a:t>Addasu</a:t>
            </a:r>
            <a:r>
              <a:rPr lang="en-GB" sz="2182" dirty="0"/>
              <a:t> </a:t>
            </a:r>
            <a:r>
              <a:rPr lang="en-GB" sz="2182" dirty="0" err="1"/>
              <a:t>testun</a:t>
            </a:r>
            <a:r>
              <a:rPr lang="en-GB" sz="2182" dirty="0"/>
              <a:t> </a:t>
            </a:r>
            <a:r>
              <a:rPr lang="en-GB" sz="2182" dirty="0" err="1"/>
              <a:t>ysgrifenedig</a:t>
            </a:r>
            <a:r>
              <a:rPr lang="en-GB" sz="2182" dirty="0"/>
              <a:t> </a:t>
            </a:r>
            <a:r>
              <a:rPr lang="en-GB" sz="2182" dirty="0" err="1"/>
              <a:t>Saesneg</a:t>
            </a:r>
            <a:r>
              <a:rPr lang="en-GB" sz="2182" dirty="0"/>
              <a:t> </a:t>
            </a:r>
            <a:r>
              <a:rPr lang="en-GB" sz="2182" dirty="0" err="1"/>
              <a:t>i’r</a:t>
            </a:r>
            <a:r>
              <a:rPr lang="en-GB" sz="2182" dirty="0"/>
              <a:t> </a:t>
            </a:r>
            <a:r>
              <a:rPr lang="en-GB" sz="2182" dirty="0" err="1"/>
              <a:t>Gymraeg</a:t>
            </a:r>
            <a:r>
              <a:rPr lang="en-GB" sz="2182" dirty="0"/>
              <a:t> at </a:t>
            </a:r>
            <a:r>
              <a:rPr lang="en-GB" sz="2182" dirty="0" err="1"/>
              <a:t>ddiben</a:t>
            </a:r>
            <a:r>
              <a:rPr lang="en-GB" sz="2182" dirty="0"/>
              <a:t> </a:t>
            </a:r>
            <a:r>
              <a:rPr lang="en-GB" sz="2182" dirty="0" err="1"/>
              <a:t>penodol</a:t>
            </a:r>
            <a:r>
              <a:rPr lang="en-GB" sz="2182" dirty="0"/>
              <a:t>. </a:t>
            </a:r>
          </a:p>
          <a:p>
            <a:endParaRPr lang="en-GB" sz="2182" dirty="0"/>
          </a:p>
          <a:p>
            <a:r>
              <a:rPr lang="en-GB" sz="2182" dirty="0" err="1"/>
              <a:t>Rhaid</a:t>
            </a:r>
            <a:r>
              <a:rPr lang="en-GB" sz="2182" dirty="0"/>
              <a:t> </a:t>
            </a:r>
            <a:r>
              <a:rPr lang="en-GB" sz="2182" dirty="0" err="1"/>
              <a:t>i’r</a:t>
            </a:r>
            <a:r>
              <a:rPr lang="en-GB" sz="2182" dirty="0"/>
              <a:t> </a:t>
            </a:r>
            <a:r>
              <a:rPr lang="en-GB" sz="2182" dirty="0" err="1"/>
              <a:t>ymgeisydd</a:t>
            </a:r>
            <a:r>
              <a:rPr lang="en-GB" sz="2182" dirty="0"/>
              <a:t> </a:t>
            </a:r>
            <a:r>
              <a:rPr lang="en-GB" sz="2182" dirty="0" err="1"/>
              <a:t>ddarllen</a:t>
            </a:r>
            <a:r>
              <a:rPr lang="en-GB" sz="2182" dirty="0"/>
              <a:t> </a:t>
            </a:r>
            <a:r>
              <a:rPr lang="en-GB" sz="2182" dirty="0" err="1"/>
              <a:t>testun</a:t>
            </a:r>
            <a:r>
              <a:rPr lang="en-GB" sz="2182" dirty="0"/>
              <a:t> </a:t>
            </a:r>
            <a:r>
              <a:rPr lang="en-GB" sz="2182" dirty="0" err="1"/>
              <a:t>ysgrifenedig</a:t>
            </a:r>
            <a:r>
              <a:rPr lang="en-GB" sz="2182" dirty="0"/>
              <a:t> </a:t>
            </a:r>
            <a:r>
              <a:rPr lang="en-GB" sz="2182" dirty="0" err="1"/>
              <a:t>Saesneg</a:t>
            </a:r>
            <a:r>
              <a:rPr lang="en-GB" sz="2182" dirty="0"/>
              <a:t> </a:t>
            </a:r>
            <a:r>
              <a:rPr lang="en-GB" sz="2182" dirty="0" err="1"/>
              <a:t>a’i</a:t>
            </a:r>
            <a:r>
              <a:rPr lang="en-GB" sz="2182" dirty="0"/>
              <a:t> </a:t>
            </a:r>
            <a:r>
              <a:rPr lang="en-GB" sz="2182" dirty="0" err="1"/>
              <a:t>addasu</a:t>
            </a:r>
            <a:r>
              <a:rPr lang="en-GB" sz="2182" dirty="0"/>
              <a:t> </a:t>
            </a:r>
            <a:r>
              <a:rPr lang="en-GB" sz="2182" dirty="0" err="1"/>
              <a:t>i’r</a:t>
            </a:r>
            <a:r>
              <a:rPr lang="en-GB" sz="2182" dirty="0"/>
              <a:t> </a:t>
            </a:r>
            <a:r>
              <a:rPr lang="en-GB" sz="2182" dirty="0" err="1"/>
              <a:t>Gymraeg</a:t>
            </a:r>
            <a:r>
              <a:rPr lang="en-GB" sz="2182" dirty="0"/>
              <a:t> at </a:t>
            </a:r>
            <a:r>
              <a:rPr lang="en-GB" sz="2182" dirty="0" err="1"/>
              <a:t>ddiben</a:t>
            </a:r>
            <a:r>
              <a:rPr lang="en-GB" sz="2182" dirty="0"/>
              <a:t> </a:t>
            </a:r>
            <a:r>
              <a:rPr lang="en-GB" sz="2182" dirty="0" err="1"/>
              <a:t>penodol</a:t>
            </a:r>
            <a:r>
              <a:rPr lang="en-GB" sz="2182" dirty="0"/>
              <a:t>, </a:t>
            </a:r>
            <a:r>
              <a:rPr lang="en-GB" sz="2182" dirty="0" err="1"/>
              <a:t>e.e</a:t>
            </a:r>
            <a:r>
              <a:rPr lang="en-GB" sz="2182" dirty="0"/>
              <a:t>. </a:t>
            </a:r>
            <a:r>
              <a:rPr lang="en-GB" sz="2182" dirty="0" err="1"/>
              <a:t>ysgrifennu</a:t>
            </a:r>
            <a:r>
              <a:rPr lang="en-GB" sz="2182" dirty="0"/>
              <a:t> </a:t>
            </a:r>
            <a:r>
              <a:rPr lang="en-GB" sz="2182" dirty="0" err="1"/>
              <a:t>crynodeb</a:t>
            </a:r>
            <a:r>
              <a:rPr lang="en-GB" sz="2182" dirty="0"/>
              <a:t> o </a:t>
            </a:r>
            <a:r>
              <a:rPr lang="en-GB" sz="2182" dirty="0" err="1"/>
              <a:t>destun</a:t>
            </a:r>
            <a:r>
              <a:rPr lang="en-GB" sz="2182" dirty="0"/>
              <a:t> </a:t>
            </a:r>
            <a:r>
              <a:rPr lang="en-GB" sz="2182" dirty="0" err="1"/>
              <a:t>Saesneg</a:t>
            </a:r>
            <a:r>
              <a:rPr lang="en-GB" sz="2182" dirty="0"/>
              <a:t> </a:t>
            </a:r>
            <a:r>
              <a:rPr lang="en-GB" sz="2182" dirty="0" err="1"/>
              <a:t>ar</a:t>
            </a:r>
            <a:r>
              <a:rPr lang="en-GB" sz="2182" dirty="0"/>
              <a:t> </a:t>
            </a:r>
            <a:r>
              <a:rPr lang="en-GB" sz="2182" dirty="0" err="1"/>
              <a:t>gyfer</a:t>
            </a:r>
            <a:r>
              <a:rPr lang="en-GB" sz="2182" dirty="0"/>
              <a:t> </a:t>
            </a:r>
            <a:r>
              <a:rPr lang="en-GB" sz="2182" dirty="0" err="1"/>
              <a:t>cynulleidfa</a:t>
            </a:r>
            <a:r>
              <a:rPr lang="en-GB" sz="2182" dirty="0"/>
              <a:t> </a:t>
            </a:r>
            <a:r>
              <a:rPr lang="en-GB" sz="2182" dirty="0" err="1"/>
              <a:t>benodol</a:t>
            </a:r>
            <a:r>
              <a:rPr lang="en-GB" sz="2182" dirty="0"/>
              <a:t>. </a:t>
            </a:r>
          </a:p>
          <a:p>
            <a:endParaRPr lang="en-GB" sz="2182" dirty="0"/>
          </a:p>
          <a:p>
            <a:endParaRPr lang="en-GB" sz="2182" dirty="0"/>
          </a:p>
          <a:p>
            <a:r>
              <a:rPr lang="en-GB" sz="2182" dirty="0" err="1"/>
              <a:t>Asesir</a:t>
            </a:r>
            <a:r>
              <a:rPr lang="en-GB" sz="2182" dirty="0"/>
              <a:t> </a:t>
            </a:r>
            <a:r>
              <a:rPr lang="en-GB" sz="2182" dirty="0" err="1"/>
              <a:t>gallu’r</a:t>
            </a:r>
            <a:r>
              <a:rPr lang="en-GB" sz="2182" dirty="0"/>
              <a:t> </a:t>
            </a:r>
            <a:r>
              <a:rPr lang="en-GB" sz="2182" dirty="0" err="1"/>
              <a:t>ymgeisydd</a:t>
            </a:r>
            <a:r>
              <a:rPr lang="en-GB" sz="2182" dirty="0"/>
              <a:t> </a:t>
            </a:r>
            <a:r>
              <a:rPr lang="en-GB" sz="2182" dirty="0" err="1"/>
              <a:t>i</a:t>
            </a:r>
            <a:r>
              <a:rPr lang="en-GB" sz="2182" dirty="0"/>
              <a:t> </a:t>
            </a:r>
            <a:r>
              <a:rPr lang="en-GB" sz="2182" dirty="0" err="1"/>
              <a:t>ysgrifennu’n</a:t>
            </a:r>
            <a:r>
              <a:rPr lang="en-GB" sz="2182" dirty="0"/>
              <a:t> </a:t>
            </a:r>
            <a:r>
              <a:rPr lang="en-GB" sz="2182" dirty="0" err="1"/>
              <a:t>gywir</a:t>
            </a:r>
            <a:r>
              <a:rPr lang="en-GB" sz="2182" dirty="0"/>
              <a:t>, </a:t>
            </a:r>
            <a:r>
              <a:rPr lang="en-GB" sz="2182" dirty="0" err="1"/>
              <a:t>gan</a:t>
            </a:r>
            <a:r>
              <a:rPr lang="en-GB" sz="2182" dirty="0"/>
              <a:t> </a:t>
            </a:r>
            <a:r>
              <a:rPr lang="en-GB" sz="2182" dirty="0" err="1"/>
              <a:t>ddefnyddio</a:t>
            </a:r>
            <a:r>
              <a:rPr lang="en-GB" sz="2182" dirty="0"/>
              <a:t> </a:t>
            </a:r>
            <a:r>
              <a:rPr lang="en-GB" sz="2182" dirty="0" err="1"/>
              <a:t>ystod</a:t>
            </a:r>
            <a:r>
              <a:rPr lang="en-GB" sz="2182" dirty="0"/>
              <a:t> o </a:t>
            </a:r>
            <a:r>
              <a:rPr lang="en-GB" sz="2182" dirty="0" err="1"/>
              <a:t>gystrawennau</a:t>
            </a:r>
            <a:r>
              <a:rPr lang="en-GB" sz="2182" dirty="0"/>
              <a:t> a </a:t>
            </a:r>
            <a:r>
              <a:rPr lang="en-GB" sz="2182" dirty="0" err="1"/>
              <a:t>geirfa</a:t>
            </a:r>
            <a:r>
              <a:rPr lang="en-GB" sz="2182" dirty="0"/>
              <a:t>, ac </a:t>
            </a:r>
            <a:r>
              <a:rPr lang="en-GB" sz="2182" dirty="0" err="1"/>
              <a:t>i</a:t>
            </a:r>
            <a:r>
              <a:rPr lang="en-GB" sz="2182" dirty="0"/>
              <a:t> </a:t>
            </a:r>
            <a:r>
              <a:rPr lang="en-GB" sz="2182" dirty="0" err="1"/>
              <a:t>lunio</a:t>
            </a:r>
            <a:r>
              <a:rPr lang="en-GB" sz="2182" dirty="0"/>
              <a:t> </a:t>
            </a:r>
            <a:r>
              <a:rPr lang="en-GB" sz="2182" dirty="0" err="1"/>
              <a:t>testun</a:t>
            </a:r>
            <a:r>
              <a:rPr lang="en-GB" sz="2182" dirty="0"/>
              <a:t> </a:t>
            </a:r>
            <a:r>
              <a:rPr lang="en-GB" sz="2182" dirty="0" err="1"/>
              <a:t>terfynol</a:t>
            </a:r>
            <a:r>
              <a:rPr lang="en-GB" sz="2182" dirty="0"/>
              <a:t> </a:t>
            </a:r>
            <a:r>
              <a:rPr lang="en-GB" sz="2182" dirty="0" err="1"/>
              <a:t>sy’n</a:t>
            </a:r>
            <a:r>
              <a:rPr lang="en-GB" sz="2182" dirty="0"/>
              <a:t> </a:t>
            </a:r>
            <a:r>
              <a:rPr lang="en-GB" sz="2182" dirty="0" err="1"/>
              <a:t>briodol</a:t>
            </a:r>
            <a:r>
              <a:rPr lang="en-GB" sz="2182" dirty="0"/>
              <a:t> </a:t>
            </a:r>
            <a:r>
              <a:rPr lang="en-GB" sz="2182" dirty="0" err="1"/>
              <a:t>i’r</a:t>
            </a:r>
            <a:r>
              <a:rPr lang="en-GB" sz="2182" dirty="0"/>
              <a:t> </a:t>
            </a:r>
            <a:r>
              <a:rPr lang="en-GB" sz="2182" dirty="0" err="1"/>
              <a:t>diben</a:t>
            </a:r>
            <a:r>
              <a:rPr lang="en-GB" sz="2182" dirty="0"/>
              <a:t> a </a:t>
            </a:r>
            <a:r>
              <a:rPr lang="en-GB" sz="2182" dirty="0" err="1"/>
              <a:t>ddisgrifir</a:t>
            </a:r>
            <a:r>
              <a:rPr lang="en-GB" sz="2182" dirty="0"/>
              <a:t> </a:t>
            </a:r>
            <a:r>
              <a:rPr lang="en-GB" sz="2182" dirty="0" err="1"/>
              <a:t>yn</a:t>
            </a:r>
            <a:r>
              <a:rPr lang="en-GB" sz="2182" dirty="0"/>
              <a:t> y </a:t>
            </a:r>
            <a:r>
              <a:rPr lang="en-GB" sz="2182" dirty="0" err="1"/>
              <a:t>dasg</a:t>
            </a:r>
            <a:r>
              <a:rPr lang="en-GB" sz="2182" dirty="0"/>
              <a:t>. </a:t>
            </a:r>
            <a:r>
              <a:rPr lang="en-GB" sz="2182" dirty="0" err="1"/>
              <a:t>Yn</a:t>
            </a:r>
            <a:r>
              <a:rPr lang="en-GB" sz="2182" dirty="0"/>
              <a:t> </a:t>
            </a:r>
            <a:r>
              <a:rPr lang="en-GB" sz="2182" dirty="0" err="1"/>
              <a:t>ogystal</a:t>
            </a:r>
            <a:r>
              <a:rPr lang="en-GB" sz="2182" dirty="0"/>
              <a:t>, </a:t>
            </a:r>
            <a:r>
              <a:rPr lang="en-GB" sz="2182" dirty="0" err="1"/>
              <a:t>bydd</a:t>
            </a:r>
            <a:r>
              <a:rPr lang="en-GB" sz="2182" dirty="0"/>
              <a:t> </a:t>
            </a:r>
            <a:r>
              <a:rPr lang="en-GB" sz="2182" dirty="0" err="1"/>
              <a:t>nifer</a:t>
            </a:r>
            <a:r>
              <a:rPr lang="en-GB" sz="2182" dirty="0"/>
              <a:t> o </a:t>
            </a:r>
            <a:r>
              <a:rPr lang="en-GB" sz="2182" dirty="0" err="1"/>
              <a:t>bwyntiau</a:t>
            </a:r>
            <a:r>
              <a:rPr lang="en-GB" sz="2182" dirty="0"/>
              <a:t> </a:t>
            </a:r>
            <a:r>
              <a:rPr lang="en-GB" sz="2182" dirty="0" err="1"/>
              <a:t>allweddol</a:t>
            </a:r>
            <a:r>
              <a:rPr lang="en-GB" sz="2182" dirty="0"/>
              <a:t> </a:t>
            </a:r>
            <a:r>
              <a:rPr lang="en-GB" sz="2182" dirty="0" err="1"/>
              <a:t>yn</a:t>
            </a:r>
            <a:r>
              <a:rPr lang="en-GB" sz="2182" dirty="0"/>
              <a:t> y </a:t>
            </a:r>
            <a:r>
              <a:rPr lang="en-GB" sz="2182" dirty="0" err="1"/>
              <a:t>testun</a:t>
            </a:r>
            <a:r>
              <a:rPr lang="en-GB" sz="2182" dirty="0"/>
              <a:t> </a:t>
            </a:r>
            <a:r>
              <a:rPr lang="en-GB" sz="2182" dirty="0" err="1"/>
              <a:t>gwreiddiol</a:t>
            </a:r>
            <a:r>
              <a:rPr lang="en-GB" sz="2182" dirty="0"/>
              <a:t>, ac </a:t>
            </a:r>
            <a:r>
              <a:rPr lang="en-GB" sz="2182" dirty="0" err="1"/>
              <a:t>asesir</a:t>
            </a:r>
            <a:r>
              <a:rPr lang="en-GB" sz="2182" dirty="0"/>
              <a:t> </a:t>
            </a:r>
            <a:r>
              <a:rPr lang="en-GB" sz="2182" dirty="0" err="1"/>
              <a:t>gallu’r</a:t>
            </a:r>
            <a:r>
              <a:rPr lang="en-GB" sz="2182" dirty="0"/>
              <a:t> </a:t>
            </a:r>
            <a:r>
              <a:rPr lang="en-GB" sz="2182" dirty="0" err="1"/>
              <a:t>ymgeisydd</a:t>
            </a:r>
            <a:r>
              <a:rPr lang="en-GB" sz="2182" dirty="0"/>
              <a:t> </a:t>
            </a:r>
            <a:r>
              <a:rPr lang="en-GB" sz="2182" dirty="0" err="1"/>
              <a:t>i</a:t>
            </a:r>
            <a:r>
              <a:rPr lang="en-GB" sz="2182" dirty="0"/>
              <a:t> </a:t>
            </a:r>
            <a:r>
              <a:rPr lang="en-GB" sz="2182" dirty="0" err="1"/>
              <a:t>gynnwys</a:t>
            </a:r>
            <a:r>
              <a:rPr lang="en-GB" sz="2182" dirty="0"/>
              <a:t> y </a:t>
            </a:r>
            <a:r>
              <a:rPr lang="en-GB" sz="2182" dirty="0" err="1"/>
              <a:t>pwyntiau</a:t>
            </a:r>
            <a:r>
              <a:rPr lang="en-GB" sz="2182" dirty="0"/>
              <a:t> </a:t>
            </a:r>
            <a:r>
              <a:rPr lang="en-GB" sz="2182" dirty="0" err="1"/>
              <a:t>priodol</a:t>
            </a:r>
            <a:r>
              <a:rPr lang="en-GB" sz="2182" dirty="0"/>
              <a:t> </a:t>
            </a:r>
            <a:r>
              <a:rPr lang="en-GB" sz="2182" dirty="0" err="1"/>
              <a:t>yn</a:t>
            </a:r>
            <a:r>
              <a:rPr lang="en-GB" sz="2182" dirty="0"/>
              <a:t> y </a:t>
            </a:r>
            <a:r>
              <a:rPr lang="en-GB" sz="2182" dirty="0" err="1"/>
              <a:t>trawsieithiad</a:t>
            </a:r>
            <a:r>
              <a:rPr lang="en-GB" sz="2182" dirty="0"/>
              <a:t>.</a:t>
            </a:r>
          </a:p>
          <a:p>
            <a:endParaRPr lang="en-GB" sz="2182" dirty="0"/>
          </a:p>
          <a:p>
            <a:endParaRPr lang="en-GB" sz="2182" dirty="0"/>
          </a:p>
          <a:p>
            <a:endParaRPr lang="cy-GB" sz="2182" dirty="0"/>
          </a:p>
        </p:txBody>
      </p:sp>
      <p:sp>
        <p:nvSpPr>
          <p:cNvPr id="3" name="Rounded Rectangle 2">
            <a:extLst>
              <a:ext uri="{FF2B5EF4-FFF2-40B4-BE49-F238E27FC236}">
                <a16:creationId xmlns:a16="http://schemas.microsoft.com/office/drawing/2014/main" id="{FEC00FD1-7A7F-A44E-B0E9-FE223B12D20F}"/>
              </a:ext>
            </a:extLst>
          </p:cNvPr>
          <p:cNvSpPr/>
          <p:nvPr/>
        </p:nvSpPr>
        <p:spPr>
          <a:xfrm>
            <a:off x="316464" y="255776"/>
            <a:ext cx="2179279" cy="58260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24" dirty="0">
                <a:solidFill>
                  <a:schemeClr val="tx1"/>
                </a:solidFill>
              </a:rPr>
              <a:t>Meini Prawf </a:t>
            </a:r>
          </a:p>
        </p:txBody>
      </p:sp>
      <p:pic>
        <p:nvPicPr>
          <p:cNvPr id="5" name="Picture 4">
            <a:extLst>
              <a:ext uri="{FF2B5EF4-FFF2-40B4-BE49-F238E27FC236}">
                <a16:creationId xmlns:a16="http://schemas.microsoft.com/office/drawing/2014/main" id="{3890E7F3-32CE-8443-A92C-4EF78A394655}"/>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76997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621CDF3B-3C27-314B-AB70-36579C1E130F}"/>
              </a:ext>
            </a:extLst>
          </p:cNvPr>
          <p:cNvSpPr/>
          <p:nvPr/>
        </p:nvSpPr>
        <p:spPr>
          <a:xfrm>
            <a:off x="316464" y="255776"/>
            <a:ext cx="2955636" cy="582601"/>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24" dirty="0">
                <a:solidFill>
                  <a:schemeClr val="tx1"/>
                </a:solidFill>
              </a:rPr>
              <a:t>Cynllun Marcio  </a:t>
            </a:r>
          </a:p>
        </p:txBody>
      </p:sp>
      <p:sp>
        <p:nvSpPr>
          <p:cNvPr id="3" name="Rounded Rectangle 2">
            <a:extLst>
              <a:ext uri="{FF2B5EF4-FFF2-40B4-BE49-F238E27FC236}">
                <a16:creationId xmlns:a16="http://schemas.microsoft.com/office/drawing/2014/main" id="{549B2B7F-2397-9845-A0B5-1D3FD312D823}"/>
              </a:ext>
            </a:extLst>
          </p:cNvPr>
          <p:cNvSpPr/>
          <p:nvPr/>
        </p:nvSpPr>
        <p:spPr>
          <a:xfrm>
            <a:off x="3428408" y="241567"/>
            <a:ext cx="3566657" cy="596811"/>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24" dirty="0">
                <a:solidFill>
                  <a:schemeClr val="tx1"/>
                </a:solidFill>
              </a:rPr>
              <a:t>40 marc </a:t>
            </a:r>
          </a:p>
        </p:txBody>
      </p:sp>
      <p:pic>
        <p:nvPicPr>
          <p:cNvPr id="5" name="Picture 4">
            <a:extLst>
              <a:ext uri="{FF2B5EF4-FFF2-40B4-BE49-F238E27FC236}">
                <a16:creationId xmlns:a16="http://schemas.microsoft.com/office/drawing/2014/main" id="{72AD08A4-E916-764A-97F4-683397B63D78}"/>
              </a:ext>
            </a:extLst>
          </p:cNvPr>
          <p:cNvPicPr>
            <a:picLocks noChangeAspect="1"/>
          </p:cNvPicPr>
          <p:nvPr/>
        </p:nvPicPr>
        <p:blipFill>
          <a:blip r:embed="rId2"/>
          <a:stretch>
            <a:fillRect/>
          </a:stretch>
        </p:blipFill>
        <p:spPr>
          <a:xfrm>
            <a:off x="449385" y="985212"/>
            <a:ext cx="9524704" cy="2780382"/>
          </a:xfrm>
          <a:prstGeom prst="rect">
            <a:avLst/>
          </a:prstGeom>
        </p:spPr>
      </p:pic>
      <p:pic>
        <p:nvPicPr>
          <p:cNvPr id="7" name="Picture 6">
            <a:extLst>
              <a:ext uri="{FF2B5EF4-FFF2-40B4-BE49-F238E27FC236}">
                <a16:creationId xmlns:a16="http://schemas.microsoft.com/office/drawing/2014/main" id="{4D7BE224-83DE-1142-B3EC-73CB32B0CCD0}"/>
              </a:ext>
            </a:extLst>
          </p:cNvPr>
          <p:cNvPicPr>
            <a:picLocks noChangeAspect="1"/>
          </p:cNvPicPr>
          <p:nvPr/>
        </p:nvPicPr>
        <p:blipFill>
          <a:blip r:embed="rId3"/>
          <a:stretch>
            <a:fillRect/>
          </a:stretch>
        </p:blipFill>
        <p:spPr>
          <a:xfrm>
            <a:off x="449385" y="3912428"/>
            <a:ext cx="9524704" cy="2791928"/>
          </a:xfrm>
          <a:prstGeom prst="rect">
            <a:avLst/>
          </a:prstGeom>
        </p:spPr>
      </p:pic>
    </p:spTree>
    <p:extLst>
      <p:ext uri="{BB962C8B-B14F-4D97-AF65-F5344CB8AC3E}">
        <p14:creationId xmlns:p14="http://schemas.microsoft.com/office/powerpoint/2010/main" val="22840366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712A7B-CF49-7C4C-AEC9-7AA5AFD6B4A9}"/>
              </a:ext>
            </a:extLst>
          </p:cNvPr>
          <p:cNvPicPr>
            <a:picLocks noChangeAspect="1"/>
          </p:cNvPicPr>
          <p:nvPr/>
        </p:nvPicPr>
        <p:blipFill>
          <a:blip r:embed="rId2"/>
          <a:stretch>
            <a:fillRect/>
          </a:stretch>
        </p:blipFill>
        <p:spPr>
          <a:xfrm>
            <a:off x="804630" y="135289"/>
            <a:ext cx="9581405" cy="2873436"/>
          </a:xfrm>
          <a:prstGeom prst="rect">
            <a:avLst/>
          </a:prstGeom>
        </p:spPr>
      </p:pic>
      <p:pic>
        <p:nvPicPr>
          <p:cNvPr id="5" name="Picture 4">
            <a:extLst>
              <a:ext uri="{FF2B5EF4-FFF2-40B4-BE49-F238E27FC236}">
                <a16:creationId xmlns:a16="http://schemas.microsoft.com/office/drawing/2014/main" id="{B0179E81-81DC-A141-9EF9-733F88F563D6}"/>
              </a:ext>
            </a:extLst>
          </p:cNvPr>
          <p:cNvPicPr>
            <a:picLocks noChangeAspect="1"/>
          </p:cNvPicPr>
          <p:nvPr/>
        </p:nvPicPr>
        <p:blipFill>
          <a:blip r:embed="rId3"/>
          <a:stretch>
            <a:fillRect/>
          </a:stretch>
        </p:blipFill>
        <p:spPr>
          <a:xfrm>
            <a:off x="804630" y="3170559"/>
            <a:ext cx="9581405" cy="2456518"/>
          </a:xfrm>
          <a:prstGeom prst="rect">
            <a:avLst/>
          </a:prstGeom>
        </p:spPr>
      </p:pic>
      <p:pic>
        <p:nvPicPr>
          <p:cNvPr id="4" name="Picture 3">
            <a:extLst>
              <a:ext uri="{FF2B5EF4-FFF2-40B4-BE49-F238E27FC236}">
                <a16:creationId xmlns:a16="http://schemas.microsoft.com/office/drawing/2014/main" id="{ACCDA57F-47E3-C44E-A97E-9D92711BC72D}"/>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30706767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0C89165-DDF5-494E-BEDC-05E44B923741}"/>
              </a:ext>
            </a:extLst>
          </p:cNvPr>
          <p:cNvSpPr/>
          <p:nvPr/>
        </p:nvSpPr>
        <p:spPr>
          <a:xfrm>
            <a:off x="444352" y="326826"/>
            <a:ext cx="11296783" cy="5800883"/>
          </a:xfrm>
          <a:prstGeom prst="rect">
            <a:avLst/>
          </a:prstGeom>
          <a:solidFill>
            <a:schemeClr val="accent4">
              <a:lumMod val="20000"/>
              <a:lumOff val="80000"/>
            </a:schemeClr>
          </a:solidFill>
        </p:spPr>
        <p:txBody>
          <a:bodyPr wrap="square">
            <a:spAutoFit/>
          </a:bodyPr>
          <a:lstStyle/>
          <a:p>
            <a:r>
              <a:rPr lang="cy-GB" sz="2182" b="1" dirty="0">
                <a:latin typeface="Calibri" panose="020F0502020204030204" pitchFamily="34" charset="0"/>
                <a:ea typeface="Times New Roman" panose="02020603050405020304" pitchFamily="18" charset="0"/>
                <a:cs typeface="Calibri" panose="020F0502020204030204" pitchFamily="34" charset="0"/>
              </a:rPr>
              <a:t>Ateb enghreifftiol:</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b="1" dirty="0">
                <a:latin typeface="Calibri" panose="020F0502020204030204" pitchFamily="34" charset="0"/>
                <a:ea typeface="Times New Roman" panose="02020603050405020304" pitchFamily="18" charset="0"/>
                <a:cs typeface="Calibri" panose="020F0502020204030204" pitchFamily="34" charset="0"/>
              </a:rPr>
              <a:t> </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b="1" dirty="0">
                <a:latin typeface="Calibri" panose="020F0502020204030204" pitchFamily="34" charset="0"/>
                <a:ea typeface="Times New Roman" panose="02020603050405020304" pitchFamily="18" charset="0"/>
                <a:cs typeface="Calibri" panose="020F0502020204030204" pitchFamily="34" charset="0"/>
              </a:rPr>
              <a:t>Pen-blwydd Arbennig a Llwyddiant Mawr</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b="1" dirty="0">
                <a:latin typeface="Calibri" panose="020F0502020204030204" pitchFamily="34" charset="0"/>
                <a:ea typeface="Times New Roman" panose="02020603050405020304" pitchFamily="18" charset="0"/>
                <a:cs typeface="Calibri" panose="020F0502020204030204" pitchFamily="34" charset="0"/>
              </a:rPr>
              <a:t> </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Dathlwyd pen-blwydd y Brifysgol yn 75 oed mewn araith gan yr Is-Ganghellor Adrian Thomas yn Seremoni Raddio Cyfadran y Celfyddydau yn Neuadd O’Reilly ym mis Mehefin.</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Soniodd hefyd am ymchwil nodedig a wnaed gan y brifysgol ar ledaeniad y firws Zika. Roedd y gwaith hwn gan Gyfadran y Gwyddorau yn un o uchafbwyntiau’r flwyddyn. Soniodd hefyd am waith y gyn-fyfyrwraig, Erin Williams ym maes seicoleg plant a datgelodd fod y brifysgol yn dyfarnu gradd er anrhydedd iddi am y gwaith hwn.</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 </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Roedd yr Is-ganghellor yn hynod falch bod y brifysgol wedi cyrraedd y brig yng nghategori Prifysgol Mwyaf Cyfeillgar y Flwyddyn mewn arolwg cenedlaethol ar farn myfyrwyr.</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I gloi, mynegodd falchder yn y ffaith bod canran uchel o’r myfyrwyr yn bwriadu mynd yn eu blaen i ddilyn cyrsiau ôl-radd y flwyddyn nesaf. </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(136 o eiriau)</a:t>
            </a:r>
            <a:endParaRPr lang="en-GB" sz="1940" dirty="0">
              <a:latin typeface="Calibri" panose="020F0502020204030204" pitchFamily="34" charset="0"/>
              <a:ea typeface="Times New Roman" panose="02020603050405020304" pitchFamily="18" charset="0"/>
              <a:cs typeface="Times New Roman" panose="02020603050405020304" pitchFamily="18" charset="0"/>
            </a:endParaRPr>
          </a:p>
          <a:p>
            <a:r>
              <a:rPr lang="cy-GB" sz="2182" dirty="0">
                <a:latin typeface="Calibri" panose="020F0502020204030204" pitchFamily="34" charset="0"/>
                <a:ea typeface="Times New Roman" panose="02020603050405020304" pitchFamily="18" charset="0"/>
                <a:cs typeface="Calibri" panose="020F0502020204030204" pitchFamily="34" charset="0"/>
              </a:rPr>
              <a:t> </a:t>
            </a:r>
            <a:endParaRPr lang="en-GB" sz="1091" dirty="0">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AB809AE-1B78-C04E-A13F-3C323E74C824}"/>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7289129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3BA82FE7-C030-2B43-87FE-C74B7913E991}"/>
              </a:ext>
            </a:extLst>
          </p:cNvPr>
          <p:cNvSpPr/>
          <p:nvPr/>
        </p:nvSpPr>
        <p:spPr>
          <a:xfrm>
            <a:off x="1083792" y="539972"/>
            <a:ext cx="9506350" cy="2330406"/>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9" dirty="0" err="1">
                <a:solidFill>
                  <a:schemeClr val="tx1"/>
                </a:solidFill>
              </a:rPr>
              <a:t>Sut</a:t>
            </a:r>
            <a:r>
              <a:rPr lang="en-GB" sz="2909" dirty="0">
                <a:solidFill>
                  <a:schemeClr val="tx1"/>
                </a:solidFill>
              </a:rPr>
              <a:t> </a:t>
            </a:r>
            <a:r>
              <a:rPr lang="en-GB" sz="2909" dirty="0" err="1">
                <a:solidFill>
                  <a:schemeClr val="tx1"/>
                </a:solidFill>
              </a:rPr>
              <a:t>gellir</a:t>
            </a:r>
            <a:r>
              <a:rPr lang="en-GB" sz="2909" dirty="0">
                <a:solidFill>
                  <a:schemeClr val="tx1"/>
                </a:solidFill>
              </a:rPr>
              <a:t> </a:t>
            </a:r>
            <a:r>
              <a:rPr lang="en-GB" sz="2909" dirty="0" err="1">
                <a:solidFill>
                  <a:schemeClr val="tx1"/>
                </a:solidFill>
              </a:rPr>
              <a:t>defnyddio</a:t>
            </a:r>
            <a:r>
              <a:rPr lang="en-GB" sz="2909" dirty="0">
                <a:solidFill>
                  <a:schemeClr val="tx1"/>
                </a:solidFill>
              </a:rPr>
              <a:t> </a:t>
            </a:r>
            <a:r>
              <a:rPr lang="en-GB" sz="2909" dirty="0" err="1">
                <a:solidFill>
                  <a:schemeClr val="tx1"/>
                </a:solidFill>
              </a:rPr>
              <a:t>trawsieithu</a:t>
            </a:r>
            <a:r>
              <a:rPr lang="en-GB" sz="2909" dirty="0">
                <a:solidFill>
                  <a:schemeClr val="tx1"/>
                </a:solidFill>
              </a:rPr>
              <a:t> </a:t>
            </a:r>
            <a:r>
              <a:rPr lang="en-GB" sz="2909" dirty="0" err="1">
                <a:solidFill>
                  <a:schemeClr val="tx1"/>
                </a:solidFill>
              </a:rPr>
              <a:t>i</a:t>
            </a:r>
            <a:r>
              <a:rPr lang="en-GB" sz="2909" dirty="0">
                <a:solidFill>
                  <a:schemeClr val="tx1"/>
                </a:solidFill>
              </a:rPr>
              <a:t> </a:t>
            </a:r>
            <a:r>
              <a:rPr lang="en-GB" sz="2909" dirty="0" err="1">
                <a:solidFill>
                  <a:schemeClr val="tx1"/>
                </a:solidFill>
              </a:rPr>
              <a:t>hybu’r</a:t>
            </a:r>
            <a:r>
              <a:rPr lang="en-GB" sz="2909" dirty="0">
                <a:solidFill>
                  <a:schemeClr val="tx1"/>
                </a:solidFill>
              </a:rPr>
              <a:t> </a:t>
            </a:r>
            <a:r>
              <a:rPr lang="en-GB" sz="2909" dirty="0" err="1">
                <a:solidFill>
                  <a:schemeClr val="tx1"/>
                </a:solidFill>
              </a:rPr>
              <a:t>Gymraeg</a:t>
            </a:r>
            <a:r>
              <a:rPr lang="en-GB" sz="2909" dirty="0">
                <a:solidFill>
                  <a:schemeClr val="tx1"/>
                </a:solidFill>
              </a:rPr>
              <a:t> </a:t>
            </a:r>
            <a:r>
              <a:rPr lang="en-GB" sz="2909" dirty="0" err="1">
                <a:solidFill>
                  <a:schemeClr val="tx1"/>
                </a:solidFill>
              </a:rPr>
              <a:t>mewn</a:t>
            </a:r>
            <a:r>
              <a:rPr lang="en-GB" sz="2909" dirty="0">
                <a:solidFill>
                  <a:schemeClr val="tx1"/>
                </a:solidFill>
              </a:rPr>
              <a:t> </a:t>
            </a:r>
            <a:r>
              <a:rPr lang="en-GB" sz="2909" dirty="0" err="1">
                <a:solidFill>
                  <a:schemeClr val="tx1"/>
                </a:solidFill>
              </a:rPr>
              <a:t>dosbarth</a:t>
            </a:r>
            <a:r>
              <a:rPr lang="en-GB" sz="2909" dirty="0">
                <a:solidFill>
                  <a:schemeClr val="tx1"/>
                </a:solidFill>
              </a:rPr>
              <a:t> </a:t>
            </a:r>
            <a:r>
              <a:rPr lang="en-GB" sz="2909" dirty="0" err="1">
                <a:solidFill>
                  <a:schemeClr val="tx1"/>
                </a:solidFill>
              </a:rPr>
              <a:t>lle</a:t>
            </a:r>
            <a:r>
              <a:rPr lang="en-GB" sz="2909" dirty="0">
                <a:solidFill>
                  <a:schemeClr val="tx1"/>
                </a:solidFill>
              </a:rPr>
              <a:t> </a:t>
            </a:r>
            <a:r>
              <a:rPr lang="en-GB" sz="2909" dirty="0" err="1">
                <a:solidFill>
                  <a:schemeClr val="tx1"/>
                </a:solidFill>
              </a:rPr>
              <a:t>mai’r</a:t>
            </a:r>
            <a:r>
              <a:rPr lang="en-GB" sz="2909" dirty="0">
                <a:solidFill>
                  <a:schemeClr val="tx1"/>
                </a:solidFill>
              </a:rPr>
              <a:t> </a:t>
            </a:r>
            <a:r>
              <a:rPr lang="en-GB" sz="2909" dirty="0" err="1">
                <a:solidFill>
                  <a:schemeClr val="tx1"/>
                </a:solidFill>
              </a:rPr>
              <a:t>Gymraeg</a:t>
            </a:r>
            <a:r>
              <a:rPr lang="en-GB" sz="2909" dirty="0">
                <a:solidFill>
                  <a:schemeClr val="tx1"/>
                </a:solidFill>
              </a:rPr>
              <a:t> </a:t>
            </a:r>
            <a:r>
              <a:rPr lang="en-GB" sz="2909" dirty="0" err="1">
                <a:solidFill>
                  <a:schemeClr val="tx1"/>
                </a:solidFill>
              </a:rPr>
              <a:t>yw’r</a:t>
            </a:r>
            <a:r>
              <a:rPr lang="en-GB" sz="2909" dirty="0">
                <a:solidFill>
                  <a:schemeClr val="tx1"/>
                </a:solidFill>
              </a:rPr>
              <a:t> ail </a:t>
            </a:r>
            <a:r>
              <a:rPr lang="en-GB" sz="2909" dirty="0" err="1">
                <a:solidFill>
                  <a:schemeClr val="tx1"/>
                </a:solidFill>
              </a:rPr>
              <a:t>iaith</a:t>
            </a:r>
            <a:r>
              <a:rPr lang="en-GB" sz="2909" dirty="0">
                <a:solidFill>
                  <a:schemeClr val="tx1"/>
                </a:solidFill>
              </a:rPr>
              <a:t>?</a:t>
            </a:r>
            <a:endParaRPr lang="cy-GB" sz="2909" dirty="0">
              <a:solidFill>
                <a:schemeClr val="tx1"/>
              </a:solidFill>
            </a:endParaRPr>
          </a:p>
        </p:txBody>
      </p:sp>
      <p:sp>
        <p:nvSpPr>
          <p:cNvPr id="3" name="Rounded Rectangle 2">
            <a:extLst>
              <a:ext uri="{FF2B5EF4-FFF2-40B4-BE49-F238E27FC236}">
                <a16:creationId xmlns:a16="http://schemas.microsoft.com/office/drawing/2014/main" id="{8137CC67-0451-AD43-B11C-33E52D862BB1}"/>
              </a:ext>
            </a:extLst>
          </p:cNvPr>
          <p:cNvSpPr/>
          <p:nvPr/>
        </p:nvSpPr>
        <p:spPr>
          <a:xfrm>
            <a:off x="231205" y="3143916"/>
            <a:ext cx="5214993" cy="1435189"/>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97" dirty="0">
                <a:solidFill>
                  <a:schemeClr val="tx1"/>
                </a:solidFill>
                <a:hlinkClick r:id="rId2">
                  <a:extLst>
                    <a:ext uri="{A12FA001-AC4F-418D-AE19-62706E023703}">
                      <ahyp:hlinkClr xmlns:ahyp="http://schemas.microsoft.com/office/drawing/2018/hyperlinkcolor" val="tx"/>
                    </a:ext>
                  </a:extLst>
                </a:hlinkClick>
              </a:rPr>
              <a:t>Gwyliwch y clip </a:t>
            </a:r>
          </a:p>
          <a:p>
            <a:pPr algn="ctr"/>
            <a:r>
              <a:rPr lang="en-GB" sz="2667" dirty="0">
                <a:solidFill>
                  <a:schemeClr val="tx1"/>
                </a:solidFill>
              </a:rPr>
              <a:t>‘</a:t>
            </a:r>
            <a:r>
              <a:rPr lang="en-GB" sz="2182" dirty="0">
                <a:solidFill>
                  <a:schemeClr val="tx1"/>
                </a:solidFill>
              </a:rPr>
              <a:t>What is </a:t>
            </a:r>
            <a:r>
              <a:rPr lang="en-GB" sz="2182" dirty="0" err="1">
                <a:solidFill>
                  <a:schemeClr val="tx1"/>
                </a:solidFill>
              </a:rPr>
              <a:t>translanguaging</a:t>
            </a:r>
            <a:r>
              <a:rPr lang="en-GB" sz="2182" dirty="0">
                <a:solidFill>
                  <a:schemeClr val="tx1"/>
                </a:solidFill>
              </a:rPr>
              <a:t>, really?’</a:t>
            </a:r>
          </a:p>
          <a:p>
            <a:pPr algn="ctr"/>
            <a:endParaRPr lang="en-GB" sz="1091" dirty="0">
              <a:solidFill>
                <a:schemeClr val="tx1"/>
              </a:solidFill>
              <a:hlinkClick r:id="rId2">
                <a:extLst>
                  <a:ext uri="{A12FA001-AC4F-418D-AE19-62706E023703}">
                    <ahyp:hlinkClr xmlns:ahyp="http://schemas.microsoft.com/office/drawing/2018/hyperlinkcolor" val="tx"/>
                  </a:ext>
                </a:extLst>
              </a:hlinkClick>
            </a:endParaRPr>
          </a:p>
          <a:p>
            <a:pPr algn="ctr"/>
            <a:endParaRPr lang="en-GB" sz="1091" dirty="0">
              <a:solidFill>
                <a:schemeClr val="tx1"/>
              </a:solidFill>
              <a:hlinkClick r:id="rId2">
                <a:extLst>
                  <a:ext uri="{A12FA001-AC4F-418D-AE19-62706E023703}">
                    <ahyp:hlinkClr xmlns:ahyp="http://schemas.microsoft.com/office/drawing/2018/hyperlinkcolor" val="tx"/>
                  </a:ext>
                </a:extLst>
              </a:hlinkClick>
            </a:endParaRPr>
          </a:p>
          <a:p>
            <a:pPr algn="ctr"/>
            <a:r>
              <a:rPr lang="en-GB" sz="1091" dirty="0">
                <a:solidFill>
                  <a:schemeClr val="tx1"/>
                </a:solidFill>
                <a:hlinkClick r:id="rId2">
                  <a:extLst>
                    <a:ext uri="{A12FA001-AC4F-418D-AE19-62706E023703}">
                      <ahyp:hlinkClr xmlns:ahyp="http://schemas.microsoft.com/office/drawing/2018/hyperlinkcolor" val="tx"/>
                    </a:ext>
                  </a:extLst>
                </a:hlinkClick>
              </a:rPr>
              <a:t>https://www.youtube.com/watch?v=iNOtmn2UTzI</a:t>
            </a:r>
            <a:endParaRPr lang="cy-GB" sz="1091" dirty="0">
              <a:solidFill>
                <a:schemeClr val="tx1"/>
              </a:solidFill>
            </a:endParaRPr>
          </a:p>
        </p:txBody>
      </p:sp>
      <p:pic>
        <p:nvPicPr>
          <p:cNvPr id="5" name="Picture 4">
            <a:extLst>
              <a:ext uri="{FF2B5EF4-FFF2-40B4-BE49-F238E27FC236}">
                <a16:creationId xmlns:a16="http://schemas.microsoft.com/office/drawing/2014/main" id="{E5A62A51-DF88-DA4D-856A-B1B7FCEA0D25}"/>
              </a:ext>
            </a:extLst>
          </p:cNvPr>
          <p:cNvPicPr>
            <a:picLocks noChangeAspect="1"/>
          </p:cNvPicPr>
          <p:nvPr/>
        </p:nvPicPr>
        <p:blipFill>
          <a:blip r:embed="rId3"/>
          <a:stretch>
            <a:fillRect/>
          </a:stretch>
        </p:blipFill>
        <p:spPr>
          <a:xfrm>
            <a:off x="6803233" y="3268251"/>
            <a:ext cx="3786909" cy="1893455"/>
          </a:xfrm>
          <a:prstGeom prst="rect">
            <a:avLst/>
          </a:prstGeom>
        </p:spPr>
      </p:pic>
      <p:pic>
        <p:nvPicPr>
          <p:cNvPr id="6" name="Picture 5">
            <a:extLst>
              <a:ext uri="{FF2B5EF4-FFF2-40B4-BE49-F238E27FC236}">
                <a16:creationId xmlns:a16="http://schemas.microsoft.com/office/drawing/2014/main" id="{2759BAF7-A319-E14D-884D-566E81B65B17}"/>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349683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2523DEC-332C-694B-BACA-E45419D4EDBA}"/>
              </a:ext>
            </a:extLst>
          </p:cNvPr>
          <p:cNvPicPr>
            <a:picLocks noChangeAspect="1"/>
          </p:cNvPicPr>
          <p:nvPr/>
        </p:nvPicPr>
        <p:blipFill rotWithShape="1">
          <a:blip r:embed="rId2"/>
          <a:srcRect t="3322"/>
          <a:stretch/>
        </p:blipFill>
        <p:spPr>
          <a:xfrm>
            <a:off x="234461" y="0"/>
            <a:ext cx="11248292" cy="5862054"/>
          </a:xfrm>
          <a:prstGeom prst="rect">
            <a:avLst/>
          </a:prstGeom>
        </p:spPr>
      </p:pic>
      <p:pic>
        <p:nvPicPr>
          <p:cNvPr id="4" name="Picture 3">
            <a:extLst>
              <a:ext uri="{FF2B5EF4-FFF2-40B4-BE49-F238E27FC236}">
                <a16:creationId xmlns:a16="http://schemas.microsoft.com/office/drawing/2014/main" id="{9487382B-AEC7-8E45-944E-ADBFC434EC70}"/>
              </a:ext>
            </a:extLst>
          </p:cNvPr>
          <p:cNvPicPr>
            <a:picLocks noChangeAspect="1"/>
          </p:cNvPicPr>
          <p:nvPr/>
        </p:nvPicPr>
        <p:blipFill>
          <a:blip r:embed="rId3"/>
          <a:stretch>
            <a:fillRect/>
          </a:stretch>
        </p:blipFill>
        <p:spPr>
          <a:xfrm>
            <a:off x="234461" y="4464949"/>
            <a:ext cx="1881066" cy="1618998"/>
          </a:xfrm>
          <a:prstGeom prst="rect">
            <a:avLst/>
          </a:prstGeom>
        </p:spPr>
      </p:pic>
      <p:pic>
        <p:nvPicPr>
          <p:cNvPr id="5" name="Picture 4">
            <a:extLst>
              <a:ext uri="{FF2B5EF4-FFF2-40B4-BE49-F238E27FC236}">
                <a16:creationId xmlns:a16="http://schemas.microsoft.com/office/drawing/2014/main" id="{9F3DBF63-600C-5744-8DD1-76E3B0E948AB}"/>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28010420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A780CB-8567-314C-8AB5-4C63D0BB1E67}"/>
              </a:ext>
            </a:extLst>
          </p:cNvPr>
          <p:cNvPicPr>
            <a:picLocks noChangeAspect="1"/>
          </p:cNvPicPr>
          <p:nvPr/>
        </p:nvPicPr>
        <p:blipFill>
          <a:blip r:embed="rId2"/>
          <a:stretch>
            <a:fillRect/>
          </a:stretch>
        </p:blipFill>
        <p:spPr>
          <a:xfrm>
            <a:off x="723683" y="0"/>
            <a:ext cx="10916140" cy="6596563"/>
          </a:xfrm>
          <a:prstGeom prst="rect">
            <a:avLst/>
          </a:prstGeom>
        </p:spPr>
      </p:pic>
      <p:pic>
        <p:nvPicPr>
          <p:cNvPr id="4" name="Picture 3">
            <a:extLst>
              <a:ext uri="{FF2B5EF4-FFF2-40B4-BE49-F238E27FC236}">
                <a16:creationId xmlns:a16="http://schemas.microsoft.com/office/drawing/2014/main" id="{42A62B41-BF50-8D4F-A6AE-4F6A2659E8CC}"/>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32359754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4807DB-7C6D-EB40-A9E1-91539D17DE6D}"/>
              </a:ext>
            </a:extLst>
          </p:cNvPr>
          <p:cNvPicPr>
            <a:picLocks noChangeAspect="1"/>
          </p:cNvPicPr>
          <p:nvPr/>
        </p:nvPicPr>
        <p:blipFill>
          <a:blip r:embed="rId2"/>
          <a:stretch>
            <a:fillRect/>
          </a:stretch>
        </p:blipFill>
        <p:spPr>
          <a:xfrm>
            <a:off x="209281" y="509953"/>
            <a:ext cx="11982719" cy="5836481"/>
          </a:xfrm>
          <a:prstGeom prst="rect">
            <a:avLst/>
          </a:prstGeom>
        </p:spPr>
      </p:pic>
      <p:pic>
        <p:nvPicPr>
          <p:cNvPr id="4" name="Picture 3">
            <a:extLst>
              <a:ext uri="{FF2B5EF4-FFF2-40B4-BE49-F238E27FC236}">
                <a16:creationId xmlns:a16="http://schemas.microsoft.com/office/drawing/2014/main" id="{A15576BC-F032-6147-BD37-013B2977DC65}"/>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28484640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C07AC62-AC8B-E94B-9785-18DCDDCDE983}"/>
              </a:ext>
            </a:extLst>
          </p:cNvPr>
          <p:cNvPicPr>
            <a:picLocks noChangeAspect="1"/>
          </p:cNvPicPr>
          <p:nvPr/>
        </p:nvPicPr>
        <p:blipFill>
          <a:blip r:embed="rId2"/>
          <a:stretch>
            <a:fillRect/>
          </a:stretch>
        </p:blipFill>
        <p:spPr>
          <a:xfrm>
            <a:off x="2075473" y="193430"/>
            <a:ext cx="8356600" cy="6400800"/>
          </a:xfrm>
          <a:prstGeom prst="rect">
            <a:avLst/>
          </a:prstGeom>
        </p:spPr>
      </p:pic>
    </p:spTree>
    <p:extLst>
      <p:ext uri="{BB962C8B-B14F-4D97-AF65-F5344CB8AC3E}">
        <p14:creationId xmlns:p14="http://schemas.microsoft.com/office/powerpoint/2010/main" val="21246445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222A3A6-2795-EC41-9B8E-1EE9541C41EC}"/>
              </a:ext>
            </a:extLst>
          </p:cNvPr>
          <p:cNvPicPr>
            <a:picLocks noChangeAspect="1"/>
          </p:cNvPicPr>
          <p:nvPr/>
        </p:nvPicPr>
        <p:blipFill>
          <a:blip r:embed="rId2"/>
          <a:stretch>
            <a:fillRect/>
          </a:stretch>
        </p:blipFill>
        <p:spPr>
          <a:xfrm>
            <a:off x="0" y="0"/>
            <a:ext cx="12192000" cy="6363761"/>
          </a:xfrm>
          <a:prstGeom prst="rect">
            <a:avLst/>
          </a:prstGeom>
        </p:spPr>
      </p:pic>
    </p:spTree>
    <p:extLst>
      <p:ext uri="{BB962C8B-B14F-4D97-AF65-F5344CB8AC3E}">
        <p14:creationId xmlns:p14="http://schemas.microsoft.com/office/powerpoint/2010/main" val="21396163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5C6C215-D5EE-8B42-B9C5-AE0BA034B515}"/>
              </a:ext>
            </a:extLst>
          </p:cNvPr>
          <p:cNvPicPr>
            <a:picLocks noChangeAspect="1"/>
          </p:cNvPicPr>
          <p:nvPr/>
        </p:nvPicPr>
        <p:blipFill>
          <a:blip r:embed="rId2"/>
          <a:stretch>
            <a:fillRect/>
          </a:stretch>
        </p:blipFill>
        <p:spPr>
          <a:xfrm>
            <a:off x="1957265" y="907561"/>
            <a:ext cx="8132132" cy="5437250"/>
          </a:xfrm>
          <a:prstGeom prst="rect">
            <a:avLst/>
          </a:prstGeom>
        </p:spPr>
      </p:pic>
      <p:sp>
        <p:nvSpPr>
          <p:cNvPr id="4" name="Rounded Rectangle 3">
            <a:extLst>
              <a:ext uri="{FF2B5EF4-FFF2-40B4-BE49-F238E27FC236}">
                <a16:creationId xmlns:a16="http://schemas.microsoft.com/office/drawing/2014/main" id="{F0B20896-337C-4547-943E-A3CF6F06F8A8}"/>
              </a:ext>
            </a:extLst>
          </p:cNvPr>
          <p:cNvSpPr/>
          <p:nvPr/>
        </p:nvSpPr>
        <p:spPr>
          <a:xfrm>
            <a:off x="351692" y="175846"/>
            <a:ext cx="5064370" cy="914400"/>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3600" b="1" dirty="0">
                <a:solidFill>
                  <a:schemeClr val="tx1"/>
                </a:solidFill>
              </a:rPr>
              <a:t>Papur Arholiad 2019 </a:t>
            </a:r>
          </a:p>
        </p:txBody>
      </p:sp>
      <p:pic>
        <p:nvPicPr>
          <p:cNvPr id="5" name="Picture 4">
            <a:extLst>
              <a:ext uri="{FF2B5EF4-FFF2-40B4-BE49-F238E27FC236}">
                <a16:creationId xmlns:a16="http://schemas.microsoft.com/office/drawing/2014/main" id="{A1E9779C-8AA8-DD47-9849-CA570DF98641}"/>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40056760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CE0FB-556D-A64D-A2A2-8AD3100880FE}"/>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2" name="TextBox 1">
            <a:extLst>
              <a:ext uri="{FF2B5EF4-FFF2-40B4-BE49-F238E27FC236}">
                <a16:creationId xmlns:a16="http://schemas.microsoft.com/office/drawing/2014/main" id="{2486328F-C9EC-3248-B3FB-C2B7178F6520}"/>
              </a:ext>
            </a:extLst>
          </p:cNvPr>
          <p:cNvSpPr txBox="1"/>
          <p:nvPr/>
        </p:nvSpPr>
        <p:spPr>
          <a:xfrm>
            <a:off x="725557" y="467139"/>
            <a:ext cx="10565295" cy="5816977"/>
          </a:xfrm>
          <a:prstGeom prst="rect">
            <a:avLst/>
          </a:prstGeom>
          <a:noFill/>
        </p:spPr>
        <p:txBody>
          <a:bodyPr wrap="square" rtlCol="0">
            <a:spAutoFit/>
          </a:bodyPr>
          <a:lstStyle/>
          <a:p>
            <a:pPr algn="ctr"/>
            <a:r>
              <a:rPr lang="en-US" sz="2400" b="1" dirty="0" err="1"/>
              <a:t>Gwefan</a:t>
            </a:r>
            <a:r>
              <a:rPr lang="en-US" sz="2400" b="1" dirty="0"/>
              <a:t> y Coleg </a:t>
            </a:r>
            <a:r>
              <a:rPr lang="en-US" sz="2400" b="1" dirty="0" err="1"/>
              <a:t>Cymraeg</a:t>
            </a:r>
            <a:r>
              <a:rPr lang="en-US" sz="2400" b="1" dirty="0"/>
              <a:t> </a:t>
            </a:r>
            <a:r>
              <a:rPr lang="en-US" sz="2400" b="1" dirty="0" err="1"/>
              <a:t>Cenedlaethol</a:t>
            </a:r>
            <a:endParaRPr lang="en-US" sz="2400" b="1" dirty="0"/>
          </a:p>
          <a:p>
            <a:endParaRPr lang="en-US" sz="2400" dirty="0"/>
          </a:p>
          <a:p>
            <a:r>
              <a:rPr lang="en-US" sz="2400" dirty="0" err="1"/>
              <a:t>Papurau</a:t>
            </a:r>
            <a:r>
              <a:rPr lang="en-US" sz="2400" dirty="0"/>
              <a:t> </a:t>
            </a:r>
            <a:r>
              <a:rPr lang="en-US" sz="2400" dirty="0" err="1"/>
              <a:t>Enghreifftiol</a:t>
            </a:r>
            <a:r>
              <a:rPr lang="en-US" sz="2400" dirty="0"/>
              <a:t>:</a:t>
            </a:r>
          </a:p>
          <a:p>
            <a:endParaRPr lang="en-US" sz="2400" dirty="0"/>
          </a:p>
          <a:p>
            <a:r>
              <a:rPr lang="en-US" sz="2400" dirty="0">
                <a:hlinkClick r:id="rId3"/>
              </a:rPr>
              <a:t>https://www.colegcymraeg.ac.uk/cy/astudio/sgiliauiaith/adnoddau/papurauenghreifftioltsi/</a:t>
            </a:r>
            <a:endParaRPr lang="en-US" sz="2400" dirty="0"/>
          </a:p>
          <a:p>
            <a:endParaRPr lang="en-US" sz="2400" dirty="0"/>
          </a:p>
          <a:p>
            <a:endParaRPr lang="en-US" sz="2400" dirty="0"/>
          </a:p>
          <a:p>
            <a:r>
              <a:rPr lang="en-US" sz="2400" dirty="0" err="1"/>
              <a:t>Os</a:t>
            </a:r>
            <a:r>
              <a:rPr lang="en-US" sz="2400" dirty="0"/>
              <a:t> </a:t>
            </a:r>
            <a:r>
              <a:rPr lang="en-US" sz="2400" dirty="0" err="1"/>
              <a:t>ydych</a:t>
            </a:r>
            <a:r>
              <a:rPr lang="en-US" sz="2400" dirty="0"/>
              <a:t> chi </a:t>
            </a:r>
            <a:r>
              <a:rPr lang="en-US" sz="2400" dirty="0" err="1"/>
              <a:t>eisiau</a:t>
            </a:r>
            <a:r>
              <a:rPr lang="en-US" sz="2400" dirty="0"/>
              <a:t> </a:t>
            </a:r>
            <a:r>
              <a:rPr lang="en-US" sz="2400" dirty="0" err="1"/>
              <a:t>ymarfer</a:t>
            </a:r>
            <a:r>
              <a:rPr lang="en-US" sz="2400" dirty="0"/>
              <a:t> </a:t>
            </a:r>
            <a:r>
              <a:rPr lang="en-US" sz="2400" dirty="0" err="1"/>
              <a:t>ateb</a:t>
            </a:r>
            <a:r>
              <a:rPr lang="en-US" sz="2400" dirty="0"/>
              <a:t> </a:t>
            </a:r>
            <a:r>
              <a:rPr lang="en-US" sz="2400" dirty="0" err="1"/>
              <a:t>cwestiynau</a:t>
            </a:r>
            <a:r>
              <a:rPr lang="en-US" sz="2400" dirty="0"/>
              <a:t>, </a:t>
            </a:r>
            <a:r>
              <a:rPr lang="en-US" sz="2400" dirty="0" err="1"/>
              <a:t>dw</a:t>
            </a:r>
            <a:r>
              <a:rPr lang="en-US" sz="2400" dirty="0"/>
              <a:t> </a:t>
            </a:r>
            <a:r>
              <a:rPr lang="en-US" sz="2400" dirty="0" err="1"/>
              <a:t>i’n</a:t>
            </a:r>
            <a:r>
              <a:rPr lang="en-US" sz="2400" dirty="0"/>
              <a:t> </a:t>
            </a:r>
            <a:r>
              <a:rPr lang="en-US" sz="2400" dirty="0" err="1"/>
              <a:t>hapus</a:t>
            </a:r>
            <a:r>
              <a:rPr lang="en-US" sz="2400" dirty="0"/>
              <a:t> </a:t>
            </a:r>
            <a:r>
              <a:rPr lang="en-US" sz="2400" dirty="0" err="1"/>
              <a:t>i</a:t>
            </a:r>
            <a:r>
              <a:rPr lang="en-US" sz="2400" dirty="0"/>
              <a:t> chi </a:t>
            </a:r>
            <a:r>
              <a:rPr lang="en-US" sz="2400" dirty="0" err="1"/>
              <a:t>anfon</a:t>
            </a:r>
            <a:r>
              <a:rPr lang="en-US" sz="2400" dirty="0"/>
              <a:t> </a:t>
            </a:r>
            <a:r>
              <a:rPr lang="en-US" sz="2400" dirty="0" err="1"/>
              <a:t>eich</a:t>
            </a:r>
            <a:r>
              <a:rPr lang="en-US" sz="2400" dirty="0"/>
              <a:t> </a:t>
            </a:r>
            <a:r>
              <a:rPr lang="en-US" sz="2400" dirty="0" err="1"/>
              <a:t>atebion</a:t>
            </a:r>
            <a:r>
              <a:rPr lang="en-US" sz="2400" dirty="0"/>
              <a:t> </a:t>
            </a:r>
            <a:r>
              <a:rPr lang="en-US" sz="2400" dirty="0" err="1"/>
              <a:t>ata</a:t>
            </a:r>
            <a:r>
              <a:rPr lang="en-US" sz="2400" dirty="0"/>
              <a:t> </a:t>
            </a:r>
            <a:r>
              <a:rPr lang="en-US" sz="2400" dirty="0" err="1"/>
              <a:t>i</a:t>
            </a:r>
            <a:r>
              <a:rPr lang="en-US" sz="2400" dirty="0"/>
              <a:t> </a:t>
            </a:r>
            <a:r>
              <a:rPr lang="en-US" sz="2400" dirty="0" err="1"/>
              <a:t>i’w</a:t>
            </a:r>
            <a:r>
              <a:rPr lang="en-US" sz="2400" dirty="0"/>
              <a:t> </a:t>
            </a:r>
            <a:r>
              <a:rPr lang="en-US" sz="2400" dirty="0" err="1"/>
              <a:t>marcio</a:t>
            </a:r>
            <a:r>
              <a:rPr lang="en-US" sz="2400" dirty="0"/>
              <a:t>.  </a:t>
            </a:r>
            <a:r>
              <a:rPr lang="en-US" sz="2400" dirty="0" err="1"/>
              <a:t>Cofiwch</a:t>
            </a:r>
            <a:r>
              <a:rPr lang="en-US" sz="2400" dirty="0"/>
              <a:t> nodi pa gyn-</a:t>
            </a:r>
            <a:r>
              <a:rPr lang="en-US" sz="2400" dirty="0" err="1"/>
              <a:t>bapur</a:t>
            </a:r>
            <a:r>
              <a:rPr lang="en-US" sz="2400" dirty="0"/>
              <a:t> er </a:t>
            </a:r>
            <a:r>
              <a:rPr lang="en-US" sz="2400" dirty="0" err="1"/>
              <a:t>mwyn</a:t>
            </a:r>
            <a:r>
              <a:rPr lang="en-US" sz="2400" dirty="0"/>
              <a:t> </a:t>
            </a:r>
            <a:r>
              <a:rPr lang="en-US" sz="2400" dirty="0" err="1"/>
              <a:t>i</a:t>
            </a:r>
            <a:r>
              <a:rPr lang="en-US" sz="2400" dirty="0"/>
              <a:t> mi </a:t>
            </a:r>
            <a:r>
              <a:rPr lang="en-US" sz="2400" dirty="0" err="1"/>
              <a:t>ddod</a:t>
            </a:r>
            <a:r>
              <a:rPr lang="en-US" sz="2400" dirty="0"/>
              <a:t> o </a:t>
            </a:r>
            <a:r>
              <a:rPr lang="en-US" sz="2400" dirty="0" err="1"/>
              <a:t>hyd</a:t>
            </a:r>
            <a:r>
              <a:rPr lang="en-US" sz="2400" dirty="0"/>
              <a:t> </a:t>
            </a:r>
            <a:r>
              <a:rPr lang="en-US" sz="2400" dirty="0" err="1"/>
              <a:t>i’r</a:t>
            </a:r>
            <a:r>
              <a:rPr lang="en-US" sz="2400" dirty="0"/>
              <a:t> </a:t>
            </a:r>
            <a:r>
              <a:rPr lang="en-US" sz="2400" dirty="0" err="1"/>
              <a:t>cynllun</a:t>
            </a:r>
            <a:r>
              <a:rPr lang="en-US" sz="2400" dirty="0"/>
              <a:t> </a:t>
            </a:r>
            <a:r>
              <a:rPr lang="en-US" sz="2400" dirty="0" err="1"/>
              <a:t>marcio</a:t>
            </a:r>
            <a:r>
              <a:rPr lang="en-US" sz="2400" dirty="0"/>
              <a:t> </a:t>
            </a:r>
            <a:r>
              <a:rPr lang="en-US" sz="2400" dirty="0" err="1"/>
              <a:t>cywir</a:t>
            </a:r>
            <a:r>
              <a:rPr lang="en-US" sz="2400" dirty="0"/>
              <a:t>. </a:t>
            </a:r>
          </a:p>
          <a:p>
            <a:endParaRPr lang="en-US" sz="2400" dirty="0"/>
          </a:p>
          <a:p>
            <a:r>
              <a:rPr lang="en-US" sz="2400" dirty="0">
                <a:hlinkClick r:id="rId4"/>
              </a:rPr>
              <a:t>Eleri.powell@pcydds.ac.uk</a:t>
            </a:r>
            <a:endParaRPr lang="en-US" sz="2400" dirty="0"/>
          </a:p>
          <a:p>
            <a:endParaRPr lang="en-US" sz="2400" dirty="0"/>
          </a:p>
          <a:p>
            <a:endParaRPr lang="en-US" dirty="0"/>
          </a:p>
          <a:p>
            <a:r>
              <a:rPr lang="en-US" dirty="0"/>
              <a:t> </a:t>
            </a:r>
          </a:p>
        </p:txBody>
      </p:sp>
    </p:spTree>
    <p:extLst>
      <p:ext uri="{BB962C8B-B14F-4D97-AF65-F5344CB8AC3E}">
        <p14:creationId xmlns:p14="http://schemas.microsoft.com/office/powerpoint/2010/main" val="39481196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CE0FB-556D-A64D-A2A2-8AD3100880FE}"/>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2" name="TextBox 1">
            <a:extLst>
              <a:ext uri="{FF2B5EF4-FFF2-40B4-BE49-F238E27FC236}">
                <a16:creationId xmlns:a16="http://schemas.microsoft.com/office/drawing/2014/main" id="{2486328F-C9EC-3248-B3FB-C2B7178F6520}"/>
              </a:ext>
            </a:extLst>
          </p:cNvPr>
          <p:cNvSpPr txBox="1"/>
          <p:nvPr/>
        </p:nvSpPr>
        <p:spPr>
          <a:xfrm>
            <a:off x="813352" y="608771"/>
            <a:ext cx="10565295" cy="4415055"/>
          </a:xfrm>
          <a:prstGeom prst="rect">
            <a:avLst/>
          </a:prstGeom>
          <a:noFill/>
        </p:spPr>
        <p:txBody>
          <a:bodyPr wrap="square" rtlCol="0">
            <a:spAutoFit/>
          </a:bodyPr>
          <a:lstStyle/>
          <a:p>
            <a:pPr algn="ctr"/>
            <a:r>
              <a:rPr lang="en-US" sz="2400" b="1" dirty="0" err="1"/>
              <a:t>Sesiynau</a:t>
            </a:r>
            <a:r>
              <a:rPr lang="en-US" sz="2400" b="1" dirty="0"/>
              <a:t> </a:t>
            </a:r>
            <a:r>
              <a:rPr lang="en-US" sz="2400" b="1" dirty="0" err="1"/>
              <a:t>Adolygu</a:t>
            </a:r>
            <a:r>
              <a:rPr lang="en-US" sz="2400" b="1" dirty="0"/>
              <a:t> / </a:t>
            </a:r>
            <a:r>
              <a:rPr lang="en-US" sz="2400" b="1" dirty="0" err="1"/>
              <a:t>Paratoi</a:t>
            </a:r>
            <a:r>
              <a:rPr lang="en-US" sz="2400" b="1" dirty="0"/>
              <a:t> </a:t>
            </a:r>
          </a:p>
          <a:p>
            <a:endParaRPr lang="en-US" sz="2000" dirty="0"/>
          </a:p>
          <a:p>
            <a:pPr>
              <a:lnSpc>
                <a:spcPct val="150000"/>
              </a:lnSpc>
            </a:pPr>
            <a:endParaRPr lang="en-US" sz="2000" dirty="0"/>
          </a:p>
          <a:p>
            <a:pPr>
              <a:lnSpc>
                <a:spcPct val="150000"/>
              </a:lnSpc>
            </a:pPr>
            <a:r>
              <a:rPr lang="en-US" sz="2000" dirty="0" err="1"/>
              <a:t>Dydd</a:t>
            </a:r>
            <a:r>
              <a:rPr lang="en-US" sz="2000" dirty="0"/>
              <a:t> </a:t>
            </a:r>
            <a:r>
              <a:rPr lang="en-US" sz="2000" dirty="0" err="1"/>
              <a:t>Llun</a:t>
            </a:r>
            <a:r>
              <a:rPr lang="en-US" sz="2000" dirty="0"/>
              <a:t> 21ain Mawrth:  4-5pm.   Teams.  </a:t>
            </a:r>
            <a:r>
              <a:rPr lang="en-US" sz="2000" dirty="0" err="1"/>
              <a:t>Canolbwyntio</a:t>
            </a:r>
            <a:r>
              <a:rPr lang="en-US" sz="2000" dirty="0"/>
              <a:t> </a:t>
            </a:r>
            <a:r>
              <a:rPr lang="en-US" sz="2000" dirty="0" err="1"/>
              <a:t>ar</a:t>
            </a:r>
            <a:r>
              <a:rPr lang="en-US" sz="2000" dirty="0"/>
              <a:t> </a:t>
            </a:r>
            <a:r>
              <a:rPr lang="en-US" sz="2000" dirty="0" err="1"/>
              <a:t>gwestiwn</a:t>
            </a:r>
            <a:r>
              <a:rPr lang="en-US" sz="2000" dirty="0"/>
              <a:t> 1- </a:t>
            </a:r>
            <a:r>
              <a:rPr lang="en-US" sz="2000" dirty="0" err="1"/>
              <a:t>cywiro</a:t>
            </a:r>
            <a:r>
              <a:rPr lang="en-US" sz="2000" dirty="0"/>
              <a:t> </a:t>
            </a:r>
            <a:r>
              <a:rPr lang="en-US" sz="2000" dirty="0" err="1"/>
              <a:t>gwallau</a:t>
            </a:r>
            <a:r>
              <a:rPr lang="en-US" sz="2000" dirty="0"/>
              <a:t>.</a:t>
            </a:r>
          </a:p>
          <a:p>
            <a:pPr>
              <a:lnSpc>
                <a:spcPct val="150000"/>
              </a:lnSpc>
            </a:pPr>
            <a:endParaRPr lang="en-US" sz="2000" dirty="0"/>
          </a:p>
          <a:p>
            <a:pPr>
              <a:lnSpc>
                <a:spcPct val="150000"/>
              </a:lnSpc>
            </a:pPr>
            <a:r>
              <a:rPr lang="en-US" sz="2000" dirty="0" err="1"/>
              <a:t>Dydd</a:t>
            </a:r>
            <a:r>
              <a:rPr lang="en-US" sz="2000" dirty="0"/>
              <a:t> </a:t>
            </a:r>
            <a:r>
              <a:rPr lang="en-US" sz="2000" dirty="0" err="1"/>
              <a:t>Llun</a:t>
            </a:r>
            <a:r>
              <a:rPr lang="en-US" sz="2000" dirty="0"/>
              <a:t> 4ydd </a:t>
            </a:r>
            <a:r>
              <a:rPr lang="en-US" sz="2000" dirty="0" err="1"/>
              <a:t>Ebrill</a:t>
            </a:r>
            <a:r>
              <a:rPr lang="en-US" sz="2000" dirty="0"/>
              <a:t>: 4-5pm.  Teams. </a:t>
            </a:r>
            <a:r>
              <a:rPr lang="en-US" sz="2000" dirty="0" err="1"/>
              <a:t>Canolbwyntio</a:t>
            </a:r>
            <a:r>
              <a:rPr lang="en-US" sz="2000" dirty="0"/>
              <a:t> </a:t>
            </a:r>
            <a:r>
              <a:rPr lang="en-US" sz="2000" dirty="0" err="1"/>
              <a:t>ar</a:t>
            </a:r>
            <a:r>
              <a:rPr lang="en-US" sz="2000" dirty="0"/>
              <a:t> </a:t>
            </a:r>
            <a:r>
              <a:rPr lang="en-US" sz="2000" dirty="0" err="1"/>
              <a:t>gwestiwn</a:t>
            </a:r>
            <a:r>
              <a:rPr lang="en-US" sz="2000" dirty="0"/>
              <a:t> 2 (</a:t>
            </a:r>
            <a:r>
              <a:rPr lang="en-US" sz="2000" dirty="0" err="1"/>
              <a:t>Trawsieithu</a:t>
            </a:r>
            <a:r>
              <a:rPr lang="en-US" sz="2000" dirty="0"/>
              <a:t>)</a:t>
            </a:r>
          </a:p>
          <a:p>
            <a:pPr>
              <a:lnSpc>
                <a:spcPct val="150000"/>
              </a:lnSpc>
            </a:pPr>
            <a:endParaRPr lang="en-US" sz="2000" dirty="0"/>
          </a:p>
          <a:p>
            <a:pPr>
              <a:lnSpc>
                <a:spcPct val="150000"/>
              </a:lnSpc>
            </a:pPr>
            <a:r>
              <a:rPr lang="en-US" sz="2000" dirty="0" err="1"/>
              <a:t>Dydd</a:t>
            </a:r>
            <a:r>
              <a:rPr lang="en-US" sz="2000" dirty="0"/>
              <a:t> </a:t>
            </a:r>
            <a:r>
              <a:rPr lang="en-US" sz="2000" dirty="0" err="1"/>
              <a:t>Llun</a:t>
            </a:r>
            <a:r>
              <a:rPr lang="en-US" sz="2000" dirty="0"/>
              <a:t> 11eg </a:t>
            </a:r>
            <a:r>
              <a:rPr lang="en-US" sz="2000" dirty="0" err="1"/>
              <a:t>Ebrill</a:t>
            </a:r>
            <a:r>
              <a:rPr lang="en-US" sz="2000" dirty="0"/>
              <a:t>:  10-11yb.  </a:t>
            </a:r>
            <a:r>
              <a:rPr lang="en-US" sz="2000" dirty="0" err="1"/>
              <a:t>Sesiwn</a:t>
            </a:r>
            <a:r>
              <a:rPr lang="en-US" sz="2000" dirty="0"/>
              <a:t> </a:t>
            </a:r>
            <a:r>
              <a:rPr lang="en-US" sz="2000" dirty="0" err="1"/>
              <a:t>galw</a:t>
            </a:r>
            <a:r>
              <a:rPr lang="en-US" sz="2000" dirty="0"/>
              <a:t> </a:t>
            </a:r>
            <a:r>
              <a:rPr lang="en-US" sz="2000" dirty="0" err="1"/>
              <a:t>mewn</a:t>
            </a:r>
            <a:r>
              <a:rPr lang="en-US" sz="2000" dirty="0"/>
              <a:t> / </a:t>
            </a:r>
            <a:r>
              <a:rPr lang="en-US" sz="2000" dirty="0" err="1"/>
              <a:t>syrjeri</a:t>
            </a:r>
            <a:r>
              <a:rPr lang="en-US" sz="2000" dirty="0"/>
              <a:t> Iaith.  </a:t>
            </a:r>
          </a:p>
          <a:p>
            <a:pPr>
              <a:lnSpc>
                <a:spcPct val="150000"/>
              </a:lnSpc>
            </a:pPr>
            <a:endParaRPr lang="en-US" sz="2000" dirty="0"/>
          </a:p>
          <a:p>
            <a:pPr>
              <a:lnSpc>
                <a:spcPct val="150000"/>
              </a:lnSpc>
            </a:pPr>
            <a:r>
              <a:rPr lang="en-US" sz="2000" dirty="0" err="1"/>
              <a:t>Dydd</a:t>
            </a:r>
            <a:r>
              <a:rPr lang="en-US" sz="2000" dirty="0"/>
              <a:t> </a:t>
            </a:r>
            <a:r>
              <a:rPr lang="en-US" sz="2000" dirty="0" err="1"/>
              <a:t>Mercher</a:t>
            </a:r>
            <a:r>
              <a:rPr lang="en-US" sz="2000" dirty="0"/>
              <a:t> 27ain </a:t>
            </a:r>
            <a:r>
              <a:rPr lang="en-US" sz="2000" dirty="0" err="1"/>
              <a:t>Ebrill</a:t>
            </a:r>
            <a:r>
              <a:rPr lang="en-US" sz="2000" dirty="0"/>
              <a:t>: 4-5pm.  Teams.  </a:t>
            </a:r>
            <a:r>
              <a:rPr lang="en-US" sz="2000" dirty="0" err="1"/>
              <a:t>Cyffredinol</a:t>
            </a:r>
            <a:r>
              <a:rPr lang="en-US" sz="2000" dirty="0"/>
              <a:t>. </a:t>
            </a:r>
          </a:p>
        </p:txBody>
      </p:sp>
    </p:spTree>
    <p:extLst>
      <p:ext uri="{BB962C8B-B14F-4D97-AF65-F5344CB8AC3E}">
        <p14:creationId xmlns:p14="http://schemas.microsoft.com/office/powerpoint/2010/main" val="11688078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DD0AE1D-016D-EB46-A617-F78344C4E383}"/>
              </a:ext>
            </a:extLst>
          </p:cNvPr>
          <p:cNvSpPr/>
          <p:nvPr/>
        </p:nvSpPr>
        <p:spPr>
          <a:xfrm>
            <a:off x="1093470" y="2360334"/>
            <a:ext cx="8576310" cy="2031325"/>
          </a:xfrm>
          <a:prstGeom prst="rect">
            <a:avLst/>
          </a:prstGeom>
        </p:spPr>
        <p:txBody>
          <a:bodyPr wrap="square">
            <a:spAutoFit/>
          </a:bodyPr>
          <a:lstStyle/>
          <a:p>
            <a:br>
              <a:rPr lang="en-GB" dirty="0">
                <a:solidFill>
                  <a:srgbClr val="000000"/>
                </a:solidFill>
                <a:latin typeface="Calibri" panose="020F0502020204030204" pitchFamily="34" charset="0"/>
                <a:hlinkClick r:id="rId2" tooltip="Original URL:&#10;https://web.download.wjec.co.uk/surpass/packaged-exams/tsi_demo/launch_html_delivery.html&#10;&#10;Click to follow link."/>
              </a:rPr>
            </a:br>
            <a:r>
              <a:rPr lang="en-GB" dirty="0">
                <a:solidFill>
                  <a:srgbClr val="000000"/>
                </a:solidFill>
                <a:latin typeface="Calibri" panose="020F0502020204030204" pitchFamily="34" charset="0"/>
                <a:hlinkClick r:id="rId2" tooltip="Original URL:&#10;https://web.download.wjec.co.uk/surpass/packaged-exams/tsi_demo/launch_html_delivery.html&#10;&#10;Click to follow link."/>
              </a:rPr>
              <a:t>https://web.download.wjec.co.uk/surpass/packaged-exams/tsi_demo/launch_html_delivery.html</a:t>
            </a:r>
            <a:br>
              <a:rPr lang="en-GB" dirty="0">
                <a:solidFill>
                  <a:srgbClr val="000000"/>
                </a:solidFill>
                <a:latin typeface="Calibri" panose="020F0502020204030204" pitchFamily="34" charset="0"/>
              </a:rPr>
            </a:br>
            <a:endParaRPr lang="en-GB" dirty="0">
              <a:solidFill>
                <a:srgbClr val="000000"/>
              </a:solidFill>
              <a:latin typeface="Calibri" panose="020F0502020204030204" pitchFamily="34" charset="0"/>
            </a:endParaRPr>
          </a:p>
          <a:p>
            <a:br>
              <a:rPr lang="en-GB" dirty="0">
                <a:solidFill>
                  <a:srgbClr val="000000"/>
                </a:solidFill>
                <a:latin typeface="Calibri" panose="020F0502020204030204" pitchFamily="34" charset="0"/>
              </a:rPr>
            </a:br>
            <a:endParaRPr lang="en-GB" dirty="0">
              <a:solidFill>
                <a:srgbClr val="000000"/>
              </a:solidFill>
              <a:latin typeface="Calibri" panose="020F0502020204030204" pitchFamily="34" charset="0"/>
            </a:endParaRPr>
          </a:p>
          <a:p>
            <a:r>
              <a:rPr lang="en-GB" dirty="0">
                <a:solidFill>
                  <a:srgbClr val="000000"/>
                </a:solidFill>
                <a:latin typeface="Calibri" panose="020F0502020204030204" pitchFamily="34" charset="0"/>
                <a:hlinkClick r:id="rId3" tooltip="Original URL:&#10;https://web.download.wjec.co.uk/surpass/packaged-exams/tsi_2021/index.html&#10;&#10;Click to follow link."/>
              </a:rPr>
              <a:t>https://web.download.wjec.co.uk/surpass/packaged-exams/tsi_2021/index.html</a:t>
            </a:r>
            <a:endParaRPr lang="en-GB" dirty="0">
              <a:solidFill>
                <a:srgbClr val="000000"/>
              </a:solidFill>
              <a:latin typeface="Calibri" panose="020F0502020204030204" pitchFamily="34" charset="0"/>
            </a:endParaRPr>
          </a:p>
        </p:txBody>
      </p:sp>
      <p:pic>
        <p:nvPicPr>
          <p:cNvPr id="3" name="Picture 2">
            <a:extLst>
              <a:ext uri="{FF2B5EF4-FFF2-40B4-BE49-F238E27FC236}">
                <a16:creationId xmlns:a16="http://schemas.microsoft.com/office/drawing/2014/main" id="{F85C3C7E-6DEC-904B-8217-FAD863F3D756}"/>
              </a:ext>
            </a:extLst>
          </p:cNvPr>
          <p:cNvPicPr>
            <a:picLocks noChangeAspect="1"/>
          </p:cNvPicPr>
          <p:nvPr/>
        </p:nvPicPr>
        <p:blipFill rotWithShape="1">
          <a:blip r:embed="rId4"/>
          <a:srcRect t="3313"/>
          <a:stretch/>
        </p:blipFill>
        <p:spPr>
          <a:xfrm>
            <a:off x="0" y="5927834"/>
            <a:ext cx="12192000" cy="930166"/>
          </a:xfrm>
          <a:prstGeom prst="rect">
            <a:avLst/>
          </a:prstGeom>
        </p:spPr>
      </p:pic>
      <p:sp>
        <p:nvSpPr>
          <p:cNvPr id="4" name="Rectangle 3">
            <a:extLst>
              <a:ext uri="{FF2B5EF4-FFF2-40B4-BE49-F238E27FC236}">
                <a16:creationId xmlns:a16="http://schemas.microsoft.com/office/drawing/2014/main" id="{07B73E96-59A7-544E-B6D0-9EA677B72C0E}"/>
              </a:ext>
            </a:extLst>
          </p:cNvPr>
          <p:cNvSpPr/>
          <p:nvPr/>
        </p:nvSpPr>
        <p:spPr>
          <a:xfrm>
            <a:off x="1456963" y="679172"/>
            <a:ext cx="8683724" cy="923330"/>
          </a:xfrm>
          <a:prstGeom prst="rect">
            <a:avLst/>
          </a:prstGeom>
          <a:noFill/>
        </p:spPr>
        <p:txBody>
          <a:bodyPr wrap="none" lIns="91440" tIns="45720" rIns="91440" bIns="45720">
            <a:spAutoFit/>
          </a:bodyPr>
          <a:lstStyle/>
          <a:p>
            <a:pPr algn="ctr"/>
            <a:r>
              <a:rPr lang="en-GB" sz="5400" b="0" cap="none" spc="0" dirty="0" err="1">
                <a:ln w="0"/>
                <a:solidFill>
                  <a:schemeClr val="accent1"/>
                </a:solidFill>
                <a:effectLst>
                  <a:outerShdw blurRad="38100" dist="25400" dir="5400000" algn="ctr" rotWithShape="0">
                    <a:srgbClr val="6E747A">
                      <a:alpha val="43000"/>
                    </a:srgbClr>
                  </a:outerShdw>
                </a:effectLst>
              </a:rPr>
              <a:t>Ymarfer</a:t>
            </a:r>
            <a:r>
              <a:rPr lang="en-GB" sz="5400" b="0" cap="none" spc="0" dirty="0">
                <a:ln w="0"/>
                <a:solidFill>
                  <a:schemeClr val="accent1"/>
                </a:solidFill>
                <a:effectLst>
                  <a:outerShdw blurRad="38100" dist="25400" dir="5400000" algn="ctr" rotWithShape="0">
                    <a:srgbClr val="6E747A">
                      <a:alpha val="43000"/>
                    </a:srgbClr>
                  </a:outerShdw>
                </a:effectLst>
              </a:rPr>
              <a:t> – </a:t>
            </a:r>
            <a:r>
              <a:rPr lang="en-GB" sz="5400" b="0" cap="none" spc="0" dirty="0" err="1">
                <a:ln w="0"/>
                <a:solidFill>
                  <a:schemeClr val="accent1"/>
                </a:solidFill>
                <a:effectLst>
                  <a:outerShdw blurRad="38100" dist="25400" dir="5400000" algn="ctr" rotWithShape="0">
                    <a:srgbClr val="6E747A">
                      <a:alpha val="43000"/>
                    </a:srgbClr>
                  </a:outerShdw>
                </a:effectLst>
              </a:rPr>
              <a:t>meddalwedd</a:t>
            </a:r>
            <a:r>
              <a:rPr lang="en-GB" sz="5400" b="0" cap="none" spc="0" dirty="0">
                <a:ln w="0"/>
                <a:solidFill>
                  <a:schemeClr val="accent1"/>
                </a:solidFill>
                <a:effectLst>
                  <a:outerShdw blurRad="38100" dist="25400" dir="5400000" algn="ctr" rotWithShape="0">
                    <a:srgbClr val="6E747A">
                      <a:alpha val="43000"/>
                    </a:srgbClr>
                  </a:outerShdw>
                </a:effectLst>
              </a:rPr>
              <a:t> </a:t>
            </a:r>
            <a:r>
              <a:rPr lang="en-GB" sz="5400" b="0" cap="none" spc="0" dirty="0" err="1">
                <a:ln w="0"/>
                <a:solidFill>
                  <a:schemeClr val="accent1"/>
                </a:solidFill>
                <a:effectLst>
                  <a:outerShdw blurRad="38100" dist="25400" dir="5400000" algn="ctr" rotWithShape="0">
                    <a:srgbClr val="6E747A">
                      <a:alpha val="43000"/>
                    </a:srgbClr>
                  </a:outerShdw>
                </a:effectLst>
              </a:rPr>
              <a:t>ar-lein</a:t>
            </a:r>
            <a:endParaRPr lang="en-GB"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4056114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FCE0FB-556D-A64D-A2A2-8AD3100880FE}"/>
              </a:ext>
            </a:extLst>
          </p:cNvPr>
          <p:cNvPicPr>
            <a:picLocks noChangeAspect="1"/>
          </p:cNvPicPr>
          <p:nvPr/>
        </p:nvPicPr>
        <p:blipFill rotWithShape="1">
          <a:blip r:embed="rId2"/>
          <a:srcRect t="3313"/>
          <a:stretch/>
        </p:blipFill>
        <p:spPr>
          <a:xfrm>
            <a:off x="0" y="5927834"/>
            <a:ext cx="12192000" cy="930166"/>
          </a:xfrm>
          <a:prstGeom prst="rect">
            <a:avLst/>
          </a:prstGeom>
        </p:spPr>
      </p:pic>
      <p:pic>
        <p:nvPicPr>
          <p:cNvPr id="5" name="Picture 4">
            <a:extLst>
              <a:ext uri="{FF2B5EF4-FFF2-40B4-BE49-F238E27FC236}">
                <a16:creationId xmlns:a16="http://schemas.microsoft.com/office/drawing/2014/main" id="{8CDC425A-4846-164D-B255-F6CD8E0832FB}"/>
              </a:ext>
            </a:extLst>
          </p:cNvPr>
          <p:cNvPicPr>
            <a:picLocks noChangeAspect="1"/>
          </p:cNvPicPr>
          <p:nvPr/>
        </p:nvPicPr>
        <p:blipFill rotWithShape="1">
          <a:blip r:embed="rId3"/>
          <a:srcRect l="4484" t="6150" r="7335" b="7884"/>
          <a:stretch/>
        </p:blipFill>
        <p:spPr>
          <a:xfrm>
            <a:off x="3317878" y="170480"/>
            <a:ext cx="6012102" cy="5757353"/>
          </a:xfrm>
          <a:prstGeom prst="rect">
            <a:avLst/>
          </a:prstGeom>
          <a:ln w="76200">
            <a:solidFill>
              <a:schemeClr val="accent1">
                <a:lumMod val="50000"/>
              </a:schemeClr>
            </a:solidFill>
          </a:ln>
        </p:spPr>
      </p:pic>
    </p:spTree>
    <p:extLst>
      <p:ext uri="{BB962C8B-B14F-4D97-AF65-F5344CB8AC3E}">
        <p14:creationId xmlns:p14="http://schemas.microsoft.com/office/powerpoint/2010/main" val="19729182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0952FD1-CF70-974D-89AD-B0D9225719EE}"/>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8" name="TextBox 7">
            <a:extLst>
              <a:ext uri="{FF2B5EF4-FFF2-40B4-BE49-F238E27FC236}">
                <a16:creationId xmlns:a16="http://schemas.microsoft.com/office/drawing/2014/main" id="{481B96B6-213D-854B-87C0-AB3E7DE695BB}"/>
              </a:ext>
            </a:extLst>
          </p:cNvPr>
          <p:cNvSpPr txBox="1"/>
          <p:nvPr/>
        </p:nvSpPr>
        <p:spPr>
          <a:xfrm>
            <a:off x="1531749" y="960895"/>
            <a:ext cx="9128501" cy="2923877"/>
          </a:xfrm>
          <a:prstGeom prst="rect">
            <a:avLst/>
          </a:prstGeom>
          <a:solidFill>
            <a:srgbClr val="002060"/>
          </a:solidFill>
          <a:ln w="76200">
            <a:solidFill>
              <a:schemeClr val="accent1">
                <a:lumMod val="40000"/>
                <a:lumOff val="60000"/>
              </a:schemeClr>
            </a:solidFill>
          </a:ln>
        </p:spPr>
        <p:txBody>
          <a:bodyPr wrap="square" rtlCol="0">
            <a:spAutoFit/>
          </a:bodyPr>
          <a:lstStyle/>
          <a:p>
            <a:pPr algn="ctr"/>
            <a:endParaRPr lang="en-US" sz="4000" b="1" dirty="0">
              <a:solidFill>
                <a:schemeClr val="bg1"/>
              </a:solidFill>
              <a:latin typeface="Noteworthy Light" panose="02000400000000000000" pitchFamily="2" charset="77"/>
              <a:ea typeface="Noteworthy Light" panose="02000400000000000000" pitchFamily="2" charset="77"/>
            </a:endParaRPr>
          </a:p>
          <a:p>
            <a:pPr algn="ctr"/>
            <a:r>
              <a:rPr lang="en-US" sz="7200" b="1" dirty="0" err="1">
                <a:solidFill>
                  <a:schemeClr val="bg1"/>
                </a:solidFill>
                <a:latin typeface="Noteworthy Light" panose="02000400000000000000" pitchFamily="2" charset="77"/>
                <a:ea typeface="Noteworthy Light" panose="02000400000000000000" pitchFamily="2" charset="77"/>
              </a:rPr>
              <a:t>Cyfieithu</a:t>
            </a:r>
            <a:endParaRPr lang="en-US" sz="7200" b="1" dirty="0">
              <a:solidFill>
                <a:schemeClr val="bg1"/>
              </a:solidFill>
              <a:latin typeface="Noteworthy Light" panose="02000400000000000000" pitchFamily="2" charset="77"/>
              <a:ea typeface="Noteworthy Light" panose="02000400000000000000" pitchFamily="2" charset="77"/>
            </a:endParaRPr>
          </a:p>
          <a:p>
            <a:pPr algn="ctr"/>
            <a:endParaRPr lang="en-US" sz="7200" b="1" dirty="0">
              <a:solidFill>
                <a:schemeClr val="bg1"/>
              </a:solidFill>
              <a:latin typeface="Noteworthy Light" panose="02000400000000000000" pitchFamily="2" charset="77"/>
              <a:ea typeface="Noteworthy Light" panose="02000400000000000000" pitchFamily="2" charset="77"/>
            </a:endParaRPr>
          </a:p>
        </p:txBody>
      </p:sp>
    </p:spTree>
    <p:extLst>
      <p:ext uri="{BB962C8B-B14F-4D97-AF65-F5344CB8AC3E}">
        <p14:creationId xmlns:p14="http://schemas.microsoft.com/office/powerpoint/2010/main" val="2113241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37259" y="1709407"/>
            <a:ext cx="6517482" cy="2509213"/>
          </a:xfrm>
        </p:spPr>
        <p:txBody>
          <a:bodyPr>
            <a:normAutofit fontScale="90000"/>
          </a:bodyPr>
          <a:lstStyle/>
          <a:p>
            <a:pPr algn="ctr"/>
            <a:r>
              <a:rPr lang="en-US" err="1"/>
              <a:t>Saesneg</a:t>
            </a:r>
            <a:r>
              <a:rPr lang="en-US"/>
              <a:t> </a:t>
            </a:r>
            <a:br>
              <a:rPr lang="en-US"/>
            </a:br>
            <a:r>
              <a:rPr lang="en-US" err="1"/>
              <a:t>yn</a:t>
            </a:r>
            <a:r>
              <a:rPr lang="en-US"/>
              <a:t> </a:t>
            </a:r>
            <a:br>
              <a:rPr lang="en-US"/>
            </a:br>
            <a:r>
              <a:rPr lang="en-US" err="1"/>
              <a:t>Gymraeg</a:t>
            </a:r>
            <a:endParaRPr lang="en-US"/>
          </a:p>
        </p:txBody>
      </p:sp>
      <p:sp>
        <p:nvSpPr>
          <p:cNvPr id="4" name="Oval Callout 3"/>
          <p:cNvSpPr/>
          <p:nvPr/>
        </p:nvSpPr>
        <p:spPr>
          <a:xfrm>
            <a:off x="1831784" y="330401"/>
            <a:ext cx="2390315" cy="1515313"/>
          </a:xfrm>
          <a:prstGeom prst="wedgeEllipseCallout">
            <a:avLst>
              <a:gd name="adj1" fmla="val 52146"/>
              <a:gd name="adj2" fmla="val 61965"/>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Codwch</a:t>
            </a:r>
            <a:r>
              <a:rPr lang="en-US"/>
              <a:t> </a:t>
            </a:r>
            <a:r>
              <a:rPr lang="en-US" err="1"/>
              <a:t>lan</a:t>
            </a:r>
            <a:r>
              <a:rPr lang="en-US"/>
              <a:t> </a:t>
            </a:r>
            <a:r>
              <a:rPr lang="en-US" err="1"/>
              <a:t>ar</a:t>
            </a:r>
            <a:r>
              <a:rPr lang="en-US"/>
              <a:t> </a:t>
            </a:r>
            <a:r>
              <a:rPr lang="en-US" err="1"/>
              <a:t>eich</a:t>
            </a:r>
            <a:r>
              <a:rPr lang="en-US"/>
              <a:t> </a:t>
            </a:r>
            <a:r>
              <a:rPr lang="en-US" err="1"/>
              <a:t>traed</a:t>
            </a:r>
            <a:r>
              <a:rPr lang="en-US"/>
              <a:t>.</a:t>
            </a:r>
          </a:p>
        </p:txBody>
      </p:sp>
      <p:sp>
        <p:nvSpPr>
          <p:cNvPr id="5" name="Oval Callout 4"/>
          <p:cNvSpPr/>
          <p:nvPr/>
        </p:nvSpPr>
        <p:spPr>
          <a:xfrm>
            <a:off x="7494843" y="355488"/>
            <a:ext cx="2390315" cy="1515313"/>
          </a:xfrm>
          <a:prstGeom prst="wedgeEllipseCallout">
            <a:avLst>
              <a:gd name="adj1" fmla="val -30796"/>
              <a:gd name="adj2" fmla="val 61191"/>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Meddyliwch</a:t>
            </a:r>
            <a:r>
              <a:rPr lang="en-US"/>
              <a:t> am un </a:t>
            </a:r>
            <a:r>
              <a:rPr lang="en-US" err="1"/>
              <a:t>peth</a:t>
            </a:r>
            <a:r>
              <a:rPr lang="en-US"/>
              <a:t> </a:t>
            </a:r>
            <a:r>
              <a:rPr lang="en-US" err="1"/>
              <a:t>gallwch</a:t>
            </a:r>
            <a:r>
              <a:rPr lang="en-US"/>
              <a:t> chi </a:t>
            </a:r>
            <a:r>
              <a:rPr lang="en-US" err="1"/>
              <a:t>wella</a:t>
            </a:r>
            <a:r>
              <a:rPr lang="en-US"/>
              <a:t> </a:t>
            </a:r>
            <a:r>
              <a:rPr lang="en-US" err="1"/>
              <a:t>ar</a:t>
            </a:r>
            <a:r>
              <a:rPr lang="en-US"/>
              <a:t>…</a:t>
            </a:r>
          </a:p>
        </p:txBody>
      </p:sp>
      <p:sp>
        <p:nvSpPr>
          <p:cNvPr id="6" name="Oval Callout 5"/>
          <p:cNvSpPr/>
          <p:nvPr/>
        </p:nvSpPr>
        <p:spPr>
          <a:xfrm>
            <a:off x="1831783" y="3397038"/>
            <a:ext cx="2390315" cy="1515313"/>
          </a:xfrm>
          <a:prstGeom prst="wedgeEllipseCallout">
            <a:avLst>
              <a:gd name="adj1" fmla="val 42267"/>
              <a:gd name="adj2" fmla="val -54041"/>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Cofiwch</a:t>
            </a:r>
            <a:r>
              <a:rPr lang="en-US"/>
              <a:t> </a:t>
            </a:r>
            <a:r>
              <a:rPr lang="en-US" err="1"/>
              <a:t>arafu’r</a:t>
            </a:r>
            <a:r>
              <a:rPr lang="en-US"/>
              <a:t> </a:t>
            </a:r>
            <a:r>
              <a:rPr lang="en-US" err="1"/>
              <a:t>bêl</a:t>
            </a:r>
            <a:r>
              <a:rPr lang="en-US"/>
              <a:t> </a:t>
            </a:r>
            <a:r>
              <a:rPr lang="en-US" err="1"/>
              <a:t>lawr</a:t>
            </a:r>
            <a:r>
              <a:rPr lang="en-US"/>
              <a:t>.</a:t>
            </a:r>
          </a:p>
        </p:txBody>
      </p:sp>
      <p:sp>
        <p:nvSpPr>
          <p:cNvPr id="7" name="Oval Callout 6"/>
          <p:cNvSpPr/>
          <p:nvPr/>
        </p:nvSpPr>
        <p:spPr>
          <a:xfrm>
            <a:off x="7969901" y="3390231"/>
            <a:ext cx="2390315" cy="1515313"/>
          </a:xfrm>
          <a:prstGeom prst="wedgeEllipseCallout">
            <a:avLst>
              <a:gd name="adj1" fmla="val -44910"/>
              <a:gd name="adj2" fmla="val -59279"/>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Trowch</a:t>
            </a:r>
            <a:r>
              <a:rPr lang="en-US"/>
              <a:t> y </a:t>
            </a:r>
            <a:r>
              <a:rPr lang="en-US" err="1"/>
              <a:t>golau</a:t>
            </a:r>
            <a:r>
              <a:rPr lang="en-US"/>
              <a:t> </a:t>
            </a:r>
            <a:r>
              <a:rPr lang="en-US" err="1"/>
              <a:t>bant</a:t>
            </a:r>
            <a:r>
              <a:rPr lang="en-US"/>
              <a:t>.</a:t>
            </a:r>
          </a:p>
        </p:txBody>
      </p:sp>
      <p:sp>
        <p:nvSpPr>
          <p:cNvPr id="8" name="Oval Callout 7"/>
          <p:cNvSpPr/>
          <p:nvPr/>
        </p:nvSpPr>
        <p:spPr>
          <a:xfrm>
            <a:off x="4752516" y="172244"/>
            <a:ext cx="2390315" cy="1515313"/>
          </a:xfrm>
          <a:prstGeom prst="wedgeEllipseCallout">
            <a:avLst>
              <a:gd name="adj1" fmla="val -906"/>
              <a:gd name="adj2" fmla="val 7821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a:t>Mae </a:t>
            </a:r>
            <a:r>
              <a:rPr lang="en-US" err="1"/>
              <a:t>angen</a:t>
            </a:r>
            <a:r>
              <a:rPr lang="en-US"/>
              <a:t> </a:t>
            </a:r>
            <a:r>
              <a:rPr lang="en-US" err="1"/>
              <a:t>i</a:t>
            </a:r>
            <a:r>
              <a:rPr lang="en-US"/>
              <a:t> chi </a:t>
            </a:r>
            <a:r>
              <a:rPr lang="en-US" err="1"/>
              <a:t>dorri</a:t>
            </a:r>
            <a:r>
              <a:rPr lang="en-US"/>
              <a:t> </a:t>
            </a:r>
            <a:r>
              <a:rPr lang="en-US" err="1"/>
              <a:t>hwn</a:t>
            </a:r>
            <a:r>
              <a:rPr lang="en-US"/>
              <a:t> mas/</a:t>
            </a:r>
            <a:r>
              <a:rPr lang="en-US" err="1"/>
              <a:t>allan</a:t>
            </a:r>
            <a:r>
              <a:rPr lang="en-US"/>
              <a:t>.</a:t>
            </a:r>
          </a:p>
        </p:txBody>
      </p:sp>
      <p:sp>
        <p:nvSpPr>
          <p:cNvPr id="9" name="Oval Callout 8"/>
          <p:cNvSpPr/>
          <p:nvPr/>
        </p:nvSpPr>
        <p:spPr>
          <a:xfrm>
            <a:off x="4222098" y="4460338"/>
            <a:ext cx="3549111" cy="1137288"/>
          </a:xfrm>
          <a:prstGeom prst="wedgeEllipseCallout">
            <a:avLst>
              <a:gd name="adj1" fmla="val 1320"/>
              <a:gd name="adj2" fmla="val -75441"/>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a:t>Da </a:t>
            </a:r>
            <a:r>
              <a:rPr lang="en-US" err="1"/>
              <a:t>iawn</a:t>
            </a:r>
            <a:r>
              <a:rPr lang="en-US"/>
              <a:t> Jac, so, </a:t>
            </a:r>
            <a:r>
              <a:rPr lang="en-US" err="1"/>
              <a:t>fel</a:t>
            </a:r>
            <a:r>
              <a:rPr lang="en-US"/>
              <a:t> gest </a:t>
            </a:r>
            <a:r>
              <a:rPr lang="en-US" err="1"/>
              <a:t>ti’r</a:t>
            </a:r>
            <a:r>
              <a:rPr lang="en-US"/>
              <a:t> </a:t>
            </a:r>
            <a:r>
              <a:rPr lang="en-US" err="1"/>
              <a:t>ateb</a:t>
            </a:r>
            <a:r>
              <a:rPr lang="en-US"/>
              <a:t> </a:t>
            </a:r>
            <a:r>
              <a:rPr lang="en-US" err="1"/>
              <a:t>yna</a:t>
            </a:r>
            <a:r>
              <a:rPr lang="en-US"/>
              <a:t>?</a:t>
            </a:r>
          </a:p>
        </p:txBody>
      </p:sp>
      <p:sp>
        <p:nvSpPr>
          <p:cNvPr id="10" name="Oval Callout 9"/>
          <p:cNvSpPr/>
          <p:nvPr/>
        </p:nvSpPr>
        <p:spPr>
          <a:xfrm>
            <a:off x="448599" y="1874355"/>
            <a:ext cx="2026453" cy="1326541"/>
          </a:xfrm>
          <a:prstGeom prst="wedgeEllipseCallout">
            <a:avLst>
              <a:gd name="adj1" fmla="val 63856"/>
              <a:gd name="adj2" fmla="val 584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Peidiwch</a:t>
            </a:r>
            <a:r>
              <a:rPr lang="en-US"/>
              <a:t> </a:t>
            </a:r>
            <a:r>
              <a:rPr lang="en-US" err="1"/>
              <a:t>gweiddi</a:t>
            </a:r>
            <a:r>
              <a:rPr lang="en-US"/>
              <a:t> </a:t>
            </a:r>
            <a:r>
              <a:rPr lang="en-US" err="1"/>
              <a:t>allan</a:t>
            </a:r>
            <a:r>
              <a:rPr lang="en-US"/>
              <a:t>!</a:t>
            </a:r>
          </a:p>
        </p:txBody>
      </p:sp>
      <p:sp>
        <p:nvSpPr>
          <p:cNvPr id="11" name="Oval Callout 10"/>
          <p:cNvSpPr/>
          <p:nvPr/>
        </p:nvSpPr>
        <p:spPr>
          <a:xfrm>
            <a:off x="9885158" y="1709407"/>
            <a:ext cx="1912338" cy="1515313"/>
          </a:xfrm>
          <a:prstGeom prst="wedgeEllipseCallout">
            <a:avLst>
              <a:gd name="adj1" fmla="val -68988"/>
              <a:gd name="adj2" fmla="val 10122"/>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err="1"/>
              <a:t>Dewch</a:t>
            </a:r>
            <a:r>
              <a:rPr lang="en-US"/>
              <a:t> </a:t>
            </a:r>
            <a:r>
              <a:rPr lang="en-US" err="1"/>
              <a:t>lan</a:t>
            </a:r>
            <a:r>
              <a:rPr lang="en-US"/>
              <a:t> </a:t>
            </a:r>
            <a:r>
              <a:rPr lang="en-US" err="1"/>
              <a:t>i</a:t>
            </a:r>
            <a:r>
              <a:rPr lang="en-US"/>
              <a:t> </a:t>
            </a:r>
            <a:r>
              <a:rPr lang="en-US" err="1"/>
              <a:t>ffrynt</a:t>
            </a:r>
            <a:r>
              <a:rPr lang="en-US"/>
              <a:t> y </a:t>
            </a:r>
            <a:r>
              <a:rPr lang="en-US" err="1"/>
              <a:t>dosbarth</a:t>
            </a:r>
            <a:r>
              <a:rPr lang="en-US"/>
              <a:t>.</a:t>
            </a:r>
          </a:p>
        </p:txBody>
      </p:sp>
      <p:pic>
        <p:nvPicPr>
          <p:cNvPr id="13" name="Picture 12">
            <a:extLst>
              <a:ext uri="{FF2B5EF4-FFF2-40B4-BE49-F238E27FC236}">
                <a16:creationId xmlns:a16="http://schemas.microsoft.com/office/drawing/2014/main" id="{61B62731-5C58-FD4C-BFC6-94544119A9C4}"/>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8602693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9302" y="222241"/>
            <a:ext cx="8414663" cy="5324535"/>
          </a:xfrm>
          <a:prstGeom prst="rect">
            <a:avLst/>
          </a:prstGeom>
          <a:ln w="76200">
            <a:solidFill>
              <a:schemeClr val="accent1"/>
            </a:solidFill>
          </a:ln>
        </p:spPr>
        <p:txBody>
          <a:bodyPr wrap="square">
            <a:spAutoFit/>
          </a:bodyPr>
          <a:lstStyle/>
          <a:p>
            <a:r>
              <a:rPr lang="en-GB" sz="2000" dirty="0" err="1"/>
              <a:t>Annwyl</a:t>
            </a:r>
            <a:r>
              <a:rPr lang="en-GB" sz="2000" dirty="0"/>
              <a:t> </a:t>
            </a:r>
            <a:r>
              <a:rPr lang="en-GB" sz="2000" dirty="0" err="1"/>
              <a:t>Syr</a:t>
            </a:r>
            <a:r>
              <a:rPr lang="en-GB" sz="2000" dirty="0"/>
              <a:t>,</a:t>
            </a:r>
          </a:p>
          <a:p>
            <a:endParaRPr lang="en-GB" sz="1000" dirty="0"/>
          </a:p>
          <a:p>
            <a:r>
              <a:rPr lang="en-GB" sz="2000" dirty="0" err="1"/>
              <a:t>Rhai</a:t>
            </a:r>
            <a:r>
              <a:rPr lang="en-GB" sz="2000" dirty="0"/>
              <a:t> </a:t>
            </a:r>
            <a:r>
              <a:rPr lang="en-GB" sz="2000" dirty="0" err="1"/>
              <a:t>amserau</a:t>
            </a:r>
            <a:r>
              <a:rPr lang="en-GB" sz="2000" dirty="0"/>
              <a:t>, </a:t>
            </a:r>
            <a:r>
              <a:rPr lang="en-GB" sz="2000" dirty="0" err="1"/>
              <a:t>byddaf</a:t>
            </a:r>
            <a:r>
              <a:rPr lang="en-GB" sz="2000" dirty="0"/>
              <a:t> </a:t>
            </a:r>
            <a:r>
              <a:rPr lang="en-GB" sz="2000" dirty="0" err="1"/>
              <a:t>yn</a:t>
            </a:r>
            <a:r>
              <a:rPr lang="en-GB" sz="2000" dirty="0"/>
              <a:t> </a:t>
            </a:r>
            <a:r>
              <a:rPr lang="en-GB" sz="2000" dirty="0" err="1"/>
              <a:t>cael</a:t>
            </a:r>
            <a:r>
              <a:rPr lang="en-GB" sz="2000" dirty="0"/>
              <a:t> y </a:t>
            </a:r>
            <a:r>
              <a:rPr lang="en-GB" sz="2000" dirty="0" err="1"/>
              <a:t>teimlad</a:t>
            </a:r>
            <a:r>
              <a:rPr lang="en-GB" sz="2000" dirty="0"/>
              <a:t> bod </a:t>
            </a:r>
            <a:r>
              <a:rPr lang="en-GB" sz="2000" dirty="0" err="1"/>
              <a:t>dylanwad</a:t>
            </a:r>
            <a:r>
              <a:rPr lang="en-GB" sz="2000" dirty="0"/>
              <a:t> y </a:t>
            </a:r>
            <a:r>
              <a:rPr lang="en-GB" sz="2000" dirty="0" err="1"/>
              <a:t>Saesneg</a:t>
            </a:r>
            <a:r>
              <a:rPr lang="en-GB" sz="2000" dirty="0"/>
              <a:t> </a:t>
            </a:r>
            <a:r>
              <a:rPr lang="en-GB" sz="2000" dirty="0" err="1"/>
              <a:t>yn</a:t>
            </a:r>
            <a:r>
              <a:rPr lang="en-GB" sz="2000" dirty="0"/>
              <a:t> </a:t>
            </a:r>
          </a:p>
          <a:p>
            <a:r>
              <a:rPr lang="en-GB" sz="2000" dirty="0" err="1"/>
              <a:t>cymryd</a:t>
            </a:r>
            <a:r>
              <a:rPr lang="en-GB" sz="2000" dirty="0"/>
              <a:t> </a:t>
            </a:r>
            <a:r>
              <a:rPr lang="en-GB" sz="2000" dirty="0" err="1"/>
              <a:t>drosodd</a:t>
            </a:r>
            <a:r>
              <a:rPr lang="en-GB" sz="2000" dirty="0"/>
              <a:t> </a:t>
            </a:r>
            <a:r>
              <a:rPr lang="en-GB" sz="2000" dirty="0" err="1"/>
              <a:t>yn</a:t>
            </a:r>
            <a:r>
              <a:rPr lang="en-GB" sz="2000" dirty="0"/>
              <a:t> </a:t>
            </a:r>
            <a:r>
              <a:rPr lang="en-GB" sz="2000" dirty="0" err="1"/>
              <a:t>fy</a:t>
            </a:r>
            <a:r>
              <a:rPr lang="en-GB" sz="2000" dirty="0"/>
              <a:t> </a:t>
            </a:r>
            <a:r>
              <a:rPr lang="en-GB" sz="2000" dirty="0" err="1"/>
              <a:t>ngwaith</a:t>
            </a:r>
            <a:r>
              <a:rPr lang="en-GB" sz="2000" dirty="0"/>
              <a:t>.  I </a:t>
            </a:r>
            <a:r>
              <a:rPr lang="en-GB" sz="2000" dirty="0" err="1"/>
              <a:t>fyny</a:t>
            </a:r>
            <a:r>
              <a:rPr lang="en-GB" sz="2000" dirty="0"/>
              <a:t> </a:t>
            </a:r>
            <a:r>
              <a:rPr lang="en-GB" sz="2000" dirty="0" err="1"/>
              <a:t>i</a:t>
            </a:r>
            <a:r>
              <a:rPr lang="en-GB" sz="2000" dirty="0"/>
              <a:t> </a:t>
            </a:r>
            <a:r>
              <a:rPr lang="en-GB" sz="2000" dirty="0" err="1"/>
              <a:t>nawr</a:t>
            </a:r>
            <a:r>
              <a:rPr lang="en-GB" sz="2000" dirty="0"/>
              <a:t>, </a:t>
            </a:r>
            <a:r>
              <a:rPr lang="en-GB" sz="2000" dirty="0" err="1"/>
              <a:t>dydw</a:t>
            </a:r>
            <a:r>
              <a:rPr lang="en-GB" sz="2000" dirty="0"/>
              <a:t> </a:t>
            </a:r>
            <a:r>
              <a:rPr lang="en-GB" sz="2000" dirty="0" err="1"/>
              <a:t>i</a:t>
            </a:r>
            <a:r>
              <a:rPr lang="en-GB" sz="2000" dirty="0"/>
              <a:t> </a:t>
            </a:r>
            <a:r>
              <a:rPr lang="en-GB" sz="2000" dirty="0" err="1"/>
              <a:t>ddim</a:t>
            </a:r>
            <a:r>
              <a:rPr lang="en-GB" sz="2000" dirty="0"/>
              <a:t> </a:t>
            </a:r>
            <a:r>
              <a:rPr lang="en-GB" sz="2000" dirty="0" err="1"/>
              <a:t>wedi</a:t>
            </a:r>
            <a:r>
              <a:rPr lang="en-GB" sz="2000" dirty="0"/>
              <a:t> </a:t>
            </a:r>
          </a:p>
          <a:p>
            <a:r>
              <a:rPr lang="en-GB" sz="2000" dirty="0" err="1"/>
              <a:t>talu</a:t>
            </a:r>
            <a:r>
              <a:rPr lang="en-GB" sz="2000" dirty="0"/>
              <a:t> </a:t>
            </a:r>
            <a:r>
              <a:rPr lang="en-GB" sz="2000" dirty="0" err="1"/>
              <a:t>sylw</a:t>
            </a:r>
            <a:r>
              <a:rPr lang="en-GB" sz="2000" dirty="0"/>
              <a:t> </a:t>
            </a:r>
            <a:r>
              <a:rPr lang="en-GB" sz="2000" dirty="0" err="1"/>
              <a:t>i’r</a:t>
            </a:r>
            <a:r>
              <a:rPr lang="en-GB" sz="2000" dirty="0"/>
              <a:t> mater, a </a:t>
            </a:r>
            <a:r>
              <a:rPr lang="en-GB" sz="2000" dirty="0" err="1"/>
              <a:t>dwi</a:t>
            </a:r>
            <a:r>
              <a:rPr lang="en-GB" sz="2000" dirty="0"/>
              <a:t> </a:t>
            </a:r>
            <a:r>
              <a:rPr lang="en-GB" sz="2000" dirty="0" err="1"/>
              <a:t>wedi</a:t>
            </a:r>
            <a:r>
              <a:rPr lang="en-GB" sz="2000" dirty="0"/>
              <a:t> bod </a:t>
            </a:r>
            <a:r>
              <a:rPr lang="en-GB" sz="2000" dirty="0" err="1"/>
              <a:t>yn</a:t>
            </a:r>
            <a:r>
              <a:rPr lang="en-GB" sz="2000" dirty="0"/>
              <a:t> </a:t>
            </a:r>
            <a:r>
              <a:rPr lang="en-GB" sz="2000" dirty="0" err="1"/>
              <a:t>gwneud</a:t>
            </a:r>
            <a:r>
              <a:rPr lang="en-GB" sz="2000" dirty="0"/>
              <a:t> </a:t>
            </a:r>
            <a:r>
              <a:rPr lang="en-GB" sz="2000" dirty="0" err="1"/>
              <a:t>lan</a:t>
            </a:r>
            <a:r>
              <a:rPr lang="en-GB" sz="2000" dirty="0"/>
              <a:t> </a:t>
            </a:r>
            <a:r>
              <a:rPr lang="en-GB" sz="2000" dirty="0" err="1"/>
              <a:t>esgusodion</a:t>
            </a:r>
            <a:r>
              <a:rPr lang="en-GB" sz="2000" dirty="0"/>
              <a:t>, </a:t>
            </a:r>
            <a:r>
              <a:rPr lang="en-GB" sz="2000" dirty="0" err="1"/>
              <a:t>ond</a:t>
            </a:r>
            <a:r>
              <a:rPr lang="en-GB" sz="2000" dirty="0"/>
              <a:t> </a:t>
            </a:r>
            <a:r>
              <a:rPr lang="en-GB" sz="2000" dirty="0" err="1"/>
              <a:t>fel</a:t>
            </a:r>
            <a:r>
              <a:rPr lang="en-GB" sz="2000" dirty="0"/>
              <a:t> </a:t>
            </a:r>
            <a:r>
              <a:rPr lang="en-GB" sz="2000" dirty="0" err="1"/>
              <a:t>canlyniad</a:t>
            </a:r>
            <a:r>
              <a:rPr lang="en-GB" sz="2000" dirty="0"/>
              <a:t> </a:t>
            </a:r>
            <a:r>
              <a:rPr lang="en-GB" sz="2000" dirty="0" err="1"/>
              <a:t>mae’r</a:t>
            </a:r>
            <a:r>
              <a:rPr lang="en-GB" sz="2000" dirty="0"/>
              <a:t> </a:t>
            </a:r>
            <a:r>
              <a:rPr lang="en-GB" sz="2000" dirty="0" err="1"/>
              <a:t>broblem</a:t>
            </a:r>
            <a:r>
              <a:rPr lang="en-GB" sz="2000" dirty="0"/>
              <a:t> </a:t>
            </a:r>
            <a:r>
              <a:rPr lang="en-GB" sz="2000" dirty="0" err="1"/>
              <a:t>wedi</a:t>
            </a:r>
            <a:r>
              <a:rPr lang="en-GB" sz="2000" dirty="0"/>
              <a:t> </a:t>
            </a:r>
            <a:r>
              <a:rPr lang="en-GB" sz="2000" dirty="0" err="1"/>
              <a:t>dod</a:t>
            </a:r>
            <a:r>
              <a:rPr lang="en-GB" sz="2000" dirty="0"/>
              <a:t> </a:t>
            </a:r>
            <a:r>
              <a:rPr lang="en-GB" sz="2000" dirty="0" err="1"/>
              <a:t>yn</a:t>
            </a:r>
            <a:r>
              <a:rPr lang="en-GB" sz="2000" dirty="0"/>
              <a:t> </a:t>
            </a:r>
            <a:r>
              <a:rPr lang="en-GB" sz="2000" dirty="0" err="1"/>
              <a:t>waeth</a:t>
            </a:r>
            <a:r>
              <a:rPr lang="en-GB" sz="2000" dirty="0"/>
              <a:t>.</a:t>
            </a:r>
          </a:p>
          <a:p>
            <a:endParaRPr lang="en-GB" sz="1000" dirty="0"/>
          </a:p>
          <a:p>
            <a:r>
              <a:rPr lang="en-GB" sz="2000" dirty="0"/>
              <a:t>Felly, mi </a:t>
            </a:r>
            <a:r>
              <a:rPr lang="en-GB" sz="2000" dirty="0" err="1"/>
              <a:t>fyddwch</a:t>
            </a:r>
            <a:r>
              <a:rPr lang="en-GB" sz="2000" dirty="0"/>
              <a:t> </a:t>
            </a:r>
            <a:r>
              <a:rPr lang="en-GB" sz="2000" dirty="0" err="1"/>
              <a:t>yn</a:t>
            </a:r>
            <a:r>
              <a:rPr lang="en-GB" sz="2000" dirty="0"/>
              <a:t> </a:t>
            </a:r>
            <a:r>
              <a:rPr lang="en-GB" sz="2000" dirty="0" err="1"/>
              <a:t>falch</a:t>
            </a:r>
            <a:r>
              <a:rPr lang="en-GB" sz="2000" dirty="0"/>
              <a:t> </a:t>
            </a:r>
            <a:r>
              <a:rPr lang="en-GB" sz="2000" dirty="0" err="1"/>
              <a:t>i</a:t>
            </a:r>
            <a:r>
              <a:rPr lang="en-GB" sz="2000" dirty="0"/>
              <a:t> </a:t>
            </a:r>
            <a:r>
              <a:rPr lang="en-GB" sz="2000" dirty="0" err="1"/>
              <a:t>glywed</a:t>
            </a:r>
            <a:r>
              <a:rPr lang="en-GB" sz="2000" dirty="0"/>
              <a:t> </a:t>
            </a:r>
            <a:r>
              <a:rPr lang="en-GB" sz="2000" dirty="0" err="1"/>
              <a:t>fy</a:t>
            </a:r>
            <a:r>
              <a:rPr lang="en-GB" sz="2000" dirty="0"/>
              <a:t> mod </a:t>
            </a:r>
            <a:r>
              <a:rPr lang="en-GB" sz="2000" dirty="0" err="1"/>
              <a:t>i</a:t>
            </a:r>
            <a:r>
              <a:rPr lang="en-GB" sz="2000" dirty="0"/>
              <a:t> </a:t>
            </a:r>
            <a:r>
              <a:rPr lang="en-GB" sz="2000" dirty="0" err="1"/>
              <a:t>wedi</a:t>
            </a:r>
            <a:r>
              <a:rPr lang="en-GB" sz="2000" dirty="0"/>
              <a:t> </a:t>
            </a:r>
            <a:r>
              <a:rPr lang="en-GB" sz="2000" dirty="0" err="1"/>
              <a:t>gwneud</a:t>
            </a:r>
            <a:r>
              <a:rPr lang="en-GB" sz="2000" dirty="0"/>
              <a:t> </a:t>
            </a:r>
            <a:r>
              <a:rPr lang="en-GB" sz="2000" dirty="0" err="1"/>
              <a:t>fy</a:t>
            </a:r>
            <a:r>
              <a:rPr lang="en-GB" sz="2000" dirty="0"/>
              <a:t> </a:t>
            </a:r>
            <a:r>
              <a:rPr lang="en-GB" sz="2000" dirty="0" err="1"/>
              <a:t>meddwl</a:t>
            </a:r>
            <a:r>
              <a:rPr lang="en-GB" sz="2000" dirty="0"/>
              <a:t> </a:t>
            </a:r>
            <a:r>
              <a:rPr lang="en-GB" sz="2000" dirty="0" err="1"/>
              <a:t>i</a:t>
            </a:r>
            <a:r>
              <a:rPr lang="en-GB" sz="2000" dirty="0"/>
              <a:t> </a:t>
            </a:r>
            <a:r>
              <a:rPr lang="en-GB" sz="2000" dirty="0" err="1"/>
              <a:t>fyny</a:t>
            </a:r>
            <a:r>
              <a:rPr lang="en-GB" sz="2000" dirty="0"/>
              <a:t> </a:t>
            </a:r>
            <a:r>
              <a:rPr lang="en-GB" sz="2000" dirty="0" err="1"/>
              <a:t>i</a:t>
            </a:r>
            <a:r>
              <a:rPr lang="en-GB" sz="2000" dirty="0"/>
              <a:t> </a:t>
            </a:r>
          </a:p>
          <a:p>
            <a:r>
              <a:rPr lang="en-GB" sz="2000" dirty="0" err="1"/>
              <a:t>ffeindio</a:t>
            </a:r>
            <a:r>
              <a:rPr lang="en-GB" sz="2000" dirty="0"/>
              <a:t> </a:t>
            </a:r>
            <a:r>
              <a:rPr lang="en-GB" sz="2000" dirty="0" err="1"/>
              <a:t>allan</a:t>
            </a:r>
            <a:r>
              <a:rPr lang="en-GB" sz="2000" dirty="0"/>
              <a:t> </a:t>
            </a:r>
            <a:r>
              <a:rPr lang="en-GB" sz="2000" dirty="0" err="1"/>
              <a:t>sut</a:t>
            </a:r>
            <a:r>
              <a:rPr lang="en-GB" sz="2000" dirty="0"/>
              <a:t> </a:t>
            </a:r>
            <a:r>
              <a:rPr lang="en-GB" sz="2000" dirty="0" err="1"/>
              <a:t>alla</a:t>
            </a:r>
            <a:r>
              <a:rPr lang="en-GB" sz="2000" dirty="0"/>
              <a:t> </a:t>
            </a:r>
            <a:r>
              <a:rPr lang="en-GB" sz="2000" dirty="0" err="1"/>
              <a:t>i</a:t>
            </a:r>
            <a:r>
              <a:rPr lang="en-GB" sz="2000" dirty="0"/>
              <a:t> </a:t>
            </a:r>
            <a:r>
              <a:rPr lang="en-GB" sz="2000" dirty="0" err="1"/>
              <a:t>gael</a:t>
            </a:r>
            <a:r>
              <a:rPr lang="en-GB" sz="2000" dirty="0"/>
              <a:t> </a:t>
            </a:r>
            <a:r>
              <a:rPr lang="en-GB" sz="2000" dirty="0" err="1"/>
              <a:t>gwared</a:t>
            </a:r>
            <a:r>
              <a:rPr lang="en-GB" sz="2000" dirty="0"/>
              <a:t> </a:t>
            </a:r>
            <a:r>
              <a:rPr lang="en-GB" sz="2000" dirty="0" err="1"/>
              <a:t>o’r</a:t>
            </a:r>
            <a:r>
              <a:rPr lang="en-GB" sz="2000" dirty="0"/>
              <a:t> </a:t>
            </a:r>
            <a:r>
              <a:rPr lang="en-GB" sz="2000" dirty="0" err="1"/>
              <a:t>idiomau</a:t>
            </a:r>
            <a:r>
              <a:rPr lang="en-GB" sz="2000" dirty="0"/>
              <a:t> </a:t>
            </a:r>
            <a:r>
              <a:rPr lang="en-GB" sz="2000" dirty="0" err="1"/>
              <a:t>Saesneg</a:t>
            </a:r>
            <a:r>
              <a:rPr lang="en-GB" sz="2000" dirty="0"/>
              <a:t> </a:t>
            </a:r>
            <a:r>
              <a:rPr lang="en-GB" sz="2000" dirty="0" err="1"/>
              <a:t>o’m</a:t>
            </a:r>
            <a:r>
              <a:rPr lang="en-GB" sz="2000" dirty="0"/>
              <a:t> </a:t>
            </a:r>
            <a:r>
              <a:rPr lang="en-GB" sz="2000" dirty="0" err="1"/>
              <a:t>gwaith</a:t>
            </a:r>
            <a:r>
              <a:rPr lang="en-GB" sz="2000" dirty="0"/>
              <a:t>.  Y </a:t>
            </a:r>
            <a:r>
              <a:rPr lang="en-GB" sz="2000" dirty="0" err="1"/>
              <a:t>flwyddyn</a:t>
            </a:r>
            <a:r>
              <a:rPr lang="en-GB" sz="2000" dirty="0"/>
              <a:t> </a:t>
            </a:r>
            <a:r>
              <a:rPr lang="en-GB" sz="2000" dirty="0" err="1"/>
              <a:t>nesaf</a:t>
            </a:r>
            <a:r>
              <a:rPr lang="en-GB" sz="2000" dirty="0"/>
              <a:t> </a:t>
            </a:r>
            <a:r>
              <a:rPr lang="en-GB" sz="2000" dirty="0" err="1"/>
              <a:t>rwy’n</a:t>
            </a:r>
            <a:r>
              <a:rPr lang="en-GB" sz="2000" dirty="0"/>
              <a:t> </a:t>
            </a:r>
            <a:r>
              <a:rPr lang="en-GB" sz="2000" dirty="0" err="1"/>
              <a:t>gobeithio</a:t>
            </a:r>
            <a:r>
              <a:rPr lang="en-GB" sz="2000" dirty="0"/>
              <a:t> </a:t>
            </a:r>
            <a:r>
              <a:rPr lang="en-GB" sz="2000" dirty="0" err="1"/>
              <a:t>cymryd</a:t>
            </a:r>
            <a:r>
              <a:rPr lang="en-GB" sz="2000" dirty="0"/>
              <a:t> </a:t>
            </a:r>
            <a:r>
              <a:rPr lang="en-GB" sz="2000" dirty="0" err="1"/>
              <a:t>i</a:t>
            </a:r>
            <a:r>
              <a:rPr lang="en-GB" sz="2000" dirty="0"/>
              <a:t> </a:t>
            </a:r>
            <a:r>
              <a:rPr lang="en-GB" sz="2000" dirty="0" err="1"/>
              <a:t>fyny’r</a:t>
            </a:r>
            <a:r>
              <a:rPr lang="en-GB" sz="2000" dirty="0"/>
              <a:t> </a:t>
            </a:r>
            <a:r>
              <a:rPr lang="en-GB" sz="2000" dirty="0" err="1"/>
              <a:t>cyfle</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mewn</a:t>
            </a:r>
            <a:r>
              <a:rPr lang="en-GB" sz="2000" dirty="0"/>
              <a:t> </a:t>
            </a:r>
            <a:r>
              <a:rPr lang="en-GB" sz="2000" dirty="0" err="1"/>
              <a:t>cwrs</a:t>
            </a:r>
            <a:r>
              <a:rPr lang="en-GB" sz="2000" dirty="0"/>
              <a:t> </a:t>
            </a:r>
            <a:r>
              <a:rPr lang="en-GB" sz="2000" dirty="0" err="1"/>
              <a:t>gloywi</a:t>
            </a:r>
            <a:r>
              <a:rPr lang="en-GB" sz="2000" dirty="0"/>
              <a:t> </a:t>
            </a:r>
            <a:r>
              <a:rPr lang="en-GB" sz="2000" dirty="0" err="1"/>
              <a:t>iaith</a:t>
            </a:r>
            <a:r>
              <a:rPr lang="en-GB" sz="2000" dirty="0"/>
              <a:t>.</a:t>
            </a:r>
          </a:p>
          <a:p>
            <a:endParaRPr lang="en-GB" sz="1000" dirty="0"/>
          </a:p>
          <a:p>
            <a:r>
              <a:rPr lang="en-GB" sz="2000" dirty="0" err="1"/>
              <a:t>Rwy’n</a:t>
            </a:r>
            <a:r>
              <a:rPr lang="en-GB" sz="2000" dirty="0"/>
              <a:t> </a:t>
            </a:r>
            <a:r>
              <a:rPr lang="en-GB" sz="2000" dirty="0" err="1"/>
              <a:t>edrych</a:t>
            </a:r>
            <a:r>
              <a:rPr lang="en-GB" sz="2000" dirty="0"/>
              <a:t> </a:t>
            </a:r>
            <a:r>
              <a:rPr lang="en-GB" sz="2000" dirty="0" err="1"/>
              <a:t>ymlaen</a:t>
            </a:r>
            <a:r>
              <a:rPr lang="en-GB" sz="2000" dirty="0"/>
              <a:t> </a:t>
            </a:r>
            <a:r>
              <a:rPr lang="en-GB" sz="2000" dirty="0" err="1"/>
              <a:t>i’r</a:t>
            </a:r>
            <a:r>
              <a:rPr lang="en-GB" sz="2000" dirty="0"/>
              <a:t> </a:t>
            </a:r>
            <a:r>
              <a:rPr lang="en-GB" sz="2000" dirty="0" err="1"/>
              <a:t>diwrnod</a:t>
            </a:r>
            <a:r>
              <a:rPr lang="en-GB" sz="2000" dirty="0"/>
              <a:t> </a:t>
            </a:r>
            <a:r>
              <a:rPr lang="en-GB" sz="2000" dirty="0" err="1"/>
              <a:t>cyntaf</a:t>
            </a:r>
            <a:r>
              <a:rPr lang="en-GB" sz="2000" dirty="0"/>
              <a:t> </a:t>
            </a:r>
            <a:r>
              <a:rPr lang="en-GB" sz="2000" dirty="0" err="1"/>
              <a:t>o’r</a:t>
            </a:r>
            <a:r>
              <a:rPr lang="en-GB" sz="2000" dirty="0"/>
              <a:t> </a:t>
            </a:r>
            <a:r>
              <a:rPr lang="en-GB" sz="2000" dirty="0" err="1"/>
              <a:t>cwrs</a:t>
            </a:r>
            <a:r>
              <a:rPr lang="en-GB" sz="2000" dirty="0"/>
              <a:t> </a:t>
            </a:r>
            <a:r>
              <a:rPr lang="en-GB" sz="2000" dirty="0" err="1"/>
              <a:t>yn</a:t>
            </a:r>
            <a:r>
              <a:rPr lang="en-GB" sz="2000" dirty="0"/>
              <a:t> </a:t>
            </a:r>
            <a:r>
              <a:rPr lang="en-GB" sz="2000" dirty="0" err="1"/>
              <a:t>barod</a:t>
            </a:r>
            <a:r>
              <a:rPr lang="en-GB" sz="2000" dirty="0"/>
              <a:t>!  </a:t>
            </a:r>
            <a:r>
              <a:rPr lang="en-GB" sz="2000" dirty="0" err="1"/>
              <a:t>Dwi’n</a:t>
            </a:r>
            <a:r>
              <a:rPr lang="en-GB" sz="2000" dirty="0"/>
              <a:t> </a:t>
            </a:r>
            <a:r>
              <a:rPr lang="en-GB" sz="2000" dirty="0" err="1"/>
              <a:t>gobeithio</a:t>
            </a:r>
            <a:r>
              <a:rPr lang="en-GB" sz="2000" dirty="0"/>
              <a:t> </a:t>
            </a:r>
            <a:r>
              <a:rPr lang="en-GB" sz="2000" dirty="0" err="1"/>
              <a:t>cael</a:t>
            </a:r>
            <a:r>
              <a:rPr lang="en-GB" sz="2000" dirty="0"/>
              <a:t> </a:t>
            </a:r>
            <a:r>
              <a:rPr lang="en-GB" sz="2000" dirty="0" err="1"/>
              <a:t>llawer</a:t>
            </a:r>
            <a:r>
              <a:rPr lang="en-GB" sz="2000" dirty="0"/>
              <a:t> </a:t>
            </a:r>
            <a:r>
              <a:rPr lang="en-GB" sz="2000" dirty="0" err="1"/>
              <a:t>allan</a:t>
            </a:r>
            <a:r>
              <a:rPr lang="en-GB" sz="2000" dirty="0"/>
              <a:t> </a:t>
            </a:r>
            <a:r>
              <a:rPr lang="en-GB" sz="2000" dirty="0" err="1"/>
              <a:t>o’r</a:t>
            </a:r>
            <a:r>
              <a:rPr lang="en-GB" sz="2000" dirty="0"/>
              <a:t> </a:t>
            </a:r>
            <a:r>
              <a:rPr lang="en-GB" sz="2000" dirty="0" err="1"/>
              <a:t>cwrs</a:t>
            </a:r>
            <a:r>
              <a:rPr lang="en-GB" sz="2000" dirty="0"/>
              <a:t>. </a:t>
            </a:r>
            <a:r>
              <a:rPr lang="en-GB" sz="2000" dirty="0" err="1"/>
              <a:t>Gobeithio</a:t>
            </a:r>
            <a:r>
              <a:rPr lang="en-GB" sz="2000" dirty="0"/>
              <a:t> y </a:t>
            </a:r>
            <a:r>
              <a:rPr lang="en-GB" sz="2000" dirty="0" err="1"/>
              <a:t>bydda</a:t>
            </a:r>
            <a:r>
              <a:rPr lang="en-GB" sz="2000" dirty="0"/>
              <a:t> </a:t>
            </a:r>
            <a:r>
              <a:rPr lang="en-GB" sz="2000" dirty="0" err="1"/>
              <a:t>i’n</a:t>
            </a:r>
            <a:r>
              <a:rPr lang="en-GB" sz="2000" dirty="0"/>
              <a:t> </a:t>
            </a:r>
            <a:r>
              <a:rPr lang="en-GB" sz="2000" dirty="0" err="1"/>
              <a:t>deall</a:t>
            </a:r>
            <a:r>
              <a:rPr lang="en-GB" sz="2000" dirty="0"/>
              <a:t> </a:t>
            </a:r>
            <a:r>
              <a:rPr lang="en-GB" sz="2000" dirty="0" err="1"/>
              <a:t>beth</a:t>
            </a:r>
            <a:r>
              <a:rPr lang="en-GB" sz="2000" dirty="0"/>
              <a:t> </a:t>
            </a:r>
            <a:r>
              <a:rPr lang="en-GB" sz="2000" dirty="0" err="1"/>
              <a:t>mae’r</a:t>
            </a:r>
            <a:r>
              <a:rPr lang="en-GB" sz="2000" dirty="0"/>
              <a:t> </a:t>
            </a:r>
            <a:r>
              <a:rPr lang="en-GB" sz="2000" dirty="0" err="1"/>
              <a:t>tiwtoriaid</a:t>
            </a:r>
            <a:r>
              <a:rPr lang="en-GB" sz="2000" dirty="0"/>
              <a:t> </a:t>
            </a:r>
            <a:r>
              <a:rPr lang="en-GB" sz="2000" dirty="0" err="1"/>
              <a:t>yn</a:t>
            </a:r>
            <a:r>
              <a:rPr lang="en-GB" sz="2000" dirty="0"/>
              <a:t> </a:t>
            </a:r>
            <a:r>
              <a:rPr lang="en-GB" sz="2000" dirty="0" err="1"/>
              <a:t>sôn</a:t>
            </a:r>
            <a:r>
              <a:rPr lang="en-GB" sz="2000" dirty="0"/>
              <a:t> </a:t>
            </a:r>
            <a:r>
              <a:rPr lang="en-GB" sz="2000" dirty="0" err="1"/>
              <a:t>amdan</a:t>
            </a:r>
            <a:r>
              <a:rPr lang="en-GB" sz="2000" dirty="0"/>
              <a:t> </a:t>
            </a:r>
            <a:r>
              <a:rPr lang="en-GB" sz="2000" dirty="0" err="1"/>
              <a:t>yn</a:t>
            </a:r>
            <a:r>
              <a:rPr lang="en-GB" sz="2000" dirty="0"/>
              <a:t> y </a:t>
            </a:r>
            <a:r>
              <a:rPr lang="en-GB" sz="2000" dirty="0" err="1"/>
              <a:t>gwersi</a:t>
            </a:r>
            <a:r>
              <a:rPr lang="en-GB" sz="2000" dirty="0"/>
              <a:t>!</a:t>
            </a:r>
          </a:p>
          <a:p>
            <a:endParaRPr lang="en-GB" sz="1000" dirty="0"/>
          </a:p>
          <a:p>
            <a:r>
              <a:rPr lang="en-GB" sz="2000" dirty="0"/>
              <a:t>I </a:t>
            </a:r>
            <a:r>
              <a:rPr lang="en-GB" sz="2000" dirty="0" err="1"/>
              <a:t>gyd</a:t>
            </a:r>
            <a:r>
              <a:rPr lang="en-GB" sz="2000" dirty="0"/>
              <a:t> </a:t>
            </a:r>
            <a:r>
              <a:rPr lang="en-GB" sz="2000" dirty="0" err="1"/>
              <a:t>o’r</a:t>
            </a:r>
            <a:r>
              <a:rPr lang="en-GB" sz="2000" dirty="0"/>
              <a:t> </a:t>
            </a:r>
            <a:r>
              <a:rPr lang="en-GB" sz="2000" dirty="0" err="1"/>
              <a:t>gorau</a:t>
            </a:r>
            <a:r>
              <a:rPr lang="en-GB" sz="2000" dirty="0"/>
              <a:t>,</a:t>
            </a:r>
          </a:p>
          <a:p>
            <a:endParaRPr lang="en-GB" sz="1000" dirty="0"/>
          </a:p>
          <a:p>
            <a:r>
              <a:rPr lang="en-GB" sz="2000" dirty="0"/>
              <a:t>Dean </a:t>
            </a:r>
            <a:r>
              <a:rPr lang="en-GB" sz="2000" dirty="0" err="1"/>
              <a:t>Doole</a:t>
            </a:r>
            <a:endParaRPr lang="en-GB" sz="2000" dirty="0"/>
          </a:p>
        </p:txBody>
      </p:sp>
      <p:sp>
        <p:nvSpPr>
          <p:cNvPr id="5" name="Rounded Rectangle 4">
            <a:extLst>
              <a:ext uri="{FF2B5EF4-FFF2-40B4-BE49-F238E27FC236}">
                <a16:creationId xmlns:a16="http://schemas.microsoft.com/office/drawing/2014/main" id="{1151855C-F489-B840-B3B1-D10C3DA974F1}"/>
              </a:ext>
            </a:extLst>
          </p:cNvPr>
          <p:cNvSpPr/>
          <p:nvPr/>
        </p:nvSpPr>
        <p:spPr>
          <a:xfrm>
            <a:off x="7973680" y="-23744"/>
            <a:ext cx="3943210" cy="13356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Gwnewch</a:t>
            </a:r>
            <a:r>
              <a:rPr lang="en-US"/>
              <a:t> </a:t>
            </a:r>
            <a:r>
              <a:rPr lang="en-US" err="1"/>
              <a:t>nodyn</a:t>
            </a:r>
            <a:r>
              <a:rPr lang="en-US"/>
              <a:t> </a:t>
            </a:r>
            <a:r>
              <a:rPr lang="en-US" err="1"/>
              <a:t>o’r</a:t>
            </a:r>
            <a:r>
              <a:rPr lang="en-US"/>
              <a:t> </a:t>
            </a:r>
            <a:r>
              <a:rPr lang="en-US" err="1"/>
              <a:t>ymadroddion</a:t>
            </a:r>
            <a:r>
              <a:rPr lang="en-US"/>
              <a:t> </a:t>
            </a:r>
            <a:r>
              <a:rPr lang="en-US" err="1"/>
              <a:t>Seisnig</a:t>
            </a:r>
            <a:r>
              <a:rPr lang="en-US"/>
              <a:t> </a:t>
            </a:r>
            <a:r>
              <a:rPr lang="en-US" err="1"/>
              <a:t>i</a:t>
            </a:r>
            <a:r>
              <a:rPr lang="en-US"/>
              <a:t> </a:t>
            </a:r>
            <a:r>
              <a:rPr lang="en-US" err="1"/>
              <a:t>gyd</a:t>
            </a:r>
            <a:r>
              <a:rPr lang="en-US"/>
              <a:t>.</a:t>
            </a:r>
          </a:p>
          <a:p>
            <a:pPr algn="ctr"/>
            <a:r>
              <a:rPr lang="en-US" err="1"/>
              <a:t>Ydych</a:t>
            </a:r>
            <a:r>
              <a:rPr lang="en-US"/>
              <a:t> </a:t>
            </a:r>
            <a:r>
              <a:rPr lang="en-US" err="1"/>
              <a:t>chi’n</a:t>
            </a:r>
            <a:r>
              <a:rPr lang="en-US"/>
              <a:t> </a:t>
            </a:r>
            <a:r>
              <a:rPr lang="en-US" err="1"/>
              <a:t>gallu</a:t>
            </a:r>
            <a:r>
              <a:rPr lang="en-US"/>
              <a:t> </a:t>
            </a:r>
            <a:r>
              <a:rPr lang="en-US" err="1"/>
              <a:t>meddwl</a:t>
            </a:r>
            <a:r>
              <a:rPr lang="en-US"/>
              <a:t> am </a:t>
            </a:r>
            <a:r>
              <a:rPr lang="en-US" err="1"/>
              <a:t>ffyrdd</a:t>
            </a:r>
            <a:r>
              <a:rPr lang="en-US"/>
              <a:t> </a:t>
            </a:r>
            <a:r>
              <a:rPr lang="en-US" err="1"/>
              <a:t>mwy</a:t>
            </a:r>
            <a:r>
              <a:rPr lang="en-US"/>
              <a:t> </a:t>
            </a:r>
            <a:r>
              <a:rPr lang="en-US" err="1"/>
              <a:t>Cymreig</a:t>
            </a:r>
            <a:r>
              <a:rPr lang="en-US"/>
              <a:t> </a:t>
            </a:r>
            <a:r>
              <a:rPr lang="en-US" err="1"/>
              <a:t>o’u</a:t>
            </a:r>
            <a:r>
              <a:rPr lang="en-US"/>
              <a:t> </a:t>
            </a:r>
            <a:r>
              <a:rPr lang="en-US" err="1"/>
              <a:t>dweud</a:t>
            </a:r>
            <a:r>
              <a:rPr lang="en-US"/>
              <a:t>? </a:t>
            </a:r>
          </a:p>
        </p:txBody>
      </p:sp>
      <p:pic>
        <p:nvPicPr>
          <p:cNvPr id="6" name="Picture 5">
            <a:extLst>
              <a:ext uri="{FF2B5EF4-FFF2-40B4-BE49-F238E27FC236}">
                <a16:creationId xmlns:a16="http://schemas.microsoft.com/office/drawing/2014/main" id="{FC625C17-45B9-AB45-B4CF-C99655FCFE14}"/>
              </a:ext>
            </a:extLst>
          </p:cNvPr>
          <p:cNvPicPr>
            <a:picLocks noChangeAspect="1"/>
          </p:cNvPicPr>
          <p:nvPr/>
        </p:nvPicPr>
        <p:blipFill>
          <a:blip r:embed="rId2"/>
          <a:stretch>
            <a:fillRect/>
          </a:stretch>
        </p:blipFill>
        <p:spPr>
          <a:xfrm rot="20624901">
            <a:off x="9868441" y="1602986"/>
            <a:ext cx="825012" cy="1188727"/>
          </a:xfrm>
          <a:prstGeom prst="rect">
            <a:avLst/>
          </a:prstGeom>
        </p:spPr>
      </p:pic>
      <p:pic>
        <p:nvPicPr>
          <p:cNvPr id="8" name="Picture 7">
            <a:extLst>
              <a:ext uri="{FF2B5EF4-FFF2-40B4-BE49-F238E27FC236}">
                <a16:creationId xmlns:a16="http://schemas.microsoft.com/office/drawing/2014/main" id="{3CC8E0B2-9186-8C4F-B7B1-3E0AC00280B2}"/>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160382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48786" y="129251"/>
            <a:ext cx="8414663" cy="5324535"/>
          </a:xfrm>
          <a:prstGeom prst="rect">
            <a:avLst/>
          </a:prstGeom>
          <a:ln w="76200">
            <a:solidFill>
              <a:schemeClr val="accent1"/>
            </a:solidFill>
          </a:ln>
        </p:spPr>
        <p:txBody>
          <a:bodyPr wrap="square">
            <a:spAutoFit/>
          </a:bodyPr>
          <a:lstStyle/>
          <a:p>
            <a:r>
              <a:rPr lang="cy-GB" sz="2000" dirty="0"/>
              <a:t>Annwyl Syr,</a:t>
            </a:r>
          </a:p>
          <a:p>
            <a:endParaRPr lang="cy-GB" sz="1000" dirty="0"/>
          </a:p>
          <a:p>
            <a:r>
              <a:rPr lang="cy-GB" sz="2000" u="sng" dirty="0"/>
              <a:t>Rhai amserau</a:t>
            </a:r>
            <a:r>
              <a:rPr lang="cy-GB" sz="2000" dirty="0"/>
              <a:t>, byddaf </a:t>
            </a:r>
            <a:r>
              <a:rPr lang="cy-GB" sz="2000" u="sng" dirty="0"/>
              <a:t>yn cael y teimlad </a:t>
            </a:r>
            <a:r>
              <a:rPr lang="cy-GB" sz="2000" dirty="0"/>
              <a:t>bod dylanwad y Saesneg yn </a:t>
            </a:r>
          </a:p>
          <a:p>
            <a:r>
              <a:rPr lang="cy-GB" sz="2000" u="sng" dirty="0"/>
              <a:t>cymryd drosodd </a:t>
            </a:r>
            <a:r>
              <a:rPr lang="cy-GB" sz="2000" dirty="0"/>
              <a:t>yn fy ngwaith.  </a:t>
            </a:r>
            <a:r>
              <a:rPr lang="cy-GB" sz="2000" u="sng" dirty="0"/>
              <a:t>I fyny i nawr</a:t>
            </a:r>
            <a:r>
              <a:rPr lang="cy-GB" sz="2000" dirty="0"/>
              <a:t>, dydw i ddim wedi </a:t>
            </a:r>
          </a:p>
          <a:p>
            <a:r>
              <a:rPr lang="cy-GB" sz="2000" dirty="0"/>
              <a:t>talu sylw i’r mater, a dwi wedi bod </a:t>
            </a:r>
            <a:r>
              <a:rPr lang="cy-GB" sz="2000" u="sng" dirty="0"/>
              <a:t>yn gwneud lan esgusodion</a:t>
            </a:r>
            <a:r>
              <a:rPr lang="cy-GB" sz="2000" dirty="0"/>
              <a:t>, ond </a:t>
            </a:r>
            <a:r>
              <a:rPr lang="cy-GB" sz="2000" u="sng" dirty="0"/>
              <a:t>fel canlyniad </a:t>
            </a:r>
            <a:r>
              <a:rPr lang="cy-GB" sz="2000" dirty="0"/>
              <a:t>mae’r broblem </a:t>
            </a:r>
            <a:r>
              <a:rPr lang="cy-GB" sz="2000" u="sng" dirty="0"/>
              <a:t>wedi dod yn waeth</a:t>
            </a:r>
            <a:r>
              <a:rPr lang="cy-GB" sz="2000" dirty="0"/>
              <a:t>.</a:t>
            </a:r>
          </a:p>
          <a:p>
            <a:endParaRPr lang="cy-GB" sz="1000" dirty="0"/>
          </a:p>
          <a:p>
            <a:r>
              <a:rPr lang="cy-GB" sz="2000" dirty="0"/>
              <a:t>Felly, mi fyddwch yn </a:t>
            </a:r>
            <a:r>
              <a:rPr lang="cy-GB" sz="2000" u="sng" dirty="0"/>
              <a:t>falch i glywed </a:t>
            </a:r>
            <a:r>
              <a:rPr lang="cy-GB" sz="2000" dirty="0"/>
              <a:t>fy mod i wedi </a:t>
            </a:r>
            <a:r>
              <a:rPr lang="cy-GB" sz="2000" u="sng" dirty="0"/>
              <a:t>gwneud fy meddwl i fyny </a:t>
            </a:r>
            <a:r>
              <a:rPr lang="cy-GB" sz="2000" dirty="0"/>
              <a:t>i </a:t>
            </a:r>
          </a:p>
          <a:p>
            <a:r>
              <a:rPr lang="cy-GB" sz="2000" u="sng" dirty="0"/>
              <a:t>ffeindio allan </a:t>
            </a:r>
            <a:r>
              <a:rPr lang="cy-GB" sz="2000" dirty="0"/>
              <a:t>sut alla i </a:t>
            </a:r>
            <a:r>
              <a:rPr lang="cy-GB" sz="2000" u="sng" dirty="0"/>
              <a:t>gael gwared o’r </a:t>
            </a:r>
            <a:r>
              <a:rPr lang="cy-GB" sz="2000" dirty="0"/>
              <a:t>idiomau Saesneg o’m gwaith.  Y flwyddyn nesaf rwy’n gobeithio </a:t>
            </a:r>
            <a:r>
              <a:rPr lang="cy-GB" sz="2000" u="sng" dirty="0"/>
              <a:t>cymryd i fyny’r cyfle </a:t>
            </a:r>
            <a:r>
              <a:rPr lang="cy-GB" sz="2000" dirty="0"/>
              <a:t>i </a:t>
            </a:r>
            <a:r>
              <a:rPr lang="cy-GB" sz="2000" u="sng" dirty="0"/>
              <a:t>gymryd rhan mewn </a:t>
            </a:r>
            <a:r>
              <a:rPr lang="cy-GB" sz="2000" dirty="0"/>
              <a:t>cwrs gloywi iaith.</a:t>
            </a:r>
          </a:p>
          <a:p>
            <a:endParaRPr lang="cy-GB" sz="1000" dirty="0"/>
          </a:p>
          <a:p>
            <a:r>
              <a:rPr lang="cy-GB" sz="2000" dirty="0"/>
              <a:t>Rwy’n </a:t>
            </a:r>
            <a:r>
              <a:rPr lang="cy-GB" sz="2000" u="sng" dirty="0"/>
              <a:t>edrych ymlaen i’</a:t>
            </a:r>
            <a:r>
              <a:rPr lang="cy-GB" sz="2000" dirty="0"/>
              <a:t>r </a:t>
            </a:r>
            <a:r>
              <a:rPr lang="cy-GB" sz="2000" u="sng" dirty="0"/>
              <a:t>diwrnod cyntaf o’r cwrs </a:t>
            </a:r>
            <a:r>
              <a:rPr lang="cy-GB" sz="2000" dirty="0"/>
              <a:t>yn barod!  Dwi’n gobeithio </a:t>
            </a:r>
            <a:r>
              <a:rPr lang="cy-GB" sz="2000" u="sng" dirty="0"/>
              <a:t>cael llawer allan </a:t>
            </a:r>
            <a:r>
              <a:rPr lang="cy-GB" sz="2000" dirty="0"/>
              <a:t>o’r cwrs. Gobeithio y bydda i’n deall beth mae’r tiwtoriaid yn </a:t>
            </a:r>
            <a:r>
              <a:rPr lang="cy-GB" sz="2000" u="sng" dirty="0"/>
              <a:t>sôn amdan </a:t>
            </a:r>
            <a:r>
              <a:rPr lang="cy-GB" sz="2000" dirty="0"/>
              <a:t>yn y gwersi!</a:t>
            </a:r>
          </a:p>
          <a:p>
            <a:endParaRPr lang="cy-GB" sz="1000" dirty="0"/>
          </a:p>
          <a:p>
            <a:r>
              <a:rPr lang="cy-GB" sz="2000" u="sng" dirty="0"/>
              <a:t>I gyd o’r gorau,</a:t>
            </a:r>
          </a:p>
          <a:p>
            <a:endParaRPr lang="cy-GB" sz="1000" dirty="0"/>
          </a:p>
          <a:p>
            <a:r>
              <a:rPr lang="cy-GB" sz="2000" dirty="0"/>
              <a:t>Dean Doole</a:t>
            </a:r>
          </a:p>
        </p:txBody>
      </p:sp>
      <p:pic>
        <p:nvPicPr>
          <p:cNvPr id="6" name="Picture 5">
            <a:extLst>
              <a:ext uri="{FF2B5EF4-FFF2-40B4-BE49-F238E27FC236}">
                <a16:creationId xmlns:a16="http://schemas.microsoft.com/office/drawing/2014/main" id="{72A13C3C-5C34-2B4E-8555-832485BCDE78}"/>
              </a:ext>
            </a:extLst>
          </p:cNvPr>
          <p:cNvPicPr>
            <a:picLocks noChangeAspect="1"/>
          </p:cNvPicPr>
          <p:nvPr/>
        </p:nvPicPr>
        <p:blipFill rotWithShape="1">
          <a:blip r:embed="rId2"/>
          <a:srcRect t="3313"/>
          <a:stretch/>
        </p:blipFill>
        <p:spPr>
          <a:xfrm>
            <a:off x="0" y="5927834"/>
            <a:ext cx="12192000" cy="930166"/>
          </a:xfrm>
          <a:prstGeom prst="rect">
            <a:avLst/>
          </a:prstGeom>
        </p:spPr>
      </p:pic>
      <p:pic>
        <p:nvPicPr>
          <p:cNvPr id="2" name="Picture 1">
            <a:extLst>
              <a:ext uri="{FF2B5EF4-FFF2-40B4-BE49-F238E27FC236}">
                <a16:creationId xmlns:a16="http://schemas.microsoft.com/office/drawing/2014/main" id="{D419880E-37E7-3F4D-A6B3-5F36EDA5FEF7}"/>
              </a:ext>
            </a:extLst>
          </p:cNvPr>
          <p:cNvPicPr>
            <a:picLocks noChangeAspect="1"/>
          </p:cNvPicPr>
          <p:nvPr/>
        </p:nvPicPr>
        <p:blipFill rotWithShape="1">
          <a:blip r:embed="rId3"/>
          <a:srcRect l="6474" t="15037" r="7993" b="15647"/>
          <a:stretch/>
        </p:blipFill>
        <p:spPr>
          <a:xfrm>
            <a:off x="9060722" y="247972"/>
            <a:ext cx="2600910" cy="2107769"/>
          </a:xfrm>
          <a:prstGeom prst="ellipse">
            <a:avLst/>
          </a:prstGeom>
          <a:ln>
            <a:noFill/>
          </a:ln>
          <a:effectLst>
            <a:softEdge rad="112500"/>
          </a:effectLst>
        </p:spPr>
      </p:pic>
    </p:spTree>
    <p:extLst>
      <p:ext uri="{BB962C8B-B14F-4D97-AF65-F5344CB8AC3E}">
        <p14:creationId xmlns:p14="http://schemas.microsoft.com/office/powerpoint/2010/main" val="16195162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4674" y="124545"/>
            <a:ext cx="7002651" cy="678256"/>
          </a:xfrm>
          <a:solidFill>
            <a:schemeClr val="accent1"/>
          </a:solidFill>
          <a:ln w="76200">
            <a:solidFill>
              <a:srgbClr val="002060"/>
            </a:solidFill>
          </a:ln>
        </p:spPr>
        <p:txBody>
          <a:bodyPr>
            <a:normAutofit fontScale="90000"/>
          </a:bodyPr>
          <a:lstStyle/>
          <a:p>
            <a:pPr algn="ctr"/>
            <a:r>
              <a:rPr lang="en-US" b="1" dirty="0">
                <a:solidFill>
                  <a:schemeClr val="bg1"/>
                </a:solidFill>
              </a:rPr>
              <a:t>Up, DOWN, In, OUT, On, OFF!</a:t>
            </a:r>
          </a:p>
        </p:txBody>
      </p:sp>
      <p:sp>
        <p:nvSpPr>
          <p:cNvPr id="4" name="TextBox 3"/>
          <p:cNvSpPr txBox="1"/>
          <p:nvPr/>
        </p:nvSpPr>
        <p:spPr>
          <a:xfrm>
            <a:off x="253139" y="952116"/>
            <a:ext cx="11685722" cy="5078313"/>
          </a:xfrm>
          <a:prstGeom prst="rect">
            <a:avLst/>
          </a:prstGeom>
          <a:noFill/>
        </p:spPr>
        <p:txBody>
          <a:bodyPr wrap="square" rtlCol="0">
            <a:spAutoFit/>
          </a:bodyPr>
          <a:lstStyle/>
          <a:p>
            <a:r>
              <a:rPr lang="en-GB" dirty="0"/>
              <a:t>Mae </a:t>
            </a:r>
            <a:r>
              <a:rPr lang="en-GB" dirty="0" err="1"/>
              <a:t>llawer</a:t>
            </a:r>
            <a:r>
              <a:rPr lang="en-GB" dirty="0"/>
              <a:t> </a:t>
            </a:r>
            <a:r>
              <a:rPr lang="en-GB" dirty="0" err="1"/>
              <a:t>iawn</a:t>
            </a:r>
            <a:r>
              <a:rPr lang="en-GB" dirty="0"/>
              <a:t> o </a:t>
            </a:r>
            <a:r>
              <a:rPr lang="en-GB" dirty="0" err="1"/>
              <a:t>ymadroddion</a:t>
            </a:r>
            <a:r>
              <a:rPr lang="en-GB" dirty="0"/>
              <a:t> </a:t>
            </a:r>
            <a:r>
              <a:rPr lang="en-GB" dirty="0" err="1"/>
              <a:t>Saesneg</a:t>
            </a:r>
            <a:r>
              <a:rPr lang="en-GB" dirty="0"/>
              <a:t> </a:t>
            </a:r>
            <a:r>
              <a:rPr lang="en-GB" dirty="0" err="1"/>
              <a:t>yn</a:t>
            </a:r>
            <a:r>
              <a:rPr lang="en-GB" dirty="0"/>
              <a:t> </a:t>
            </a:r>
            <a:r>
              <a:rPr lang="en-GB" dirty="0" err="1"/>
              <a:t>defnyddio</a:t>
            </a:r>
            <a:r>
              <a:rPr lang="en-GB" dirty="0"/>
              <a:t> </a:t>
            </a:r>
            <a:r>
              <a:rPr lang="en-GB" i="1" dirty="0"/>
              <a:t>up, down, out, in, off, on, around</a:t>
            </a:r>
            <a:r>
              <a:rPr lang="en-GB" dirty="0"/>
              <a:t>, ac </a:t>
            </a:r>
            <a:r>
              <a:rPr lang="en-GB" dirty="0" err="1"/>
              <a:t>yn</a:t>
            </a:r>
            <a:r>
              <a:rPr lang="en-GB" dirty="0"/>
              <a:t> </a:t>
            </a:r>
            <a:r>
              <a:rPr lang="en-GB" dirty="0" err="1"/>
              <a:t>aml</a:t>
            </a:r>
            <a:r>
              <a:rPr lang="en-GB" dirty="0"/>
              <a:t> </a:t>
            </a:r>
            <a:r>
              <a:rPr lang="en-GB" dirty="0" err="1"/>
              <a:t>iawn</a:t>
            </a:r>
            <a:r>
              <a:rPr lang="en-GB" dirty="0"/>
              <a:t> </a:t>
            </a:r>
            <a:r>
              <a:rPr lang="en-GB" dirty="0" err="1"/>
              <a:t>byddwn</a:t>
            </a:r>
            <a:r>
              <a:rPr lang="en-GB" dirty="0"/>
              <a:t> </a:t>
            </a:r>
            <a:r>
              <a:rPr lang="en-GB" dirty="0" err="1"/>
              <a:t>yn</a:t>
            </a:r>
            <a:r>
              <a:rPr lang="en-GB" dirty="0"/>
              <a:t> </a:t>
            </a:r>
            <a:r>
              <a:rPr lang="en-GB" dirty="0" err="1"/>
              <a:t>trosi’r</a:t>
            </a:r>
            <a:r>
              <a:rPr lang="en-GB" dirty="0"/>
              <a:t> </a:t>
            </a:r>
            <a:r>
              <a:rPr lang="en-GB" dirty="0" err="1"/>
              <a:t>rhain</a:t>
            </a:r>
            <a:r>
              <a:rPr lang="en-GB" dirty="0"/>
              <a:t> </a:t>
            </a:r>
            <a:r>
              <a:rPr lang="en-GB" dirty="0" err="1"/>
              <a:t>yn</a:t>
            </a:r>
            <a:r>
              <a:rPr lang="en-GB" dirty="0"/>
              <a:t> </a:t>
            </a:r>
            <a:r>
              <a:rPr lang="en-GB" dirty="0" err="1"/>
              <a:t>gaeth</a:t>
            </a:r>
            <a:r>
              <a:rPr lang="en-GB" dirty="0"/>
              <a:t> </a:t>
            </a:r>
            <a:r>
              <a:rPr lang="en-GB" dirty="0" err="1"/>
              <a:t>wrth</a:t>
            </a:r>
            <a:r>
              <a:rPr lang="en-GB" dirty="0"/>
              <a:t> </a:t>
            </a:r>
            <a:r>
              <a:rPr lang="en-GB" dirty="0" err="1"/>
              <a:t>gyfieithu</a:t>
            </a:r>
            <a:r>
              <a:rPr lang="en-GB" dirty="0"/>
              <a:t> </a:t>
            </a:r>
            <a:r>
              <a:rPr lang="en-GB" dirty="0" err="1"/>
              <a:t>i’r</a:t>
            </a:r>
            <a:r>
              <a:rPr lang="en-GB" dirty="0"/>
              <a:t> </a:t>
            </a:r>
            <a:r>
              <a:rPr lang="en-GB" dirty="0" err="1"/>
              <a:t>Gymraeg</a:t>
            </a:r>
            <a:r>
              <a:rPr lang="en-GB" dirty="0"/>
              <a:t>, </a:t>
            </a:r>
            <a:r>
              <a:rPr lang="en-GB" dirty="0" err="1"/>
              <a:t>yn</a:t>
            </a:r>
            <a:r>
              <a:rPr lang="en-GB" dirty="0"/>
              <a:t> </a:t>
            </a:r>
            <a:r>
              <a:rPr lang="en-GB" dirty="0" err="1"/>
              <a:t>enwedig</a:t>
            </a:r>
            <a:r>
              <a:rPr lang="en-GB" dirty="0"/>
              <a:t> </a:t>
            </a:r>
            <a:r>
              <a:rPr lang="en-GB" dirty="0" err="1"/>
              <a:t>wrth</a:t>
            </a:r>
            <a:r>
              <a:rPr lang="en-GB" dirty="0"/>
              <a:t> </a:t>
            </a:r>
            <a:r>
              <a:rPr lang="en-GB" dirty="0" err="1"/>
              <a:t>sgwrsio</a:t>
            </a:r>
            <a:r>
              <a:rPr lang="en-GB" dirty="0"/>
              <a:t>.</a:t>
            </a:r>
          </a:p>
          <a:p>
            <a:r>
              <a:rPr lang="en-GB" dirty="0"/>
              <a:t> </a:t>
            </a:r>
          </a:p>
          <a:p>
            <a:r>
              <a:rPr lang="en-GB" dirty="0" err="1"/>
              <a:t>Enghreifftiau</a:t>
            </a:r>
            <a:r>
              <a:rPr lang="en-GB" dirty="0"/>
              <a:t> </a:t>
            </a:r>
            <a:r>
              <a:rPr lang="en-GB" dirty="0" err="1"/>
              <a:t>yn</a:t>
            </a:r>
            <a:r>
              <a:rPr lang="en-GB" dirty="0"/>
              <a:t> y </a:t>
            </a:r>
            <a:r>
              <a:rPr lang="en-GB" dirty="0" err="1"/>
              <a:t>llythyr</a:t>
            </a:r>
            <a:r>
              <a:rPr lang="en-GB" dirty="0"/>
              <a:t>:	</a:t>
            </a:r>
          </a:p>
          <a:p>
            <a:r>
              <a:rPr lang="en-GB" dirty="0" err="1"/>
              <a:t>i</a:t>
            </a:r>
            <a:r>
              <a:rPr lang="en-GB" dirty="0"/>
              <a:t> </a:t>
            </a:r>
            <a:r>
              <a:rPr lang="en-GB" dirty="0" err="1"/>
              <a:t>fyny</a:t>
            </a:r>
            <a:r>
              <a:rPr lang="en-GB" dirty="0"/>
              <a:t> </a:t>
            </a:r>
            <a:r>
              <a:rPr lang="en-GB" dirty="0" err="1"/>
              <a:t>i</a:t>
            </a:r>
            <a:r>
              <a:rPr lang="en-GB" dirty="0"/>
              <a:t> </a:t>
            </a:r>
            <a:r>
              <a:rPr lang="en-GB" dirty="0" err="1"/>
              <a:t>nawr</a:t>
            </a:r>
            <a:r>
              <a:rPr lang="en-GB" dirty="0"/>
              <a:t> 	</a:t>
            </a:r>
            <a:r>
              <a:rPr lang="en-GB" dirty="0">
                <a:sym typeface="Wingdings" pitchFamily="2" charset="2"/>
              </a:rPr>
              <a:t></a:t>
            </a:r>
            <a:r>
              <a:rPr lang="en-GB" dirty="0"/>
              <a:t>			</a:t>
            </a:r>
            <a:r>
              <a:rPr lang="en-GB" dirty="0" err="1"/>
              <a:t>hyd</a:t>
            </a:r>
            <a:r>
              <a:rPr lang="en-GB" dirty="0"/>
              <a:t> </a:t>
            </a:r>
            <a:r>
              <a:rPr lang="en-GB" dirty="0" err="1"/>
              <a:t>yn</a:t>
            </a:r>
            <a:r>
              <a:rPr lang="en-GB" dirty="0"/>
              <a:t> </a:t>
            </a:r>
            <a:r>
              <a:rPr lang="en-GB" dirty="0" err="1"/>
              <a:t>hyn</a:t>
            </a:r>
            <a:r>
              <a:rPr lang="en-GB" dirty="0"/>
              <a:t> </a:t>
            </a:r>
            <a:r>
              <a:rPr lang="en-GB" dirty="0">
                <a:sym typeface="Wingdings" pitchFamily="2" charset="2"/>
              </a:rPr>
              <a:t></a:t>
            </a:r>
            <a:endParaRPr lang="en-GB" dirty="0"/>
          </a:p>
          <a:p>
            <a:r>
              <a:rPr lang="fr-FR" dirty="0" err="1"/>
              <a:t>cymryd</a:t>
            </a:r>
            <a:r>
              <a:rPr lang="fr-FR" dirty="0"/>
              <a:t> i </a:t>
            </a:r>
            <a:r>
              <a:rPr lang="fr-FR" dirty="0" err="1"/>
              <a:t>fyny’r</a:t>
            </a:r>
            <a:r>
              <a:rPr lang="fr-FR" dirty="0"/>
              <a:t> </a:t>
            </a:r>
            <a:r>
              <a:rPr lang="fr-FR" dirty="0" err="1"/>
              <a:t>cyfle</a:t>
            </a:r>
            <a:r>
              <a:rPr lang="fr-FR" dirty="0"/>
              <a:t>   </a:t>
            </a:r>
            <a:r>
              <a:rPr lang="fr-FR" dirty="0">
                <a:sym typeface="Wingdings" pitchFamily="2" charset="2"/>
              </a:rPr>
              <a:t></a:t>
            </a:r>
            <a:r>
              <a:rPr lang="fr-FR" dirty="0"/>
              <a:t>			</a:t>
            </a:r>
            <a:r>
              <a:rPr lang="fr-FR" dirty="0" err="1"/>
              <a:t>achub</a:t>
            </a:r>
            <a:r>
              <a:rPr lang="fr-FR" dirty="0"/>
              <a:t> </a:t>
            </a:r>
            <a:r>
              <a:rPr lang="fr-FR" dirty="0" err="1"/>
              <a:t>ar</a:t>
            </a:r>
            <a:r>
              <a:rPr lang="fr-FR" dirty="0"/>
              <a:t> y </a:t>
            </a:r>
            <a:r>
              <a:rPr lang="fr-FR" dirty="0" err="1"/>
              <a:t>cyfle</a:t>
            </a:r>
            <a:r>
              <a:rPr lang="fr-FR" dirty="0"/>
              <a:t> ; </a:t>
            </a:r>
            <a:r>
              <a:rPr lang="fr-FR" dirty="0" err="1"/>
              <a:t>manteisio</a:t>
            </a:r>
            <a:r>
              <a:rPr lang="fr-FR" dirty="0"/>
              <a:t> </a:t>
            </a:r>
            <a:r>
              <a:rPr lang="fr-FR" dirty="0" err="1"/>
              <a:t>ar</a:t>
            </a:r>
            <a:r>
              <a:rPr lang="fr-FR" dirty="0"/>
              <a:t> y </a:t>
            </a:r>
            <a:r>
              <a:rPr lang="fr-FR" dirty="0" err="1"/>
              <a:t>cyfle</a:t>
            </a:r>
            <a:r>
              <a:rPr lang="fr-FR" dirty="0"/>
              <a:t> </a:t>
            </a:r>
            <a:r>
              <a:rPr lang="fr-FR" dirty="0">
                <a:sym typeface="Wingdings" pitchFamily="2" charset="2"/>
              </a:rPr>
              <a:t></a:t>
            </a:r>
            <a:endParaRPr lang="fr-FR" dirty="0"/>
          </a:p>
          <a:p>
            <a:r>
              <a:rPr lang="fr-FR" dirty="0" err="1"/>
              <a:t>yn</a:t>
            </a:r>
            <a:r>
              <a:rPr lang="fr-FR" dirty="0"/>
              <a:t> </a:t>
            </a:r>
            <a:r>
              <a:rPr lang="fr-FR" dirty="0" err="1"/>
              <a:t>gwneud</a:t>
            </a:r>
            <a:r>
              <a:rPr lang="fr-FR" dirty="0"/>
              <a:t> </a:t>
            </a:r>
            <a:r>
              <a:rPr lang="fr-FR" dirty="0" err="1"/>
              <a:t>lan</a:t>
            </a:r>
            <a:r>
              <a:rPr lang="fr-FR" dirty="0"/>
              <a:t> </a:t>
            </a:r>
            <a:r>
              <a:rPr lang="fr-FR" dirty="0" err="1"/>
              <a:t>esgusodion</a:t>
            </a:r>
            <a:r>
              <a:rPr lang="fr-FR" dirty="0"/>
              <a:t> </a:t>
            </a:r>
            <a:r>
              <a:rPr lang="fr-FR" dirty="0">
                <a:sym typeface="Wingdings" pitchFamily="2" charset="2"/>
              </a:rPr>
              <a:t></a:t>
            </a:r>
            <a:r>
              <a:rPr lang="fr-FR" dirty="0"/>
              <a:t>			</a:t>
            </a:r>
            <a:r>
              <a:rPr lang="fr-FR" dirty="0" err="1"/>
              <a:t>yn</a:t>
            </a:r>
            <a:r>
              <a:rPr lang="fr-FR" dirty="0"/>
              <a:t> </a:t>
            </a:r>
            <a:r>
              <a:rPr lang="fr-FR" dirty="0" err="1"/>
              <a:t>gwneud</a:t>
            </a:r>
            <a:r>
              <a:rPr lang="fr-FR" dirty="0"/>
              <a:t> </a:t>
            </a:r>
            <a:r>
              <a:rPr lang="fr-FR" dirty="0" err="1"/>
              <a:t>esgusodion</a:t>
            </a:r>
            <a:r>
              <a:rPr lang="fr-FR" dirty="0"/>
              <a:t> </a:t>
            </a:r>
            <a:r>
              <a:rPr lang="fr-FR" dirty="0">
                <a:sym typeface="Wingdings" pitchFamily="2" charset="2"/>
              </a:rPr>
              <a:t></a:t>
            </a:r>
            <a:endParaRPr lang="fr-FR" dirty="0"/>
          </a:p>
          <a:p>
            <a:r>
              <a:rPr lang="fr-FR" dirty="0"/>
              <a:t>i </a:t>
            </a:r>
            <a:r>
              <a:rPr lang="fr-FR" dirty="0" err="1"/>
              <a:t>ffeindio</a:t>
            </a:r>
            <a:r>
              <a:rPr lang="fr-FR" dirty="0"/>
              <a:t> </a:t>
            </a:r>
            <a:r>
              <a:rPr lang="fr-FR" dirty="0" err="1"/>
              <a:t>allan</a:t>
            </a:r>
            <a:r>
              <a:rPr lang="fr-FR" dirty="0"/>
              <a:t>	  </a:t>
            </a:r>
            <a:r>
              <a:rPr lang="fr-FR" dirty="0">
                <a:sym typeface="Wingdings" pitchFamily="2" charset="2"/>
              </a:rPr>
              <a:t></a:t>
            </a:r>
            <a:r>
              <a:rPr lang="fr-FR" dirty="0"/>
              <a:t>			i </a:t>
            </a:r>
            <a:r>
              <a:rPr lang="fr-FR" dirty="0" err="1"/>
              <a:t>ddarganfod</a:t>
            </a:r>
            <a:r>
              <a:rPr lang="fr-FR" dirty="0"/>
              <a:t> / i </a:t>
            </a:r>
            <a:r>
              <a:rPr lang="fr-FR" dirty="0" err="1"/>
              <a:t>ddod</a:t>
            </a:r>
            <a:r>
              <a:rPr lang="fr-FR" dirty="0"/>
              <a:t> o </a:t>
            </a:r>
            <a:r>
              <a:rPr lang="fr-FR" dirty="0" err="1"/>
              <a:t>hyd</a:t>
            </a:r>
            <a:r>
              <a:rPr lang="fr-FR" dirty="0"/>
              <a:t> i … </a:t>
            </a:r>
            <a:r>
              <a:rPr lang="fr-FR" dirty="0">
                <a:sym typeface="Wingdings" pitchFamily="2" charset="2"/>
              </a:rPr>
              <a:t></a:t>
            </a:r>
            <a:endParaRPr lang="fr-FR" dirty="0"/>
          </a:p>
          <a:p>
            <a:endParaRPr lang="fr-FR" dirty="0"/>
          </a:p>
          <a:p>
            <a:r>
              <a:rPr lang="en-GB" dirty="0"/>
              <a:t>Mae </a:t>
            </a:r>
            <a:r>
              <a:rPr lang="en-GB" dirty="0" err="1"/>
              <a:t>ychwanegu’r</a:t>
            </a:r>
            <a:r>
              <a:rPr lang="en-GB" dirty="0"/>
              <a:t> </a:t>
            </a:r>
            <a:r>
              <a:rPr lang="en-GB" dirty="0" err="1"/>
              <a:t>gair</a:t>
            </a:r>
            <a:r>
              <a:rPr lang="en-GB" dirty="0"/>
              <a:t> “up” </a:t>
            </a:r>
            <a:r>
              <a:rPr lang="en-GB" dirty="0" err="1"/>
              <a:t>yn</a:t>
            </a:r>
            <a:r>
              <a:rPr lang="en-GB" dirty="0"/>
              <a:t> </a:t>
            </a:r>
            <a:r>
              <a:rPr lang="en-GB" dirty="0" err="1"/>
              <a:t>beth</a:t>
            </a:r>
            <a:r>
              <a:rPr lang="en-GB" dirty="0"/>
              <a:t> </a:t>
            </a:r>
            <a:r>
              <a:rPr lang="en-GB" dirty="0" err="1"/>
              <a:t>naturiol</a:t>
            </a:r>
            <a:r>
              <a:rPr lang="en-GB" dirty="0"/>
              <a:t> </a:t>
            </a:r>
            <a:r>
              <a:rPr lang="en-GB" dirty="0" err="1"/>
              <a:t>iawn</a:t>
            </a:r>
            <a:r>
              <a:rPr lang="en-GB" dirty="0"/>
              <a:t> </a:t>
            </a:r>
            <a:r>
              <a:rPr lang="en-GB" dirty="0" err="1"/>
              <a:t>yn</a:t>
            </a:r>
            <a:r>
              <a:rPr lang="en-GB" dirty="0"/>
              <a:t> </a:t>
            </a:r>
            <a:r>
              <a:rPr lang="en-GB" dirty="0" err="1"/>
              <a:t>Saesneg</a:t>
            </a:r>
            <a:r>
              <a:rPr lang="en-GB" dirty="0"/>
              <a:t> </a:t>
            </a:r>
            <a:r>
              <a:rPr lang="en-GB" dirty="0" err="1"/>
              <a:t>e.e.</a:t>
            </a:r>
            <a:endParaRPr lang="en-GB" dirty="0"/>
          </a:p>
          <a:p>
            <a:r>
              <a:rPr lang="en-GB" i="1" dirty="0"/>
              <a:t>Looking up			Putting up			Bringing up</a:t>
            </a:r>
          </a:p>
          <a:p>
            <a:r>
              <a:rPr lang="en-GB" dirty="0"/>
              <a:t> </a:t>
            </a:r>
          </a:p>
          <a:p>
            <a:r>
              <a:rPr lang="en-GB" dirty="0" err="1"/>
              <a:t>Yn</a:t>
            </a:r>
            <a:r>
              <a:rPr lang="en-GB" dirty="0"/>
              <a:t> </a:t>
            </a:r>
            <a:r>
              <a:rPr lang="en-GB" dirty="0" err="1"/>
              <a:t>anffodus</a:t>
            </a:r>
            <a:r>
              <a:rPr lang="en-GB" dirty="0"/>
              <a:t>, </a:t>
            </a:r>
            <a:r>
              <a:rPr lang="en-GB" dirty="0" err="1"/>
              <a:t>mae’n</a:t>
            </a:r>
            <a:r>
              <a:rPr lang="en-GB" dirty="0"/>
              <a:t> </a:t>
            </a:r>
            <a:r>
              <a:rPr lang="en-GB" dirty="0" err="1"/>
              <a:t>demtasiwn</a:t>
            </a:r>
            <a:r>
              <a:rPr lang="en-GB" dirty="0"/>
              <a:t> </a:t>
            </a:r>
            <a:r>
              <a:rPr lang="en-GB" dirty="0" err="1"/>
              <a:t>gwneud</a:t>
            </a:r>
            <a:r>
              <a:rPr lang="en-GB" dirty="0"/>
              <a:t> </a:t>
            </a:r>
            <a:r>
              <a:rPr lang="en-GB" dirty="0" err="1"/>
              <a:t>yr</a:t>
            </a:r>
            <a:r>
              <a:rPr lang="en-GB" dirty="0"/>
              <a:t> un </a:t>
            </a:r>
            <a:r>
              <a:rPr lang="en-GB" dirty="0" err="1"/>
              <a:t>peth</a:t>
            </a:r>
            <a:r>
              <a:rPr lang="en-GB" dirty="0"/>
              <a:t> ac </a:t>
            </a:r>
            <a:r>
              <a:rPr lang="en-GB" dirty="0" err="1"/>
              <a:t>ychwanegu</a:t>
            </a:r>
            <a:r>
              <a:rPr lang="en-GB" dirty="0"/>
              <a:t> “</a:t>
            </a:r>
            <a:r>
              <a:rPr lang="en-GB" dirty="0" err="1"/>
              <a:t>fyny</a:t>
            </a:r>
            <a:r>
              <a:rPr lang="en-GB" dirty="0"/>
              <a:t>” </a:t>
            </a:r>
            <a:r>
              <a:rPr lang="en-GB" dirty="0" err="1"/>
              <a:t>wrth</a:t>
            </a:r>
            <a:r>
              <a:rPr lang="en-GB" dirty="0"/>
              <a:t> </a:t>
            </a:r>
            <a:r>
              <a:rPr lang="en-GB" dirty="0" err="1"/>
              <a:t>drafod</a:t>
            </a:r>
            <a:r>
              <a:rPr lang="en-GB" dirty="0"/>
              <a:t> y </a:t>
            </a:r>
            <a:r>
              <a:rPr lang="en-GB" dirty="0" err="1"/>
              <a:t>pethau</a:t>
            </a:r>
            <a:r>
              <a:rPr lang="en-GB" dirty="0"/>
              <a:t> </a:t>
            </a:r>
            <a:r>
              <a:rPr lang="en-GB" dirty="0" err="1"/>
              <a:t>hyn</a:t>
            </a:r>
            <a:r>
              <a:rPr lang="en-GB" dirty="0"/>
              <a:t> </a:t>
            </a:r>
            <a:r>
              <a:rPr lang="en-GB" dirty="0" err="1"/>
              <a:t>yn</a:t>
            </a:r>
            <a:r>
              <a:rPr lang="en-GB" dirty="0"/>
              <a:t> </a:t>
            </a:r>
            <a:r>
              <a:rPr lang="en-GB" dirty="0" err="1"/>
              <a:t>Gymraeg</a:t>
            </a:r>
            <a:r>
              <a:rPr lang="en-GB" dirty="0"/>
              <a:t> </a:t>
            </a:r>
            <a:r>
              <a:rPr lang="en-GB" dirty="0" err="1"/>
              <a:t>e.e.</a:t>
            </a:r>
            <a:endParaRPr lang="en-GB" dirty="0"/>
          </a:p>
          <a:p>
            <a:r>
              <a:rPr lang="en-GB" dirty="0"/>
              <a:t> </a:t>
            </a:r>
          </a:p>
          <a:p>
            <a:r>
              <a:rPr lang="en-GB" dirty="0" err="1"/>
              <a:t>Edrych</a:t>
            </a:r>
            <a:r>
              <a:rPr lang="en-GB" dirty="0"/>
              <a:t> y </a:t>
            </a:r>
            <a:r>
              <a:rPr lang="en-GB" dirty="0" err="1"/>
              <a:t>gair</a:t>
            </a:r>
            <a:r>
              <a:rPr lang="en-GB" dirty="0"/>
              <a:t> </a:t>
            </a:r>
            <a:r>
              <a:rPr lang="en-GB" dirty="0" err="1"/>
              <a:t>i</a:t>
            </a:r>
            <a:r>
              <a:rPr lang="en-GB" dirty="0"/>
              <a:t> </a:t>
            </a:r>
            <a:r>
              <a:rPr lang="en-GB" dirty="0" err="1"/>
              <a:t>fyny</a:t>
            </a:r>
            <a:r>
              <a:rPr lang="en-GB" dirty="0"/>
              <a:t> </a:t>
            </a:r>
            <a:r>
              <a:rPr lang="en-GB" dirty="0" err="1"/>
              <a:t>yn</a:t>
            </a:r>
            <a:r>
              <a:rPr lang="en-GB" dirty="0"/>
              <a:t> y </a:t>
            </a:r>
            <a:r>
              <a:rPr lang="en-GB" dirty="0" err="1"/>
              <a:t>geiriadur</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chwilio</a:t>
            </a:r>
            <a:r>
              <a:rPr lang="en-GB" dirty="0"/>
              <a:t> am</a:t>
            </a:r>
          </a:p>
          <a:p>
            <a:r>
              <a:rPr lang="en-GB" dirty="0" err="1"/>
              <a:t>Rhoi</a:t>
            </a:r>
            <a:r>
              <a:rPr lang="en-GB" dirty="0"/>
              <a:t> </a:t>
            </a:r>
            <a:r>
              <a:rPr lang="en-GB" dirty="0" err="1"/>
              <a:t>i</a:t>
            </a:r>
            <a:r>
              <a:rPr lang="en-GB" dirty="0"/>
              <a:t> </a:t>
            </a:r>
            <a:r>
              <a:rPr lang="en-GB" dirty="0" err="1"/>
              <a:t>fyny</a:t>
            </a:r>
            <a:r>
              <a:rPr lang="en-GB" dirty="0"/>
              <a:t>				</a:t>
            </a:r>
            <a:r>
              <a:rPr lang="en-GB" dirty="0" err="1"/>
              <a:t>yn</a:t>
            </a:r>
            <a:r>
              <a:rPr lang="en-GB" dirty="0"/>
              <a:t> </a:t>
            </a:r>
            <a:r>
              <a:rPr lang="en-GB" dirty="0" err="1"/>
              <a:t>hytrach</a:t>
            </a:r>
            <a:r>
              <a:rPr lang="en-GB" dirty="0"/>
              <a:t> nag 		</a:t>
            </a:r>
            <a:r>
              <a:rPr lang="en-GB" dirty="0" err="1"/>
              <a:t>ildio</a:t>
            </a:r>
            <a:r>
              <a:rPr lang="en-GB" dirty="0"/>
              <a:t> / </a:t>
            </a:r>
            <a:r>
              <a:rPr lang="en-GB" dirty="0" err="1"/>
              <a:t>rhoi’r</a:t>
            </a:r>
            <a:r>
              <a:rPr lang="en-GB" dirty="0"/>
              <a:t> </a:t>
            </a:r>
            <a:r>
              <a:rPr lang="en-GB" dirty="0" err="1"/>
              <a:t>gorau</a:t>
            </a:r>
            <a:r>
              <a:rPr lang="en-GB" dirty="0"/>
              <a:t> </a:t>
            </a:r>
            <a:r>
              <a:rPr lang="en-GB" dirty="0" err="1"/>
              <a:t>i</a:t>
            </a:r>
            <a:endParaRPr lang="en-GB" dirty="0"/>
          </a:p>
          <a:p>
            <a:r>
              <a:rPr lang="en-GB" dirty="0" err="1"/>
              <a:t>Dwyn</a:t>
            </a:r>
            <a:r>
              <a:rPr lang="en-GB" dirty="0"/>
              <a:t> </a:t>
            </a:r>
            <a:r>
              <a:rPr lang="en-GB" dirty="0" err="1"/>
              <a:t>i</a:t>
            </a:r>
            <a:r>
              <a:rPr lang="en-GB" dirty="0"/>
              <a:t> </a:t>
            </a:r>
            <a:r>
              <a:rPr lang="en-GB" dirty="0" err="1"/>
              <a:t>fyny</a:t>
            </a:r>
            <a:r>
              <a:rPr lang="en-GB" dirty="0"/>
              <a:t> neu </a:t>
            </a:r>
            <a:r>
              <a:rPr lang="en-GB" dirty="0" err="1"/>
              <a:t>dod</a:t>
            </a:r>
            <a:r>
              <a:rPr lang="en-GB" dirty="0"/>
              <a:t> </a:t>
            </a:r>
            <a:r>
              <a:rPr lang="en-GB" dirty="0" err="1"/>
              <a:t>i</a:t>
            </a:r>
            <a:r>
              <a:rPr lang="en-GB" dirty="0"/>
              <a:t> </a:t>
            </a:r>
            <a:r>
              <a:rPr lang="en-GB" dirty="0" err="1"/>
              <a:t>fyny</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magu</a:t>
            </a:r>
            <a:r>
              <a:rPr lang="en-GB" dirty="0"/>
              <a:t> neu </a:t>
            </a:r>
            <a:r>
              <a:rPr lang="en-GB" dirty="0" err="1"/>
              <a:t>codi’r</a:t>
            </a:r>
            <a:r>
              <a:rPr lang="en-GB" dirty="0"/>
              <a:t> </a:t>
            </a:r>
            <a:r>
              <a:rPr lang="en-GB" dirty="0" err="1"/>
              <a:t>pwynt</a:t>
            </a:r>
            <a:endParaRPr lang="en-GB" dirty="0"/>
          </a:p>
          <a:p>
            <a:endParaRPr lang="en-GB" dirty="0"/>
          </a:p>
        </p:txBody>
      </p:sp>
      <p:pic>
        <p:nvPicPr>
          <p:cNvPr id="6" name="Picture 5">
            <a:extLst>
              <a:ext uri="{FF2B5EF4-FFF2-40B4-BE49-F238E27FC236}">
                <a16:creationId xmlns:a16="http://schemas.microsoft.com/office/drawing/2014/main" id="{D1B3E96E-2E4F-0142-83C7-31BDE42C3E03}"/>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702889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 calcmode="lin" valueType="num">
                                      <p:cBhvr additive="base">
                                        <p:cTn id="2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anim calcmode="lin" valueType="num">
                                      <p:cBhvr additive="base">
                                        <p:cTn id="2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anim calcmode="lin" valueType="num">
                                      <p:cBhvr additive="base">
                                        <p:cTn id="3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anim calcmode="lin" valueType="num">
                                      <p:cBhvr additive="base">
                                        <p:cTn id="39"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4">
                                            <p:txEl>
                                              <p:pRg st="11" end="11"/>
                                            </p:txEl>
                                          </p:spTgt>
                                        </p:tgtEl>
                                        <p:attrNameLst>
                                          <p:attrName>style.visibility</p:attrName>
                                        </p:attrNameLst>
                                      </p:cBhvr>
                                      <p:to>
                                        <p:strVal val="visible"/>
                                      </p:to>
                                    </p:set>
                                    <p:anim calcmode="lin" valueType="num">
                                      <p:cBhvr additive="base">
                                        <p:cTn id="45" dur="500" fill="hold"/>
                                        <p:tgtEl>
                                          <p:spTgt spid="4">
                                            <p:txEl>
                                              <p:pRg st="11" end="1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4">
                                            <p:txEl>
                                              <p:pRg st="11" end="1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4">
                                            <p:txEl>
                                              <p:pRg st="12" end="12"/>
                                            </p:txEl>
                                          </p:spTgt>
                                        </p:tgtEl>
                                        <p:attrNameLst>
                                          <p:attrName>style.visibility</p:attrName>
                                        </p:attrNameLst>
                                      </p:cBhvr>
                                      <p:to>
                                        <p:strVal val="visible"/>
                                      </p:to>
                                    </p:set>
                                    <p:anim calcmode="lin" valueType="num">
                                      <p:cBhvr additive="base">
                                        <p:cTn id="49" dur="500" fill="hold"/>
                                        <p:tgtEl>
                                          <p:spTgt spid="4">
                                            <p:txEl>
                                              <p:pRg st="12" end="1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2" end="1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4">
                                            <p:txEl>
                                              <p:pRg st="13" end="13"/>
                                            </p:txEl>
                                          </p:spTgt>
                                        </p:tgtEl>
                                        <p:attrNameLst>
                                          <p:attrName>style.visibility</p:attrName>
                                        </p:attrNameLst>
                                      </p:cBhvr>
                                      <p:to>
                                        <p:strVal val="visible"/>
                                      </p:to>
                                    </p:set>
                                    <p:anim calcmode="lin" valueType="num">
                                      <p:cBhvr additive="base">
                                        <p:cTn id="53" dur="500" fill="hold"/>
                                        <p:tgtEl>
                                          <p:spTgt spid="4">
                                            <p:txEl>
                                              <p:pRg st="13" end="1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4">
                                            <p:txEl>
                                              <p:pRg st="13" end="13"/>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4">
                                            <p:txEl>
                                              <p:pRg st="14" end="14"/>
                                            </p:txEl>
                                          </p:spTgt>
                                        </p:tgtEl>
                                        <p:attrNameLst>
                                          <p:attrName>style.visibility</p:attrName>
                                        </p:attrNameLst>
                                      </p:cBhvr>
                                      <p:to>
                                        <p:strVal val="visible"/>
                                      </p:to>
                                    </p:set>
                                    <p:anim calcmode="lin" valueType="num">
                                      <p:cBhvr additive="base">
                                        <p:cTn id="57" dur="500" fill="hold"/>
                                        <p:tgtEl>
                                          <p:spTgt spid="4">
                                            <p:txEl>
                                              <p:pRg st="14" end="1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txEl>
                                              <p:pRg st="14" end="14"/>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4">
                                            <p:txEl>
                                              <p:pRg st="15" end="15"/>
                                            </p:txEl>
                                          </p:spTgt>
                                        </p:tgtEl>
                                        <p:attrNameLst>
                                          <p:attrName>style.visibility</p:attrName>
                                        </p:attrNameLst>
                                      </p:cBhvr>
                                      <p:to>
                                        <p:strVal val="visible"/>
                                      </p:to>
                                    </p:set>
                                    <p:anim calcmode="lin" valueType="num">
                                      <p:cBhvr additive="base">
                                        <p:cTn id="61" dur="500" fill="hold"/>
                                        <p:tgtEl>
                                          <p:spTgt spid="4">
                                            <p:txEl>
                                              <p:pRg st="15" end="1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15" end="1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BAC84C5-3EAF-514D-B493-2A85D49C9AC2}"/>
              </a:ext>
            </a:extLst>
          </p:cNvPr>
          <p:cNvSpPr txBox="1"/>
          <p:nvPr/>
        </p:nvSpPr>
        <p:spPr>
          <a:xfrm>
            <a:off x="9381042" y="2398112"/>
            <a:ext cx="1746739" cy="1754326"/>
          </a:xfrm>
          <a:prstGeom prst="rect">
            <a:avLst/>
          </a:prstGeom>
          <a:noFill/>
        </p:spPr>
        <p:txBody>
          <a:bodyPr wrap="square" rtlCol="0">
            <a:spAutoFit/>
          </a:bodyPr>
          <a:lstStyle/>
          <a:p>
            <a:r>
              <a:rPr lang="en-US" dirty="0" err="1"/>
              <a:t>i</a:t>
            </a:r>
            <a:r>
              <a:rPr lang="en-US" dirty="0"/>
              <a:t> </a:t>
            </a:r>
            <a:r>
              <a:rPr lang="en-US" dirty="0" err="1"/>
              <a:t>fyny</a:t>
            </a:r>
            <a:r>
              <a:rPr lang="en-US" dirty="0"/>
              <a:t> / </a:t>
            </a:r>
            <a:r>
              <a:rPr lang="en-US" dirty="0" err="1"/>
              <a:t>lan</a:t>
            </a:r>
            <a:endParaRPr lang="en-US" dirty="0"/>
          </a:p>
          <a:p>
            <a:r>
              <a:rPr lang="en-US" dirty="0" err="1"/>
              <a:t>i</a:t>
            </a:r>
            <a:r>
              <a:rPr lang="en-US" dirty="0"/>
              <a:t> </a:t>
            </a:r>
            <a:r>
              <a:rPr lang="en-US" dirty="0" err="1"/>
              <a:t>lawr</a:t>
            </a:r>
            <a:endParaRPr lang="en-US" dirty="0"/>
          </a:p>
          <a:p>
            <a:r>
              <a:rPr lang="en-US" dirty="0" err="1"/>
              <a:t>i</a:t>
            </a:r>
            <a:r>
              <a:rPr lang="en-US" dirty="0"/>
              <a:t> </a:t>
            </a:r>
            <a:r>
              <a:rPr lang="en-US" dirty="0" err="1"/>
              <a:t>mewn</a:t>
            </a:r>
            <a:endParaRPr lang="en-US" dirty="0"/>
          </a:p>
          <a:p>
            <a:r>
              <a:rPr lang="en-US" dirty="0" err="1"/>
              <a:t>allan</a:t>
            </a:r>
            <a:endParaRPr lang="en-US" dirty="0"/>
          </a:p>
          <a:p>
            <a:r>
              <a:rPr lang="en-US" dirty="0"/>
              <a:t> </a:t>
            </a:r>
            <a:r>
              <a:rPr lang="en-US" dirty="0" err="1"/>
              <a:t>i</a:t>
            </a:r>
            <a:r>
              <a:rPr lang="en-US" dirty="0"/>
              <a:t> </a:t>
            </a:r>
            <a:r>
              <a:rPr lang="en-US" dirty="0" err="1"/>
              <a:t>ffwrdd</a:t>
            </a:r>
            <a:endParaRPr lang="en-US" dirty="0"/>
          </a:p>
          <a:p>
            <a:r>
              <a:rPr lang="en-US" dirty="0" err="1"/>
              <a:t>ymlaen</a:t>
            </a:r>
            <a:endParaRPr lang="en-US" dirty="0"/>
          </a:p>
        </p:txBody>
      </p:sp>
      <p:sp>
        <p:nvSpPr>
          <p:cNvPr id="2" name="Title 1">
            <a:extLst>
              <a:ext uri="{FF2B5EF4-FFF2-40B4-BE49-F238E27FC236}">
                <a16:creationId xmlns:a16="http://schemas.microsoft.com/office/drawing/2014/main" id="{9079F541-71A3-EC44-B5C4-51EDF1E6B76C}"/>
              </a:ext>
            </a:extLst>
          </p:cNvPr>
          <p:cNvSpPr>
            <a:spLocks noGrp="1"/>
          </p:cNvSpPr>
          <p:nvPr>
            <p:ph type="title"/>
          </p:nvPr>
        </p:nvSpPr>
        <p:spPr>
          <a:xfrm>
            <a:off x="4036117" y="167057"/>
            <a:ext cx="3443207" cy="797168"/>
          </a:xfrm>
          <a:solidFill>
            <a:schemeClr val="accent1"/>
          </a:solidFill>
          <a:ln w="38100">
            <a:solidFill>
              <a:srgbClr val="002060"/>
            </a:solidFill>
          </a:ln>
        </p:spPr>
        <p:txBody>
          <a:bodyPr/>
          <a:lstStyle/>
          <a:p>
            <a:pPr algn="ctr"/>
            <a:r>
              <a:rPr lang="en-US" b="1" dirty="0" err="1">
                <a:solidFill>
                  <a:schemeClr val="bg1"/>
                </a:solidFill>
              </a:rPr>
              <a:t>Cyfieithu</a:t>
            </a:r>
            <a:r>
              <a:rPr lang="en-US" b="1" dirty="0">
                <a:solidFill>
                  <a:schemeClr val="bg1"/>
                </a:solidFill>
              </a:rPr>
              <a:t>…</a:t>
            </a:r>
          </a:p>
        </p:txBody>
      </p:sp>
      <p:sp>
        <p:nvSpPr>
          <p:cNvPr id="3" name="Content Placeholder 2">
            <a:extLst>
              <a:ext uri="{FF2B5EF4-FFF2-40B4-BE49-F238E27FC236}">
                <a16:creationId xmlns:a16="http://schemas.microsoft.com/office/drawing/2014/main" id="{3E580B58-175F-5B48-8F49-09081C7CC43C}"/>
              </a:ext>
            </a:extLst>
          </p:cNvPr>
          <p:cNvSpPr>
            <a:spLocks noGrp="1"/>
          </p:cNvSpPr>
          <p:nvPr>
            <p:ph idx="1"/>
          </p:nvPr>
        </p:nvSpPr>
        <p:spPr>
          <a:xfrm>
            <a:off x="415372" y="1088211"/>
            <a:ext cx="7457267" cy="5255845"/>
          </a:xfrm>
        </p:spPr>
        <p:txBody>
          <a:bodyPr>
            <a:normAutofit fontScale="92500" lnSpcReduction="20000"/>
          </a:bodyPr>
          <a:lstStyle/>
          <a:p>
            <a:pPr marL="0" indent="0">
              <a:buNone/>
            </a:pPr>
            <a:r>
              <a:rPr lang="en-US" dirty="0" err="1"/>
              <a:t>Cyfieithwch</a:t>
            </a:r>
            <a:r>
              <a:rPr lang="en-US" dirty="0"/>
              <a:t> y </a:t>
            </a:r>
            <a:r>
              <a:rPr lang="en-US" dirty="0" err="1"/>
              <a:t>brawddegau</a:t>
            </a:r>
            <a:r>
              <a:rPr lang="en-US" dirty="0"/>
              <a:t> </a:t>
            </a:r>
            <a:r>
              <a:rPr lang="en-US" dirty="0" err="1"/>
              <a:t>hyn</a:t>
            </a:r>
            <a:r>
              <a:rPr lang="en-US" dirty="0"/>
              <a:t> </a:t>
            </a:r>
            <a:r>
              <a:rPr lang="en-US" dirty="0" err="1"/>
              <a:t>heb</a:t>
            </a:r>
            <a:r>
              <a:rPr lang="en-US" dirty="0"/>
              <a:t> </a:t>
            </a:r>
            <a:r>
              <a:rPr lang="en-US" dirty="0" err="1"/>
              <a:t>ddefnyddio</a:t>
            </a:r>
            <a:r>
              <a:rPr lang="en-US" dirty="0"/>
              <a:t> </a:t>
            </a:r>
          </a:p>
          <a:p>
            <a:pPr marL="0" indent="0">
              <a:buNone/>
            </a:pPr>
            <a:r>
              <a:rPr lang="en-US" dirty="0">
                <a:solidFill>
                  <a:srgbClr val="FF0000"/>
                </a:solidFill>
              </a:rPr>
              <a:t>‘</a:t>
            </a:r>
            <a:r>
              <a:rPr lang="en-US" dirty="0" err="1">
                <a:solidFill>
                  <a:srgbClr val="FF0000"/>
                </a:solidFill>
              </a:rPr>
              <a:t>i</a:t>
            </a:r>
            <a:r>
              <a:rPr lang="en-US" dirty="0">
                <a:solidFill>
                  <a:srgbClr val="FF0000"/>
                </a:solidFill>
              </a:rPr>
              <a:t> </a:t>
            </a:r>
            <a:r>
              <a:rPr lang="en-US" dirty="0" err="1">
                <a:solidFill>
                  <a:srgbClr val="FF0000"/>
                </a:solidFill>
              </a:rPr>
              <a:t>fyny</a:t>
            </a:r>
            <a:r>
              <a:rPr lang="en-US" dirty="0">
                <a:solidFill>
                  <a:srgbClr val="FF0000"/>
                </a:solidFill>
              </a:rPr>
              <a:t>/</a:t>
            </a:r>
            <a:r>
              <a:rPr lang="en-US" dirty="0" err="1">
                <a:solidFill>
                  <a:srgbClr val="FF0000"/>
                </a:solidFill>
              </a:rPr>
              <a:t>lan</a:t>
            </a:r>
            <a:r>
              <a:rPr lang="en-US" dirty="0">
                <a:solidFill>
                  <a:srgbClr val="FF0000"/>
                </a:solidFill>
              </a:rPr>
              <a:t>, off, </a:t>
            </a:r>
            <a:r>
              <a:rPr lang="en-US" dirty="0" err="1">
                <a:solidFill>
                  <a:srgbClr val="FF0000"/>
                </a:solidFill>
              </a:rPr>
              <a:t>lawr</a:t>
            </a:r>
            <a:r>
              <a:rPr lang="en-US" dirty="0">
                <a:solidFill>
                  <a:srgbClr val="FF0000"/>
                </a:solidFill>
              </a:rPr>
              <a:t>, mas/</a:t>
            </a:r>
            <a:r>
              <a:rPr lang="en-US" dirty="0" err="1">
                <a:solidFill>
                  <a:srgbClr val="FF0000"/>
                </a:solidFill>
              </a:rPr>
              <a:t>allan</a:t>
            </a:r>
            <a:r>
              <a:rPr lang="en-US" dirty="0">
                <a:solidFill>
                  <a:srgbClr val="FF0000"/>
                </a:solidFill>
              </a:rPr>
              <a:t>, </a:t>
            </a:r>
            <a:r>
              <a:rPr lang="en-US" dirty="0" err="1">
                <a:solidFill>
                  <a:srgbClr val="FF0000"/>
                </a:solidFill>
              </a:rPr>
              <a:t>i</a:t>
            </a:r>
            <a:r>
              <a:rPr lang="en-US" dirty="0">
                <a:solidFill>
                  <a:srgbClr val="FF0000"/>
                </a:solidFill>
              </a:rPr>
              <a:t> </a:t>
            </a:r>
            <a:r>
              <a:rPr lang="en-US" dirty="0" err="1">
                <a:solidFill>
                  <a:srgbClr val="FF0000"/>
                </a:solidFill>
              </a:rPr>
              <a:t>ffwrdd</a:t>
            </a:r>
            <a:r>
              <a:rPr lang="en-US" dirty="0">
                <a:solidFill>
                  <a:srgbClr val="FF0000"/>
                </a:solidFill>
              </a:rPr>
              <a:t>, </a:t>
            </a:r>
            <a:r>
              <a:rPr lang="en-US" dirty="0" err="1">
                <a:solidFill>
                  <a:srgbClr val="FF0000"/>
                </a:solidFill>
              </a:rPr>
              <a:t>ymlaen</a:t>
            </a:r>
            <a:r>
              <a:rPr lang="en-US" dirty="0">
                <a:solidFill>
                  <a:srgbClr val="FF0000"/>
                </a:solidFill>
              </a:rPr>
              <a:t>’ </a:t>
            </a:r>
            <a:r>
              <a:rPr lang="en-US" dirty="0"/>
              <a:t>…</a:t>
            </a:r>
          </a:p>
          <a:p>
            <a:pPr marL="0" indent="0">
              <a:buNone/>
            </a:pPr>
            <a:endParaRPr lang="en-US" dirty="0"/>
          </a:p>
          <a:p>
            <a:pPr marL="342900" indent="-342900">
              <a:buFont typeface="+mj-lt"/>
              <a:buAutoNum type="arabicPeriod"/>
            </a:pPr>
            <a:r>
              <a:rPr lang="en-US" dirty="0"/>
              <a:t>Don’t drink the milk </a:t>
            </a:r>
            <a:r>
              <a:rPr lang="en-US" dirty="0" err="1"/>
              <a:t>Alys</a:t>
            </a:r>
            <a:r>
              <a:rPr lang="en-US" dirty="0"/>
              <a:t>, it’s gone off!</a:t>
            </a:r>
          </a:p>
          <a:p>
            <a:pPr marL="342900" indent="-342900">
              <a:buFont typeface="+mj-lt"/>
              <a:buAutoNum type="arabicPeriod"/>
            </a:pPr>
            <a:r>
              <a:rPr lang="en-US" dirty="0"/>
              <a:t>We’ll have to sort the books out.</a:t>
            </a:r>
          </a:p>
          <a:p>
            <a:pPr marL="342900" indent="-342900">
              <a:buFont typeface="+mj-lt"/>
              <a:buAutoNum type="arabicPeriod"/>
            </a:pPr>
            <a:r>
              <a:rPr lang="en-US" dirty="0"/>
              <a:t>We can carry on with the work after playtime.</a:t>
            </a:r>
          </a:p>
          <a:p>
            <a:pPr marL="342900" indent="-342900">
              <a:buFont typeface="+mj-lt"/>
              <a:buAutoNum type="arabicPeriod"/>
            </a:pPr>
            <a:r>
              <a:rPr lang="en-US" dirty="0"/>
              <a:t>Schools will be breaking up early this year.</a:t>
            </a:r>
          </a:p>
          <a:p>
            <a:pPr marL="342900" indent="-342900">
              <a:buFont typeface="+mj-lt"/>
              <a:buAutoNum type="arabicPeriod"/>
            </a:pPr>
            <a:r>
              <a:rPr lang="en-US" dirty="0"/>
              <a:t>Don’t forget to wash up after you tidy up children!</a:t>
            </a:r>
          </a:p>
          <a:p>
            <a:pPr marL="342900" indent="-342900">
              <a:buFont typeface="+mj-lt"/>
              <a:buAutoNum type="arabicPeriod"/>
            </a:pPr>
            <a:r>
              <a:rPr lang="en-US" dirty="0"/>
              <a:t>I don’t want the children to miss out.</a:t>
            </a:r>
          </a:p>
          <a:p>
            <a:pPr marL="342900" indent="-342900">
              <a:buFont typeface="+mj-lt"/>
              <a:buAutoNum type="arabicPeriod"/>
            </a:pPr>
            <a:r>
              <a:rPr lang="en-US" dirty="0"/>
              <a:t>Can you work the answer out Ellis?</a:t>
            </a:r>
          </a:p>
          <a:p>
            <a:pPr marL="342900" indent="-342900">
              <a:buFont typeface="+mj-lt"/>
              <a:buAutoNum type="arabicPeriod"/>
            </a:pPr>
            <a:r>
              <a:rPr lang="en-US" dirty="0"/>
              <a:t>The children get on well together.</a:t>
            </a:r>
          </a:p>
          <a:p>
            <a:pPr marL="342900" indent="-342900">
              <a:buFont typeface="+mj-lt"/>
              <a:buAutoNum type="arabicPeriod"/>
            </a:pPr>
            <a:r>
              <a:rPr lang="en-US" dirty="0"/>
              <a:t>Write the answers down on your paper.</a:t>
            </a:r>
          </a:p>
          <a:p>
            <a:pPr marL="342900" indent="-342900">
              <a:buFont typeface="+mj-lt"/>
              <a:buAutoNum type="arabicPeriod"/>
            </a:pPr>
            <a:endParaRPr lang="en-US" dirty="0"/>
          </a:p>
          <a:p>
            <a:pPr marL="0" indent="0">
              <a:buNone/>
            </a:pPr>
            <a:endParaRPr lang="en-US" dirty="0"/>
          </a:p>
        </p:txBody>
      </p:sp>
      <p:pic>
        <p:nvPicPr>
          <p:cNvPr id="5" name="Picture 4">
            <a:extLst>
              <a:ext uri="{FF2B5EF4-FFF2-40B4-BE49-F238E27FC236}">
                <a16:creationId xmlns:a16="http://schemas.microsoft.com/office/drawing/2014/main" id="{210BBB6C-9BBE-AE48-A839-4FF3227430B6}"/>
              </a:ext>
            </a:extLst>
          </p:cNvPr>
          <p:cNvPicPr>
            <a:picLocks noChangeAspect="1"/>
          </p:cNvPicPr>
          <p:nvPr/>
        </p:nvPicPr>
        <p:blipFill>
          <a:blip r:embed="rId2"/>
          <a:stretch>
            <a:fillRect/>
          </a:stretch>
        </p:blipFill>
        <p:spPr>
          <a:xfrm>
            <a:off x="8375440" y="1707313"/>
            <a:ext cx="3135923" cy="3135923"/>
          </a:xfrm>
          <a:prstGeom prst="rect">
            <a:avLst/>
          </a:prstGeom>
        </p:spPr>
      </p:pic>
      <p:pic>
        <p:nvPicPr>
          <p:cNvPr id="8" name="Picture 7">
            <a:extLst>
              <a:ext uri="{FF2B5EF4-FFF2-40B4-BE49-F238E27FC236}">
                <a16:creationId xmlns:a16="http://schemas.microsoft.com/office/drawing/2014/main" id="{1582CF4B-2A2F-244D-BBFB-0EB70017CFE0}"/>
              </a:ext>
            </a:extLst>
          </p:cNvPr>
          <p:cNvPicPr>
            <a:picLocks noChangeAspect="1"/>
          </p:cNvPicPr>
          <p:nvPr/>
        </p:nvPicPr>
        <p:blipFill>
          <a:blip r:embed="rId3"/>
          <a:stretch>
            <a:fillRect/>
          </a:stretch>
        </p:blipFill>
        <p:spPr>
          <a:xfrm rot="20624901">
            <a:off x="11217134" y="258750"/>
            <a:ext cx="825012" cy="1188727"/>
          </a:xfrm>
          <a:prstGeom prst="rect">
            <a:avLst/>
          </a:prstGeom>
        </p:spPr>
      </p:pic>
      <p:pic>
        <p:nvPicPr>
          <p:cNvPr id="10" name="Picture 9">
            <a:extLst>
              <a:ext uri="{FF2B5EF4-FFF2-40B4-BE49-F238E27FC236}">
                <a16:creationId xmlns:a16="http://schemas.microsoft.com/office/drawing/2014/main" id="{E86A73B3-67DE-2644-BFF2-14F59FB77123}"/>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2040626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additive="base">
                                        <p:cTn id="15" dur="500" fill="hold"/>
                                        <p:tgtEl>
                                          <p:spTgt spid="8"/>
                                        </p:tgtEl>
                                        <p:attrNameLst>
                                          <p:attrName>ppt_x</p:attrName>
                                        </p:attrNameLst>
                                      </p:cBhvr>
                                      <p:tavLst>
                                        <p:tav tm="0">
                                          <p:val>
                                            <p:strVal val="#ppt_x"/>
                                          </p:val>
                                        </p:tav>
                                        <p:tav tm="100000">
                                          <p:val>
                                            <p:strVal val="#ppt_x"/>
                                          </p:val>
                                        </p:tav>
                                      </p:tavLst>
                                    </p:anim>
                                    <p:anim calcmode="lin" valueType="num">
                                      <p:cBhvr additive="base">
                                        <p:cTn id="1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dissolv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dissolve">
                                      <p:cBhvr>
                                        <p:cTn id="26" dur="500"/>
                                        <p:tgtEl>
                                          <p:spTgt spid="3">
                                            <p:txEl>
                                              <p:pRg st="3" end="3"/>
                                            </p:txEl>
                                          </p:spTgt>
                                        </p:tgtEl>
                                      </p:cBhvr>
                                    </p:animEffect>
                                  </p:childTnLst>
                                </p:cTn>
                              </p:par>
                              <p:par>
                                <p:cTn id="27" presetID="9" presetClass="entr" presetSubtype="0"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dissolve">
                                      <p:cBhvr>
                                        <p:cTn id="29" dur="500"/>
                                        <p:tgtEl>
                                          <p:spTgt spid="3">
                                            <p:txEl>
                                              <p:pRg st="4" end="4"/>
                                            </p:txEl>
                                          </p:spTgt>
                                        </p:tgtEl>
                                      </p:cBhvr>
                                    </p:animEffect>
                                  </p:childTnLst>
                                </p:cTn>
                              </p:par>
                              <p:par>
                                <p:cTn id="30" presetID="9"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par>
                                <p:cTn id="33" presetID="9" presetClass="entr" presetSubtype="0"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dissolve">
                                      <p:cBhvr>
                                        <p:cTn id="35" dur="500"/>
                                        <p:tgtEl>
                                          <p:spTgt spid="3">
                                            <p:txEl>
                                              <p:pRg st="6" end="6"/>
                                            </p:txEl>
                                          </p:spTgt>
                                        </p:tgtEl>
                                      </p:cBhvr>
                                    </p:animEffect>
                                  </p:childTnLst>
                                </p:cTn>
                              </p:par>
                              <p:par>
                                <p:cTn id="36" presetID="9" presetClass="entr" presetSubtype="0" fill="hold"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dissolve">
                                      <p:cBhvr>
                                        <p:cTn id="38" dur="500"/>
                                        <p:tgtEl>
                                          <p:spTgt spid="3">
                                            <p:txEl>
                                              <p:pRg st="7" end="7"/>
                                            </p:txEl>
                                          </p:spTgt>
                                        </p:tgtEl>
                                      </p:cBhvr>
                                    </p:animEffect>
                                  </p:childTnLst>
                                </p:cTn>
                              </p:par>
                              <p:par>
                                <p:cTn id="39" presetID="9" presetClass="entr" presetSubtype="0"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dissolve">
                                      <p:cBhvr>
                                        <p:cTn id="41" dur="500"/>
                                        <p:tgtEl>
                                          <p:spTgt spid="3">
                                            <p:txEl>
                                              <p:pRg st="8" end="8"/>
                                            </p:txEl>
                                          </p:spTgt>
                                        </p:tgtEl>
                                      </p:cBhvr>
                                    </p:animEffect>
                                  </p:childTnLst>
                                </p:cTn>
                              </p:par>
                              <p:par>
                                <p:cTn id="42" presetID="9" presetClass="entr" presetSubtype="0" fill="hold"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dissolve">
                                      <p:cBhvr>
                                        <p:cTn id="44" dur="500"/>
                                        <p:tgtEl>
                                          <p:spTgt spid="3">
                                            <p:txEl>
                                              <p:pRg st="9" end="9"/>
                                            </p:txEl>
                                          </p:spTgt>
                                        </p:tgtEl>
                                      </p:cBhvr>
                                    </p:animEffect>
                                  </p:childTnLst>
                                </p:cTn>
                              </p:par>
                              <p:par>
                                <p:cTn id="45" presetID="9" presetClass="entr" presetSubtype="0" fill="hold" nodeType="with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dissolve">
                                      <p:cBhvr>
                                        <p:cTn id="47" dur="500"/>
                                        <p:tgtEl>
                                          <p:spTgt spid="3">
                                            <p:txEl>
                                              <p:pRg st="10" end="10"/>
                                            </p:txEl>
                                          </p:spTgt>
                                        </p:tgtEl>
                                      </p:cBhvr>
                                    </p:animEffect>
                                  </p:childTnLst>
                                </p:cTn>
                              </p:par>
                              <p:par>
                                <p:cTn id="48" presetID="9" presetClass="entr" presetSubtype="0" fill="hold" nodeType="withEffect">
                                  <p:stCondLst>
                                    <p:cond delay="0"/>
                                  </p:stCondLst>
                                  <p:childTnLst>
                                    <p:set>
                                      <p:cBhvr>
                                        <p:cTn id="49" dur="1" fill="hold">
                                          <p:stCondLst>
                                            <p:cond delay="0"/>
                                          </p:stCondLst>
                                        </p:cTn>
                                        <p:tgtEl>
                                          <p:spTgt spid="3">
                                            <p:txEl>
                                              <p:pRg st="11" end="11"/>
                                            </p:txEl>
                                          </p:spTgt>
                                        </p:tgtEl>
                                        <p:attrNameLst>
                                          <p:attrName>style.visibility</p:attrName>
                                        </p:attrNameLst>
                                      </p:cBhvr>
                                      <p:to>
                                        <p:strVal val="visible"/>
                                      </p:to>
                                    </p:set>
                                    <p:animEffect transition="in" filter="dissolve">
                                      <p:cBhvr>
                                        <p:cTn id="5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A423548-1CDB-5946-BD7E-39CD6AADAB91}"/>
              </a:ext>
            </a:extLst>
          </p:cNvPr>
          <p:cNvSpPr>
            <a:spLocks noGrp="1"/>
          </p:cNvSpPr>
          <p:nvPr>
            <p:ph idx="1"/>
          </p:nvPr>
        </p:nvSpPr>
        <p:spPr>
          <a:xfrm>
            <a:off x="260887" y="964225"/>
            <a:ext cx="11931113" cy="5190277"/>
          </a:xfrm>
        </p:spPr>
        <p:txBody>
          <a:bodyPr>
            <a:normAutofit/>
          </a:bodyPr>
          <a:lstStyle/>
          <a:p>
            <a:pPr marL="0" indent="0">
              <a:buNone/>
            </a:pPr>
            <a:endParaRPr lang="en-US" dirty="0"/>
          </a:p>
          <a:p>
            <a:pPr marL="342900" indent="-342900">
              <a:buFont typeface="+mj-lt"/>
              <a:buAutoNum type="arabicPeriod"/>
            </a:pPr>
            <a:r>
              <a:rPr lang="en-US" sz="2400" dirty="0"/>
              <a:t>Paid ag </a:t>
            </a:r>
            <a:r>
              <a:rPr lang="en-US" sz="2400" dirty="0" err="1"/>
              <a:t>yfed</a:t>
            </a:r>
            <a:r>
              <a:rPr lang="en-US" sz="2400" dirty="0"/>
              <a:t> y </a:t>
            </a:r>
            <a:r>
              <a:rPr lang="en-US" sz="2400" dirty="0" err="1"/>
              <a:t>llaeth</a:t>
            </a:r>
            <a:r>
              <a:rPr lang="en-US" sz="2400" dirty="0"/>
              <a:t> </a:t>
            </a:r>
            <a:r>
              <a:rPr lang="en-US" sz="2400" dirty="0" err="1"/>
              <a:t>Alys</a:t>
            </a:r>
            <a:r>
              <a:rPr lang="en-US" sz="2400" dirty="0"/>
              <a:t>, </a:t>
            </a:r>
            <a:r>
              <a:rPr lang="en-US" sz="2400" dirty="0" err="1"/>
              <a:t>mae</a:t>
            </a:r>
            <a:r>
              <a:rPr lang="en-US" sz="2400" dirty="0"/>
              <a:t> e </a:t>
            </a:r>
            <a:r>
              <a:rPr lang="en-US" sz="2400" u="sng" dirty="0" err="1"/>
              <a:t>wedi</a:t>
            </a:r>
            <a:r>
              <a:rPr lang="en-US" sz="2400" u="sng" dirty="0"/>
              <a:t> </a:t>
            </a:r>
            <a:r>
              <a:rPr lang="en-US" sz="2400" u="sng" dirty="0" err="1"/>
              <a:t>suro</a:t>
            </a:r>
            <a:r>
              <a:rPr lang="en-US" sz="2400" dirty="0"/>
              <a:t>!</a:t>
            </a:r>
          </a:p>
          <a:p>
            <a:pPr marL="342900" indent="-342900">
              <a:buFont typeface="+mj-lt"/>
              <a:buAutoNum type="arabicPeriod"/>
            </a:pPr>
            <a:r>
              <a:rPr lang="en-US" sz="2400" dirty="0" err="1"/>
              <a:t>Bydd</a:t>
            </a:r>
            <a:r>
              <a:rPr lang="en-US" sz="2400" dirty="0"/>
              <a:t> </a:t>
            </a:r>
            <a:r>
              <a:rPr lang="en-US" sz="2400" dirty="0" err="1"/>
              <a:t>rhaid</a:t>
            </a:r>
            <a:r>
              <a:rPr lang="en-US" sz="2400" dirty="0"/>
              <a:t> </a:t>
            </a:r>
            <a:r>
              <a:rPr lang="en-US" sz="2400" dirty="0" err="1"/>
              <a:t>i</a:t>
            </a:r>
            <a:r>
              <a:rPr lang="en-US" sz="2400" dirty="0"/>
              <a:t> </a:t>
            </a:r>
            <a:r>
              <a:rPr lang="en-US" sz="2400" dirty="0" err="1"/>
              <a:t>ni</a:t>
            </a:r>
            <a:r>
              <a:rPr lang="en-US" sz="2400" dirty="0"/>
              <a:t> </a:t>
            </a:r>
            <a:r>
              <a:rPr lang="en-US" sz="2400" u="sng" dirty="0" err="1"/>
              <a:t>roi</a:t>
            </a:r>
            <a:r>
              <a:rPr lang="en-US" sz="2400" u="sng" dirty="0"/>
              <a:t> </a:t>
            </a:r>
            <a:r>
              <a:rPr lang="en-US" sz="2400" u="sng" dirty="0" err="1"/>
              <a:t>trefn</a:t>
            </a:r>
            <a:r>
              <a:rPr lang="en-US" sz="2400" u="sng" dirty="0"/>
              <a:t> </a:t>
            </a:r>
            <a:r>
              <a:rPr lang="en-US" sz="2400" u="sng" dirty="0" err="1"/>
              <a:t>ar</a:t>
            </a:r>
            <a:r>
              <a:rPr lang="en-US" sz="2400" u="sng" dirty="0"/>
              <a:t> </a:t>
            </a:r>
            <a:r>
              <a:rPr lang="en-US" sz="2400" dirty="0"/>
              <a:t>y </a:t>
            </a:r>
            <a:r>
              <a:rPr lang="en-US" sz="2400" dirty="0" err="1"/>
              <a:t>llyfrau</a:t>
            </a:r>
            <a:r>
              <a:rPr lang="en-US" sz="2400" dirty="0"/>
              <a:t>.</a:t>
            </a:r>
          </a:p>
          <a:p>
            <a:pPr marL="342900" indent="-342900">
              <a:buFont typeface="+mj-lt"/>
              <a:buAutoNum type="arabicPeriod"/>
            </a:pPr>
            <a:r>
              <a:rPr lang="en-US" sz="2400" dirty="0" err="1"/>
              <a:t>Gallwn</a:t>
            </a:r>
            <a:r>
              <a:rPr lang="en-US" sz="2400" dirty="0"/>
              <a:t> </a:t>
            </a:r>
            <a:r>
              <a:rPr lang="en-US" sz="2400" dirty="0" err="1"/>
              <a:t>ni</a:t>
            </a:r>
            <a:r>
              <a:rPr lang="en-US" sz="2400" dirty="0"/>
              <a:t> (</a:t>
            </a:r>
            <a:r>
              <a:rPr lang="en-US" sz="2400" dirty="0" err="1"/>
              <a:t>Rydyn</a:t>
            </a:r>
            <a:r>
              <a:rPr lang="en-US" sz="2400" dirty="0"/>
              <a:t> </a:t>
            </a:r>
            <a:r>
              <a:rPr lang="en-US" sz="2400" dirty="0" err="1"/>
              <a:t>ni’n</a:t>
            </a:r>
            <a:r>
              <a:rPr lang="en-US" sz="2400" dirty="0"/>
              <a:t> </a:t>
            </a:r>
            <a:r>
              <a:rPr lang="en-US" sz="2400" dirty="0" err="1"/>
              <a:t>gallu</a:t>
            </a:r>
            <a:r>
              <a:rPr lang="en-US" sz="2400" dirty="0"/>
              <a:t>) </a:t>
            </a:r>
            <a:r>
              <a:rPr lang="en-US" sz="2400" u="sng" dirty="0" err="1"/>
              <a:t>parhau</a:t>
            </a:r>
            <a:r>
              <a:rPr lang="en-US" sz="2400" u="sng" dirty="0"/>
              <a:t> </a:t>
            </a:r>
            <a:r>
              <a:rPr lang="en-US" sz="2400" u="sng" dirty="0" err="1"/>
              <a:t>gyda’r</a:t>
            </a:r>
            <a:r>
              <a:rPr lang="en-US" sz="2400" u="sng" dirty="0"/>
              <a:t> </a:t>
            </a:r>
            <a:r>
              <a:rPr lang="en-US" sz="2400" dirty="0" err="1"/>
              <a:t>gwaith</a:t>
            </a:r>
            <a:r>
              <a:rPr lang="en-US" sz="2400" dirty="0"/>
              <a:t> </a:t>
            </a:r>
            <a:r>
              <a:rPr lang="en-US" sz="2400" dirty="0" err="1"/>
              <a:t>ar</a:t>
            </a:r>
            <a:r>
              <a:rPr lang="en-US" sz="2400" dirty="0"/>
              <a:t> </a:t>
            </a:r>
            <a:r>
              <a:rPr lang="en-US" sz="2400" dirty="0" err="1"/>
              <a:t>ôl</a:t>
            </a:r>
            <a:r>
              <a:rPr lang="en-US" sz="2400" dirty="0"/>
              <a:t> </a:t>
            </a:r>
            <a:r>
              <a:rPr lang="en-US" sz="2400" dirty="0" err="1"/>
              <a:t>amser</a:t>
            </a:r>
            <a:r>
              <a:rPr lang="en-US" sz="2400" dirty="0"/>
              <a:t> </a:t>
            </a:r>
            <a:r>
              <a:rPr lang="en-US" sz="2400" dirty="0" err="1"/>
              <a:t>chwarae</a:t>
            </a:r>
            <a:r>
              <a:rPr lang="en-US" sz="2400" dirty="0"/>
              <a:t>.</a:t>
            </a:r>
          </a:p>
          <a:p>
            <a:pPr marL="342900" indent="-342900">
              <a:buFont typeface="+mj-lt"/>
              <a:buAutoNum type="arabicPeriod"/>
            </a:pPr>
            <a:r>
              <a:rPr lang="en-US" sz="2400" dirty="0" err="1"/>
              <a:t>Bydd</a:t>
            </a:r>
            <a:r>
              <a:rPr lang="en-US" sz="2400" dirty="0"/>
              <a:t> </a:t>
            </a:r>
            <a:r>
              <a:rPr lang="en-US" sz="2400" dirty="0" err="1"/>
              <a:t>ysgolion</a:t>
            </a:r>
            <a:r>
              <a:rPr lang="en-US" sz="2400" dirty="0"/>
              <a:t> </a:t>
            </a:r>
            <a:r>
              <a:rPr lang="en-US" sz="2400" u="sng" dirty="0" err="1"/>
              <a:t>yn</a:t>
            </a:r>
            <a:r>
              <a:rPr lang="en-US" sz="2400" u="sng" dirty="0"/>
              <a:t> </a:t>
            </a:r>
            <a:r>
              <a:rPr lang="en-US" sz="2400" u="sng" dirty="0" err="1"/>
              <a:t>gorffen</a:t>
            </a:r>
            <a:r>
              <a:rPr lang="en-US" sz="2400" u="sng" dirty="0"/>
              <a:t> </a:t>
            </a:r>
            <a:r>
              <a:rPr lang="en-US" sz="2400" dirty="0" err="1"/>
              <a:t>yn</a:t>
            </a:r>
            <a:r>
              <a:rPr lang="en-US" sz="2400" dirty="0"/>
              <a:t> </a:t>
            </a:r>
            <a:r>
              <a:rPr lang="en-US" sz="2400" dirty="0" err="1"/>
              <a:t>gynnar</a:t>
            </a:r>
            <a:r>
              <a:rPr lang="en-US" sz="2400" dirty="0"/>
              <a:t> </a:t>
            </a:r>
            <a:r>
              <a:rPr lang="en-US" sz="2400" dirty="0" err="1"/>
              <a:t>eleni</a:t>
            </a:r>
            <a:r>
              <a:rPr lang="en-US" sz="2400" dirty="0"/>
              <a:t>.</a:t>
            </a:r>
          </a:p>
          <a:p>
            <a:pPr marL="342900" indent="-342900">
              <a:buFont typeface="+mj-lt"/>
              <a:buAutoNum type="arabicPeriod"/>
            </a:pPr>
            <a:r>
              <a:rPr lang="en-US" sz="2400" dirty="0" err="1"/>
              <a:t>Peidiwch</a:t>
            </a:r>
            <a:r>
              <a:rPr lang="en-US" sz="2400" dirty="0"/>
              <a:t> ag </a:t>
            </a:r>
            <a:r>
              <a:rPr lang="en-US" sz="2400" dirty="0" err="1"/>
              <a:t>anghofio</a:t>
            </a:r>
            <a:r>
              <a:rPr lang="en-US" sz="2400" dirty="0"/>
              <a:t> </a:t>
            </a:r>
            <a:r>
              <a:rPr lang="en-US" sz="2400" u="sng" dirty="0" err="1"/>
              <a:t>golchi’r</a:t>
            </a:r>
            <a:r>
              <a:rPr lang="en-US" sz="2400" u="sng" dirty="0"/>
              <a:t> </a:t>
            </a:r>
            <a:r>
              <a:rPr lang="en-US" sz="2400" u="sng" dirty="0" err="1"/>
              <a:t>llestri</a:t>
            </a:r>
            <a:r>
              <a:rPr lang="en-US" sz="2400" u="sng" dirty="0"/>
              <a:t> </a:t>
            </a:r>
            <a:r>
              <a:rPr lang="en-US" sz="2400" dirty="0" err="1"/>
              <a:t>ar</a:t>
            </a:r>
            <a:r>
              <a:rPr lang="en-US" sz="2400" dirty="0"/>
              <a:t> </a:t>
            </a:r>
            <a:r>
              <a:rPr lang="en-US" sz="2400" dirty="0" err="1"/>
              <a:t>ôl</a:t>
            </a:r>
            <a:r>
              <a:rPr lang="en-US" sz="2400" dirty="0"/>
              <a:t> </a:t>
            </a:r>
            <a:r>
              <a:rPr lang="en-US" sz="2400" dirty="0" err="1"/>
              <a:t>i</a:t>
            </a:r>
            <a:r>
              <a:rPr lang="en-US" sz="2400" dirty="0"/>
              <a:t> chi </a:t>
            </a:r>
            <a:r>
              <a:rPr lang="en-US" sz="2400" u="sng" dirty="0" err="1"/>
              <a:t>dacluso</a:t>
            </a:r>
            <a:r>
              <a:rPr lang="en-US" sz="2400" dirty="0"/>
              <a:t>.</a:t>
            </a:r>
          </a:p>
          <a:p>
            <a:pPr marL="342900" indent="-342900">
              <a:buFont typeface="+mj-lt"/>
              <a:buAutoNum type="arabicPeriod"/>
            </a:pPr>
            <a:r>
              <a:rPr lang="en-US" sz="2400" dirty="0" err="1"/>
              <a:t>Dw</a:t>
            </a:r>
            <a:r>
              <a:rPr lang="en-US" sz="2400" dirty="0"/>
              <a:t> </a:t>
            </a:r>
            <a:r>
              <a:rPr lang="en-US" sz="2400" dirty="0" err="1"/>
              <a:t>i</a:t>
            </a:r>
            <a:r>
              <a:rPr lang="en-US" sz="2400" dirty="0"/>
              <a:t> </a:t>
            </a:r>
            <a:r>
              <a:rPr lang="en-US" sz="2400" dirty="0" err="1"/>
              <a:t>ddim</a:t>
            </a:r>
            <a:r>
              <a:rPr lang="en-US" sz="2400" dirty="0"/>
              <a:t> </a:t>
            </a:r>
            <a:r>
              <a:rPr lang="en-US" sz="2400" dirty="0" err="1"/>
              <a:t>eisiau</a:t>
            </a:r>
            <a:r>
              <a:rPr lang="en-US" sz="2400" dirty="0"/>
              <a:t> </a:t>
            </a:r>
            <a:r>
              <a:rPr lang="en-US" sz="2400" dirty="0" err="1"/>
              <a:t>i’r</a:t>
            </a:r>
            <a:r>
              <a:rPr lang="en-US" sz="2400" dirty="0"/>
              <a:t> plant </a:t>
            </a:r>
            <a:r>
              <a:rPr lang="en-US" sz="2400" dirty="0" err="1"/>
              <a:t>golli’r</a:t>
            </a:r>
            <a:r>
              <a:rPr lang="en-US" sz="2400" dirty="0"/>
              <a:t> </a:t>
            </a:r>
            <a:r>
              <a:rPr lang="en-US" sz="2400" dirty="0" err="1"/>
              <a:t>cyfle</a:t>
            </a:r>
            <a:r>
              <a:rPr lang="en-US" sz="2400" dirty="0"/>
              <a:t>.</a:t>
            </a:r>
          </a:p>
          <a:p>
            <a:pPr marL="342900" indent="-342900">
              <a:buFont typeface="+mj-lt"/>
              <a:buAutoNum type="arabicPeriod"/>
            </a:pPr>
            <a:r>
              <a:rPr lang="en-US" sz="2400" dirty="0" err="1"/>
              <a:t>Wyt</a:t>
            </a:r>
            <a:r>
              <a:rPr lang="en-US" sz="2400" dirty="0"/>
              <a:t> </a:t>
            </a:r>
            <a:r>
              <a:rPr lang="en-US" sz="2400" dirty="0" err="1"/>
              <a:t>ti’n</a:t>
            </a:r>
            <a:r>
              <a:rPr lang="en-US" sz="2400" dirty="0"/>
              <a:t> </a:t>
            </a:r>
            <a:r>
              <a:rPr lang="en-US" sz="2400" dirty="0" err="1"/>
              <a:t>gallu</a:t>
            </a:r>
            <a:r>
              <a:rPr lang="en-US" sz="2400" dirty="0"/>
              <a:t> </a:t>
            </a:r>
            <a:r>
              <a:rPr lang="en-US" sz="2400" u="sng" dirty="0" err="1"/>
              <a:t>darganfod</a:t>
            </a:r>
            <a:r>
              <a:rPr lang="en-US" sz="2400" u="sng" dirty="0"/>
              <a:t>/</a:t>
            </a:r>
            <a:r>
              <a:rPr lang="en-US" sz="2400" u="sng" dirty="0" err="1"/>
              <a:t>meddwl</a:t>
            </a:r>
            <a:r>
              <a:rPr lang="en-US" sz="2400" u="sng" dirty="0"/>
              <a:t> am </a:t>
            </a:r>
            <a:r>
              <a:rPr lang="en-US" sz="2400" dirty="0" err="1"/>
              <a:t>yr</a:t>
            </a:r>
            <a:r>
              <a:rPr lang="en-US" sz="2400" dirty="0"/>
              <a:t> </a:t>
            </a:r>
            <a:r>
              <a:rPr lang="en-US" sz="2400" dirty="0" err="1"/>
              <a:t>ateb</a:t>
            </a:r>
            <a:r>
              <a:rPr lang="en-US" sz="2400" dirty="0"/>
              <a:t> Ellis?</a:t>
            </a:r>
          </a:p>
          <a:p>
            <a:pPr marL="342900" indent="-342900">
              <a:buFont typeface="+mj-lt"/>
              <a:buAutoNum type="arabicPeriod"/>
            </a:pPr>
            <a:r>
              <a:rPr lang="en-US" sz="2400" dirty="0" err="1"/>
              <a:t>Mae’r</a:t>
            </a:r>
            <a:r>
              <a:rPr lang="en-US" sz="2400" dirty="0"/>
              <a:t> plant </a:t>
            </a:r>
            <a:r>
              <a:rPr lang="en-US" sz="2400" dirty="0" err="1"/>
              <a:t>yn</a:t>
            </a:r>
            <a:r>
              <a:rPr lang="en-US" sz="2400" dirty="0"/>
              <a:t> </a:t>
            </a:r>
            <a:r>
              <a:rPr lang="en-US" sz="2400" u="sng" dirty="0" err="1"/>
              <a:t>cyd-dynnu’n</a:t>
            </a:r>
            <a:r>
              <a:rPr lang="en-US" sz="2400" u="sng" dirty="0"/>
              <a:t> </a:t>
            </a:r>
            <a:r>
              <a:rPr lang="en-US" sz="2400" u="sng" dirty="0" err="1"/>
              <a:t>dda</a:t>
            </a:r>
            <a:r>
              <a:rPr lang="en-US" sz="2400" u="sng" dirty="0"/>
              <a:t> </a:t>
            </a:r>
            <a:r>
              <a:rPr lang="en-US" sz="2400" dirty="0"/>
              <a:t>/ </a:t>
            </a:r>
            <a:r>
              <a:rPr lang="en-US" sz="2400" u="sng" dirty="0" err="1"/>
              <a:t>gweithio’n</a:t>
            </a:r>
            <a:r>
              <a:rPr lang="en-US" sz="2400" u="sng" dirty="0"/>
              <a:t> </a:t>
            </a:r>
            <a:r>
              <a:rPr lang="en-US" sz="2400" u="sng" dirty="0" err="1"/>
              <a:t>dda</a:t>
            </a:r>
            <a:r>
              <a:rPr lang="en-US" sz="2400" u="sng" dirty="0"/>
              <a:t> </a:t>
            </a:r>
            <a:r>
              <a:rPr lang="en-US" sz="2400" u="sng" dirty="0" err="1"/>
              <a:t>gyda’i</a:t>
            </a:r>
            <a:r>
              <a:rPr lang="en-US" sz="2400" u="sng" dirty="0"/>
              <a:t> </a:t>
            </a:r>
            <a:r>
              <a:rPr lang="en-US" sz="2400" u="sng" dirty="0" err="1"/>
              <a:t>gilydd</a:t>
            </a:r>
            <a:r>
              <a:rPr lang="en-US" sz="2400" u="sng" dirty="0"/>
              <a:t> </a:t>
            </a:r>
            <a:r>
              <a:rPr lang="en-US" sz="2400" dirty="0"/>
              <a:t>/ </a:t>
            </a:r>
            <a:r>
              <a:rPr lang="en-US" sz="2400" u="sng" dirty="0" err="1"/>
              <a:t>ffrindiau</a:t>
            </a:r>
            <a:r>
              <a:rPr lang="en-US" sz="2400" u="sng" dirty="0"/>
              <a:t> da</a:t>
            </a:r>
            <a:r>
              <a:rPr lang="en-US" sz="2400" dirty="0"/>
              <a:t>.</a:t>
            </a:r>
          </a:p>
          <a:p>
            <a:pPr marL="342900" indent="-342900">
              <a:buFont typeface="+mj-lt"/>
              <a:buAutoNum type="arabicPeriod"/>
            </a:pPr>
            <a:r>
              <a:rPr lang="en-US" sz="2400" u="sng" dirty="0" err="1"/>
              <a:t>Ysgrifennwch</a:t>
            </a:r>
            <a:r>
              <a:rPr lang="en-US" sz="2400" dirty="0"/>
              <a:t> </a:t>
            </a:r>
            <a:r>
              <a:rPr lang="en-US" sz="2400" dirty="0" err="1"/>
              <a:t>yr</a:t>
            </a:r>
            <a:r>
              <a:rPr lang="en-US" sz="2400" dirty="0"/>
              <a:t> </a:t>
            </a:r>
            <a:r>
              <a:rPr lang="en-US" sz="2400" dirty="0" err="1"/>
              <a:t>atebion</a:t>
            </a:r>
            <a:r>
              <a:rPr lang="en-US" sz="2400" dirty="0"/>
              <a:t> </a:t>
            </a:r>
            <a:r>
              <a:rPr lang="en-US" sz="2400" dirty="0" err="1"/>
              <a:t>ar</a:t>
            </a:r>
            <a:r>
              <a:rPr lang="en-US" sz="2400" dirty="0"/>
              <a:t> </a:t>
            </a:r>
            <a:r>
              <a:rPr lang="en-US" sz="2400" dirty="0" err="1"/>
              <a:t>eich</a:t>
            </a:r>
            <a:r>
              <a:rPr lang="en-US" sz="2400" dirty="0"/>
              <a:t> </a:t>
            </a:r>
            <a:r>
              <a:rPr lang="en-US" sz="2400" dirty="0" err="1"/>
              <a:t>papur</a:t>
            </a:r>
            <a:r>
              <a:rPr lang="en-US" sz="2400" dirty="0"/>
              <a:t>.</a:t>
            </a:r>
          </a:p>
          <a:p>
            <a:pPr marL="342900" indent="-342900">
              <a:buFont typeface="+mj-lt"/>
              <a:buAutoNum type="arabicPeriod"/>
            </a:pPr>
            <a:endParaRPr lang="en-US" dirty="0"/>
          </a:p>
          <a:p>
            <a:pPr marL="0" indent="0">
              <a:buNone/>
            </a:pPr>
            <a:endParaRPr lang="en-US" dirty="0"/>
          </a:p>
        </p:txBody>
      </p:sp>
      <p:sp>
        <p:nvSpPr>
          <p:cNvPr id="7" name="Title 1">
            <a:extLst>
              <a:ext uri="{FF2B5EF4-FFF2-40B4-BE49-F238E27FC236}">
                <a16:creationId xmlns:a16="http://schemas.microsoft.com/office/drawing/2014/main" id="{A662ECDE-3417-0345-9529-5B18DEF82C47}"/>
              </a:ext>
            </a:extLst>
          </p:cNvPr>
          <p:cNvSpPr>
            <a:spLocks noGrp="1"/>
          </p:cNvSpPr>
          <p:nvPr>
            <p:ph type="title"/>
          </p:nvPr>
        </p:nvSpPr>
        <p:spPr>
          <a:xfrm>
            <a:off x="4036117" y="167057"/>
            <a:ext cx="3443207" cy="797168"/>
          </a:xfrm>
          <a:solidFill>
            <a:schemeClr val="accent1"/>
          </a:solidFill>
          <a:ln w="38100">
            <a:solidFill>
              <a:srgbClr val="002060"/>
            </a:solidFill>
          </a:ln>
        </p:spPr>
        <p:txBody>
          <a:bodyPr/>
          <a:lstStyle/>
          <a:p>
            <a:pPr algn="ctr"/>
            <a:r>
              <a:rPr lang="en-US" b="1" dirty="0" err="1">
                <a:solidFill>
                  <a:schemeClr val="bg1"/>
                </a:solidFill>
              </a:rPr>
              <a:t>Atebion</a:t>
            </a:r>
            <a:r>
              <a:rPr lang="en-US" b="1" dirty="0">
                <a:solidFill>
                  <a:schemeClr val="bg1"/>
                </a:solidFill>
              </a:rPr>
              <a:t>…</a:t>
            </a:r>
          </a:p>
        </p:txBody>
      </p:sp>
      <p:pic>
        <p:nvPicPr>
          <p:cNvPr id="8" name="Picture 7">
            <a:extLst>
              <a:ext uri="{FF2B5EF4-FFF2-40B4-BE49-F238E27FC236}">
                <a16:creationId xmlns:a16="http://schemas.microsoft.com/office/drawing/2014/main" id="{B24CC8DD-A9AE-4C4D-BF34-709345EAAD59}"/>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5207469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F6239-2CBA-CF45-86F6-57E5A8968D47}"/>
              </a:ext>
            </a:extLst>
          </p:cNvPr>
          <p:cNvSpPr>
            <a:spLocks noGrp="1"/>
          </p:cNvSpPr>
          <p:nvPr>
            <p:ph type="title"/>
          </p:nvPr>
        </p:nvSpPr>
        <p:spPr>
          <a:xfrm>
            <a:off x="2597258" y="218213"/>
            <a:ext cx="6236776" cy="987345"/>
          </a:xfrm>
          <a:solidFill>
            <a:schemeClr val="accent1"/>
          </a:solidFill>
          <a:ln w="57150">
            <a:solidFill>
              <a:srgbClr val="002060"/>
            </a:solidFill>
          </a:ln>
        </p:spPr>
        <p:txBody>
          <a:bodyPr/>
          <a:lstStyle/>
          <a:p>
            <a:pPr algn="ctr"/>
            <a:r>
              <a:rPr lang="en-US" b="1" dirty="0" err="1">
                <a:solidFill>
                  <a:schemeClr val="bg1"/>
                </a:solidFill>
              </a:rPr>
              <a:t>Yr</a:t>
            </a:r>
            <a:r>
              <a:rPr lang="en-US" b="1" dirty="0">
                <a:solidFill>
                  <a:schemeClr val="bg1"/>
                </a:solidFill>
              </a:rPr>
              <a:t> </a:t>
            </a:r>
            <a:r>
              <a:rPr lang="en-US" b="1" dirty="0" err="1">
                <a:solidFill>
                  <a:schemeClr val="bg1"/>
                </a:solidFill>
              </a:rPr>
              <a:t>arddodiaid</a:t>
            </a:r>
            <a:r>
              <a:rPr lang="en-US" b="1" dirty="0">
                <a:solidFill>
                  <a:schemeClr val="bg1"/>
                </a:solidFill>
              </a:rPr>
              <a:t> </a:t>
            </a:r>
            <a:r>
              <a:rPr lang="en-US" b="1" dirty="0" err="1">
                <a:solidFill>
                  <a:schemeClr val="bg1"/>
                </a:solidFill>
              </a:rPr>
              <a:t>anghywir</a:t>
            </a:r>
            <a:r>
              <a:rPr lang="en-US" b="1" dirty="0">
                <a:solidFill>
                  <a:schemeClr val="bg1"/>
                </a:solidFill>
              </a:rPr>
              <a:t>!</a:t>
            </a:r>
          </a:p>
        </p:txBody>
      </p:sp>
      <p:sp>
        <p:nvSpPr>
          <p:cNvPr id="4" name="Rectangle 3">
            <a:extLst>
              <a:ext uri="{FF2B5EF4-FFF2-40B4-BE49-F238E27FC236}">
                <a16:creationId xmlns:a16="http://schemas.microsoft.com/office/drawing/2014/main" id="{8BCDA43B-DF2F-3740-9880-E5057C784CAE}"/>
              </a:ext>
            </a:extLst>
          </p:cNvPr>
          <p:cNvSpPr/>
          <p:nvPr/>
        </p:nvSpPr>
        <p:spPr>
          <a:xfrm>
            <a:off x="580193" y="1794765"/>
            <a:ext cx="9664187" cy="2954655"/>
          </a:xfrm>
          <a:prstGeom prst="rect">
            <a:avLst/>
          </a:prstGeom>
        </p:spPr>
        <p:txBody>
          <a:bodyPr wrap="square">
            <a:spAutoFit/>
          </a:bodyPr>
          <a:lstStyle/>
          <a:p>
            <a:r>
              <a:rPr lang="en-GB" sz="2400" dirty="0"/>
              <a:t>1. </a:t>
            </a:r>
            <a:r>
              <a:rPr lang="en-GB" sz="2400" dirty="0" err="1"/>
              <a:t>Defnyddio’r</a:t>
            </a:r>
            <a:r>
              <a:rPr lang="en-GB" sz="2400" dirty="0"/>
              <a:t> </a:t>
            </a:r>
            <a:r>
              <a:rPr lang="en-GB" sz="2400" b="1" dirty="0" err="1"/>
              <a:t>arddodiaid</a:t>
            </a:r>
            <a:r>
              <a:rPr lang="en-GB" sz="2400" dirty="0"/>
              <a:t> </a:t>
            </a:r>
            <a:r>
              <a:rPr lang="en-GB" sz="2400" dirty="0" err="1"/>
              <a:t>anghywir</a:t>
            </a:r>
            <a:r>
              <a:rPr lang="en-GB" sz="2400" dirty="0"/>
              <a:t> …</a:t>
            </a:r>
          </a:p>
          <a:p>
            <a:r>
              <a:rPr lang="en-GB" sz="2400" dirty="0"/>
              <a:t> </a:t>
            </a:r>
          </a:p>
          <a:p>
            <a:pPr algn="ctr"/>
            <a:r>
              <a:rPr lang="en-GB" sz="2400" b="1" u="sng" dirty="0" err="1"/>
              <a:t>Enghreifftiau</a:t>
            </a:r>
            <a:r>
              <a:rPr lang="en-GB" sz="2400" b="1" u="sng" dirty="0"/>
              <a:t> </a:t>
            </a:r>
            <a:r>
              <a:rPr lang="en-GB" sz="2400" b="1" u="sng" dirty="0" err="1"/>
              <a:t>yn</a:t>
            </a:r>
            <a:r>
              <a:rPr lang="en-GB" sz="2400" b="1" u="sng" dirty="0"/>
              <a:t> y </a:t>
            </a:r>
            <a:r>
              <a:rPr lang="en-GB" sz="2400" b="1" u="sng" dirty="0" err="1"/>
              <a:t>llythyr</a:t>
            </a:r>
            <a:r>
              <a:rPr lang="en-GB" sz="2400" b="1" u="sng" dirty="0"/>
              <a:t>:</a:t>
            </a:r>
          </a:p>
          <a:p>
            <a:endParaRPr lang="en-GB" sz="2400" dirty="0"/>
          </a:p>
          <a:p>
            <a:r>
              <a:rPr lang="en-GB" sz="2400" dirty="0" err="1"/>
              <a:t>yn</a:t>
            </a:r>
            <a:r>
              <a:rPr lang="en-GB" sz="2400" dirty="0"/>
              <a:t> </a:t>
            </a:r>
            <a:r>
              <a:rPr lang="en-GB" sz="2400" dirty="0" err="1"/>
              <a:t>falch</a:t>
            </a:r>
            <a:r>
              <a:rPr lang="en-GB" sz="2400" dirty="0"/>
              <a:t> </a:t>
            </a:r>
            <a:r>
              <a:rPr lang="en-GB" sz="2400" dirty="0" err="1"/>
              <a:t>i</a:t>
            </a:r>
            <a:r>
              <a:rPr lang="en-GB" sz="2400" dirty="0"/>
              <a:t> </a:t>
            </a:r>
            <a:r>
              <a:rPr lang="en-GB" sz="2400" dirty="0" err="1"/>
              <a:t>glywed</a:t>
            </a:r>
            <a:r>
              <a:rPr lang="en-GB" sz="2400" dirty="0"/>
              <a:t> </a:t>
            </a:r>
            <a:r>
              <a:rPr lang="en-GB" sz="2400" dirty="0">
                <a:sym typeface="Wingdings" pitchFamily="2" charset="2"/>
              </a:rPr>
              <a:t>				</a:t>
            </a:r>
            <a:r>
              <a:rPr lang="en-GB" sz="2400" dirty="0" err="1"/>
              <a:t>yn</a:t>
            </a:r>
            <a:r>
              <a:rPr lang="en-GB" sz="2400" dirty="0"/>
              <a:t> </a:t>
            </a:r>
            <a:r>
              <a:rPr lang="en-GB" sz="2400" dirty="0" err="1"/>
              <a:t>falch</a:t>
            </a:r>
            <a:r>
              <a:rPr lang="en-GB" sz="2400" dirty="0"/>
              <a:t> </a:t>
            </a:r>
            <a:r>
              <a:rPr lang="en-GB" sz="2400" b="1" dirty="0"/>
              <a:t>o</a:t>
            </a:r>
            <a:r>
              <a:rPr lang="en-GB" sz="2400" dirty="0"/>
              <a:t> </a:t>
            </a:r>
            <a:r>
              <a:rPr lang="en-GB" sz="2400" dirty="0" err="1"/>
              <a:t>glywed</a:t>
            </a:r>
            <a:r>
              <a:rPr lang="en-GB" sz="2400" dirty="0"/>
              <a:t> </a:t>
            </a:r>
            <a:r>
              <a:rPr lang="en-GB" sz="2400" dirty="0">
                <a:sym typeface="Wingdings" pitchFamily="2" charset="2"/>
              </a:rPr>
              <a:t></a:t>
            </a:r>
          </a:p>
          <a:p>
            <a:r>
              <a:rPr lang="en-GB" sz="2400" dirty="0" err="1"/>
              <a:t>cael</a:t>
            </a:r>
            <a:r>
              <a:rPr lang="en-GB" sz="2400" dirty="0"/>
              <a:t> </a:t>
            </a:r>
            <a:r>
              <a:rPr lang="en-GB" sz="2400" dirty="0" err="1"/>
              <a:t>gwared</a:t>
            </a:r>
            <a:r>
              <a:rPr lang="en-GB" sz="2400" dirty="0"/>
              <a:t> </a:t>
            </a:r>
            <a:r>
              <a:rPr lang="en-GB" sz="2400" dirty="0" err="1"/>
              <a:t>o’r</a:t>
            </a:r>
            <a:r>
              <a:rPr lang="en-GB" sz="2400" dirty="0"/>
              <a:t> </a:t>
            </a:r>
            <a:r>
              <a:rPr lang="en-GB" sz="2400" dirty="0" err="1"/>
              <a:t>idiomau</a:t>
            </a:r>
            <a:r>
              <a:rPr lang="en-GB" sz="2400" dirty="0"/>
              <a:t> </a:t>
            </a:r>
            <a:r>
              <a:rPr lang="en-GB" sz="2400" dirty="0">
                <a:sym typeface="Wingdings" pitchFamily="2" charset="2"/>
              </a:rPr>
              <a:t></a:t>
            </a:r>
            <a:r>
              <a:rPr lang="en-GB" sz="2400" dirty="0"/>
              <a:t>			</a:t>
            </a:r>
            <a:r>
              <a:rPr lang="en-GB" sz="2400" dirty="0" err="1"/>
              <a:t>cael</a:t>
            </a:r>
            <a:r>
              <a:rPr lang="en-GB" sz="2400" dirty="0"/>
              <a:t> </a:t>
            </a:r>
            <a:r>
              <a:rPr lang="en-GB" sz="2400" dirty="0" err="1"/>
              <a:t>gwared</a:t>
            </a:r>
            <a:r>
              <a:rPr lang="en-GB" sz="2400" dirty="0"/>
              <a:t> </a:t>
            </a:r>
            <a:r>
              <a:rPr lang="en-GB" sz="2400" b="1" dirty="0" err="1"/>
              <a:t>â</a:t>
            </a:r>
            <a:r>
              <a:rPr lang="en-GB" sz="2400" dirty="0" err="1"/>
              <a:t>’r</a:t>
            </a:r>
            <a:r>
              <a:rPr lang="en-GB" sz="2400" dirty="0"/>
              <a:t> </a:t>
            </a:r>
            <a:r>
              <a:rPr lang="en-GB" sz="2400" dirty="0" err="1"/>
              <a:t>idiomau</a:t>
            </a:r>
            <a:r>
              <a:rPr lang="en-GB" sz="2400" dirty="0"/>
              <a:t> </a:t>
            </a:r>
            <a:r>
              <a:rPr lang="en-GB" sz="2400" dirty="0">
                <a:sym typeface="Wingdings" pitchFamily="2" charset="2"/>
              </a:rPr>
              <a:t></a:t>
            </a:r>
            <a:endParaRPr lang="en-GB" sz="2400" dirty="0"/>
          </a:p>
          <a:p>
            <a:r>
              <a:rPr lang="en-GB" sz="2400" dirty="0" err="1"/>
              <a:t>edrych</a:t>
            </a:r>
            <a:r>
              <a:rPr lang="en-GB" sz="2400" dirty="0"/>
              <a:t> </a:t>
            </a:r>
            <a:r>
              <a:rPr lang="en-GB" sz="2400" dirty="0" err="1"/>
              <a:t>ymlaen</a:t>
            </a:r>
            <a:r>
              <a:rPr lang="en-GB" sz="2400" dirty="0"/>
              <a:t> </a:t>
            </a:r>
            <a:r>
              <a:rPr lang="en-GB" sz="2400" dirty="0" err="1"/>
              <a:t>i</a:t>
            </a:r>
            <a:r>
              <a:rPr lang="en-GB" sz="2400" dirty="0"/>
              <a:t> </a:t>
            </a:r>
            <a:r>
              <a:rPr lang="en-GB" sz="2400" dirty="0">
                <a:sym typeface="Wingdings" pitchFamily="2" charset="2"/>
              </a:rPr>
              <a:t></a:t>
            </a:r>
            <a:r>
              <a:rPr lang="en-GB" sz="2400" dirty="0"/>
              <a:t>				</a:t>
            </a:r>
            <a:r>
              <a:rPr lang="en-GB" sz="2400" dirty="0" err="1"/>
              <a:t>edrych</a:t>
            </a:r>
            <a:r>
              <a:rPr lang="en-GB" sz="2400" dirty="0"/>
              <a:t> </a:t>
            </a:r>
            <a:r>
              <a:rPr lang="en-GB" sz="2400" dirty="0" err="1"/>
              <a:t>ymlaen</a:t>
            </a:r>
            <a:r>
              <a:rPr lang="en-GB" sz="2400" dirty="0"/>
              <a:t> </a:t>
            </a:r>
            <a:r>
              <a:rPr lang="en-GB" sz="2400" b="1" dirty="0"/>
              <a:t>at </a:t>
            </a:r>
            <a:r>
              <a:rPr lang="en-GB" sz="2400" b="1" dirty="0">
                <a:sym typeface="Wingdings" pitchFamily="2" charset="2"/>
              </a:rPr>
              <a:t></a:t>
            </a:r>
            <a:endParaRPr lang="en-GB" sz="2400" dirty="0"/>
          </a:p>
          <a:p>
            <a:r>
              <a:rPr lang="en-GB" dirty="0"/>
              <a:t> </a:t>
            </a:r>
            <a:r>
              <a:rPr lang="en-GB" i="1" dirty="0"/>
              <a:t> </a:t>
            </a:r>
            <a:endParaRPr lang="en-GB" dirty="0"/>
          </a:p>
        </p:txBody>
      </p:sp>
      <p:sp>
        <p:nvSpPr>
          <p:cNvPr id="6" name="Regular Pentagon 5">
            <a:extLst>
              <a:ext uri="{FF2B5EF4-FFF2-40B4-BE49-F238E27FC236}">
                <a16:creationId xmlns:a16="http://schemas.microsoft.com/office/drawing/2014/main" id="{09CA27B6-ED00-0D4B-A243-90601AC8D1DC}"/>
              </a:ext>
            </a:extLst>
          </p:cNvPr>
          <p:cNvSpPr/>
          <p:nvPr/>
        </p:nvSpPr>
        <p:spPr>
          <a:xfrm rot="1094097">
            <a:off x="9041052" y="194904"/>
            <a:ext cx="3067027" cy="3013331"/>
          </a:xfrm>
          <a:prstGeom prst="pentagon">
            <a:avLst/>
          </a:prstGeom>
          <a:solidFill>
            <a:schemeClr val="accent6">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rgbClr val="002060"/>
                </a:solidFill>
              </a:rPr>
              <a:t>am, </a:t>
            </a:r>
            <a:r>
              <a:rPr lang="en-US" sz="2400" b="1" dirty="0" err="1">
                <a:solidFill>
                  <a:srgbClr val="002060"/>
                </a:solidFill>
              </a:rPr>
              <a:t>ar</a:t>
            </a:r>
            <a:r>
              <a:rPr lang="en-US" sz="2400" b="1" dirty="0">
                <a:solidFill>
                  <a:srgbClr val="002060"/>
                </a:solidFill>
              </a:rPr>
              <a:t>, at, </a:t>
            </a:r>
            <a:r>
              <a:rPr lang="en-US" sz="2400" b="1" dirty="0" err="1">
                <a:solidFill>
                  <a:srgbClr val="002060"/>
                </a:solidFill>
              </a:rPr>
              <a:t>dan</a:t>
            </a:r>
            <a:r>
              <a:rPr lang="en-US" sz="2400" b="1" dirty="0">
                <a:solidFill>
                  <a:srgbClr val="002060"/>
                </a:solidFill>
              </a:rPr>
              <a:t>, </a:t>
            </a:r>
            <a:r>
              <a:rPr lang="en-US" sz="2400" b="1" dirty="0" err="1">
                <a:solidFill>
                  <a:srgbClr val="002060"/>
                </a:solidFill>
              </a:rPr>
              <a:t>dros</a:t>
            </a:r>
            <a:r>
              <a:rPr lang="en-US" sz="2400" b="1" dirty="0">
                <a:solidFill>
                  <a:srgbClr val="002060"/>
                </a:solidFill>
              </a:rPr>
              <a:t>, </a:t>
            </a:r>
            <a:r>
              <a:rPr lang="en-US" sz="2400" b="1" dirty="0" err="1">
                <a:solidFill>
                  <a:srgbClr val="002060"/>
                </a:solidFill>
              </a:rPr>
              <a:t>drwy</a:t>
            </a:r>
            <a:r>
              <a:rPr lang="en-US" sz="2400" b="1" dirty="0">
                <a:solidFill>
                  <a:srgbClr val="002060"/>
                </a:solidFill>
              </a:rPr>
              <a:t>, </a:t>
            </a:r>
            <a:r>
              <a:rPr lang="en-US" sz="2400" b="1" dirty="0" err="1">
                <a:solidFill>
                  <a:srgbClr val="002060"/>
                </a:solidFill>
              </a:rPr>
              <a:t>wrth</a:t>
            </a:r>
            <a:r>
              <a:rPr lang="en-US" sz="2400" b="1" dirty="0">
                <a:solidFill>
                  <a:srgbClr val="002060"/>
                </a:solidFill>
              </a:rPr>
              <a:t>, </a:t>
            </a:r>
            <a:r>
              <a:rPr lang="en-US" sz="2400" b="1" dirty="0" err="1">
                <a:solidFill>
                  <a:srgbClr val="002060"/>
                </a:solidFill>
              </a:rPr>
              <a:t>gan</a:t>
            </a:r>
            <a:r>
              <a:rPr lang="en-US" sz="2400" b="1" dirty="0">
                <a:solidFill>
                  <a:srgbClr val="002060"/>
                </a:solidFill>
              </a:rPr>
              <a:t>, </a:t>
            </a:r>
            <a:r>
              <a:rPr lang="en-US" sz="2400" b="1" dirty="0" err="1">
                <a:solidFill>
                  <a:srgbClr val="002060"/>
                </a:solidFill>
              </a:rPr>
              <a:t>hyd</a:t>
            </a:r>
            <a:r>
              <a:rPr lang="en-US" sz="2400" b="1" dirty="0">
                <a:solidFill>
                  <a:srgbClr val="002060"/>
                </a:solidFill>
              </a:rPr>
              <a:t>, </a:t>
            </a:r>
            <a:r>
              <a:rPr lang="en-US" sz="2400" b="1" dirty="0" err="1">
                <a:solidFill>
                  <a:srgbClr val="002060"/>
                </a:solidFill>
              </a:rPr>
              <a:t>heb</a:t>
            </a:r>
            <a:r>
              <a:rPr lang="en-US" sz="2400" b="1" dirty="0">
                <a:solidFill>
                  <a:srgbClr val="002060"/>
                </a:solidFill>
              </a:rPr>
              <a:t>, </a:t>
            </a:r>
            <a:r>
              <a:rPr lang="en-US" sz="2400" b="1" dirty="0" err="1">
                <a:solidFill>
                  <a:srgbClr val="002060"/>
                </a:solidFill>
              </a:rPr>
              <a:t>i</a:t>
            </a:r>
            <a:r>
              <a:rPr lang="en-US" sz="2400" b="1" dirty="0">
                <a:solidFill>
                  <a:srgbClr val="002060"/>
                </a:solidFill>
              </a:rPr>
              <a:t>, o.</a:t>
            </a:r>
          </a:p>
        </p:txBody>
      </p:sp>
      <p:pic>
        <p:nvPicPr>
          <p:cNvPr id="9" name="Picture 8">
            <a:extLst>
              <a:ext uri="{FF2B5EF4-FFF2-40B4-BE49-F238E27FC236}">
                <a16:creationId xmlns:a16="http://schemas.microsoft.com/office/drawing/2014/main" id="{E870A1D9-4C2D-E942-8FD0-7A8A0294ADEA}"/>
              </a:ext>
            </a:extLst>
          </p:cNvPr>
          <p:cNvPicPr>
            <a:picLocks noChangeAspect="1"/>
          </p:cNvPicPr>
          <p:nvPr/>
        </p:nvPicPr>
        <p:blipFill>
          <a:blip r:embed="rId3"/>
          <a:stretch>
            <a:fillRect/>
          </a:stretch>
        </p:blipFill>
        <p:spPr>
          <a:xfrm>
            <a:off x="10574565" y="3707807"/>
            <a:ext cx="1478847" cy="2166075"/>
          </a:xfrm>
          <a:prstGeom prst="rect">
            <a:avLst/>
          </a:prstGeom>
        </p:spPr>
      </p:pic>
      <p:pic>
        <p:nvPicPr>
          <p:cNvPr id="7" name="Picture 6">
            <a:extLst>
              <a:ext uri="{FF2B5EF4-FFF2-40B4-BE49-F238E27FC236}">
                <a16:creationId xmlns:a16="http://schemas.microsoft.com/office/drawing/2014/main" id="{D94D0BFE-C400-BB47-AA3C-2F55D03C9250}"/>
              </a:ext>
            </a:extLst>
          </p:cNvPr>
          <p:cNvPicPr>
            <a:picLocks noChangeAspect="1"/>
          </p:cNvPicPr>
          <p:nvPr/>
        </p:nvPicPr>
        <p:blipFill rotWithShape="1">
          <a:blip r:embed="rId4"/>
          <a:srcRect t="3313"/>
          <a:stretch/>
        </p:blipFill>
        <p:spPr>
          <a:xfrm>
            <a:off x="0" y="5927834"/>
            <a:ext cx="12192000" cy="930166"/>
          </a:xfrm>
          <a:prstGeom prst="rect">
            <a:avLst/>
          </a:prstGeom>
        </p:spPr>
      </p:pic>
    </p:spTree>
    <p:extLst>
      <p:ext uri="{BB962C8B-B14F-4D97-AF65-F5344CB8AC3E}">
        <p14:creationId xmlns:p14="http://schemas.microsoft.com/office/powerpoint/2010/main" val="3459594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93BB-C33F-F646-B944-C7C32BF946DC}"/>
              </a:ext>
            </a:extLst>
          </p:cNvPr>
          <p:cNvSpPr>
            <a:spLocks noGrp="1"/>
          </p:cNvSpPr>
          <p:nvPr>
            <p:ph type="title"/>
          </p:nvPr>
        </p:nvSpPr>
        <p:spPr>
          <a:xfrm>
            <a:off x="3177152" y="136792"/>
            <a:ext cx="6022729" cy="750299"/>
          </a:xfrm>
          <a:solidFill>
            <a:schemeClr val="accent1"/>
          </a:solidFill>
          <a:ln w="57150">
            <a:solidFill>
              <a:srgbClr val="002060"/>
            </a:solidFill>
          </a:ln>
        </p:spPr>
        <p:txBody>
          <a:bodyPr/>
          <a:lstStyle/>
          <a:p>
            <a:pPr algn="ctr"/>
            <a:r>
              <a:rPr lang="en-US" b="1" dirty="0" err="1">
                <a:solidFill>
                  <a:schemeClr val="bg1"/>
                </a:solidFill>
              </a:rPr>
              <a:t>Lleoliad</a:t>
            </a:r>
            <a:r>
              <a:rPr lang="en-US" b="1" dirty="0">
                <a:solidFill>
                  <a:schemeClr val="bg1"/>
                </a:solidFill>
              </a:rPr>
              <a:t> </a:t>
            </a:r>
            <a:r>
              <a:rPr lang="en-US" b="1" dirty="0" err="1">
                <a:solidFill>
                  <a:schemeClr val="bg1"/>
                </a:solidFill>
              </a:rPr>
              <a:t>yr</a:t>
            </a:r>
            <a:r>
              <a:rPr lang="en-US" b="1" dirty="0">
                <a:solidFill>
                  <a:schemeClr val="bg1"/>
                </a:solidFill>
              </a:rPr>
              <a:t> </a:t>
            </a:r>
            <a:r>
              <a:rPr lang="en-US" b="1" dirty="0" err="1">
                <a:solidFill>
                  <a:schemeClr val="bg1"/>
                </a:solidFill>
              </a:rPr>
              <a:t>arddodiaid</a:t>
            </a:r>
            <a:r>
              <a:rPr lang="en-US" b="1" dirty="0">
                <a:solidFill>
                  <a:schemeClr val="bg1"/>
                </a:solidFill>
              </a:rPr>
              <a:t>!</a:t>
            </a:r>
          </a:p>
        </p:txBody>
      </p:sp>
      <p:sp>
        <p:nvSpPr>
          <p:cNvPr id="4" name="Rectangle 3">
            <a:extLst>
              <a:ext uri="{FF2B5EF4-FFF2-40B4-BE49-F238E27FC236}">
                <a16:creationId xmlns:a16="http://schemas.microsoft.com/office/drawing/2014/main" id="{93F42452-B7A5-DE47-B3A2-41E64609FC15}"/>
              </a:ext>
            </a:extLst>
          </p:cNvPr>
          <p:cNvSpPr/>
          <p:nvPr/>
        </p:nvSpPr>
        <p:spPr>
          <a:xfrm>
            <a:off x="201478" y="1047159"/>
            <a:ext cx="11732217" cy="4801314"/>
          </a:xfrm>
          <a:prstGeom prst="rect">
            <a:avLst/>
          </a:prstGeom>
        </p:spPr>
        <p:txBody>
          <a:bodyPr wrap="square">
            <a:spAutoFit/>
          </a:bodyPr>
          <a:lstStyle/>
          <a:p>
            <a:r>
              <a:rPr lang="cy-GB" dirty="0"/>
              <a:t>Yn ôl gramadeg safonol Saesneg, ddylen ni ddim gorffen brawddeg gydag arddodiad.  Mae’r rheol hon yn cael ei thorri’n gyson bellach.  Yn Gymraeg, fodd bynnag, gallwn orffen brawddeg gydag arddodiaid, </a:t>
            </a:r>
            <a:r>
              <a:rPr lang="cy-GB" b="1" dirty="0"/>
              <a:t>ond</a:t>
            </a:r>
            <a:r>
              <a:rPr lang="cy-GB" dirty="0"/>
              <a:t> rhaid i ni ‘redeg’ yr arddodiad i gyfeirio nôl at y peth/person yn gywir. Dydyn ni ddim yn gallu gorffen brawddeg gydag arddodiad syml (am, ar, at, dan, dros, drwy, wrth, gan, hyd, heb, i, o). </a:t>
            </a:r>
          </a:p>
          <a:p>
            <a:endParaRPr lang="cy-GB" dirty="0"/>
          </a:p>
          <a:p>
            <a:r>
              <a:rPr lang="cy-GB" dirty="0"/>
              <a:t>Felly gellir cyfieithu ...</a:t>
            </a:r>
            <a:endParaRPr lang="en-GB" dirty="0"/>
          </a:p>
          <a:p>
            <a:r>
              <a:rPr lang="cy-GB" dirty="0"/>
              <a:t> </a:t>
            </a:r>
            <a:endParaRPr lang="en-GB" dirty="0"/>
          </a:p>
          <a:p>
            <a:r>
              <a:rPr lang="cy-GB" i="1" dirty="0"/>
              <a:t>The chair I was sitting on</a:t>
            </a:r>
            <a:r>
              <a:rPr lang="cy-GB" dirty="0"/>
              <a:t> neu </a:t>
            </a:r>
            <a:r>
              <a:rPr lang="cy-GB" i="1" dirty="0"/>
              <a:t>The chair (upon) on which I was sitting</a:t>
            </a:r>
            <a:endParaRPr lang="en-GB" dirty="0"/>
          </a:p>
          <a:p>
            <a:r>
              <a:rPr lang="cy-GB" dirty="0"/>
              <a:t> </a:t>
            </a:r>
            <a:endParaRPr lang="en-GB" dirty="0"/>
          </a:p>
          <a:p>
            <a:r>
              <a:rPr lang="cy-GB" dirty="0"/>
              <a:t> ... i’r Gymraeg: </a:t>
            </a:r>
            <a:r>
              <a:rPr lang="cy-GB" b="1" i="1" dirty="0"/>
              <a:t>y gadair roeddwn i’n eistedd </a:t>
            </a:r>
            <a:r>
              <a:rPr lang="cy-GB" b="1" i="1" u="sng" dirty="0"/>
              <a:t>arni</a:t>
            </a:r>
            <a:r>
              <a:rPr lang="cy-GB" b="1" i="1" dirty="0"/>
              <a:t>.</a:t>
            </a:r>
          </a:p>
          <a:p>
            <a:endParaRPr lang="cy-GB" dirty="0"/>
          </a:p>
          <a:p>
            <a:r>
              <a:rPr lang="cy-GB" dirty="0"/>
              <a:t>Enghraifft o’r llythyr:</a:t>
            </a:r>
          </a:p>
          <a:p>
            <a:r>
              <a:rPr lang="en-GB" dirty="0" err="1"/>
              <a:t>gobeithio</a:t>
            </a:r>
            <a:r>
              <a:rPr lang="en-GB" dirty="0"/>
              <a:t> y </a:t>
            </a:r>
            <a:r>
              <a:rPr lang="en-GB" dirty="0" err="1"/>
              <a:t>bydda</a:t>
            </a:r>
            <a:r>
              <a:rPr lang="en-GB" dirty="0"/>
              <a:t> </a:t>
            </a:r>
            <a:r>
              <a:rPr lang="en-GB" dirty="0" err="1"/>
              <a:t>i’n</a:t>
            </a:r>
            <a:r>
              <a:rPr lang="en-GB" dirty="0"/>
              <a:t> </a:t>
            </a:r>
            <a:r>
              <a:rPr lang="en-GB" dirty="0" err="1"/>
              <a:t>gwybod</a:t>
            </a:r>
            <a:r>
              <a:rPr lang="en-GB" dirty="0"/>
              <a:t> </a:t>
            </a:r>
            <a:r>
              <a:rPr lang="en-GB" dirty="0" err="1"/>
              <a:t>beth</a:t>
            </a:r>
            <a:r>
              <a:rPr lang="en-GB" dirty="0"/>
              <a:t> </a:t>
            </a:r>
            <a:r>
              <a:rPr lang="en-GB" dirty="0" err="1"/>
              <a:t>mae’r</a:t>
            </a:r>
            <a:r>
              <a:rPr lang="en-GB" dirty="0"/>
              <a:t> </a:t>
            </a:r>
            <a:r>
              <a:rPr lang="en-GB" dirty="0" err="1"/>
              <a:t>tiwtoriaid</a:t>
            </a:r>
            <a:r>
              <a:rPr lang="en-GB" dirty="0"/>
              <a:t> </a:t>
            </a:r>
            <a:r>
              <a:rPr lang="en-GB" dirty="0" err="1"/>
              <a:t>yn</a:t>
            </a:r>
            <a:r>
              <a:rPr lang="en-GB" dirty="0"/>
              <a:t> </a:t>
            </a:r>
            <a:r>
              <a:rPr lang="en-GB" dirty="0" err="1"/>
              <a:t>sôn</a:t>
            </a:r>
            <a:r>
              <a:rPr lang="en-GB" dirty="0"/>
              <a:t> </a:t>
            </a:r>
            <a:r>
              <a:rPr lang="en-GB" b="1" dirty="0" err="1"/>
              <a:t>amdan</a:t>
            </a:r>
            <a:r>
              <a:rPr lang="en-GB" dirty="0"/>
              <a:t> </a:t>
            </a:r>
            <a:r>
              <a:rPr lang="en-GB" dirty="0">
                <a:sym typeface="Wingdings" pitchFamily="2" charset="2"/>
              </a:rPr>
              <a:t></a:t>
            </a:r>
            <a:endParaRPr lang="en-GB" dirty="0"/>
          </a:p>
          <a:p>
            <a:endParaRPr lang="cy-GB" dirty="0"/>
          </a:p>
          <a:p>
            <a:r>
              <a:rPr lang="cy-GB" dirty="0"/>
              <a:t>gobeithio y bydda i’n gwybod </a:t>
            </a:r>
            <a:r>
              <a:rPr lang="cy-GB" b="1" dirty="0"/>
              <a:t>am</a:t>
            </a:r>
            <a:r>
              <a:rPr lang="cy-GB" dirty="0"/>
              <a:t> beth mae’r tiwtoriaid yn sôn </a:t>
            </a:r>
            <a:r>
              <a:rPr lang="cy-GB" dirty="0">
                <a:sym typeface="Wingdings" pitchFamily="2" charset="2"/>
              </a:rPr>
              <a:t></a:t>
            </a:r>
          </a:p>
          <a:p>
            <a:r>
              <a:rPr lang="cy-GB" dirty="0">
                <a:sym typeface="Wingdings" pitchFamily="2" charset="2"/>
              </a:rPr>
              <a:t>gobeithio y bydda i’n gwybod </a:t>
            </a:r>
            <a:r>
              <a:rPr lang="cy-GB" dirty="0"/>
              <a:t>beth mae’r tiwtoriaid yn sôn </a:t>
            </a:r>
            <a:r>
              <a:rPr lang="cy-GB" b="1" dirty="0"/>
              <a:t>amdano </a:t>
            </a:r>
            <a:r>
              <a:rPr lang="cy-GB" b="1" dirty="0">
                <a:sym typeface="Wingdings" pitchFamily="2" charset="2"/>
              </a:rPr>
              <a:t></a:t>
            </a:r>
            <a:endParaRPr lang="en-GB" dirty="0"/>
          </a:p>
          <a:p>
            <a:endParaRPr lang="en-GB" dirty="0"/>
          </a:p>
        </p:txBody>
      </p:sp>
      <p:sp>
        <p:nvSpPr>
          <p:cNvPr id="6" name="Diamond 5">
            <a:extLst>
              <a:ext uri="{FF2B5EF4-FFF2-40B4-BE49-F238E27FC236}">
                <a16:creationId xmlns:a16="http://schemas.microsoft.com/office/drawing/2014/main" id="{F2C92A68-E087-B94E-B885-FFAC9E63472F}"/>
              </a:ext>
            </a:extLst>
          </p:cNvPr>
          <p:cNvSpPr/>
          <p:nvPr/>
        </p:nvSpPr>
        <p:spPr>
          <a:xfrm>
            <a:off x="8699071" y="2653192"/>
            <a:ext cx="2919047" cy="2754923"/>
          </a:xfrm>
          <a:prstGeom prst="diamond">
            <a:avLst/>
          </a:prstGeom>
          <a:solidFill>
            <a:schemeClr val="accent6">
              <a:lumMod val="20000"/>
              <a:lumOff val="80000"/>
            </a:schemeClr>
          </a:solidFill>
          <a:ln w="5715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err="1">
                <a:solidFill>
                  <a:srgbClr val="002060"/>
                </a:solidFill>
              </a:rPr>
              <a:t>Rheswm</a:t>
            </a:r>
            <a:r>
              <a:rPr lang="en-US" b="1" dirty="0">
                <a:solidFill>
                  <a:srgbClr val="002060"/>
                </a:solidFill>
              </a:rPr>
              <a:t> </a:t>
            </a:r>
            <a:r>
              <a:rPr lang="en-US" b="1" dirty="0" err="1">
                <a:solidFill>
                  <a:srgbClr val="002060"/>
                </a:solidFill>
              </a:rPr>
              <a:t>arall</a:t>
            </a:r>
            <a:r>
              <a:rPr lang="en-US" b="1" dirty="0">
                <a:solidFill>
                  <a:srgbClr val="002060"/>
                </a:solidFill>
              </a:rPr>
              <a:t> pam </a:t>
            </a:r>
            <a:r>
              <a:rPr lang="en-US" b="1" dirty="0" err="1">
                <a:solidFill>
                  <a:srgbClr val="002060"/>
                </a:solidFill>
              </a:rPr>
              <a:t>bo</a:t>
            </a:r>
            <a:r>
              <a:rPr lang="en-US" b="1" dirty="0">
                <a:solidFill>
                  <a:srgbClr val="002060"/>
                </a:solidFill>
              </a:rPr>
              <a:t> </a:t>
            </a:r>
            <a:r>
              <a:rPr lang="en-US" b="1" dirty="0" err="1">
                <a:solidFill>
                  <a:srgbClr val="002060"/>
                </a:solidFill>
              </a:rPr>
              <a:t>gwybod</a:t>
            </a:r>
            <a:r>
              <a:rPr lang="en-US" b="1" dirty="0">
                <a:solidFill>
                  <a:srgbClr val="002060"/>
                </a:solidFill>
              </a:rPr>
              <a:t> </a:t>
            </a:r>
            <a:r>
              <a:rPr lang="en-US" b="1" dirty="0" err="1">
                <a:solidFill>
                  <a:srgbClr val="002060"/>
                </a:solidFill>
              </a:rPr>
              <a:t>cenedl</a:t>
            </a:r>
            <a:r>
              <a:rPr lang="en-US" b="1" dirty="0">
                <a:solidFill>
                  <a:srgbClr val="002060"/>
                </a:solidFill>
              </a:rPr>
              <a:t> </a:t>
            </a:r>
            <a:r>
              <a:rPr lang="en-US" b="1" dirty="0" err="1">
                <a:solidFill>
                  <a:srgbClr val="002060"/>
                </a:solidFill>
              </a:rPr>
              <a:t>enw</a:t>
            </a:r>
            <a:r>
              <a:rPr lang="en-US" b="1" dirty="0">
                <a:solidFill>
                  <a:srgbClr val="002060"/>
                </a:solidFill>
              </a:rPr>
              <a:t> </a:t>
            </a:r>
            <a:r>
              <a:rPr lang="en-US" b="1" dirty="0" err="1">
                <a:solidFill>
                  <a:srgbClr val="002060"/>
                </a:solidFill>
              </a:rPr>
              <a:t>yn</a:t>
            </a:r>
            <a:r>
              <a:rPr lang="en-US" b="1" dirty="0">
                <a:solidFill>
                  <a:srgbClr val="002060"/>
                </a:solidFill>
              </a:rPr>
              <a:t> </a:t>
            </a:r>
            <a:r>
              <a:rPr lang="en-US" b="1" dirty="0" err="1">
                <a:solidFill>
                  <a:srgbClr val="002060"/>
                </a:solidFill>
              </a:rPr>
              <a:t>bwysig</a:t>
            </a:r>
            <a:r>
              <a:rPr lang="en-US" b="1" dirty="0">
                <a:solidFill>
                  <a:srgbClr val="002060"/>
                </a:solidFill>
              </a:rPr>
              <a:t>!</a:t>
            </a:r>
          </a:p>
        </p:txBody>
      </p:sp>
      <p:pic>
        <p:nvPicPr>
          <p:cNvPr id="8" name="Picture 7">
            <a:extLst>
              <a:ext uri="{FF2B5EF4-FFF2-40B4-BE49-F238E27FC236}">
                <a16:creationId xmlns:a16="http://schemas.microsoft.com/office/drawing/2014/main" id="{5DB73603-C42A-C244-B715-28DC59DB5E56}"/>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1362387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 calcmode="lin" valueType="num">
                                      <p:cBhvr additive="base">
                                        <p:cTn id="2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anim calcmode="lin" valueType="num">
                                      <p:cBhvr additive="base">
                                        <p:cTn id="29"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animEffect transition="in" filter="dissolve">
                                      <p:cBhvr>
                                        <p:cTn id="35" dur="500"/>
                                        <p:tgtEl>
                                          <p:spTgt spid="4">
                                            <p:txEl>
                                              <p:pRg st="8" end="8"/>
                                            </p:txEl>
                                          </p:spTgt>
                                        </p:tgtEl>
                                      </p:cBhvr>
                                    </p:animEffect>
                                  </p:childTnLst>
                                </p:cTn>
                              </p:par>
                              <p:par>
                                <p:cTn id="36" presetID="9" presetClass="entr" presetSubtype="0" fill="hold" nodeType="withEffect">
                                  <p:stCondLst>
                                    <p:cond delay="0"/>
                                  </p:stCondLst>
                                  <p:childTnLst>
                                    <p:set>
                                      <p:cBhvr>
                                        <p:cTn id="37" dur="1" fill="hold">
                                          <p:stCondLst>
                                            <p:cond delay="0"/>
                                          </p:stCondLst>
                                        </p:cTn>
                                        <p:tgtEl>
                                          <p:spTgt spid="4">
                                            <p:txEl>
                                              <p:pRg st="9" end="9"/>
                                            </p:txEl>
                                          </p:spTgt>
                                        </p:tgtEl>
                                        <p:attrNameLst>
                                          <p:attrName>style.visibility</p:attrName>
                                        </p:attrNameLst>
                                      </p:cBhvr>
                                      <p:to>
                                        <p:strVal val="visible"/>
                                      </p:to>
                                    </p:set>
                                    <p:animEffect transition="in" filter="dissolve">
                                      <p:cBhvr>
                                        <p:cTn id="38" dur="500"/>
                                        <p:tgtEl>
                                          <p:spTgt spid="4">
                                            <p:txEl>
                                              <p:pRg st="9" end="9"/>
                                            </p:txEl>
                                          </p:spTgt>
                                        </p:tgtEl>
                                      </p:cBhvr>
                                    </p:animEffect>
                                  </p:childTnLst>
                                </p:cTn>
                              </p:par>
                              <p:par>
                                <p:cTn id="39" presetID="9" presetClass="entr" presetSubtype="0" fill="hold" nodeType="withEffect">
                                  <p:stCondLst>
                                    <p:cond delay="0"/>
                                  </p:stCondLst>
                                  <p:childTnLst>
                                    <p:set>
                                      <p:cBhvr>
                                        <p:cTn id="40" dur="1" fill="hold">
                                          <p:stCondLst>
                                            <p:cond delay="0"/>
                                          </p:stCondLst>
                                        </p:cTn>
                                        <p:tgtEl>
                                          <p:spTgt spid="4">
                                            <p:txEl>
                                              <p:pRg st="11" end="11"/>
                                            </p:txEl>
                                          </p:spTgt>
                                        </p:tgtEl>
                                        <p:attrNameLst>
                                          <p:attrName>style.visibility</p:attrName>
                                        </p:attrNameLst>
                                      </p:cBhvr>
                                      <p:to>
                                        <p:strVal val="visible"/>
                                      </p:to>
                                    </p:set>
                                    <p:animEffect transition="in" filter="dissolve">
                                      <p:cBhvr>
                                        <p:cTn id="41" dur="500"/>
                                        <p:tgtEl>
                                          <p:spTgt spid="4">
                                            <p:txEl>
                                              <p:pRg st="11" end="11"/>
                                            </p:txEl>
                                          </p:spTgt>
                                        </p:tgtEl>
                                      </p:cBhvr>
                                    </p:animEffect>
                                  </p:childTnLst>
                                </p:cTn>
                              </p:par>
                              <p:par>
                                <p:cTn id="42" presetID="9" presetClass="entr" presetSubtype="0" fill="hold" nodeType="withEffect">
                                  <p:stCondLst>
                                    <p:cond delay="0"/>
                                  </p:stCondLst>
                                  <p:childTnLst>
                                    <p:set>
                                      <p:cBhvr>
                                        <p:cTn id="43" dur="1" fill="hold">
                                          <p:stCondLst>
                                            <p:cond delay="0"/>
                                          </p:stCondLst>
                                        </p:cTn>
                                        <p:tgtEl>
                                          <p:spTgt spid="4">
                                            <p:txEl>
                                              <p:pRg st="12" end="12"/>
                                            </p:txEl>
                                          </p:spTgt>
                                        </p:tgtEl>
                                        <p:attrNameLst>
                                          <p:attrName>style.visibility</p:attrName>
                                        </p:attrNameLst>
                                      </p:cBhvr>
                                      <p:to>
                                        <p:strVal val="visible"/>
                                      </p:to>
                                    </p:set>
                                    <p:animEffect transition="in" filter="dissolve">
                                      <p:cBhvr>
                                        <p:cTn id="44" dur="500"/>
                                        <p:tgtEl>
                                          <p:spTgt spid="4">
                                            <p:txEl>
                                              <p:pRg st="12" end="12"/>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 presetClass="entr" presetSubtype="10"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checkerboard(across)">
                                      <p:cBhvr>
                                        <p:cTn id="4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966EB-4363-8147-B2B6-C0EFE47F8B7F}"/>
              </a:ext>
            </a:extLst>
          </p:cNvPr>
          <p:cNvSpPr>
            <a:spLocks noGrp="1"/>
          </p:cNvSpPr>
          <p:nvPr>
            <p:ph type="title"/>
          </p:nvPr>
        </p:nvSpPr>
        <p:spPr>
          <a:xfrm>
            <a:off x="3587658" y="203466"/>
            <a:ext cx="5323867" cy="656491"/>
          </a:xfrm>
          <a:solidFill>
            <a:schemeClr val="accent1"/>
          </a:solidFill>
          <a:ln w="57150">
            <a:solidFill>
              <a:srgbClr val="002060"/>
            </a:solidFill>
          </a:ln>
        </p:spPr>
        <p:txBody>
          <a:bodyPr>
            <a:normAutofit fontScale="90000"/>
          </a:bodyPr>
          <a:lstStyle/>
          <a:p>
            <a:pPr algn="ctr"/>
            <a:r>
              <a:rPr lang="en-US" b="1" dirty="0" err="1">
                <a:solidFill>
                  <a:schemeClr val="bg1"/>
                </a:solidFill>
              </a:rPr>
              <a:t>Ailadrodd</a:t>
            </a:r>
            <a:r>
              <a:rPr lang="en-US" b="1" dirty="0">
                <a:solidFill>
                  <a:schemeClr val="bg1"/>
                </a:solidFill>
              </a:rPr>
              <a:t> </a:t>
            </a:r>
            <a:r>
              <a:rPr lang="en-US" b="1" dirty="0" err="1">
                <a:solidFill>
                  <a:schemeClr val="bg1"/>
                </a:solidFill>
              </a:rPr>
              <a:t>arddodiaid</a:t>
            </a:r>
            <a:endParaRPr lang="en-US" b="1" dirty="0">
              <a:solidFill>
                <a:schemeClr val="bg1"/>
              </a:solidFill>
            </a:endParaRPr>
          </a:p>
        </p:txBody>
      </p:sp>
      <p:sp>
        <p:nvSpPr>
          <p:cNvPr id="3" name="Content Placeholder 2">
            <a:extLst>
              <a:ext uri="{FF2B5EF4-FFF2-40B4-BE49-F238E27FC236}">
                <a16:creationId xmlns:a16="http://schemas.microsoft.com/office/drawing/2014/main" id="{2042D144-5387-804E-B359-2387A0828B86}"/>
              </a:ext>
            </a:extLst>
          </p:cNvPr>
          <p:cNvSpPr>
            <a:spLocks noGrp="1"/>
          </p:cNvSpPr>
          <p:nvPr>
            <p:ph idx="1"/>
          </p:nvPr>
        </p:nvSpPr>
        <p:spPr>
          <a:xfrm>
            <a:off x="356461" y="1051821"/>
            <a:ext cx="11670224" cy="4946023"/>
          </a:xfrm>
        </p:spPr>
        <p:txBody>
          <a:bodyPr>
            <a:normAutofit fontScale="85000" lnSpcReduction="20000"/>
          </a:bodyPr>
          <a:lstStyle/>
          <a:p>
            <a:pPr marL="0" indent="0">
              <a:buNone/>
            </a:pPr>
            <a:r>
              <a:rPr lang="en-US" sz="2400" dirty="0" err="1"/>
              <a:t>Gwyliwch</a:t>
            </a:r>
            <a:r>
              <a:rPr lang="en-US" sz="2400" dirty="0"/>
              <a:t> </a:t>
            </a:r>
            <a:r>
              <a:rPr lang="en-US" sz="2400" dirty="0" err="1"/>
              <a:t>rhag</a:t>
            </a:r>
            <a:r>
              <a:rPr lang="en-US" sz="2400" dirty="0"/>
              <a:t> </a:t>
            </a:r>
            <a:r>
              <a:rPr lang="en-US" sz="2400" dirty="0" err="1"/>
              <a:t>dilyn</a:t>
            </a:r>
            <a:r>
              <a:rPr lang="en-US" sz="2400" dirty="0"/>
              <a:t> </a:t>
            </a:r>
            <a:r>
              <a:rPr lang="en-US" sz="2400" dirty="0" err="1"/>
              <a:t>cystrawen</a:t>
            </a:r>
            <a:r>
              <a:rPr lang="en-US" sz="2400" dirty="0"/>
              <a:t> y </a:t>
            </a:r>
            <a:r>
              <a:rPr lang="en-US" sz="2400" dirty="0" err="1"/>
              <a:t>Saesneg</a:t>
            </a:r>
            <a:r>
              <a:rPr lang="en-US" sz="2400" dirty="0"/>
              <a:t> </a:t>
            </a:r>
            <a:r>
              <a:rPr lang="en-US" sz="2400" dirty="0" err="1"/>
              <a:t>gyda</a:t>
            </a:r>
            <a:r>
              <a:rPr lang="en-US" sz="2400" dirty="0"/>
              <a:t> </a:t>
            </a:r>
            <a:r>
              <a:rPr lang="en-US" sz="2400" dirty="0" err="1"/>
              <a:t>brawddegau</a:t>
            </a:r>
            <a:r>
              <a:rPr lang="en-US" sz="2400" dirty="0"/>
              <a:t> </a:t>
            </a:r>
            <a:r>
              <a:rPr lang="en-US" sz="2400" dirty="0" err="1"/>
              <a:t>fel</a:t>
            </a:r>
            <a:r>
              <a:rPr lang="en-US" sz="2400" dirty="0"/>
              <a:t>:</a:t>
            </a:r>
          </a:p>
          <a:p>
            <a:pPr marL="0" indent="0" algn="ctr">
              <a:buNone/>
            </a:pPr>
            <a:r>
              <a:rPr lang="en-US" sz="2400" i="1" dirty="0"/>
              <a:t>He was fond </a:t>
            </a:r>
            <a:r>
              <a:rPr lang="en-US" sz="2400" i="1" u="sng" dirty="0"/>
              <a:t>of</a:t>
            </a:r>
            <a:r>
              <a:rPr lang="en-US" sz="2400" i="1" dirty="0"/>
              <a:t> and worried </a:t>
            </a:r>
            <a:r>
              <a:rPr lang="en-US" sz="2400" i="1" u="sng" dirty="0"/>
              <a:t>about</a:t>
            </a:r>
            <a:r>
              <a:rPr lang="en-US" sz="2400" i="1" dirty="0"/>
              <a:t> his colleague.</a:t>
            </a:r>
          </a:p>
          <a:p>
            <a:pPr marL="0" indent="0" algn="ctr">
              <a:buNone/>
            </a:pPr>
            <a:endParaRPr lang="en-US" sz="2400" i="1" dirty="0"/>
          </a:p>
          <a:p>
            <a:pPr marL="0" indent="0" algn="ctr">
              <a:buNone/>
            </a:pPr>
            <a:r>
              <a:rPr lang="en-US" sz="2400" dirty="0" err="1"/>
              <a:t>Roedd</a:t>
            </a:r>
            <a:r>
              <a:rPr lang="en-US" sz="2400" dirty="0"/>
              <a:t> </a:t>
            </a:r>
            <a:r>
              <a:rPr lang="en-US" sz="2400" dirty="0" err="1"/>
              <a:t>yn</a:t>
            </a:r>
            <a:r>
              <a:rPr lang="en-US" sz="2400" dirty="0"/>
              <a:t> </a:t>
            </a:r>
            <a:r>
              <a:rPr lang="en-US" sz="2400" dirty="0" err="1"/>
              <a:t>hoff</a:t>
            </a:r>
            <a:r>
              <a:rPr lang="en-US" sz="2400" dirty="0"/>
              <a:t> o ac </a:t>
            </a:r>
            <a:r>
              <a:rPr lang="en-US" sz="2400" dirty="0" err="1"/>
              <a:t>yn</a:t>
            </a:r>
            <a:r>
              <a:rPr lang="en-US" sz="2400" dirty="0"/>
              <a:t> </a:t>
            </a:r>
            <a:r>
              <a:rPr lang="en-US" sz="2400" dirty="0" err="1"/>
              <a:t>poeni</a:t>
            </a:r>
            <a:r>
              <a:rPr lang="en-US" sz="2400" dirty="0"/>
              <a:t> am </a:t>
            </a:r>
            <a:r>
              <a:rPr lang="en-US" sz="2400" dirty="0" err="1"/>
              <a:t>ei</a:t>
            </a:r>
            <a:r>
              <a:rPr lang="en-US" sz="2400" dirty="0"/>
              <a:t> </a:t>
            </a:r>
            <a:r>
              <a:rPr lang="en-US" sz="2400" dirty="0" err="1"/>
              <a:t>gydweithiwr</a:t>
            </a:r>
            <a:r>
              <a:rPr lang="en-US" sz="2400" dirty="0"/>
              <a:t>. (</a:t>
            </a:r>
            <a:r>
              <a:rPr lang="en-US" sz="2400" dirty="0" err="1"/>
              <a:t>Anghywir</a:t>
            </a:r>
            <a:r>
              <a:rPr lang="en-US" sz="2400" dirty="0"/>
              <a:t>) </a:t>
            </a:r>
            <a:r>
              <a:rPr lang="en-US" sz="2400" dirty="0">
                <a:sym typeface="Wingdings" pitchFamily="2" charset="2"/>
              </a:rPr>
              <a:t></a:t>
            </a:r>
            <a:endParaRPr lang="en-US" sz="2400" dirty="0"/>
          </a:p>
          <a:p>
            <a:pPr marL="0" indent="0">
              <a:buNone/>
            </a:pPr>
            <a:endParaRPr lang="en-US" sz="2400" dirty="0"/>
          </a:p>
          <a:p>
            <a:pPr marL="0" indent="0">
              <a:buNone/>
            </a:pPr>
            <a:r>
              <a:rPr lang="en-US" sz="2400" dirty="0" err="1"/>
              <a:t>Yn</a:t>
            </a:r>
            <a:r>
              <a:rPr lang="en-US" sz="2400" dirty="0"/>
              <a:t> </a:t>
            </a:r>
            <a:r>
              <a:rPr lang="en-US" sz="2400" dirty="0" err="1"/>
              <a:t>Gymraeg</a:t>
            </a:r>
            <a:r>
              <a:rPr lang="en-US" sz="2400" dirty="0"/>
              <a:t>, </a:t>
            </a:r>
            <a:r>
              <a:rPr lang="en-US" sz="2400" dirty="0" err="1"/>
              <a:t>rhaid</a:t>
            </a:r>
            <a:r>
              <a:rPr lang="en-US" sz="2400" dirty="0"/>
              <a:t> </a:t>
            </a:r>
            <a:r>
              <a:rPr lang="en-US" sz="2400" dirty="0" err="1"/>
              <a:t>i</a:t>
            </a:r>
            <a:r>
              <a:rPr lang="en-US" sz="2400" dirty="0"/>
              <a:t> </a:t>
            </a:r>
            <a:r>
              <a:rPr lang="en-US" sz="2400" dirty="0" err="1"/>
              <a:t>ni</a:t>
            </a:r>
            <a:r>
              <a:rPr lang="en-US" sz="2400" dirty="0"/>
              <a:t> </a:t>
            </a:r>
            <a:r>
              <a:rPr lang="en-US" sz="2400" dirty="0" err="1"/>
              <a:t>gyfleu’r</a:t>
            </a:r>
            <a:r>
              <a:rPr lang="en-US" sz="2400" dirty="0"/>
              <a:t> </a:t>
            </a:r>
            <a:r>
              <a:rPr lang="en-US" sz="2400" dirty="0" err="1"/>
              <a:t>ystyr</a:t>
            </a:r>
            <a:r>
              <a:rPr lang="en-US" sz="2400" dirty="0"/>
              <a:t> </a:t>
            </a:r>
            <a:r>
              <a:rPr lang="en-US" sz="2400" dirty="0" err="1"/>
              <a:t>fel</a:t>
            </a:r>
            <a:r>
              <a:rPr lang="en-US" sz="2400" dirty="0"/>
              <a:t> </a:t>
            </a:r>
            <a:r>
              <a:rPr lang="en-US" sz="2400" dirty="0" err="1"/>
              <a:t>hyn</a:t>
            </a:r>
            <a:r>
              <a:rPr lang="en-US" sz="2400" dirty="0"/>
              <a:t>:</a:t>
            </a:r>
          </a:p>
          <a:p>
            <a:endParaRPr lang="en-US" sz="2400" dirty="0"/>
          </a:p>
          <a:p>
            <a:pPr marL="0" indent="0" algn="ctr">
              <a:buNone/>
            </a:pPr>
            <a:r>
              <a:rPr lang="en-US" sz="2400" dirty="0" err="1"/>
              <a:t>Roedd</a:t>
            </a:r>
            <a:r>
              <a:rPr lang="en-US" sz="2400" dirty="0"/>
              <a:t> </a:t>
            </a:r>
            <a:r>
              <a:rPr lang="en-US" sz="2400" dirty="0" err="1"/>
              <a:t>yn</a:t>
            </a:r>
            <a:r>
              <a:rPr lang="en-US" sz="2400" dirty="0"/>
              <a:t> </a:t>
            </a:r>
            <a:r>
              <a:rPr lang="en-US" sz="2400" dirty="0" err="1"/>
              <a:t>hoff</a:t>
            </a:r>
            <a:r>
              <a:rPr lang="en-US" sz="2400" dirty="0"/>
              <a:t> </a:t>
            </a:r>
            <a:r>
              <a:rPr lang="en-US" sz="2400" dirty="0" err="1"/>
              <a:t>o’i</a:t>
            </a:r>
            <a:r>
              <a:rPr lang="en-US" sz="2400" dirty="0"/>
              <a:t> </a:t>
            </a:r>
            <a:r>
              <a:rPr lang="en-US" sz="2400" dirty="0" err="1"/>
              <a:t>gydweithiwr</a:t>
            </a:r>
            <a:r>
              <a:rPr lang="en-US" sz="2400" dirty="0"/>
              <a:t> ac </a:t>
            </a:r>
            <a:r>
              <a:rPr lang="en-US" sz="2400" dirty="0" err="1"/>
              <a:t>yn</a:t>
            </a:r>
            <a:r>
              <a:rPr lang="en-US" sz="2400" dirty="0"/>
              <a:t> </a:t>
            </a:r>
            <a:r>
              <a:rPr lang="en-US" sz="2400" dirty="0" err="1"/>
              <a:t>poeni</a:t>
            </a:r>
            <a:r>
              <a:rPr lang="en-US" sz="2400" dirty="0"/>
              <a:t> </a:t>
            </a:r>
            <a:r>
              <a:rPr lang="en-US" sz="2400" dirty="0" err="1"/>
              <a:t>amdano</a:t>
            </a:r>
            <a:r>
              <a:rPr lang="en-US" sz="2400" dirty="0"/>
              <a:t>. (</a:t>
            </a:r>
            <a:r>
              <a:rPr lang="en-US" sz="2400" dirty="0" err="1"/>
              <a:t>Cywir</a:t>
            </a:r>
            <a:r>
              <a:rPr lang="en-US" sz="2400" dirty="0"/>
              <a:t>) </a:t>
            </a:r>
            <a:r>
              <a:rPr lang="en-US" sz="2400" dirty="0">
                <a:sym typeface="Wingdings" pitchFamily="2" charset="2"/>
              </a:rPr>
              <a:t></a:t>
            </a:r>
            <a:endParaRPr lang="en-US" sz="2400" dirty="0"/>
          </a:p>
          <a:p>
            <a:pPr marL="0" indent="0">
              <a:buNone/>
            </a:pPr>
            <a:endParaRPr lang="en-US" sz="2400" dirty="0"/>
          </a:p>
          <a:p>
            <a:pPr marL="0" indent="0">
              <a:buNone/>
            </a:pPr>
            <a:r>
              <a:rPr lang="en-US" sz="2400" dirty="0" err="1"/>
              <a:t>Enghraifft</a:t>
            </a:r>
            <a:r>
              <a:rPr lang="en-US" sz="2400" dirty="0"/>
              <a:t> </a:t>
            </a:r>
            <a:r>
              <a:rPr lang="en-US" sz="2400" dirty="0" err="1"/>
              <a:t>arall</a:t>
            </a:r>
            <a:r>
              <a:rPr lang="en-US" sz="2400" dirty="0"/>
              <a:t> </a:t>
            </a:r>
            <a:r>
              <a:rPr lang="en-US" sz="2400" dirty="0" err="1"/>
              <a:t>fyddai</a:t>
            </a:r>
            <a:r>
              <a:rPr lang="en-US" sz="2400" dirty="0"/>
              <a:t>:</a:t>
            </a:r>
          </a:p>
          <a:p>
            <a:pPr marL="0" indent="0" algn="ctr">
              <a:buNone/>
            </a:pPr>
            <a:r>
              <a:rPr lang="en-US" sz="2400" i="1" dirty="0"/>
              <a:t>I would like to hear from you on or before 26 March.</a:t>
            </a:r>
          </a:p>
          <a:p>
            <a:pPr marL="0" indent="0">
              <a:buNone/>
            </a:pPr>
            <a:endParaRPr lang="en-US" sz="2400" dirty="0"/>
          </a:p>
          <a:p>
            <a:pPr marL="0" indent="0" algn="ctr">
              <a:buNone/>
            </a:pPr>
            <a:r>
              <a:rPr lang="en-US" sz="2400" dirty="0" err="1"/>
              <a:t>Hoffwn</a:t>
            </a:r>
            <a:r>
              <a:rPr lang="en-US" sz="2400" dirty="0"/>
              <a:t> </a:t>
            </a:r>
            <a:r>
              <a:rPr lang="en-US" sz="2400" dirty="0" err="1"/>
              <a:t>glywed</a:t>
            </a:r>
            <a:r>
              <a:rPr lang="en-US" sz="2400" dirty="0"/>
              <a:t> </a:t>
            </a:r>
            <a:r>
              <a:rPr lang="en-US" sz="2400" dirty="0" err="1"/>
              <a:t>gennych</a:t>
            </a:r>
            <a:r>
              <a:rPr lang="en-US" sz="2400" dirty="0"/>
              <a:t> </a:t>
            </a:r>
            <a:r>
              <a:rPr lang="en-US" sz="2400" dirty="0" err="1"/>
              <a:t>ar</a:t>
            </a:r>
            <a:r>
              <a:rPr lang="en-US" sz="2400" dirty="0"/>
              <a:t> neu </a:t>
            </a:r>
            <a:r>
              <a:rPr lang="en-US" sz="2400" dirty="0" err="1"/>
              <a:t>cyn</a:t>
            </a:r>
            <a:r>
              <a:rPr lang="en-US" sz="2400" dirty="0"/>
              <a:t> 26 </a:t>
            </a:r>
            <a:r>
              <a:rPr lang="en-US" sz="2400" dirty="0" err="1"/>
              <a:t>Mawrth</a:t>
            </a:r>
            <a:r>
              <a:rPr lang="en-US" sz="2400" dirty="0"/>
              <a:t>. </a:t>
            </a:r>
            <a:r>
              <a:rPr lang="en-US" sz="2400" dirty="0">
                <a:sym typeface="Wingdings" pitchFamily="2" charset="2"/>
              </a:rPr>
              <a:t></a:t>
            </a:r>
            <a:endParaRPr lang="en-US" sz="2400" dirty="0"/>
          </a:p>
          <a:p>
            <a:pPr marL="0" indent="0" algn="ctr">
              <a:buNone/>
            </a:pPr>
            <a:r>
              <a:rPr lang="en-US" sz="2400" dirty="0" err="1"/>
              <a:t>Hoffwn</a:t>
            </a:r>
            <a:r>
              <a:rPr lang="en-US" sz="2400" dirty="0"/>
              <a:t> </a:t>
            </a:r>
            <a:r>
              <a:rPr lang="en-US" sz="2400" dirty="0" err="1"/>
              <a:t>glywed</a:t>
            </a:r>
            <a:r>
              <a:rPr lang="en-US" sz="2400" dirty="0"/>
              <a:t> </a:t>
            </a:r>
            <a:r>
              <a:rPr lang="en-US" sz="2400" dirty="0" err="1"/>
              <a:t>gennych</a:t>
            </a:r>
            <a:r>
              <a:rPr lang="en-US" sz="2400" dirty="0"/>
              <a:t> </a:t>
            </a:r>
            <a:r>
              <a:rPr lang="en-US" sz="2400" dirty="0" err="1"/>
              <a:t>ar</a:t>
            </a:r>
            <a:r>
              <a:rPr lang="en-US" sz="2400" dirty="0"/>
              <a:t> 26 </a:t>
            </a:r>
            <a:r>
              <a:rPr lang="en-US" sz="2400" dirty="0" err="1"/>
              <a:t>Mawrth</a:t>
            </a:r>
            <a:r>
              <a:rPr lang="en-US" sz="2400" dirty="0"/>
              <a:t> neu </a:t>
            </a:r>
            <a:r>
              <a:rPr lang="en-US" sz="2400" dirty="0" err="1"/>
              <a:t>cyn</a:t>
            </a:r>
            <a:r>
              <a:rPr lang="en-US" sz="2400" dirty="0"/>
              <a:t> </a:t>
            </a:r>
            <a:r>
              <a:rPr lang="en-US" sz="2400" dirty="0" err="1"/>
              <a:t>hynny</a:t>
            </a:r>
            <a:r>
              <a:rPr lang="en-US" sz="2400" dirty="0"/>
              <a:t>. </a:t>
            </a:r>
            <a:r>
              <a:rPr lang="en-US" sz="2400" dirty="0">
                <a:sym typeface="Wingdings" pitchFamily="2" charset="2"/>
              </a:rPr>
              <a:t></a:t>
            </a:r>
            <a:endParaRPr lang="en-US" dirty="0"/>
          </a:p>
        </p:txBody>
      </p:sp>
      <p:pic>
        <p:nvPicPr>
          <p:cNvPr id="4" name="Picture 3">
            <a:extLst>
              <a:ext uri="{FF2B5EF4-FFF2-40B4-BE49-F238E27FC236}">
                <a16:creationId xmlns:a16="http://schemas.microsoft.com/office/drawing/2014/main" id="{1B6E7EF3-C2AD-CB46-9A55-247ADEE261AF}"/>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293392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barn(inVertical)">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8" presetClass="entr" presetSubtype="12"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strips(downLeft)">
                                      <p:cBhvr>
                                        <p:cTn id="20" dur="500"/>
                                        <p:tgtEl>
                                          <p:spTgt spid="3">
                                            <p:txEl>
                                              <p:pRg st="5" end="5"/>
                                            </p:txEl>
                                          </p:spTgt>
                                        </p:tgtEl>
                                      </p:cBhvr>
                                    </p:animEffect>
                                  </p:childTnLst>
                                </p:cTn>
                              </p:par>
                              <p:par>
                                <p:cTn id="21" presetID="18" presetClass="entr" presetSubtype="12"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strips(downLeft)">
                                      <p:cBhvr>
                                        <p:cTn id="23" dur="500"/>
                                        <p:tgtEl>
                                          <p:spTgt spid="3">
                                            <p:txEl>
                                              <p:pRg st="7" end="7"/>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8" presetClass="entr" presetSubtype="12" fill="hold" nodeType="clickEffect">
                                  <p:stCondLst>
                                    <p:cond delay="0"/>
                                  </p:stCondLst>
                                  <p:childTnLst>
                                    <p:set>
                                      <p:cBhvr>
                                        <p:cTn id="27" dur="1" fill="hold">
                                          <p:stCondLst>
                                            <p:cond delay="0"/>
                                          </p:stCondLst>
                                        </p:cTn>
                                        <p:tgtEl>
                                          <p:spTgt spid="3">
                                            <p:txEl>
                                              <p:pRg st="9" end="9"/>
                                            </p:txEl>
                                          </p:spTgt>
                                        </p:tgtEl>
                                        <p:attrNameLst>
                                          <p:attrName>style.visibility</p:attrName>
                                        </p:attrNameLst>
                                      </p:cBhvr>
                                      <p:to>
                                        <p:strVal val="visible"/>
                                      </p:to>
                                    </p:set>
                                    <p:animEffect transition="in" filter="strips(downLeft)">
                                      <p:cBhvr>
                                        <p:cTn id="28" dur="500"/>
                                        <p:tgtEl>
                                          <p:spTgt spid="3">
                                            <p:txEl>
                                              <p:pRg st="9" end="9"/>
                                            </p:txEl>
                                          </p:spTgt>
                                        </p:tgtEl>
                                      </p:cBhvr>
                                    </p:animEffect>
                                  </p:childTnLst>
                                </p:cTn>
                              </p:par>
                              <p:par>
                                <p:cTn id="29" presetID="18" presetClass="entr" presetSubtype="12"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Effect transition="in" filter="strips(downLeft)">
                                      <p:cBhvr>
                                        <p:cTn id="31" dur="500"/>
                                        <p:tgtEl>
                                          <p:spTgt spid="3">
                                            <p:txEl>
                                              <p:pRg st="10" end="10"/>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3">
                                            <p:txEl>
                                              <p:pRg st="12" end="12"/>
                                            </p:txEl>
                                          </p:spTgt>
                                        </p:tgtEl>
                                        <p:attrNameLst>
                                          <p:attrName>style.visibility</p:attrName>
                                        </p:attrNameLst>
                                      </p:cBhvr>
                                      <p:to>
                                        <p:strVal val="visible"/>
                                      </p:to>
                                    </p:set>
                                    <p:animEffect transition="in" filter="circle(in)">
                                      <p:cBhvr>
                                        <p:cTn id="36" dur="2000"/>
                                        <p:tgtEl>
                                          <p:spTgt spid="3">
                                            <p:txEl>
                                              <p:pRg st="12" end="12"/>
                                            </p:txEl>
                                          </p:spTgt>
                                        </p:tgtEl>
                                      </p:cBhvr>
                                    </p:animEffect>
                                  </p:childTnLst>
                                </p:cTn>
                              </p:par>
                              <p:par>
                                <p:cTn id="37" presetID="6" presetClass="entr" presetSubtype="16" fill="hold" nodeType="withEffect">
                                  <p:stCondLst>
                                    <p:cond delay="0"/>
                                  </p:stCondLst>
                                  <p:childTnLst>
                                    <p:set>
                                      <p:cBhvr>
                                        <p:cTn id="38" dur="1" fill="hold">
                                          <p:stCondLst>
                                            <p:cond delay="0"/>
                                          </p:stCondLst>
                                        </p:cTn>
                                        <p:tgtEl>
                                          <p:spTgt spid="3">
                                            <p:txEl>
                                              <p:pRg st="13" end="13"/>
                                            </p:txEl>
                                          </p:spTgt>
                                        </p:tgtEl>
                                        <p:attrNameLst>
                                          <p:attrName>style.visibility</p:attrName>
                                        </p:attrNameLst>
                                      </p:cBhvr>
                                      <p:to>
                                        <p:strVal val="visible"/>
                                      </p:to>
                                    </p:set>
                                    <p:animEffect transition="in" filter="circle(in)">
                                      <p:cBhvr>
                                        <p:cTn id="39" dur="20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58B82-B585-504B-89EA-F3BCED88E9C6}"/>
              </a:ext>
            </a:extLst>
          </p:cNvPr>
          <p:cNvSpPr>
            <a:spLocks noGrp="1"/>
          </p:cNvSpPr>
          <p:nvPr>
            <p:ph type="title"/>
          </p:nvPr>
        </p:nvSpPr>
        <p:spPr>
          <a:xfrm>
            <a:off x="712921" y="172000"/>
            <a:ext cx="10879810" cy="785445"/>
          </a:xfrm>
          <a:solidFill>
            <a:schemeClr val="accent1"/>
          </a:solidFill>
          <a:ln w="38100">
            <a:solidFill>
              <a:srgbClr val="002060"/>
            </a:solidFill>
          </a:ln>
        </p:spPr>
        <p:txBody>
          <a:bodyPr>
            <a:normAutofit/>
          </a:bodyPr>
          <a:lstStyle/>
          <a:p>
            <a:r>
              <a:rPr lang="en-US" b="1" dirty="0" err="1">
                <a:solidFill>
                  <a:schemeClr val="bg1"/>
                </a:solidFill>
              </a:rPr>
              <a:t>Yr</a:t>
            </a:r>
            <a:r>
              <a:rPr lang="en-US" b="1" dirty="0">
                <a:solidFill>
                  <a:schemeClr val="bg1"/>
                </a:solidFill>
              </a:rPr>
              <a:t> </a:t>
            </a:r>
            <a:r>
              <a:rPr lang="en-US" b="1" dirty="0" err="1">
                <a:solidFill>
                  <a:schemeClr val="bg1"/>
                </a:solidFill>
              </a:rPr>
              <a:t>arddodiad</a:t>
            </a:r>
            <a:r>
              <a:rPr lang="en-US" b="1" dirty="0">
                <a:solidFill>
                  <a:schemeClr val="bg1"/>
                </a:solidFill>
              </a:rPr>
              <a:t> ‘</a:t>
            </a:r>
            <a:r>
              <a:rPr lang="en-US" b="1" dirty="0" err="1">
                <a:solidFill>
                  <a:schemeClr val="bg1"/>
                </a:solidFill>
              </a:rPr>
              <a:t>i</a:t>
            </a:r>
            <a:r>
              <a:rPr lang="en-US" b="1" dirty="0">
                <a:solidFill>
                  <a:schemeClr val="bg1"/>
                </a:solidFill>
              </a:rPr>
              <a:t>’: </a:t>
            </a:r>
            <a:r>
              <a:rPr lang="en-US" b="1" dirty="0" err="1">
                <a:solidFill>
                  <a:schemeClr val="bg1"/>
                </a:solidFill>
              </a:rPr>
              <a:t>Gair</a:t>
            </a:r>
            <a:r>
              <a:rPr lang="en-US" b="1" dirty="0">
                <a:solidFill>
                  <a:schemeClr val="bg1"/>
                </a:solidFill>
              </a:rPr>
              <a:t> </a:t>
            </a:r>
            <a:r>
              <a:rPr lang="en-US" b="1" dirty="0" err="1">
                <a:solidFill>
                  <a:schemeClr val="bg1"/>
                </a:solidFill>
              </a:rPr>
              <a:t>bach</a:t>
            </a:r>
            <a:r>
              <a:rPr lang="en-US" b="1" dirty="0">
                <a:solidFill>
                  <a:schemeClr val="bg1"/>
                </a:solidFill>
              </a:rPr>
              <a:t> </a:t>
            </a:r>
            <a:r>
              <a:rPr lang="en-US" b="1" dirty="0" err="1">
                <a:solidFill>
                  <a:schemeClr val="bg1"/>
                </a:solidFill>
              </a:rPr>
              <a:t>â</a:t>
            </a:r>
            <a:r>
              <a:rPr lang="en-US" b="1" dirty="0">
                <a:solidFill>
                  <a:schemeClr val="bg1"/>
                </a:solidFill>
              </a:rPr>
              <a:t> </a:t>
            </a:r>
            <a:r>
              <a:rPr lang="en-US" b="1" dirty="0" err="1">
                <a:solidFill>
                  <a:schemeClr val="bg1"/>
                </a:solidFill>
              </a:rPr>
              <a:t>goblygiadau</a:t>
            </a:r>
            <a:r>
              <a:rPr lang="en-US" b="1" dirty="0">
                <a:solidFill>
                  <a:schemeClr val="bg1"/>
                </a:solidFill>
              </a:rPr>
              <a:t> </a:t>
            </a:r>
            <a:r>
              <a:rPr lang="en-US" b="1" dirty="0" err="1">
                <a:solidFill>
                  <a:schemeClr val="bg1"/>
                </a:solidFill>
              </a:rPr>
              <a:t>mawr</a:t>
            </a:r>
            <a:r>
              <a:rPr lang="en-US" b="1" dirty="0">
                <a:solidFill>
                  <a:schemeClr val="bg1"/>
                </a:solidFill>
              </a:rPr>
              <a:t>!</a:t>
            </a:r>
          </a:p>
        </p:txBody>
      </p:sp>
      <p:sp>
        <p:nvSpPr>
          <p:cNvPr id="7" name="Rectangle 6">
            <a:extLst>
              <a:ext uri="{FF2B5EF4-FFF2-40B4-BE49-F238E27FC236}">
                <a16:creationId xmlns:a16="http://schemas.microsoft.com/office/drawing/2014/main" id="{35CB2D3C-402D-C64B-872A-87F9BE1F0288}"/>
              </a:ext>
            </a:extLst>
          </p:cNvPr>
          <p:cNvSpPr/>
          <p:nvPr/>
        </p:nvSpPr>
        <p:spPr>
          <a:xfrm>
            <a:off x="712922" y="1555511"/>
            <a:ext cx="7005234" cy="1261627"/>
          </a:xfrm>
          <a:prstGeom prst="rect">
            <a:avLst/>
          </a:prstGeom>
        </p:spPr>
        <p:txBody>
          <a:bodyPr wrap="square">
            <a:spAutoFit/>
          </a:bodyPr>
          <a:lstStyle/>
          <a:p>
            <a:pPr>
              <a:lnSpc>
                <a:spcPct val="115000"/>
              </a:lnSpc>
              <a:spcAft>
                <a:spcPts val="1000"/>
              </a:spcAft>
            </a:pPr>
            <a:r>
              <a:rPr lang="cy-GB" sz="2000" dirty="0">
                <a:latin typeface="Calibri" charset="0"/>
                <a:ea typeface="Calibri" charset="0"/>
                <a:cs typeface="Calibri" charset="0"/>
              </a:rPr>
              <a:t>Rhoi </a:t>
            </a:r>
            <a:r>
              <a:rPr lang="cy-GB" sz="2000" b="1" dirty="0">
                <a:latin typeface="Calibri" charset="0"/>
                <a:ea typeface="Calibri" charset="0"/>
                <a:cs typeface="Calibri" charset="0"/>
              </a:rPr>
              <a:t>i </a:t>
            </a:r>
            <a:r>
              <a:rPr lang="cy-GB" sz="2000" dirty="0">
                <a:latin typeface="Calibri" charset="0"/>
                <a:ea typeface="Calibri" charset="0"/>
                <a:cs typeface="Calibri" charset="0"/>
              </a:rPr>
              <a:t>o flaen geiriau i gyfieithu “to”.  </a:t>
            </a:r>
            <a:endParaRPr lang="en-US" sz="2000" dirty="0">
              <a:latin typeface="Calibri" charset="0"/>
              <a:ea typeface="Calibri" charset="0"/>
              <a:cs typeface="Arial" charset="0"/>
            </a:endParaRPr>
          </a:p>
          <a:p>
            <a:pPr>
              <a:lnSpc>
                <a:spcPct val="115000"/>
              </a:lnSpc>
              <a:spcAft>
                <a:spcPts val="1000"/>
              </a:spcAft>
            </a:pPr>
            <a:r>
              <a:rPr lang="cy-GB" sz="2000" dirty="0">
                <a:latin typeface="Calibri" charset="0"/>
                <a:ea typeface="Calibri" charset="0"/>
                <a:cs typeface="Calibri" charset="0"/>
              </a:rPr>
              <a:t>Mae angen yr arddodiad hwn er mwyn mynegi bwriad / amcan (</a:t>
            </a:r>
            <a:r>
              <a:rPr lang="cy-GB" sz="2000" i="1" dirty="0">
                <a:latin typeface="Calibri" charset="0"/>
                <a:ea typeface="Calibri" charset="0"/>
                <a:cs typeface="Calibri" charset="0"/>
              </a:rPr>
              <a:t>intention</a:t>
            </a:r>
            <a:r>
              <a:rPr lang="cy-GB" sz="2000" dirty="0">
                <a:latin typeface="Calibri" charset="0"/>
                <a:ea typeface="Calibri" charset="0"/>
                <a:cs typeface="Calibri" charset="0"/>
              </a:rPr>
              <a:t>) ac ati ond byddwch yn ofalus rhag ei orddefnyddio.</a:t>
            </a:r>
          </a:p>
        </p:txBody>
      </p:sp>
      <p:sp>
        <p:nvSpPr>
          <p:cNvPr id="8" name="TextBox 7">
            <a:extLst>
              <a:ext uri="{FF2B5EF4-FFF2-40B4-BE49-F238E27FC236}">
                <a16:creationId xmlns:a16="http://schemas.microsoft.com/office/drawing/2014/main" id="{ECB3A0B2-9D46-FD4D-A25E-F27E99BBD778}"/>
              </a:ext>
            </a:extLst>
          </p:cNvPr>
          <p:cNvSpPr txBox="1"/>
          <p:nvPr/>
        </p:nvSpPr>
        <p:spPr>
          <a:xfrm>
            <a:off x="712921" y="3801310"/>
            <a:ext cx="9438467" cy="1754326"/>
          </a:xfrm>
          <a:prstGeom prst="rect">
            <a:avLst/>
          </a:prstGeom>
          <a:noFill/>
          <a:ln w="57150">
            <a:solidFill>
              <a:schemeClr val="accent1"/>
            </a:solidFill>
          </a:ln>
        </p:spPr>
        <p:txBody>
          <a:bodyPr wrap="square" rtlCol="0">
            <a:spAutoFit/>
          </a:bodyPr>
          <a:lstStyle/>
          <a:p>
            <a:r>
              <a:rPr lang="en-US" b="1" dirty="0" err="1"/>
              <a:t>Gydag</a:t>
            </a:r>
            <a:r>
              <a:rPr lang="en-US" b="1" dirty="0"/>
              <a:t> </a:t>
            </a:r>
            <a:r>
              <a:rPr lang="en-US" b="1" dirty="0" err="1"/>
              <a:t>Enwau</a:t>
            </a:r>
            <a:r>
              <a:rPr lang="en-US" b="1" dirty="0"/>
              <a:t> …</a:t>
            </a:r>
          </a:p>
          <a:p>
            <a:endParaRPr lang="en-US" dirty="0"/>
          </a:p>
          <a:p>
            <a:r>
              <a:rPr lang="en-US" dirty="0" err="1"/>
              <a:t>mae</a:t>
            </a:r>
            <a:r>
              <a:rPr lang="en-US" dirty="0"/>
              <a:t> </a:t>
            </a:r>
            <a:r>
              <a:rPr lang="en-US" dirty="0" err="1"/>
              <a:t>angen</a:t>
            </a:r>
            <a:r>
              <a:rPr lang="en-US" dirty="0"/>
              <a:t> </a:t>
            </a:r>
            <a:r>
              <a:rPr lang="en-US" dirty="0" err="1"/>
              <a:t>adolygu</a:t>
            </a:r>
            <a:r>
              <a:rPr lang="en-US" dirty="0"/>
              <a:t>		</a:t>
            </a:r>
            <a:r>
              <a:rPr lang="en-US" dirty="0" err="1"/>
              <a:t>mae’n</a:t>
            </a:r>
            <a:r>
              <a:rPr lang="en-US" dirty="0"/>
              <a:t> </a:t>
            </a:r>
            <a:r>
              <a:rPr lang="en-US" dirty="0" err="1"/>
              <a:t>bryd</a:t>
            </a:r>
            <a:r>
              <a:rPr lang="en-US" dirty="0"/>
              <a:t> </a:t>
            </a:r>
            <a:r>
              <a:rPr lang="en-US" dirty="0" err="1"/>
              <a:t>gorffen</a:t>
            </a:r>
            <a:r>
              <a:rPr lang="en-US" dirty="0"/>
              <a:t>			</a:t>
            </a:r>
            <a:r>
              <a:rPr lang="en-US" dirty="0" err="1"/>
              <a:t>bydd</a:t>
            </a:r>
            <a:r>
              <a:rPr lang="en-US" dirty="0"/>
              <a:t> </a:t>
            </a:r>
            <a:r>
              <a:rPr lang="en-US" dirty="0" err="1"/>
              <a:t>hi’n</a:t>
            </a:r>
            <a:r>
              <a:rPr lang="en-US" dirty="0"/>
              <a:t> </a:t>
            </a:r>
            <a:r>
              <a:rPr lang="en-US" dirty="0" err="1"/>
              <a:t>fraint</a:t>
            </a:r>
            <a:r>
              <a:rPr lang="en-US" dirty="0"/>
              <a:t> </a:t>
            </a:r>
            <a:r>
              <a:rPr lang="en-US" dirty="0" err="1"/>
              <a:t>cael</a:t>
            </a:r>
            <a:endParaRPr lang="en-US" dirty="0"/>
          </a:p>
          <a:p>
            <a:endParaRPr lang="en-US" dirty="0"/>
          </a:p>
          <a:p>
            <a:r>
              <a:rPr lang="en-US" b="1" dirty="0" err="1"/>
              <a:t>Ond</a:t>
            </a:r>
            <a:r>
              <a:rPr lang="en-US" b="1" dirty="0"/>
              <a:t> </a:t>
            </a:r>
            <a:r>
              <a:rPr lang="en-US" dirty="0"/>
              <a:t>… </a:t>
            </a:r>
            <a:r>
              <a:rPr lang="en-US" dirty="0" err="1">
                <a:solidFill>
                  <a:srgbClr val="FF0000"/>
                </a:solidFill>
              </a:rPr>
              <a:t>hawl</a:t>
            </a:r>
            <a:r>
              <a:rPr lang="en-US" dirty="0">
                <a:solidFill>
                  <a:srgbClr val="FF0000"/>
                </a:solidFill>
              </a:rPr>
              <a:t> </a:t>
            </a:r>
            <a:r>
              <a:rPr lang="en-US" dirty="0" err="1">
                <a:solidFill>
                  <a:srgbClr val="FF0000"/>
                </a:solidFill>
              </a:rPr>
              <a:t>i</a:t>
            </a:r>
            <a:r>
              <a:rPr lang="en-US" dirty="0"/>
              <a:t> </a:t>
            </a:r>
            <a:r>
              <a:rPr lang="en-US" dirty="0" err="1"/>
              <a:t>fynd</a:t>
            </a:r>
            <a:r>
              <a:rPr lang="en-US" dirty="0"/>
              <a:t>		</a:t>
            </a:r>
            <a:r>
              <a:rPr lang="en-US" dirty="0" err="1">
                <a:solidFill>
                  <a:srgbClr val="FF0000"/>
                </a:solidFill>
              </a:rPr>
              <a:t>gallu</a:t>
            </a:r>
            <a:r>
              <a:rPr lang="en-US" dirty="0">
                <a:solidFill>
                  <a:srgbClr val="FF0000"/>
                </a:solidFill>
              </a:rPr>
              <a:t> </a:t>
            </a:r>
            <a:r>
              <a:rPr lang="en-US" dirty="0" err="1">
                <a:solidFill>
                  <a:srgbClr val="FF0000"/>
                </a:solidFill>
              </a:rPr>
              <a:t>i</a:t>
            </a:r>
            <a:r>
              <a:rPr lang="en-US" dirty="0">
                <a:solidFill>
                  <a:srgbClr val="FF0000"/>
                </a:solidFill>
              </a:rPr>
              <a:t> </a:t>
            </a:r>
            <a:r>
              <a:rPr lang="en-US" dirty="0" err="1"/>
              <a:t>lwyddo</a:t>
            </a:r>
            <a:r>
              <a:rPr lang="en-US" dirty="0"/>
              <a:t> </a:t>
            </a:r>
            <a:r>
              <a:rPr lang="en-US" dirty="0" err="1"/>
              <a:t>yn</a:t>
            </a:r>
            <a:r>
              <a:rPr lang="en-US" dirty="0"/>
              <a:t> </a:t>
            </a:r>
            <a:r>
              <a:rPr lang="en-US" dirty="0" err="1"/>
              <a:t>yr</a:t>
            </a:r>
            <a:r>
              <a:rPr lang="en-US" dirty="0"/>
              <a:t> </a:t>
            </a:r>
            <a:r>
              <a:rPr lang="en-US" dirty="0" err="1"/>
              <a:t>arholiad</a:t>
            </a:r>
            <a:r>
              <a:rPr lang="en-US" dirty="0"/>
              <a:t>		</a:t>
            </a:r>
            <a:r>
              <a:rPr lang="en-US" dirty="0" err="1">
                <a:solidFill>
                  <a:srgbClr val="FF0000"/>
                </a:solidFill>
              </a:rPr>
              <a:t>caniatád</a:t>
            </a:r>
            <a:r>
              <a:rPr lang="en-US" dirty="0">
                <a:solidFill>
                  <a:srgbClr val="FF0000"/>
                </a:solidFill>
              </a:rPr>
              <a:t> </a:t>
            </a:r>
            <a:r>
              <a:rPr lang="en-US" dirty="0" err="1">
                <a:solidFill>
                  <a:srgbClr val="FF0000"/>
                </a:solidFill>
              </a:rPr>
              <a:t>i</a:t>
            </a:r>
            <a:r>
              <a:rPr lang="en-US" dirty="0">
                <a:solidFill>
                  <a:srgbClr val="FF0000"/>
                </a:solidFill>
              </a:rPr>
              <a:t> </a:t>
            </a:r>
            <a:r>
              <a:rPr lang="en-US" dirty="0" err="1"/>
              <a:t>fynd</a:t>
            </a:r>
            <a:endParaRPr lang="en-US" dirty="0"/>
          </a:p>
          <a:p>
            <a:endParaRPr lang="en-US" dirty="0"/>
          </a:p>
        </p:txBody>
      </p:sp>
      <p:pic>
        <p:nvPicPr>
          <p:cNvPr id="9" name="Picture 8">
            <a:extLst>
              <a:ext uri="{FF2B5EF4-FFF2-40B4-BE49-F238E27FC236}">
                <a16:creationId xmlns:a16="http://schemas.microsoft.com/office/drawing/2014/main" id="{72A73862-CD44-6C48-B818-C4BB16BB6D86}"/>
              </a:ext>
            </a:extLst>
          </p:cNvPr>
          <p:cNvPicPr>
            <a:picLocks noChangeAspect="1"/>
          </p:cNvPicPr>
          <p:nvPr/>
        </p:nvPicPr>
        <p:blipFill rotWithShape="1">
          <a:blip r:embed="rId2"/>
          <a:srcRect t="3313"/>
          <a:stretch/>
        </p:blipFill>
        <p:spPr>
          <a:xfrm>
            <a:off x="0" y="5927834"/>
            <a:ext cx="12192000" cy="930166"/>
          </a:xfrm>
          <a:prstGeom prst="rect">
            <a:avLst/>
          </a:prstGeom>
        </p:spPr>
      </p:pic>
      <p:sp>
        <p:nvSpPr>
          <p:cNvPr id="10" name="6-point Star 5">
            <a:extLst>
              <a:ext uri="{FF2B5EF4-FFF2-40B4-BE49-F238E27FC236}">
                <a16:creationId xmlns:a16="http://schemas.microsoft.com/office/drawing/2014/main" id="{F3C72547-6076-9348-B253-484B77C19F06}"/>
              </a:ext>
            </a:extLst>
          </p:cNvPr>
          <p:cNvSpPr/>
          <p:nvPr/>
        </p:nvSpPr>
        <p:spPr>
          <a:xfrm rot="749919">
            <a:off x="8193122" y="918385"/>
            <a:ext cx="3657599" cy="3554438"/>
          </a:xfrm>
          <a:prstGeom prst="star6">
            <a:avLst/>
          </a:prstGeom>
          <a:solidFill>
            <a:schemeClr val="accent6">
              <a:lumMod val="20000"/>
              <a:lumOff val="80000"/>
            </a:schemeClr>
          </a:solid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err="1">
                <a:solidFill>
                  <a:srgbClr val="002060"/>
                </a:solidFill>
              </a:rPr>
              <a:t>Trowch</a:t>
            </a:r>
            <a:r>
              <a:rPr lang="en-US" dirty="0">
                <a:solidFill>
                  <a:srgbClr val="002060"/>
                </a:solidFill>
              </a:rPr>
              <a:t> ‘</a:t>
            </a:r>
            <a:r>
              <a:rPr lang="en-US" dirty="0" err="1">
                <a:solidFill>
                  <a:srgbClr val="002060"/>
                </a:solidFill>
              </a:rPr>
              <a:t>i</a:t>
            </a:r>
            <a:r>
              <a:rPr lang="en-US" dirty="0">
                <a:solidFill>
                  <a:srgbClr val="002060"/>
                </a:solidFill>
              </a:rPr>
              <a:t>’ </a:t>
            </a:r>
            <a:r>
              <a:rPr lang="en-US" dirty="0" err="1">
                <a:solidFill>
                  <a:srgbClr val="002060"/>
                </a:solidFill>
              </a:rPr>
              <a:t>wyneb</a:t>
            </a:r>
            <a:r>
              <a:rPr lang="en-US" dirty="0">
                <a:solidFill>
                  <a:srgbClr val="002060"/>
                </a:solidFill>
              </a:rPr>
              <a:t> </a:t>
            </a:r>
            <a:r>
              <a:rPr lang="en-US" dirty="0" err="1">
                <a:solidFill>
                  <a:srgbClr val="002060"/>
                </a:solidFill>
              </a:rPr>
              <a:t>i</a:t>
            </a:r>
            <a:r>
              <a:rPr lang="en-US" dirty="0">
                <a:solidFill>
                  <a:srgbClr val="002060"/>
                </a:solidFill>
              </a:rPr>
              <a:t> </a:t>
            </a:r>
            <a:r>
              <a:rPr lang="en-US" dirty="0" err="1">
                <a:solidFill>
                  <a:srgbClr val="002060"/>
                </a:solidFill>
              </a:rPr>
              <a:t>waered</a:t>
            </a:r>
            <a:r>
              <a:rPr lang="en-US" dirty="0">
                <a:solidFill>
                  <a:srgbClr val="002060"/>
                </a:solidFill>
              </a:rPr>
              <a:t> - ! </a:t>
            </a:r>
          </a:p>
          <a:p>
            <a:pPr algn="ctr"/>
            <a:r>
              <a:rPr lang="en-US" dirty="0" err="1">
                <a:solidFill>
                  <a:srgbClr val="002060"/>
                </a:solidFill>
              </a:rPr>
              <a:t>Dydy</a:t>
            </a:r>
            <a:r>
              <a:rPr lang="en-US" dirty="0">
                <a:solidFill>
                  <a:srgbClr val="002060"/>
                </a:solidFill>
              </a:rPr>
              <a:t> </a:t>
            </a:r>
            <a:r>
              <a:rPr lang="en-US" dirty="0" err="1">
                <a:solidFill>
                  <a:srgbClr val="002060"/>
                </a:solidFill>
              </a:rPr>
              <a:t>hynny</a:t>
            </a:r>
            <a:r>
              <a:rPr lang="en-US" dirty="0">
                <a:solidFill>
                  <a:srgbClr val="002060"/>
                </a:solidFill>
              </a:rPr>
              <a:t> </a:t>
            </a:r>
            <a:r>
              <a:rPr lang="en-US" dirty="0" err="1">
                <a:solidFill>
                  <a:srgbClr val="002060"/>
                </a:solidFill>
              </a:rPr>
              <a:t>ddim</a:t>
            </a:r>
            <a:r>
              <a:rPr lang="en-US" dirty="0">
                <a:solidFill>
                  <a:srgbClr val="002060"/>
                </a:solidFill>
              </a:rPr>
              <a:t> </a:t>
            </a:r>
            <a:r>
              <a:rPr lang="en-US" dirty="0" err="1">
                <a:solidFill>
                  <a:srgbClr val="002060"/>
                </a:solidFill>
              </a:rPr>
              <a:t>yn</a:t>
            </a:r>
            <a:r>
              <a:rPr lang="en-US" dirty="0">
                <a:solidFill>
                  <a:srgbClr val="002060"/>
                </a:solidFill>
              </a:rPr>
              <a:t> </a:t>
            </a:r>
            <a:r>
              <a:rPr lang="en-US" dirty="0" err="1">
                <a:solidFill>
                  <a:srgbClr val="002060"/>
                </a:solidFill>
              </a:rPr>
              <a:t>gyd-ddigwyddiad</a:t>
            </a:r>
            <a:r>
              <a:rPr lang="en-US" dirty="0">
                <a:solidFill>
                  <a:srgbClr val="002060"/>
                </a:solidFill>
              </a:rPr>
              <a:t>! </a:t>
            </a:r>
            <a:r>
              <a:rPr lang="en-US" dirty="0" err="1">
                <a:solidFill>
                  <a:srgbClr val="002060"/>
                </a:solidFill>
              </a:rPr>
              <a:t>Byddwch</a:t>
            </a:r>
            <a:r>
              <a:rPr lang="en-US" dirty="0">
                <a:solidFill>
                  <a:srgbClr val="002060"/>
                </a:solidFill>
              </a:rPr>
              <a:t> </a:t>
            </a:r>
            <a:r>
              <a:rPr lang="en-US" dirty="0" err="1">
                <a:solidFill>
                  <a:srgbClr val="002060"/>
                </a:solidFill>
              </a:rPr>
              <a:t>yn</a:t>
            </a:r>
            <a:r>
              <a:rPr lang="en-US" dirty="0">
                <a:solidFill>
                  <a:srgbClr val="002060"/>
                </a:solidFill>
              </a:rPr>
              <a:t> </a:t>
            </a:r>
            <a:r>
              <a:rPr lang="en-US" dirty="0" err="1">
                <a:solidFill>
                  <a:srgbClr val="002060"/>
                </a:solidFill>
              </a:rPr>
              <a:t>ofalus</a:t>
            </a:r>
            <a:r>
              <a:rPr lang="en-US" dirty="0">
                <a:solidFill>
                  <a:srgbClr val="002060"/>
                </a:solidFill>
              </a:rPr>
              <a:t> </a:t>
            </a:r>
            <a:r>
              <a:rPr lang="en-US" dirty="0" err="1">
                <a:solidFill>
                  <a:srgbClr val="002060"/>
                </a:solidFill>
              </a:rPr>
              <a:t>gydag</a:t>
            </a:r>
            <a:r>
              <a:rPr lang="en-US" dirty="0">
                <a:solidFill>
                  <a:srgbClr val="002060"/>
                </a:solidFill>
              </a:rPr>
              <a:t> ‘</a:t>
            </a:r>
            <a:r>
              <a:rPr lang="en-US" dirty="0" err="1">
                <a:solidFill>
                  <a:srgbClr val="002060"/>
                </a:solidFill>
              </a:rPr>
              <a:t>i</a:t>
            </a:r>
            <a:r>
              <a:rPr lang="en-US" dirty="0">
                <a:solidFill>
                  <a:srgbClr val="002060"/>
                </a:solidFill>
              </a:rPr>
              <a:t>’ bob </a:t>
            </a:r>
            <a:r>
              <a:rPr lang="en-US" dirty="0" err="1">
                <a:solidFill>
                  <a:srgbClr val="002060"/>
                </a:solidFill>
              </a:rPr>
              <a:t>tro</a:t>
            </a:r>
            <a:r>
              <a:rPr lang="en-US" dirty="0">
                <a:solidFill>
                  <a:srgbClr val="002060"/>
                </a:solidFill>
              </a:rPr>
              <a:t> </a:t>
            </a:r>
            <a:r>
              <a:rPr lang="en-US" dirty="0">
                <a:solidFill>
                  <a:srgbClr val="002060"/>
                </a:solidFill>
                <a:sym typeface="Wingdings" pitchFamily="2" charset="2"/>
              </a:rPr>
              <a:t></a:t>
            </a:r>
            <a:endParaRPr lang="en-US" dirty="0">
              <a:solidFill>
                <a:srgbClr val="002060"/>
              </a:solidFill>
            </a:endParaRPr>
          </a:p>
        </p:txBody>
      </p:sp>
    </p:spTree>
    <p:extLst>
      <p:ext uri="{BB962C8B-B14F-4D97-AF65-F5344CB8AC3E}">
        <p14:creationId xmlns:p14="http://schemas.microsoft.com/office/powerpoint/2010/main" val="1426756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randombar(horizontal)">
                                      <p:cBhvr>
                                        <p:cTn id="7" dur="500"/>
                                        <p:tgtEl>
                                          <p:spTgt spid="7">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randombar(horizontal)">
                                      <p:cBhvr>
                                        <p:cTn id="10" dur="500"/>
                                        <p:tgtEl>
                                          <p:spTgt spid="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down)">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p:tgtEl>
                                          <p:spTgt spid="10"/>
                                        </p:tgtEl>
                                        <p:attrNameLst>
                                          <p:attrName>ppt_y</p:attrName>
                                        </p:attrNameLst>
                                      </p:cBhvr>
                                      <p:tavLst>
                                        <p:tav tm="0">
                                          <p:val>
                                            <p:strVal val="#ppt_y+#ppt_h*1.125000"/>
                                          </p:val>
                                        </p:tav>
                                        <p:tav tm="100000">
                                          <p:val>
                                            <p:strVal val="#ppt_y"/>
                                          </p:val>
                                        </p:tav>
                                      </p:tavLst>
                                    </p:anim>
                                    <p:animEffect transition="in" filter="wipe(up)">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mph" presetSubtype="2" fill="hold" nodeType="clickEffect">
                                  <p:stCondLst>
                                    <p:cond delay="0"/>
                                  </p:stCondLst>
                                  <p:childTnLst>
                                    <p:animClr clrSpc="rgb" dir="cw">
                                      <p:cBhvr>
                                        <p:cTn id="25" dur="2000" fill="hold"/>
                                        <p:tgtEl>
                                          <p:spTgt spid="10"/>
                                        </p:tgtEl>
                                        <p:attrNameLst>
                                          <p:attrName>fillcolor</p:attrName>
                                        </p:attrNameLst>
                                      </p:cBhvr>
                                      <p:to>
                                        <a:schemeClr val="accent2"/>
                                      </p:to>
                                    </p:animClr>
                                    <p:set>
                                      <p:cBhvr>
                                        <p:cTn id="26" dur="2000" fill="hold"/>
                                        <p:tgtEl>
                                          <p:spTgt spid="10"/>
                                        </p:tgtEl>
                                        <p:attrNameLst>
                                          <p:attrName>fill.type</p:attrName>
                                        </p:attrNameLst>
                                      </p:cBhvr>
                                      <p:to>
                                        <p:strVal val="solid"/>
                                      </p:to>
                                    </p:set>
                                    <p:set>
                                      <p:cBhvr>
                                        <p:cTn id="27" dur="2000" fill="hold"/>
                                        <p:tgtEl>
                                          <p:spTgt spid="10"/>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5A15F7F-FDC5-EB4E-8C1C-0B3EB8FB5BAE}"/>
              </a:ext>
            </a:extLst>
          </p:cNvPr>
          <p:cNvSpPr txBox="1"/>
          <p:nvPr/>
        </p:nvSpPr>
        <p:spPr>
          <a:xfrm>
            <a:off x="712921" y="3429000"/>
            <a:ext cx="10879810" cy="2308324"/>
          </a:xfrm>
          <a:prstGeom prst="rect">
            <a:avLst/>
          </a:prstGeom>
          <a:noFill/>
          <a:ln w="38100">
            <a:solidFill>
              <a:schemeClr val="accent1"/>
            </a:solidFill>
          </a:ln>
        </p:spPr>
        <p:txBody>
          <a:bodyPr wrap="square" rtlCol="0">
            <a:spAutoFit/>
          </a:bodyPr>
          <a:lstStyle/>
          <a:p>
            <a:r>
              <a:rPr lang="en-US" b="1" dirty="0" err="1"/>
              <a:t>Gydag</a:t>
            </a:r>
            <a:r>
              <a:rPr lang="en-US" b="1" dirty="0"/>
              <a:t> </a:t>
            </a:r>
            <a:r>
              <a:rPr lang="en-US" b="1" dirty="0" err="1"/>
              <a:t>ansoddeiriau</a:t>
            </a:r>
            <a:r>
              <a:rPr lang="en-US" b="1" dirty="0"/>
              <a:t> …</a:t>
            </a:r>
          </a:p>
          <a:p>
            <a:endParaRPr lang="en-US" dirty="0"/>
          </a:p>
          <a:p>
            <a:r>
              <a:rPr lang="en-US" dirty="0" err="1"/>
              <a:t>mae’n</a:t>
            </a:r>
            <a:r>
              <a:rPr lang="en-US" dirty="0"/>
              <a:t> well </a:t>
            </a:r>
            <a:r>
              <a:rPr lang="en-US" dirty="0" err="1"/>
              <a:t>peidio</a:t>
            </a:r>
            <a:r>
              <a:rPr lang="en-US" dirty="0"/>
              <a:t> </a:t>
            </a:r>
            <a:r>
              <a:rPr lang="en-US" dirty="0" err="1"/>
              <a:t>dweud</a:t>
            </a:r>
            <a:r>
              <a:rPr lang="en-US" dirty="0"/>
              <a:t>		</a:t>
            </a:r>
            <a:r>
              <a:rPr lang="en-US" dirty="0" err="1"/>
              <a:t>mae’n</a:t>
            </a:r>
            <a:r>
              <a:rPr lang="en-US" dirty="0"/>
              <a:t> </a:t>
            </a:r>
            <a:r>
              <a:rPr lang="en-US" dirty="0" err="1"/>
              <a:t>bwysig</a:t>
            </a:r>
            <a:r>
              <a:rPr lang="en-US" dirty="0"/>
              <a:t> </a:t>
            </a:r>
            <a:r>
              <a:rPr lang="en-US" dirty="0" err="1"/>
              <a:t>gwneud</a:t>
            </a:r>
            <a:r>
              <a:rPr lang="en-US" dirty="0"/>
              <a:t> y </a:t>
            </a:r>
            <a:r>
              <a:rPr lang="en-US" dirty="0" err="1"/>
              <a:t>gwaith</a:t>
            </a:r>
            <a:r>
              <a:rPr lang="en-US" dirty="0"/>
              <a:t>	</a:t>
            </a:r>
            <a:r>
              <a:rPr lang="en-US" dirty="0" err="1"/>
              <a:t>byddai’n</a:t>
            </a:r>
            <a:r>
              <a:rPr lang="en-US" dirty="0"/>
              <a:t> </a:t>
            </a:r>
            <a:r>
              <a:rPr lang="en-US" dirty="0" err="1"/>
              <a:t>fuddiol</a:t>
            </a:r>
            <a:r>
              <a:rPr lang="en-US" dirty="0"/>
              <a:t> </a:t>
            </a:r>
            <a:r>
              <a:rPr lang="en-US" dirty="0" err="1"/>
              <a:t>trafod</a:t>
            </a:r>
            <a:r>
              <a:rPr lang="en-US" dirty="0"/>
              <a:t> y </a:t>
            </a:r>
            <a:r>
              <a:rPr lang="en-US" dirty="0" err="1"/>
              <a:t>pwnc</a:t>
            </a:r>
            <a:endParaRPr lang="en-US" dirty="0"/>
          </a:p>
          <a:p>
            <a:endParaRPr lang="en-US" dirty="0"/>
          </a:p>
          <a:p>
            <a:r>
              <a:rPr lang="en-US" b="1" dirty="0" err="1"/>
              <a:t>Ond</a:t>
            </a:r>
            <a:r>
              <a:rPr lang="en-US" b="1" dirty="0"/>
              <a:t> </a:t>
            </a:r>
            <a:r>
              <a:rPr lang="en-US" dirty="0"/>
              <a:t>… </a:t>
            </a:r>
          </a:p>
          <a:p>
            <a:endParaRPr lang="en-US" dirty="0"/>
          </a:p>
          <a:p>
            <a:r>
              <a:rPr lang="en-US" dirty="0" err="1"/>
              <a:t>yn</a:t>
            </a:r>
            <a:r>
              <a:rPr lang="en-US" dirty="0">
                <a:solidFill>
                  <a:srgbClr val="FF0000"/>
                </a:solidFill>
              </a:rPr>
              <a:t> </a:t>
            </a:r>
            <a:r>
              <a:rPr lang="en-US" dirty="0" err="1">
                <a:solidFill>
                  <a:srgbClr val="FF0000"/>
                </a:solidFill>
              </a:rPr>
              <a:t>addas</a:t>
            </a:r>
            <a:r>
              <a:rPr lang="en-US" dirty="0">
                <a:solidFill>
                  <a:srgbClr val="FF0000"/>
                </a:solidFill>
              </a:rPr>
              <a:t> </a:t>
            </a:r>
            <a:r>
              <a:rPr lang="en-US" dirty="0" err="1">
                <a:solidFill>
                  <a:srgbClr val="FF0000"/>
                </a:solidFill>
              </a:rPr>
              <a:t>i</a:t>
            </a:r>
            <a:r>
              <a:rPr lang="en-US" dirty="0">
                <a:solidFill>
                  <a:srgbClr val="FF0000"/>
                </a:solidFill>
              </a:rPr>
              <a:t> </a:t>
            </a:r>
            <a:r>
              <a:rPr lang="en-US" dirty="0" err="1"/>
              <a:t>gynnal</a:t>
            </a:r>
            <a:r>
              <a:rPr lang="en-US" dirty="0"/>
              <a:t>…			</a:t>
            </a:r>
            <a:r>
              <a:rPr lang="en-US" dirty="0" err="1"/>
              <a:t>yn</a:t>
            </a:r>
            <a:r>
              <a:rPr lang="en-US" dirty="0">
                <a:solidFill>
                  <a:srgbClr val="FF0000"/>
                </a:solidFill>
              </a:rPr>
              <a:t> </a:t>
            </a:r>
            <a:r>
              <a:rPr lang="en-US" dirty="0" err="1">
                <a:solidFill>
                  <a:srgbClr val="FF0000"/>
                </a:solidFill>
              </a:rPr>
              <a:t>gymwys</a:t>
            </a:r>
            <a:r>
              <a:rPr lang="en-US" dirty="0">
                <a:solidFill>
                  <a:srgbClr val="FF0000"/>
                </a:solidFill>
              </a:rPr>
              <a:t> </a:t>
            </a:r>
            <a:r>
              <a:rPr lang="en-US" dirty="0" err="1">
                <a:solidFill>
                  <a:srgbClr val="FF0000"/>
                </a:solidFill>
              </a:rPr>
              <a:t>i</a:t>
            </a:r>
            <a:r>
              <a:rPr lang="en-US" dirty="0">
                <a:solidFill>
                  <a:srgbClr val="FF0000"/>
                </a:solidFill>
              </a:rPr>
              <a:t> </a:t>
            </a:r>
            <a:r>
              <a:rPr lang="en-US" dirty="0" err="1"/>
              <a:t>ddysgu</a:t>
            </a:r>
            <a:r>
              <a:rPr lang="en-US" dirty="0"/>
              <a:t>		</a:t>
            </a:r>
            <a:r>
              <a:rPr lang="en-US" dirty="0" err="1"/>
              <a:t>yn</a:t>
            </a:r>
            <a:r>
              <a:rPr lang="en-US" dirty="0">
                <a:solidFill>
                  <a:srgbClr val="FF0000"/>
                </a:solidFill>
              </a:rPr>
              <a:t> </a:t>
            </a:r>
            <a:r>
              <a:rPr lang="en-US" dirty="0" err="1">
                <a:solidFill>
                  <a:srgbClr val="FF0000"/>
                </a:solidFill>
              </a:rPr>
              <a:t>hyderus</a:t>
            </a:r>
            <a:r>
              <a:rPr lang="en-US" dirty="0">
                <a:solidFill>
                  <a:srgbClr val="FF0000"/>
                </a:solidFill>
              </a:rPr>
              <a:t> </a:t>
            </a:r>
            <a:r>
              <a:rPr lang="en-US" dirty="0" err="1">
                <a:solidFill>
                  <a:srgbClr val="FF0000"/>
                </a:solidFill>
              </a:rPr>
              <a:t>i</a:t>
            </a:r>
            <a:r>
              <a:rPr lang="en-US" dirty="0">
                <a:solidFill>
                  <a:srgbClr val="FF0000"/>
                </a:solidFill>
              </a:rPr>
              <a:t> </a:t>
            </a:r>
            <a:r>
              <a:rPr lang="en-US" dirty="0" err="1"/>
              <a:t>arwain</a:t>
            </a:r>
            <a:endParaRPr lang="en-US" dirty="0"/>
          </a:p>
          <a:p>
            <a:endParaRPr lang="en-US" dirty="0"/>
          </a:p>
        </p:txBody>
      </p:sp>
      <p:sp>
        <p:nvSpPr>
          <p:cNvPr id="6" name="TextBox 5">
            <a:extLst>
              <a:ext uri="{FF2B5EF4-FFF2-40B4-BE49-F238E27FC236}">
                <a16:creationId xmlns:a16="http://schemas.microsoft.com/office/drawing/2014/main" id="{54F55082-8000-284E-870A-D326A7CA5D99}"/>
              </a:ext>
            </a:extLst>
          </p:cNvPr>
          <p:cNvSpPr txBox="1"/>
          <p:nvPr/>
        </p:nvSpPr>
        <p:spPr>
          <a:xfrm>
            <a:off x="712921" y="1066799"/>
            <a:ext cx="10879810" cy="2031325"/>
          </a:xfrm>
          <a:prstGeom prst="rect">
            <a:avLst/>
          </a:prstGeom>
          <a:noFill/>
          <a:ln w="38100">
            <a:solidFill>
              <a:schemeClr val="accent1"/>
            </a:solidFill>
          </a:ln>
        </p:spPr>
        <p:txBody>
          <a:bodyPr wrap="square" rtlCol="0">
            <a:spAutoFit/>
          </a:bodyPr>
          <a:lstStyle/>
          <a:p>
            <a:r>
              <a:rPr lang="en-US" b="1" dirty="0" err="1"/>
              <a:t>Gyda</a:t>
            </a:r>
            <a:r>
              <a:rPr lang="en-US" b="1" dirty="0"/>
              <a:t> </a:t>
            </a:r>
            <a:r>
              <a:rPr lang="en-US" b="1" dirty="0" err="1"/>
              <a:t>berfau</a:t>
            </a:r>
            <a:r>
              <a:rPr lang="en-US" b="1" dirty="0"/>
              <a:t> a </a:t>
            </a:r>
            <a:r>
              <a:rPr lang="en-US" b="1" dirty="0" err="1"/>
              <a:t>berfenwau</a:t>
            </a:r>
            <a:r>
              <a:rPr lang="en-US" b="1" dirty="0"/>
              <a:t> …</a:t>
            </a:r>
          </a:p>
          <a:p>
            <a:endParaRPr lang="en-US" dirty="0"/>
          </a:p>
          <a:p>
            <a:r>
              <a:rPr lang="en-US" dirty="0" err="1"/>
              <a:t>penderfynu</a:t>
            </a:r>
            <a:r>
              <a:rPr lang="en-US" dirty="0"/>
              <a:t> </a:t>
            </a:r>
            <a:r>
              <a:rPr lang="en-US" dirty="0" err="1"/>
              <a:t>mynd</a:t>
            </a:r>
            <a:r>
              <a:rPr lang="en-US" dirty="0"/>
              <a:t>			</a:t>
            </a:r>
            <a:r>
              <a:rPr lang="en-US" dirty="0" err="1"/>
              <a:t>gobeithio</a:t>
            </a:r>
            <a:r>
              <a:rPr lang="en-US" dirty="0"/>
              <a:t> </a:t>
            </a:r>
            <a:r>
              <a:rPr lang="en-US" dirty="0" err="1"/>
              <a:t>cael</a:t>
            </a:r>
            <a:r>
              <a:rPr lang="en-US" dirty="0"/>
              <a:t> y </a:t>
            </a:r>
            <a:r>
              <a:rPr lang="en-US" dirty="0" err="1"/>
              <a:t>swydd</a:t>
            </a:r>
            <a:r>
              <a:rPr lang="en-US" dirty="0"/>
              <a:t>		 	</a:t>
            </a:r>
            <a:r>
              <a:rPr lang="en-US" dirty="0" err="1"/>
              <a:t>cofiwch</a:t>
            </a:r>
            <a:r>
              <a:rPr lang="en-US" dirty="0"/>
              <a:t> </a:t>
            </a:r>
            <a:r>
              <a:rPr lang="en-US" dirty="0" err="1"/>
              <a:t>ddweud</a:t>
            </a:r>
            <a:endParaRPr lang="en-US" dirty="0"/>
          </a:p>
          <a:p>
            <a:endParaRPr lang="en-US" dirty="0"/>
          </a:p>
          <a:p>
            <a:r>
              <a:rPr lang="en-US" dirty="0"/>
              <a:t>OND … </a:t>
            </a:r>
          </a:p>
          <a:p>
            <a:endParaRPr lang="en-US" dirty="0"/>
          </a:p>
          <a:p>
            <a:r>
              <a:rPr lang="en-US" dirty="0" err="1"/>
              <a:t>llwyddo</a:t>
            </a:r>
            <a:r>
              <a:rPr lang="en-US" dirty="0"/>
              <a:t> </a:t>
            </a:r>
            <a:r>
              <a:rPr lang="en-US" dirty="0" err="1"/>
              <a:t>i</a:t>
            </a:r>
            <a:r>
              <a:rPr lang="en-US" dirty="0"/>
              <a:t> </a:t>
            </a:r>
            <a:r>
              <a:rPr lang="en-US" dirty="0" err="1"/>
              <a:t>wneud</a:t>
            </a:r>
            <a:r>
              <a:rPr lang="en-US" dirty="0"/>
              <a:t>…		</a:t>
            </a:r>
            <a:r>
              <a:rPr lang="en-US" dirty="0" err="1"/>
              <a:t>parhau</a:t>
            </a:r>
            <a:r>
              <a:rPr lang="en-US" dirty="0"/>
              <a:t> </a:t>
            </a:r>
            <a:r>
              <a:rPr lang="en-US" dirty="0" err="1"/>
              <a:t>i</a:t>
            </a:r>
            <a:r>
              <a:rPr lang="en-US" dirty="0"/>
              <a:t> </a:t>
            </a:r>
            <a:r>
              <a:rPr lang="en-US" dirty="0" err="1"/>
              <a:t>fynd</a:t>
            </a:r>
            <a:r>
              <a:rPr lang="en-US" dirty="0"/>
              <a:t>	</a:t>
            </a:r>
            <a:r>
              <a:rPr lang="en-US" dirty="0">
                <a:solidFill>
                  <a:srgbClr val="002060"/>
                </a:solidFill>
              </a:rPr>
              <a:t>		</a:t>
            </a:r>
          </a:p>
        </p:txBody>
      </p:sp>
      <p:sp>
        <p:nvSpPr>
          <p:cNvPr id="7" name="Title 1">
            <a:extLst>
              <a:ext uri="{FF2B5EF4-FFF2-40B4-BE49-F238E27FC236}">
                <a16:creationId xmlns:a16="http://schemas.microsoft.com/office/drawing/2014/main" id="{F2A65997-C570-6B4D-B6EA-9ECB57F9FDC0}"/>
              </a:ext>
            </a:extLst>
          </p:cNvPr>
          <p:cNvSpPr>
            <a:spLocks noGrp="1"/>
          </p:cNvSpPr>
          <p:nvPr>
            <p:ph type="title"/>
          </p:nvPr>
        </p:nvSpPr>
        <p:spPr>
          <a:xfrm>
            <a:off x="712921" y="172000"/>
            <a:ext cx="10879810" cy="785445"/>
          </a:xfrm>
          <a:solidFill>
            <a:schemeClr val="accent1"/>
          </a:solidFill>
          <a:ln w="38100">
            <a:solidFill>
              <a:srgbClr val="002060"/>
            </a:solidFill>
          </a:ln>
        </p:spPr>
        <p:txBody>
          <a:bodyPr>
            <a:normAutofit/>
          </a:bodyPr>
          <a:lstStyle/>
          <a:p>
            <a:r>
              <a:rPr lang="en-US" b="1" dirty="0" err="1">
                <a:solidFill>
                  <a:schemeClr val="bg1"/>
                </a:solidFill>
              </a:rPr>
              <a:t>Yr</a:t>
            </a:r>
            <a:r>
              <a:rPr lang="en-US" b="1" dirty="0">
                <a:solidFill>
                  <a:schemeClr val="bg1"/>
                </a:solidFill>
              </a:rPr>
              <a:t> </a:t>
            </a:r>
            <a:r>
              <a:rPr lang="en-US" b="1" dirty="0" err="1">
                <a:solidFill>
                  <a:schemeClr val="bg1"/>
                </a:solidFill>
              </a:rPr>
              <a:t>arddodiad</a:t>
            </a:r>
            <a:r>
              <a:rPr lang="en-US" b="1" dirty="0">
                <a:solidFill>
                  <a:schemeClr val="bg1"/>
                </a:solidFill>
              </a:rPr>
              <a:t> ‘</a:t>
            </a:r>
            <a:r>
              <a:rPr lang="en-US" b="1" dirty="0" err="1">
                <a:solidFill>
                  <a:schemeClr val="bg1"/>
                </a:solidFill>
              </a:rPr>
              <a:t>i</a:t>
            </a:r>
            <a:r>
              <a:rPr lang="en-US" b="1" dirty="0">
                <a:solidFill>
                  <a:schemeClr val="bg1"/>
                </a:solidFill>
              </a:rPr>
              <a:t>’: </a:t>
            </a:r>
            <a:r>
              <a:rPr lang="en-US" b="1" dirty="0" err="1">
                <a:solidFill>
                  <a:schemeClr val="bg1"/>
                </a:solidFill>
              </a:rPr>
              <a:t>Gair</a:t>
            </a:r>
            <a:r>
              <a:rPr lang="en-US" b="1" dirty="0">
                <a:solidFill>
                  <a:schemeClr val="bg1"/>
                </a:solidFill>
              </a:rPr>
              <a:t> </a:t>
            </a:r>
            <a:r>
              <a:rPr lang="en-US" b="1" dirty="0" err="1">
                <a:solidFill>
                  <a:schemeClr val="bg1"/>
                </a:solidFill>
              </a:rPr>
              <a:t>bach</a:t>
            </a:r>
            <a:r>
              <a:rPr lang="en-US" b="1" dirty="0">
                <a:solidFill>
                  <a:schemeClr val="bg1"/>
                </a:solidFill>
              </a:rPr>
              <a:t> </a:t>
            </a:r>
            <a:r>
              <a:rPr lang="en-US" b="1" dirty="0" err="1">
                <a:solidFill>
                  <a:schemeClr val="bg1"/>
                </a:solidFill>
              </a:rPr>
              <a:t>â</a:t>
            </a:r>
            <a:r>
              <a:rPr lang="en-US" b="1" dirty="0">
                <a:solidFill>
                  <a:schemeClr val="bg1"/>
                </a:solidFill>
              </a:rPr>
              <a:t> </a:t>
            </a:r>
            <a:r>
              <a:rPr lang="en-US" b="1" dirty="0" err="1">
                <a:solidFill>
                  <a:schemeClr val="bg1"/>
                </a:solidFill>
              </a:rPr>
              <a:t>goblygiadau</a:t>
            </a:r>
            <a:r>
              <a:rPr lang="en-US" b="1" dirty="0">
                <a:solidFill>
                  <a:schemeClr val="bg1"/>
                </a:solidFill>
              </a:rPr>
              <a:t> </a:t>
            </a:r>
            <a:r>
              <a:rPr lang="en-US" b="1" dirty="0" err="1">
                <a:solidFill>
                  <a:schemeClr val="bg1"/>
                </a:solidFill>
              </a:rPr>
              <a:t>mawr</a:t>
            </a:r>
            <a:r>
              <a:rPr lang="en-US" b="1" dirty="0">
                <a:solidFill>
                  <a:schemeClr val="bg1"/>
                </a:solidFill>
              </a:rPr>
              <a:t>!</a:t>
            </a:r>
          </a:p>
        </p:txBody>
      </p:sp>
      <p:pic>
        <p:nvPicPr>
          <p:cNvPr id="8" name="Picture 7">
            <a:extLst>
              <a:ext uri="{FF2B5EF4-FFF2-40B4-BE49-F238E27FC236}">
                <a16:creationId xmlns:a16="http://schemas.microsoft.com/office/drawing/2014/main" id="{866B164D-7651-D745-822E-9D4D98172E01}"/>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1124191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75F50-6E6D-F443-9574-7BB805E1092D}"/>
              </a:ext>
            </a:extLst>
          </p:cNvPr>
          <p:cNvSpPr>
            <a:spLocks noGrp="1"/>
          </p:cNvSpPr>
          <p:nvPr>
            <p:ph type="title"/>
          </p:nvPr>
        </p:nvSpPr>
        <p:spPr>
          <a:xfrm>
            <a:off x="1793630" y="93787"/>
            <a:ext cx="9163671" cy="986430"/>
          </a:xfrm>
          <a:solidFill>
            <a:schemeClr val="accent1"/>
          </a:solidFill>
          <a:ln w="38100">
            <a:solidFill>
              <a:srgbClr val="002060"/>
            </a:solidFill>
          </a:ln>
        </p:spPr>
        <p:txBody>
          <a:bodyPr/>
          <a:lstStyle/>
          <a:p>
            <a:pPr algn="ctr"/>
            <a:r>
              <a:rPr lang="en-US" b="1" dirty="0" err="1">
                <a:solidFill>
                  <a:schemeClr val="bg1"/>
                </a:solidFill>
              </a:rPr>
              <a:t>Cyfieithu</a:t>
            </a:r>
            <a:r>
              <a:rPr lang="en-US" b="1" dirty="0">
                <a:solidFill>
                  <a:schemeClr val="bg1"/>
                </a:solidFill>
              </a:rPr>
              <a:t> ‘the… of the …’ </a:t>
            </a:r>
            <a:r>
              <a:rPr lang="en-US" b="1" dirty="0" err="1">
                <a:solidFill>
                  <a:schemeClr val="bg1"/>
                </a:solidFill>
              </a:rPr>
              <a:t>o’r</a:t>
            </a:r>
            <a:r>
              <a:rPr lang="en-US" b="1" dirty="0">
                <a:solidFill>
                  <a:schemeClr val="bg1"/>
                </a:solidFill>
              </a:rPr>
              <a:t> </a:t>
            </a:r>
            <a:r>
              <a:rPr lang="en-US" b="1" dirty="0" err="1">
                <a:solidFill>
                  <a:schemeClr val="bg1"/>
                </a:solidFill>
              </a:rPr>
              <a:t>Saesneg</a:t>
            </a:r>
            <a:endParaRPr lang="en-US" b="1" dirty="0">
              <a:solidFill>
                <a:schemeClr val="bg1"/>
              </a:solidFill>
            </a:endParaRPr>
          </a:p>
        </p:txBody>
      </p:sp>
      <p:sp>
        <p:nvSpPr>
          <p:cNvPr id="4" name="Cloud 3">
            <a:extLst>
              <a:ext uri="{FF2B5EF4-FFF2-40B4-BE49-F238E27FC236}">
                <a16:creationId xmlns:a16="http://schemas.microsoft.com/office/drawing/2014/main" id="{2C88EEE0-9536-864B-BD10-445404B42515}"/>
              </a:ext>
            </a:extLst>
          </p:cNvPr>
          <p:cNvSpPr/>
          <p:nvPr/>
        </p:nvSpPr>
        <p:spPr>
          <a:xfrm rot="534404">
            <a:off x="9242402" y="1302262"/>
            <a:ext cx="2599715" cy="201002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err="1"/>
              <a:t>Cofiwch</a:t>
            </a:r>
            <a:r>
              <a:rPr lang="en-US"/>
              <a:t> ‘</a:t>
            </a:r>
            <a:r>
              <a:rPr lang="en-US" err="1"/>
              <a:t>Pobl</a:t>
            </a:r>
            <a:r>
              <a:rPr lang="en-US"/>
              <a:t> y Cwm’ - </a:t>
            </a:r>
          </a:p>
          <a:p>
            <a:pPr algn="ctr"/>
            <a:r>
              <a:rPr lang="en-US">
                <a:solidFill>
                  <a:srgbClr val="FF0000"/>
                </a:solidFill>
              </a:rPr>
              <a:t>The</a:t>
            </a:r>
            <a:r>
              <a:rPr lang="en-US"/>
              <a:t> People </a:t>
            </a:r>
            <a:r>
              <a:rPr lang="en-US">
                <a:solidFill>
                  <a:srgbClr val="FF0000"/>
                </a:solidFill>
              </a:rPr>
              <a:t>of</a:t>
            </a:r>
            <a:r>
              <a:rPr lang="en-US"/>
              <a:t> the Valley</a:t>
            </a:r>
          </a:p>
        </p:txBody>
      </p:sp>
      <p:sp>
        <p:nvSpPr>
          <p:cNvPr id="5" name="Rectangle 4">
            <a:extLst>
              <a:ext uri="{FF2B5EF4-FFF2-40B4-BE49-F238E27FC236}">
                <a16:creationId xmlns:a16="http://schemas.microsoft.com/office/drawing/2014/main" id="{4FAB6259-F10C-F343-861B-F5A331FF4B9C}"/>
              </a:ext>
            </a:extLst>
          </p:cNvPr>
          <p:cNvSpPr/>
          <p:nvPr/>
        </p:nvSpPr>
        <p:spPr>
          <a:xfrm>
            <a:off x="814256" y="1286679"/>
            <a:ext cx="5756031" cy="923330"/>
          </a:xfrm>
          <a:prstGeom prst="rect">
            <a:avLst/>
          </a:prstGeom>
        </p:spPr>
        <p:txBody>
          <a:bodyPr wrap="square">
            <a:spAutoFit/>
          </a:bodyPr>
          <a:lstStyle/>
          <a:p>
            <a:r>
              <a:rPr lang="en-GB" b="1" u="sng" dirty="0" err="1"/>
              <a:t>Yn</a:t>
            </a:r>
            <a:r>
              <a:rPr lang="en-GB" b="1" u="sng" dirty="0"/>
              <a:t> y </a:t>
            </a:r>
            <a:r>
              <a:rPr lang="en-GB" b="1" u="sng" dirty="0" err="1"/>
              <a:t>llythyr</a:t>
            </a:r>
            <a:r>
              <a:rPr lang="en-GB" b="1" u="sng" dirty="0"/>
              <a:t>:</a:t>
            </a:r>
          </a:p>
          <a:p>
            <a:r>
              <a:rPr lang="en-GB" dirty="0"/>
              <a:t>y </a:t>
            </a:r>
            <a:r>
              <a:rPr lang="en-GB" dirty="0" err="1"/>
              <a:t>diwrnod</a:t>
            </a:r>
            <a:r>
              <a:rPr lang="en-GB" dirty="0"/>
              <a:t> </a:t>
            </a:r>
            <a:r>
              <a:rPr lang="en-GB" dirty="0" err="1"/>
              <a:t>cyntaf</a:t>
            </a:r>
            <a:r>
              <a:rPr lang="en-GB" dirty="0"/>
              <a:t> </a:t>
            </a:r>
            <a:r>
              <a:rPr lang="en-GB" dirty="0" err="1"/>
              <a:t>o’r</a:t>
            </a:r>
            <a:r>
              <a:rPr lang="en-GB" dirty="0"/>
              <a:t> </a:t>
            </a:r>
            <a:r>
              <a:rPr lang="en-GB" dirty="0" err="1"/>
              <a:t>cwrs</a:t>
            </a:r>
            <a:r>
              <a:rPr lang="en-GB" dirty="0"/>
              <a:t> </a:t>
            </a:r>
            <a:r>
              <a:rPr lang="en-GB" dirty="0">
                <a:sym typeface="Wingdings" pitchFamily="2" charset="2"/>
              </a:rPr>
              <a:t> </a:t>
            </a:r>
          </a:p>
          <a:p>
            <a:r>
              <a:rPr lang="en-GB" dirty="0" err="1"/>
              <a:t>diwrnod</a:t>
            </a:r>
            <a:r>
              <a:rPr lang="en-GB" dirty="0"/>
              <a:t> </a:t>
            </a:r>
            <a:r>
              <a:rPr lang="en-GB" dirty="0" err="1"/>
              <a:t>cyntaf</a:t>
            </a:r>
            <a:r>
              <a:rPr lang="en-GB" dirty="0"/>
              <a:t> y </a:t>
            </a:r>
            <a:r>
              <a:rPr lang="en-GB" dirty="0" err="1"/>
              <a:t>cwrs</a:t>
            </a:r>
            <a:r>
              <a:rPr lang="en-GB" dirty="0"/>
              <a:t> </a:t>
            </a:r>
            <a:r>
              <a:rPr lang="en-GB" dirty="0">
                <a:sym typeface="Wingdings" pitchFamily="2" charset="2"/>
              </a:rPr>
              <a:t></a:t>
            </a:r>
            <a:endParaRPr lang="en-GB" dirty="0"/>
          </a:p>
        </p:txBody>
      </p:sp>
      <p:sp>
        <p:nvSpPr>
          <p:cNvPr id="6" name="Rectangle 5">
            <a:extLst>
              <a:ext uri="{FF2B5EF4-FFF2-40B4-BE49-F238E27FC236}">
                <a16:creationId xmlns:a16="http://schemas.microsoft.com/office/drawing/2014/main" id="{38EFD2BC-8FB0-FB4D-943B-892B6BCFE38B}"/>
              </a:ext>
            </a:extLst>
          </p:cNvPr>
          <p:cNvSpPr/>
          <p:nvPr/>
        </p:nvSpPr>
        <p:spPr>
          <a:xfrm>
            <a:off x="814256" y="2416471"/>
            <a:ext cx="8288217" cy="3416320"/>
          </a:xfrm>
          <a:prstGeom prst="rect">
            <a:avLst/>
          </a:prstGeom>
        </p:spPr>
        <p:txBody>
          <a:bodyPr wrap="square">
            <a:spAutoFit/>
          </a:bodyPr>
          <a:lstStyle/>
          <a:p>
            <a:r>
              <a:rPr lang="en-GB" dirty="0"/>
              <a:t>Mae </a:t>
            </a:r>
            <a:r>
              <a:rPr lang="en-GB" dirty="0" err="1"/>
              <a:t>angen</a:t>
            </a:r>
            <a:r>
              <a:rPr lang="en-GB" dirty="0"/>
              <a:t> bod </a:t>
            </a:r>
            <a:r>
              <a:rPr lang="en-GB" dirty="0" err="1"/>
              <a:t>yn</a:t>
            </a:r>
            <a:r>
              <a:rPr lang="en-GB" dirty="0"/>
              <a:t> </a:t>
            </a:r>
            <a:r>
              <a:rPr lang="en-GB" dirty="0" err="1"/>
              <a:t>ofalus</a:t>
            </a:r>
            <a:r>
              <a:rPr lang="en-GB" dirty="0"/>
              <a:t> </a:t>
            </a:r>
            <a:r>
              <a:rPr lang="en-GB" dirty="0" err="1"/>
              <a:t>iawn</a:t>
            </a:r>
            <a:r>
              <a:rPr lang="en-GB" dirty="0"/>
              <a:t> </a:t>
            </a:r>
            <a:r>
              <a:rPr lang="en-GB" dirty="0" err="1"/>
              <a:t>wrth</a:t>
            </a:r>
            <a:r>
              <a:rPr lang="en-GB" dirty="0"/>
              <a:t> </a:t>
            </a:r>
            <a:r>
              <a:rPr lang="en-GB" dirty="0" err="1"/>
              <a:t>gyfieithu</a:t>
            </a:r>
            <a:r>
              <a:rPr lang="en-GB" dirty="0"/>
              <a:t> </a:t>
            </a:r>
            <a:r>
              <a:rPr lang="en-GB" dirty="0" err="1"/>
              <a:t>ymadroddion</a:t>
            </a:r>
            <a:r>
              <a:rPr lang="en-GB" dirty="0"/>
              <a:t> </a:t>
            </a:r>
            <a:r>
              <a:rPr lang="en-GB" dirty="0" err="1"/>
              <a:t>lle</a:t>
            </a:r>
            <a:r>
              <a:rPr lang="en-GB" dirty="0"/>
              <a:t> </a:t>
            </a:r>
            <a:r>
              <a:rPr lang="en-GB" dirty="0" err="1"/>
              <a:t>ceir</a:t>
            </a:r>
            <a:r>
              <a:rPr lang="en-GB" dirty="0"/>
              <a:t> “the .... of the” </a:t>
            </a:r>
            <a:r>
              <a:rPr lang="en-GB" dirty="0" err="1"/>
              <a:t>yn</a:t>
            </a:r>
            <a:r>
              <a:rPr lang="en-GB" dirty="0"/>
              <a:t> </a:t>
            </a:r>
            <a:r>
              <a:rPr lang="en-GB" dirty="0" err="1"/>
              <a:t>Saesneg</a:t>
            </a:r>
            <a:r>
              <a:rPr lang="en-GB" dirty="0"/>
              <a:t>.  </a:t>
            </a:r>
            <a:r>
              <a:rPr lang="en-GB" dirty="0" err="1"/>
              <a:t>Yn</a:t>
            </a:r>
            <a:r>
              <a:rPr lang="en-GB" dirty="0"/>
              <a:t> </a:t>
            </a:r>
            <a:r>
              <a:rPr lang="en-GB" dirty="0" err="1"/>
              <a:t>Saesneg</a:t>
            </a:r>
            <a:r>
              <a:rPr lang="en-GB" dirty="0"/>
              <a:t> </a:t>
            </a:r>
            <a:r>
              <a:rPr lang="en-GB" dirty="0" err="1"/>
              <a:t>mae</a:t>
            </a:r>
            <a:r>
              <a:rPr lang="en-GB" dirty="0"/>
              <a:t> </a:t>
            </a:r>
            <a:r>
              <a:rPr lang="en-GB" dirty="0" err="1"/>
              <a:t>angen</a:t>
            </a:r>
            <a:r>
              <a:rPr lang="en-GB" dirty="0"/>
              <a:t> </a:t>
            </a:r>
            <a:r>
              <a:rPr lang="en-GB" b="1" dirty="0"/>
              <a:t>the</a:t>
            </a:r>
            <a:r>
              <a:rPr lang="en-GB" dirty="0"/>
              <a:t> ac </a:t>
            </a:r>
            <a:r>
              <a:rPr lang="en-GB" b="1" dirty="0"/>
              <a:t>of the</a:t>
            </a:r>
            <a:r>
              <a:rPr lang="en-GB" dirty="0"/>
              <a:t> </a:t>
            </a:r>
            <a:r>
              <a:rPr lang="en-GB" dirty="0" err="1"/>
              <a:t>mewn</a:t>
            </a:r>
            <a:r>
              <a:rPr lang="en-GB" dirty="0"/>
              <a:t> </a:t>
            </a:r>
            <a:r>
              <a:rPr lang="en-GB" dirty="0" err="1"/>
              <a:t>ymadroddion</a:t>
            </a:r>
            <a:r>
              <a:rPr lang="en-GB" dirty="0"/>
              <a:t> </a:t>
            </a:r>
            <a:r>
              <a:rPr lang="en-GB" dirty="0" err="1"/>
              <a:t>fel</a:t>
            </a:r>
            <a:r>
              <a:rPr lang="en-GB" dirty="0"/>
              <a:t> y </a:t>
            </a:r>
            <a:r>
              <a:rPr lang="en-GB" dirty="0" err="1"/>
              <a:t>canlynol</a:t>
            </a:r>
            <a:r>
              <a:rPr lang="en-GB" dirty="0"/>
              <a:t>:</a:t>
            </a:r>
          </a:p>
          <a:p>
            <a:r>
              <a:rPr lang="en-GB" dirty="0"/>
              <a:t> </a:t>
            </a:r>
          </a:p>
          <a:p>
            <a:r>
              <a:rPr lang="en-GB" dirty="0">
                <a:solidFill>
                  <a:srgbClr val="FF0000"/>
                </a:solidFill>
              </a:rPr>
              <a:t>the</a:t>
            </a:r>
            <a:r>
              <a:rPr lang="en-GB" dirty="0"/>
              <a:t> chairperson </a:t>
            </a:r>
            <a:r>
              <a:rPr lang="en-GB" dirty="0">
                <a:solidFill>
                  <a:srgbClr val="FF0000"/>
                </a:solidFill>
              </a:rPr>
              <a:t>of</a:t>
            </a:r>
            <a:r>
              <a:rPr lang="en-GB" dirty="0"/>
              <a:t> the governors</a:t>
            </a:r>
          </a:p>
          <a:p>
            <a:r>
              <a:rPr lang="en-GB" dirty="0">
                <a:solidFill>
                  <a:srgbClr val="FF0000"/>
                </a:solidFill>
              </a:rPr>
              <a:t>the</a:t>
            </a:r>
            <a:r>
              <a:rPr lang="en-GB" dirty="0"/>
              <a:t> main point </a:t>
            </a:r>
            <a:r>
              <a:rPr lang="en-GB" dirty="0">
                <a:solidFill>
                  <a:srgbClr val="FF0000"/>
                </a:solidFill>
              </a:rPr>
              <a:t>of</a:t>
            </a:r>
            <a:r>
              <a:rPr lang="en-GB" dirty="0"/>
              <a:t> the letter</a:t>
            </a:r>
          </a:p>
          <a:p>
            <a:r>
              <a:rPr lang="en-GB" dirty="0">
                <a:solidFill>
                  <a:srgbClr val="FF0000"/>
                </a:solidFill>
              </a:rPr>
              <a:t>the</a:t>
            </a:r>
            <a:r>
              <a:rPr lang="en-GB" dirty="0"/>
              <a:t> implications </a:t>
            </a:r>
            <a:r>
              <a:rPr lang="en-GB" dirty="0">
                <a:solidFill>
                  <a:srgbClr val="FF0000"/>
                </a:solidFill>
              </a:rPr>
              <a:t>of</a:t>
            </a:r>
            <a:r>
              <a:rPr lang="en-GB" dirty="0"/>
              <a:t> the letter  </a:t>
            </a:r>
          </a:p>
          <a:p>
            <a:r>
              <a:rPr lang="en-GB" dirty="0"/>
              <a:t> </a:t>
            </a:r>
          </a:p>
          <a:p>
            <a:r>
              <a:rPr lang="en-GB" dirty="0" err="1"/>
              <a:t>Wrth</a:t>
            </a:r>
            <a:r>
              <a:rPr lang="en-GB" dirty="0"/>
              <a:t> </a:t>
            </a:r>
            <a:r>
              <a:rPr lang="en-GB" dirty="0" err="1"/>
              <a:t>gyfieithu</a:t>
            </a:r>
            <a:r>
              <a:rPr lang="en-GB" dirty="0"/>
              <a:t>, does dim </a:t>
            </a:r>
            <a:r>
              <a:rPr lang="en-GB" dirty="0" err="1"/>
              <a:t>angen</a:t>
            </a:r>
            <a:r>
              <a:rPr lang="en-GB" dirty="0"/>
              <a:t> </a:t>
            </a:r>
            <a:r>
              <a:rPr lang="en-GB" dirty="0" err="1"/>
              <a:t>cyfieithu’r</a:t>
            </a:r>
            <a:r>
              <a:rPr lang="en-GB" dirty="0"/>
              <a:t> ‘</a:t>
            </a:r>
            <a:r>
              <a:rPr lang="en-GB" dirty="0">
                <a:solidFill>
                  <a:srgbClr val="FF0000"/>
                </a:solidFill>
              </a:rPr>
              <a:t>the</a:t>
            </a:r>
            <a:r>
              <a:rPr lang="en-GB" dirty="0"/>
              <a:t>’ </a:t>
            </a:r>
            <a:r>
              <a:rPr lang="en-GB" dirty="0" err="1"/>
              <a:t>cyntaf</a:t>
            </a:r>
            <a:r>
              <a:rPr lang="en-GB" dirty="0"/>
              <a:t> </a:t>
            </a:r>
            <a:r>
              <a:rPr lang="en-GB" dirty="0" err="1"/>
              <a:t>na’r</a:t>
            </a:r>
            <a:r>
              <a:rPr lang="en-GB" dirty="0"/>
              <a:t> ‘</a:t>
            </a:r>
            <a:r>
              <a:rPr lang="en-GB" dirty="0">
                <a:solidFill>
                  <a:srgbClr val="FF0000"/>
                </a:solidFill>
              </a:rPr>
              <a:t>of</a:t>
            </a:r>
            <a:r>
              <a:rPr lang="en-GB" dirty="0"/>
              <a:t>’</a:t>
            </a:r>
          </a:p>
          <a:p>
            <a:r>
              <a:rPr lang="en-GB" dirty="0"/>
              <a:t> </a:t>
            </a:r>
          </a:p>
          <a:p>
            <a:r>
              <a:rPr lang="en-GB" dirty="0" err="1"/>
              <a:t>cadeirydd</a:t>
            </a:r>
            <a:r>
              <a:rPr lang="en-GB" dirty="0"/>
              <a:t> y </a:t>
            </a:r>
            <a:r>
              <a:rPr lang="en-GB" dirty="0" err="1"/>
              <a:t>llywodraethwyr</a:t>
            </a:r>
            <a:endParaRPr lang="en-GB" dirty="0"/>
          </a:p>
          <a:p>
            <a:r>
              <a:rPr lang="en-GB" dirty="0" err="1"/>
              <a:t>prif</a:t>
            </a:r>
            <a:r>
              <a:rPr lang="en-GB" dirty="0"/>
              <a:t> </a:t>
            </a:r>
            <a:r>
              <a:rPr lang="en-GB" dirty="0" err="1"/>
              <a:t>bwynt</a:t>
            </a:r>
            <a:r>
              <a:rPr lang="en-GB" dirty="0"/>
              <a:t> y </a:t>
            </a:r>
            <a:r>
              <a:rPr lang="en-GB" dirty="0" err="1"/>
              <a:t>llythyr</a:t>
            </a:r>
            <a:endParaRPr lang="en-GB" dirty="0"/>
          </a:p>
          <a:p>
            <a:r>
              <a:rPr lang="en-GB" dirty="0" err="1"/>
              <a:t>goblygiadau’r</a:t>
            </a:r>
            <a:r>
              <a:rPr lang="en-GB" dirty="0"/>
              <a:t> </a:t>
            </a:r>
            <a:r>
              <a:rPr lang="en-GB" dirty="0" err="1"/>
              <a:t>llythyr</a:t>
            </a:r>
            <a:endParaRPr lang="en-GB" dirty="0"/>
          </a:p>
        </p:txBody>
      </p:sp>
      <p:pic>
        <p:nvPicPr>
          <p:cNvPr id="8" name="Picture 7">
            <a:extLst>
              <a:ext uri="{FF2B5EF4-FFF2-40B4-BE49-F238E27FC236}">
                <a16:creationId xmlns:a16="http://schemas.microsoft.com/office/drawing/2014/main" id="{102763FD-8E23-AC4F-B503-CA6CDA11C08E}"/>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847451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fade">
                                      <p:cBhvr>
                                        <p:cTn id="13" dur="500"/>
                                        <p:tgtEl>
                                          <p:spTgt spid="5">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wipe(down)">
                                      <p:cBhvr>
                                        <p:cTn id="18" dur="500"/>
                                        <p:tgtEl>
                                          <p:spTgt spid="6">
                                            <p:txEl>
                                              <p:pRg st="0" end="0"/>
                                            </p:txEl>
                                          </p:spTgt>
                                        </p:tgtEl>
                                      </p:cBhvr>
                                    </p:animEffect>
                                  </p:childTnLst>
                                </p:cTn>
                              </p:par>
                              <p:par>
                                <p:cTn id="19" presetID="22" presetClass="entr" presetSubtype="4" fill="hold" nodeType="with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wipe(down)">
                                      <p:cBhvr>
                                        <p:cTn id="21" dur="500"/>
                                        <p:tgtEl>
                                          <p:spTgt spid="6">
                                            <p:txEl>
                                              <p:pRg st="1" end="1"/>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wipe(down)">
                                      <p:cBhvr>
                                        <p:cTn id="24" dur="500"/>
                                        <p:tgtEl>
                                          <p:spTgt spid="6">
                                            <p:txEl>
                                              <p:pRg st="2" end="2"/>
                                            </p:txEl>
                                          </p:spTgt>
                                        </p:tgtEl>
                                      </p:cBhvr>
                                    </p:animEffect>
                                  </p:childTnLst>
                                </p:cTn>
                              </p:par>
                              <p:par>
                                <p:cTn id="25" presetID="22" presetClass="entr" presetSubtype="4" fill="hold" nodeType="with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wipe(down)">
                                      <p:cBhvr>
                                        <p:cTn id="27" dur="500"/>
                                        <p:tgtEl>
                                          <p:spTgt spid="6">
                                            <p:txEl>
                                              <p:pRg st="3" end="3"/>
                                            </p:txEl>
                                          </p:spTgt>
                                        </p:tgtEl>
                                      </p:cBhvr>
                                    </p:animEffect>
                                  </p:childTnLst>
                                </p:cTn>
                              </p:par>
                              <p:par>
                                <p:cTn id="28" presetID="22" presetClass="entr" presetSubtype="4" fill="hold" nodeType="withEffect">
                                  <p:stCondLst>
                                    <p:cond delay="0"/>
                                  </p:stCondLst>
                                  <p:childTnLst>
                                    <p:set>
                                      <p:cBhvr>
                                        <p:cTn id="29" dur="1" fill="hold">
                                          <p:stCondLst>
                                            <p:cond delay="0"/>
                                          </p:stCondLst>
                                        </p:cTn>
                                        <p:tgtEl>
                                          <p:spTgt spid="6">
                                            <p:txEl>
                                              <p:pRg st="4" end="4"/>
                                            </p:txEl>
                                          </p:spTgt>
                                        </p:tgtEl>
                                        <p:attrNameLst>
                                          <p:attrName>style.visibility</p:attrName>
                                        </p:attrNameLst>
                                      </p:cBhvr>
                                      <p:to>
                                        <p:strVal val="visible"/>
                                      </p:to>
                                    </p:set>
                                    <p:animEffect transition="in" filter="wipe(down)">
                                      <p:cBhvr>
                                        <p:cTn id="30" dur="500"/>
                                        <p:tgtEl>
                                          <p:spTgt spid="6">
                                            <p:txEl>
                                              <p:pRg st="4" end="4"/>
                                            </p:txEl>
                                          </p:spTgt>
                                        </p:tgtEl>
                                      </p:cBhvr>
                                    </p:animEffect>
                                  </p:childTnLst>
                                </p:cTn>
                              </p:par>
                              <p:par>
                                <p:cTn id="31" presetID="22" presetClass="entr" presetSubtype="4" fill="hold" nodeType="withEffect">
                                  <p:stCondLst>
                                    <p:cond delay="0"/>
                                  </p:stCondLst>
                                  <p:childTnLst>
                                    <p:set>
                                      <p:cBhvr>
                                        <p:cTn id="32" dur="1" fill="hold">
                                          <p:stCondLst>
                                            <p:cond delay="0"/>
                                          </p:stCondLst>
                                        </p:cTn>
                                        <p:tgtEl>
                                          <p:spTgt spid="6">
                                            <p:txEl>
                                              <p:pRg st="5" end="5"/>
                                            </p:txEl>
                                          </p:spTgt>
                                        </p:tgtEl>
                                        <p:attrNameLst>
                                          <p:attrName>style.visibility</p:attrName>
                                        </p:attrNameLst>
                                      </p:cBhvr>
                                      <p:to>
                                        <p:strVal val="visible"/>
                                      </p:to>
                                    </p:set>
                                    <p:animEffect transition="in" filter="wipe(down)">
                                      <p:cBhvr>
                                        <p:cTn id="33" dur="500"/>
                                        <p:tgtEl>
                                          <p:spTgt spid="6">
                                            <p:txEl>
                                              <p:pRg st="5" end="5"/>
                                            </p:txEl>
                                          </p:spTgt>
                                        </p:tgtEl>
                                      </p:cBhvr>
                                    </p:animEffect>
                                  </p:childTnLst>
                                </p:cTn>
                              </p:par>
                              <p:par>
                                <p:cTn id="34" presetID="22" presetClass="entr" presetSubtype="4" fill="hold" nodeType="withEffect">
                                  <p:stCondLst>
                                    <p:cond delay="0"/>
                                  </p:stCondLst>
                                  <p:childTnLst>
                                    <p:set>
                                      <p:cBhvr>
                                        <p:cTn id="35" dur="1" fill="hold">
                                          <p:stCondLst>
                                            <p:cond delay="0"/>
                                          </p:stCondLst>
                                        </p:cTn>
                                        <p:tgtEl>
                                          <p:spTgt spid="6">
                                            <p:txEl>
                                              <p:pRg st="6" end="6"/>
                                            </p:txEl>
                                          </p:spTgt>
                                        </p:tgtEl>
                                        <p:attrNameLst>
                                          <p:attrName>style.visibility</p:attrName>
                                        </p:attrNameLst>
                                      </p:cBhvr>
                                      <p:to>
                                        <p:strVal val="visible"/>
                                      </p:to>
                                    </p:set>
                                    <p:animEffect transition="in" filter="wipe(down)">
                                      <p:cBhvr>
                                        <p:cTn id="36" dur="500"/>
                                        <p:tgtEl>
                                          <p:spTgt spid="6">
                                            <p:txEl>
                                              <p:pRg st="6" end="6"/>
                                            </p:txEl>
                                          </p:spTgt>
                                        </p:tgtEl>
                                      </p:cBhvr>
                                    </p:animEffect>
                                  </p:childTnLst>
                                </p:cTn>
                              </p:par>
                              <p:par>
                                <p:cTn id="37" presetID="22" presetClass="entr" presetSubtype="4" fill="hold" nodeType="withEffect">
                                  <p:stCondLst>
                                    <p:cond delay="0"/>
                                  </p:stCondLst>
                                  <p:childTnLst>
                                    <p:set>
                                      <p:cBhvr>
                                        <p:cTn id="38" dur="1" fill="hold">
                                          <p:stCondLst>
                                            <p:cond delay="0"/>
                                          </p:stCondLst>
                                        </p:cTn>
                                        <p:tgtEl>
                                          <p:spTgt spid="6">
                                            <p:txEl>
                                              <p:pRg st="7" end="7"/>
                                            </p:txEl>
                                          </p:spTgt>
                                        </p:tgtEl>
                                        <p:attrNameLst>
                                          <p:attrName>style.visibility</p:attrName>
                                        </p:attrNameLst>
                                      </p:cBhvr>
                                      <p:to>
                                        <p:strVal val="visible"/>
                                      </p:to>
                                    </p:set>
                                    <p:animEffect transition="in" filter="wipe(down)">
                                      <p:cBhvr>
                                        <p:cTn id="39" dur="500"/>
                                        <p:tgtEl>
                                          <p:spTgt spid="6">
                                            <p:txEl>
                                              <p:pRg st="7" end="7"/>
                                            </p:txEl>
                                          </p:spTgt>
                                        </p:tgtEl>
                                      </p:cBhvr>
                                    </p:animEffect>
                                  </p:childTnLst>
                                </p:cTn>
                              </p:par>
                              <p:par>
                                <p:cTn id="40" presetID="22" presetClass="entr" presetSubtype="4" fill="hold" nodeType="withEffect">
                                  <p:stCondLst>
                                    <p:cond delay="0"/>
                                  </p:stCondLst>
                                  <p:childTnLst>
                                    <p:set>
                                      <p:cBhvr>
                                        <p:cTn id="41" dur="1" fill="hold">
                                          <p:stCondLst>
                                            <p:cond delay="0"/>
                                          </p:stCondLst>
                                        </p:cTn>
                                        <p:tgtEl>
                                          <p:spTgt spid="6">
                                            <p:txEl>
                                              <p:pRg st="8" end="8"/>
                                            </p:txEl>
                                          </p:spTgt>
                                        </p:tgtEl>
                                        <p:attrNameLst>
                                          <p:attrName>style.visibility</p:attrName>
                                        </p:attrNameLst>
                                      </p:cBhvr>
                                      <p:to>
                                        <p:strVal val="visible"/>
                                      </p:to>
                                    </p:set>
                                    <p:animEffect transition="in" filter="wipe(down)">
                                      <p:cBhvr>
                                        <p:cTn id="42" dur="500"/>
                                        <p:tgtEl>
                                          <p:spTgt spid="6">
                                            <p:txEl>
                                              <p:pRg st="8" end="8"/>
                                            </p:txEl>
                                          </p:spTgt>
                                        </p:tgtEl>
                                      </p:cBhvr>
                                    </p:animEffect>
                                  </p:childTnLst>
                                </p:cTn>
                              </p:par>
                              <p:par>
                                <p:cTn id="43" presetID="22" presetClass="entr" presetSubtype="4" fill="hold" nodeType="withEffect">
                                  <p:stCondLst>
                                    <p:cond delay="0"/>
                                  </p:stCondLst>
                                  <p:childTnLst>
                                    <p:set>
                                      <p:cBhvr>
                                        <p:cTn id="44" dur="1" fill="hold">
                                          <p:stCondLst>
                                            <p:cond delay="0"/>
                                          </p:stCondLst>
                                        </p:cTn>
                                        <p:tgtEl>
                                          <p:spTgt spid="6">
                                            <p:txEl>
                                              <p:pRg st="9" end="9"/>
                                            </p:txEl>
                                          </p:spTgt>
                                        </p:tgtEl>
                                        <p:attrNameLst>
                                          <p:attrName>style.visibility</p:attrName>
                                        </p:attrNameLst>
                                      </p:cBhvr>
                                      <p:to>
                                        <p:strVal val="visible"/>
                                      </p:to>
                                    </p:set>
                                    <p:animEffect transition="in" filter="wipe(down)">
                                      <p:cBhvr>
                                        <p:cTn id="45" dur="500"/>
                                        <p:tgtEl>
                                          <p:spTgt spid="6">
                                            <p:txEl>
                                              <p:pRg st="9" end="9"/>
                                            </p:txEl>
                                          </p:spTgt>
                                        </p:tgtEl>
                                      </p:cBhvr>
                                    </p:animEffect>
                                  </p:childTnLst>
                                </p:cTn>
                              </p:par>
                              <p:par>
                                <p:cTn id="46" presetID="22" presetClass="entr" presetSubtype="4" fill="hold" nodeType="withEffect">
                                  <p:stCondLst>
                                    <p:cond delay="0"/>
                                  </p:stCondLst>
                                  <p:childTnLst>
                                    <p:set>
                                      <p:cBhvr>
                                        <p:cTn id="47" dur="1" fill="hold">
                                          <p:stCondLst>
                                            <p:cond delay="0"/>
                                          </p:stCondLst>
                                        </p:cTn>
                                        <p:tgtEl>
                                          <p:spTgt spid="6">
                                            <p:txEl>
                                              <p:pRg st="10" end="10"/>
                                            </p:txEl>
                                          </p:spTgt>
                                        </p:tgtEl>
                                        <p:attrNameLst>
                                          <p:attrName>style.visibility</p:attrName>
                                        </p:attrNameLst>
                                      </p:cBhvr>
                                      <p:to>
                                        <p:strVal val="visible"/>
                                      </p:to>
                                    </p:set>
                                    <p:animEffect transition="in" filter="wipe(down)">
                                      <p:cBhvr>
                                        <p:cTn id="48" dur="500"/>
                                        <p:tgtEl>
                                          <p:spTgt spid="6">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grpId="0" nodeType="clickEffect">
                                  <p:stCondLst>
                                    <p:cond delay="0"/>
                                  </p:stCondLst>
                                  <p:childTnLst>
                                    <p:set>
                                      <p:cBhvr>
                                        <p:cTn id="52" dur="1" fill="hold">
                                          <p:stCondLst>
                                            <p:cond delay="0"/>
                                          </p:stCondLst>
                                        </p:cTn>
                                        <p:tgtEl>
                                          <p:spTgt spid="4"/>
                                        </p:tgtEl>
                                        <p:attrNameLst>
                                          <p:attrName>style.visibility</p:attrName>
                                        </p:attrNameLst>
                                      </p:cBhvr>
                                      <p:to>
                                        <p:strVal val="visible"/>
                                      </p:to>
                                    </p:set>
                                    <p:anim calcmode="lin" valueType="num">
                                      <p:cBhvr>
                                        <p:cTn id="53" dur="1000" fill="hold"/>
                                        <p:tgtEl>
                                          <p:spTgt spid="4"/>
                                        </p:tgtEl>
                                        <p:attrNameLst>
                                          <p:attrName>ppt_w</p:attrName>
                                        </p:attrNameLst>
                                      </p:cBhvr>
                                      <p:tavLst>
                                        <p:tav tm="0">
                                          <p:val>
                                            <p:fltVal val="0"/>
                                          </p:val>
                                        </p:tav>
                                        <p:tav tm="100000">
                                          <p:val>
                                            <p:strVal val="#ppt_w"/>
                                          </p:val>
                                        </p:tav>
                                      </p:tavLst>
                                    </p:anim>
                                    <p:anim calcmode="lin" valueType="num">
                                      <p:cBhvr>
                                        <p:cTn id="54" dur="1000" fill="hold"/>
                                        <p:tgtEl>
                                          <p:spTgt spid="4"/>
                                        </p:tgtEl>
                                        <p:attrNameLst>
                                          <p:attrName>ppt_h</p:attrName>
                                        </p:attrNameLst>
                                      </p:cBhvr>
                                      <p:tavLst>
                                        <p:tav tm="0">
                                          <p:val>
                                            <p:fltVal val="0"/>
                                          </p:val>
                                        </p:tav>
                                        <p:tav tm="100000">
                                          <p:val>
                                            <p:strVal val="#ppt_h"/>
                                          </p:val>
                                        </p:tav>
                                      </p:tavLst>
                                    </p:anim>
                                    <p:anim calcmode="lin" valueType="num">
                                      <p:cBhvr>
                                        <p:cTn id="55" dur="1000" fill="hold"/>
                                        <p:tgtEl>
                                          <p:spTgt spid="4"/>
                                        </p:tgtEl>
                                        <p:attrNameLst>
                                          <p:attrName>style.rotation</p:attrName>
                                        </p:attrNameLst>
                                      </p:cBhvr>
                                      <p:tavLst>
                                        <p:tav tm="0">
                                          <p:val>
                                            <p:fltVal val="90"/>
                                          </p:val>
                                        </p:tav>
                                        <p:tav tm="100000">
                                          <p:val>
                                            <p:fltVal val="0"/>
                                          </p:val>
                                        </p:tav>
                                      </p:tavLst>
                                    </p:anim>
                                    <p:animEffect transition="in" filter="fade">
                                      <p:cBhvr>
                                        <p:cTn id="56"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AB50E-7F71-2D4B-8130-83EAB9CE0A06}"/>
              </a:ext>
            </a:extLst>
          </p:cNvPr>
          <p:cNvSpPr>
            <a:spLocks noGrp="1"/>
          </p:cNvSpPr>
          <p:nvPr>
            <p:ph type="title"/>
          </p:nvPr>
        </p:nvSpPr>
        <p:spPr>
          <a:xfrm>
            <a:off x="3779249" y="79463"/>
            <a:ext cx="4095725" cy="937845"/>
          </a:xfrm>
          <a:solidFill>
            <a:schemeClr val="accent1"/>
          </a:solidFill>
          <a:ln w="38100">
            <a:solidFill>
              <a:srgbClr val="002060"/>
            </a:solidFill>
          </a:ln>
        </p:spPr>
        <p:txBody>
          <a:bodyPr/>
          <a:lstStyle/>
          <a:p>
            <a:pPr algn="ctr"/>
            <a:r>
              <a:rPr lang="en-US" b="1" dirty="0" err="1">
                <a:solidFill>
                  <a:schemeClr val="bg1"/>
                </a:solidFill>
              </a:rPr>
              <a:t>Eich</a:t>
            </a:r>
            <a:r>
              <a:rPr lang="en-US" b="1" dirty="0">
                <a:solidFill>
                  <a:schemeClr val="bg1"/>
                </a:solidFill>
              </a:rPr>
              <a:t> </a:t>
            </a:r>
            <a:r>
              <a:rPr lang="en-US" b="1" dirty="0" err="1">
                <a:solidFill>
                  <a:schemeClr val="bg1"/>
                </a:solidFill>
              </a:rPr>
              <a:t>tro</a:t>
            </a:r>
            <a:r>
              <a:rPr lang="en-US" b="1" dirty="0">
                <a:solidFill>
                  <a:schemeClr val="bg1"/>
                </a:solidFill>
              </a:rPr>
              <a:t> chi…</a:t>
            </a:r>
          </a:p>
        </p:txBody>
      </p:sp>
      <p:sp>
        <p:nvSpPr>
          <p:cNvPr id="3" name="Content Placeholder 2">
            <a:extLst>
              <a:ext uri="{FF2B5EF4-FFF2-40B4-BE49-F238E27FC236}">
                <a16:creationId xmlns:a16="http://schemas.microsoft.com/office/drawing/2014/main" id="{6111682C-9FA6-644B-BFDD-92EAECC6CA7D}"/>
              </a:ext>
            </a:extLst>
          </p:cNvPr>
          <p:cNvSpPr>
            <a:spLocks noGrp="1"/>
          </p:cNvSpPr>
          <p:nvPr>
            <p:ph idx="1"/>
          </p:nvPr>
        </p:nvSpPr>
        <p:spPr>
          <a:xfrm>
            <a:off x="556695" y="1212558"/>
            <a:ext cx="8742288" cy="4715276"/>
          </a:xfrm>
        </p:spPr>
        <p:txBody>
          <a:bodyPr>
            <a:normAutofit/>
          </a:bodyPr>
          <a:lstStyle/>
          <a:p>
            <a:pPr marL="0" indent="0">
              <a:buNone/>
            </a:pPr>
            <a:r>
              <a:rPr lang="en-US" sz="2000" b="1" u="sng" dirty="0" err="1"/>
              <a:t>Cyfieithwch</a:t>
            </a:r>
            <a:r>
              <a:rPr lang="en-US" sz="2000" b="1" u="sng" dirty="0"/>
              <a:t> y </a:t>
            </a:r>
            <a:r>
              <a:rPr lang="en-US" sz="2000" b="1" u="sng" dirty="0" err="1"/>
              <a:t>brawddegau</a:t>
            </a:r>
            <a:r>
              <a:rPr lang="en-US" sz="2000" b="1" u="sng" dirty="0"/>
              <a:t> </a:t>
            </a:r>
            <a:r>
              <a:rPr lang="en-US" sz="2000" b="1" u="sng" dirty="0" err="1"/>
              <a:t>hyn</a:t>
            </a:r>
            <a:r>
              <a:rPr lang="en-US" sz="2000" b="1" u="sng" dirty="0"/>
              <a:t>:</a:t>
            </a:r>
          </a:p>
          <a:p>
            <a:pPr marL="0" indent="0">
              <a:buNone/>
            </a:pPr>
            <a:endParaRPr lang="en-US" sz="2000" dirty="0"/>
          </a:p>
          <a:p>
            <a:pPr marL="0" indent="0">
              <a:buNone/>
            </a:pPr>
            <a:r>
              <a:rPr lang="en-US" sz="2400" dirty="0"/>
              <a:t>On the other side of the classroom.</a:t>
            </a:r>
          </a:p>
          <a:p>
            <a:pPr marL="0" indent="0">
              <a:buNone/>
            </a:pPr>
            <a:r>
              <a:rPr lang="en-US" sz="2400" dirty="0"/>
              <a:t>At the other end of the street.</a:t>
            </a:r>
          </a:p>
          <a:p>
            <a:pPr marL="0" indent="0">
              <a:buNone/>
            </a:pPr>
            <a:r>
              <a:rPr lang="en-US" sz="2400" dirty="0"/>
              <a:t>Half the children in the class .</a:t>
            </a:r>
          </a:p>
          <a:p>
            <a:pPr marL="0" indent="0">
              <a:buNone/>
            </a:pPr>
            <a:r>
              <a:rPr lang="en-US" sz="2400" dirty="0"/>
              <a:t>It is difficult to assess the number of children who will come.</a:t>
            </a:r>
          </a:p>
          <a:p>
            <a:pPr marL="0" indent="0">
              <a:buNone/>
            </a:pPr>
            <a:r>
              <a:rPr lang="en-US" sz="2400" dirty="0"/>
              <a:t>The notes of the last lesson.</a:t>
            </a:r>
          </a:p>
          <a:p>
            <a:pPr marL="0" indent="0">
              <a:buNone/>
            </a:pPr>
            <a:r>
              <a:rPr lang="en-US" sz="2400" dirty="0"/>
              <a:t>One of his students.</a:t>
            </a:r>
          </a:p>
          <a:p>
            <a:pPr marL="0" indent="0">
              <a:buNone/>
            </a:pPr>
            <a:r>
              <a:rPr lang="en-US" sz="2400" dirty="0"/>
              <a:t>The other side of the argument.</a:t>
            </a:r>
          </a:p>
          <a:p>
            <a:pPr marL="0" indent="0">
              <a:buNone/>
            </a:pPr>
            <a:r>
              <a:rPr lang="en-US" sz="2400" dirty="0"/>
              <a:t>The headteacher’s office.</a:t>
            </a:r>
            <a:endParaRPr lang="en-US" sz="2000" dirty="0"/>
          </a:p>
        </p:txBody>
      </p:sp>
      <p:pic>
        <p:nvPicPr>
          <p:cNvPr id="5" name="Picture 4">
            <a:extLst>
              <a:ext uri="{FF2B5EF4-FFF2-40B4-BE49-F238E27FC236}">
                <a16:creationId xmlns:a16="http://schemas.microsoft.com/office/drawing/2014/main" id="{77FB4F71-6A5C-A348-91AB-7DA5856635A9}"/>
              </a:ext>
            </a:extLst>
          </p:cNvPr>
          <p:cNvPicPr>
            <a:picLocks noChangeAspect="1"/>
          </p:cNvPicPr>
          <p:nvPr/>
        </p:nvPicPr>
        <p:blipFill>
          <a:blip r:embed="rId2"/>
          <a:stretch>
            <a:fillRect/>
          </a:stretch>
        </p:blipFill>
        <p:spPr>
          <a:xfrm rot="20624901">
            <a:off x="10268218" y="224171"/>
            <a:ext cx="1302014" cy="1876020"/>
          </a:xfrm>
          <a:prstGeom prst="rect">
            <a:avLst/>
          </a:prstGeom>
        </p:spPr>
      </p:pic>
      <p:pic>
        <p:nvPicPr>
          <p:cNvPr id="7" name="Picture 6">
            <a:extLst>
              <a:ext uri="{FF2B5EF4-FFF2-40B4-BE49-F238E27FC236}">
                <a16:creationId xmlns:a16="http://schemas.microsoft.com/office/drawing/2014/main" id="{637FBBF1-F1D2-3C4B-A884-A02833A8F85C}"/>
              </a:ext>
            </a:extLst>
          </p:cNvPr>
          <p:cNvPicPr>
            <a:picLocks noChangeAspect="1"/>
          </p:cNvPicPr>
          <p:nvPr/>
        </p:nvPicPr>
        <p:blipFill rotWithShape="1">
          <a:blip r:embed="rId3"/>
          <a:srcRect t="3313"/>
          <a:stretch/>
        </p:blipFill>
        <p:spPr>
          <a:xfrm>
            <a:off x="0" y="5927834"/>
            <a:ext cx="12192000" cy="930166"/>
          </a:xfrm>
          <a:prstGeom prst="rect">
            <a:avLst/>
          </a:prstGeom>
        </p:spPr>
      </p:pic>
    </p:spTree>
    <p:extLst>
      <p:ext uri="{BB962C8B-B14F-4D97-AF65-F5344CB8AC3E}">
        <p14:creationId xmlns:p14="http://schemas.microsoft.com/office/powerpoint/2010/main" val="7778686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A1508DA-14BC-6C43-BB23-73B76AAB616C}"/>
              </a:ext>
            </a:extLst>
          </p:cNvPr>
          <p:cNvSpPr/>
          <p:nvPr/>
        </p:nvSpPr>
        <p:spPr>
          <a:xfrm>
            <a:off x="756834" y="1119556"/>
            <a:ext cx="8065477" cy="4708981"/>
          </a:xfrm>
          <a:prstGeom prst="rect">
            <a:avLst/>
          </a:prstGeom>
        </p:spPr>
        <p:txBody>
          <a:bodyPr wrap="square">
            <a:spAutoFit/>
          </a:bodyPr>
          <a:lstStyle/>
          <a:p>
            <a:r>
              <a:rPr lang="en-US" sz="2000" err="1"/>
              <a:t>Ar</a:t>
            </a:r>
            <a:r>
              <a:rPr lang="en-US" sz="2000"/>
              <a:t> </a:t>
            </a:r>
            <a:r>
              <a:rPr lang="en-US" sz="2000" err="1"/>
              <a:t>ochr</a:t>
            </a:r>
            <a:r>
              <a:rPr lang="en-US" sz="2000"/>
              <a:t> </a:t>
            </a:r>
            <a:r>
              <a:rPr lang="en-US" sz="2000" err="1"/>
              <a:t>arall</a:t>
            </a:r>
            <a:r>
              <a:rPr lang="en-US" sz="2000"/>
              <a:t> </a:t>
            </a:r>
            <a:r>
              <a:rPr lang="en-US" sz="2000" err="1"/>
              <a:t>yr</a:t>
            </a:r>
            <a:r>
              <a:rPr lang="en-US" sz="2000"/>
              <a:t> </a:t>
            </a:r>
            <a:r>
              <a:rPr lang="en-US" sz="2000" err="1"/>
              <a:t>ystafell</a:t>
            </a:r>
            <a:r>
              <a:rPr lang="en-US" sz="2000"/>
              <a:t>.</a:t>
            </a:r>
          </a:p>
          <a:p>
            <a:endParaRPr lang="en-US" sz="2000"/>
          </a:p>
          <a:p>
            <a:r>
              <a:rPr lang="en-US" sz="2000" err="1"/>
              <a:t>Ar</a:t>
            </a:r>
            <a:r>
              <a:rPr lang="en-US" sz="2000"/>
              <a:t> ben </a:t>
            </a:r>
            <a:r>
              <a:rPr lang="en-US" sz="2000" err="1"/>
              <a:t>arall</a:t>
            </a:r>
            <a:r>
              <a:rPr lang="en-US" sz="2000"/>
              <a:t> y </a:t>
            </a:r>
            <a:r>
              <a:rPr lang="en-US" sz="2000" err="1"/>
              <a:t>stryd</a:t>
            </a:r>
            <a:r>
              <a:rPr lang="en-US" sz="2000"/>
              <a:t>.</a:t>
            </a:r>
          </a:p>
          <a:p>
            <a:endParaRPr lang="en-US" sz="2000"/>
          </a:p>
          <a:p>
            <a:r>
              <a:rPr lang="en-US" sz="2000"/>
              <a:t>Hanner y plant </a:t>
            </a:r>
            <a:r>
              <a:rPr lang="en-US" sz="2000" err="1"/>
              <a:t>yn</a:t>
            </a:r>
            <a:r>
              <a:rPr lang="en-US" sz="2000"/>
              <a:t> y </a:t>
            </a:r>
            <a:r>
              <a:rPr lang="en-US" sz="2000" err="1"/>
              <a:t>dosbarth</a:t>
            </a:r>
            <a:r>
              <a:rPr lang="en-US" sz="2000"/>
              <a:t>.</a:t>
            </a:r>
          </a:p>
          <a:p>
            <a:endParaRPr lang="en-US" sz="2000"/>
          </a:p>
          <a:p>
            <a:r>
              <a:rPr lang="en-US" sz="2000" err="1"/>
              <a:t>Mae’n</a:t>
            </a:r>
            <a:r>
              <a:rPr lang="en-US" sz="2000"/>
              <a:t> </a:t>
            </a:r>
            <a:r>
              <a:rPr lang="en-US" sz="2000" err="1"/>
              <a:t>anodd</a:t>
            </a:r>
            <a:r>
              <a:rPr lang="en-US" sz="2000"/>
              <a:t> </a:t>
            </a:r>
            <a:r>
              <a:rPr lang="en-US" sz="2000" err="1"/>
              <a:t>asesu</a:t>
            </a:r>
            <a:r>
              <a:rPr lang="en-US" sz="2000"/>
              <a:t> </a:t>
            </a:r>
            <a:r>
              <a:rPr lang="en-US" sz="2000" err="1"/>
              <a:t>nifer</a:t>
            </a:r>
            <a:r>
              <a:rPr lang="en-US" sz="2000"/>
              <a:t> y plant </a:t>
            </a:r>
            <a:r>
              <a:rPr lang="en-US" sz="2000" err="1"/>
              <a:t>fydd</a:t>
            </a:r>
            <a:r>
              <a:rPr lang="en-US" sz="2000"/>
              <a:t> </a:t>
            </a:r>
            <a:r>
              <a:rPr lang="en-US" sz="2000" err="1"/>
              <a:t>yn</a:t>
            </a:r>
            <a:r>
              <a:rPr lang="en-US" sz="2000"/>
              <a:t> </a:t>
            </a:r>
            <a:r>
              <a:rPr lang="en-US" sz="2000" err="1"/>
              <a:t>dod</a:t>
            </a:r>
            <a:r>
              <a:rPr lang="en-US" sz="2000"/>
              <a:t>.</a:t>
            </a:r>
          </a:p>
          <a:p>
            <a:endParaRPr lang="en-US" sz="2000"/>
          </a:p>
          <a:p>
            <a:r>
              <a:rPr lang="en-US" sz="2000" err="1"/>
              <a:t>Nodiadau’r</a:t>
            </a:r>
            <a:r>
              <a:rPr lang="en-US" sz="2000"/>
              <a:t> </a:t>
            </a:r>
            <a:r>
              <a:rPr lang="en-US" sz="2000" err="1"/>
              <a:t>wers</a:t>
            </a:r>
            <a:r>
              <a:rPr lang="en-US" sz="2000"/>
              <a:t> </a:t>
            </a:r>
            <a:r>
              <a:rPr lang="en-US" sz="2000" err="1"/>
              <a:t>ddiwethaf</a:t>
            </a:r>
            <a:r>
              <a:rPr lang="en-US" sz="2000"/>
              <a:t>.</a:t>
            </a:r>
          </a:p>
          <a:p>
            <a:endParaRPr lang="en-US" sz="2000"/>
          </a:p>
          <a:p>
            <a:r>
              <a:rPr lang="en-US" sz="2000"/>
              <a:t>Un </a:t>
            </a:r>
            <a:r>
              <a:rPr lang="en-US" sz="2000" err="1"/>
              <a:t>o’i</a:t>
            </a:r>
            <a:r>
              <a:rPr lang="en-US" sz="2000"/>
              <a:t> </a:t>
            </a:r>
            <a:r>
              <a:rPr lang="en-US" sz="2000" err="1"/>
              <a:t>fyfyrwyr</a:t>
            </a:r>
            <a:r>
              <a:rPr lang="en-US" sz="2000"/>
              <a:t> (e).</a:t>
            </a:r>
          </a:p>
          <a:p>
            <a:endParaRPr lang="en-US" sz="2000"/>
          </a:p>
          <a:p>
            <a:r>
              <a:rPr lang="en-US" sz="2000" err="1"/>
              <a:t>Ochr</a:t>
            </a:r>
            <a:r>
              <a:rPr lang="en-US" sz="2000"/>
              <a:t> </a:t>
            </a:r>
            <a:r>
              <a:rPr lang="en-US" sz="2000" err="1"/>
              <a:t>arall</a:t>
            </a:r>
            <a:r>
              <a:rPr lang="en-US" sz="2000"/>
              <a:t> y </a:t>
            </a:r>
            <a:r>
              <a:rPr lang="en-US" sz="2000" err="1"/>
              <a:t>ddadl</a:t>
            </a:r>
            <a:r>
              <a:rPr lang="en-US" sz="2000"/>
              <a:t>.</a:t>
            </a:r>
          </a:p>
          <a:p>
            <a:endParaRPr lang="en-US" sz="2000"/>
          </a:p>
          <a:p>
            <a:r>
              <a:rPr lang="en-US" sz="2000" err="1"/>
              <a:t>Swyddfa’r</a:t>
            </a:r>
            <a:r>
              <a:rPr lang="en-US" sz="2000"/>
              <a:t> </a:t>
            </a:r>
            <a:r>
              <a:rPr lang="en-US" sz="2000" err="1"/>
              <a:t>prifathro</a:t>
            </a:r>
            <a:r>
              <a:rPr lang="en-US" sz="2000"/>
              <a:t>/</a:t>
            </a:r>
            <a:r>
              <a:rPr lang="en-US" sz="2000" err="1"/>
              <a:t>brifathrawes</a:t>
            </a:r>
            <a:r>
              <a:rPr lang="en-US" sz="2000"/>
              <a:t>.</a:t>
            </a:r>
          </a:p>
        </p:txBody>
      </p:sp>
      <p:pic>
        <p:nvPicPr>
          <p:cNvPr id="5" name="Picture 4">
            <a:extLst>
              <a:ext uri="{FF2B5EF4-FFF2-40B4-BE49-F238E27FC236}">
                <a16:creationId xmlns:a16="http://schemas.microsoft.com/office/drawing/2014/main" id="{C4D8C28D-7A67-7D43-9C86-B275FC8B0A8A}"/>
              </a:ext>
            </a:extLst>
          </p:cNvPr>
          <p:cNvPicPr>
            <a:picLocks noChangeAspect="1"/>
          </p:cNvPicPr>
          <p:nvPr/>
        </p:nvPicPr>
        <p:blipFill>
          <a:blip r:embed="rId2"/>
          <a:stretch>
            <a:fillRect/>
          </a:stretch>
        </p:blipFill>
        <p:spPr>
          <a:xfrm>
            <a:off x="9385084" y="2050361"/>
            <a:ext cx="2207647" cy="3548004"/>
          </a:xfrm>
          <a:prstGeom prst="rect">
            <a:avLst/>
          </a:prstGeom>
        </p:spPr>
      </p:pic>
      <p:pic>
        <p:nvPicPr>
          <p:cNvPr id="6" name="Picture 5">
            <a:extLst>
              <a:ext uri="{FF2B5EF4-FFF2-40B4-BE49-F238E27FC236}">
                <a16:creationId xmlns:a16="http://schemas.microsoft.com/office/drawing/2014/main" id="{B02903F9-CB6D-454D-BB28-FF6C7BDB70BD}"/>
              </a:ext>
            </a:extLst>
          </p:cNvPr>
          <p:cNvPicPr>
            <a:picLocks noChangeAspect="1"/>
          </p:cNvPicPr>
          <p:nvPr/>
        </p:nvPicPr>
        <p:blipFill rotWithShape="1">
          <a:blip r:embed="rId3"/>
          <a:srcRect t="3313"/>
          <a:stretch/>
        </p:blipFill>
        <p:spPr>
          <a:xfrm>
            <a:off x="0" y="5927834"/>
            <a:ext cx="12192000" cy="930166"/>
          </a:xfrm>
          <a:prstGeom prst="rect">
            <a:avLst/>
          </a:prstGeom>
        </p:spPr>
      </p:pic>
      <p:sp>
        <p:nvSpPr>
          <p:cNvPr id="8" name="Title 1">
            <a:extLst>
              <a:ext uri="{FF2B5EF4-FFF2-40B4-BE49-F238E27FC236}">
                <a16:creationId xmlns:a16="http://schemas.microsoft.com/office/drawing/2014/main" id="{4BF5C583-135D-D94A-AEDE-206668F7451C}"/>
              </a:ext>
            </a:extLst>
          </p:cNvPr>
          <p:cNvSpPr>
            <a:spLocks noGrp="1"/>
          </p:cNvSpPr>
          <p:nvPr>
            <p:ph type="title"/>
          </p:nvPr>
        </p:nvSpPr>
        <p:spPr>
          <a:xfrm>
            <a:off x="3779249" y="79463"/>
            <a:ext cx="4095725" cy="937845"/>
          </a:xfrm>
          <a:solidFill>
            <a:schemeClr val="accent1"/>
          </a:solidFill>
          <a:ln w="38100">
            <a:solidFill>
              <a:srgbClr val="002060"/>
            </a:solidFill>
          </a:ln>
        </p:spPr>
        <p:txBody>
          <a:bodyPr/>
          <a:lstStyle/>
          <a:p>
            <a:pPr algn="ctr"/>
            <a:r>
              <a:rPr lang="en-US" b="1" dirty="0" err="1">
                <a:solidFill>
                  <a:schemeClr val="bg1"/>
                </a:solidFill>
              </a:rPr>
              <a:t>Atebion</a:t>
            </a:r>
            <a:r>
              <a:rPr lang="en-US" b="1" dirty="0">
                <a:solidFill>
                  <a:schemeClr val="bg1"/>
                </a:solidFill>
              </a:rPr>
              <a:t>…</a:t>
            </a:r>
          </a:p>
        </p:txBody>
      </p:sp>
    </p:spTree>
    <p:extLst>
      <p:ext uri="{BB962C8B-B14F-4D97-AF65-F5344CB8AC3E}">
        <p14:creationId xmlns:p14="http://schemas.microsoft.com/office/powerpoint/2010/main" val="247754937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3706" y="152402"/>
            <a:ext cx="7772400" cy="1019907"/>
          </a:xfrm>
          <a:solidFill>
            <a:schemeClr val="accent1"/>
          </a:solidFill>
          <a:ln w="38100">
            <a:solidFill>
              <a:srgbClr val="002060"/>
            </a:solidFill>
          </a:ln>
        </p:spPr>
        <p:txBody>
          <a:bodyPr/>
          <a:lstStyle/>
          <a:p>
            <a:r>
              <a:rPr lang="en-US" b="1" dirty="0" err="1">
                <a:solidFill>
                  <a:schemeClr val="bg1"/>
                </a:solidFill>
              </a:rPr>
              <a:t>cyfieithu</a:t>
            </a:r>
            <a:r>
              <a:rPr lang="en-US" b="1" dirty="0">
                <a:solidFill>
                  <a:schemeClr val="bg1"/>
                </a:solidFill>
              </a:rPr>
              <a:t> </a:t>
            </a:r>
            <a:r>
              <a:rPr lang="en-US" b="1" dirty="0" err="1">
                <a:solidFill>
                  <a:schemeClr val="bg1"/>
                </a:solidFill>
              </a:rPr>
              <a:t>idiomau</a:t>
            </a:r>
            <a:r>
              <a:rPr lang="en-US" b="1" dirty="0">
                <a:solidFill>
                  <a:schemeClr val="bg1"/>
                </a:solidFill>
              </a:rPr>
              <a:t> </a:t>
            </a:r>
            <a:r>
              <a:rPr lang="en-US" b="1" dirty="0" err="1">
                <a:solidFill>
                  <a:schemeClr val="bg1"/>
                </a:solidFill>
              </a:rPr>
              <a:t>yn</a:t>
            </a:r>
            <a:r>
              <a:rPr lang="en-US" b="1" dirty="0">
                <a:solidFill>
                  <a:schemeClr val="bg1"/>
                </a:solidFill>
              </a:rPr>
              <a:t> </a:t>
            </a:r>
            <a:r>
              <a:rPr lang="en-US" b="1" dirty="0" err="1">
                <a:solidFill>
                  <a:schemeClr val="bg1"/>
                </a:solidFill>
              </a:rPr>
              <a:t>llythrennol</a:t>
            </a:r>
            <a:r>
              <a:rPr lang="en-US" b="1" dirty="0">
                <a:solidFill>
                  <a:schemeClr val="bg1"/>
                </a:solidFill>
              </a:rPr>
              <a:t>…</a:t>
            </a:r>
          </a:p>
        </p:txBody>
      </p:sp>
      <p:sp>
        <p:nvSpPr>
          <p:cNvPr id="3" name="Content Placeholder 2"/>
          <p:cNvSpPr>
            <a:spLocks noGrp="1"/>
          </p:cNvSpPr>
          <p:nvPr>
            <p:ph idx="1"/>
          </p:nvPr>
        </p:nvSpPr>
        <p:spPr>
          <a:xfrm>
            <a:off x="294468" y="1317835"/>
            <a:ext cx="11320973" cy="4464473"/>
          </a:xfrm>
        </p:spPr>
        <p:txBody>
          <a:bodyPr>
            <a:normAutofit/>
          </a:bodyPr>
          <a:lstStyle/>
          <a:p>
            <a:pPr marL="0" indent="0">
              <a:buNone/>
            </a:pPr>
            <a:r>
              <a:rPr lang="en-GB" sz="2000" dirty="0"/>
              <a:t>Mae </a:t>
            </a:r>
            <a:r>
              <a:rPr lang="en-GB" sz="2000" dirty="0" err="1"/>
              <a:t>gan</a:t>
            </a:r>
            <a:r>
              <a:rPr lang="en-GB" sz="2000" dirty="0"/>
              <a:t> bob </a:t>
            </a:r>
            <a:r>
              <a:rPr lang="en-GB" sz="2000" dirty="0" err="1"/>
              <a:t>iaith</a:t>
            </a:r>
            <a:r>
              <a:rPr lang="en-GB" sz="2000" dirty="0"/>
              <a:t> </a:t>
            </a:r>
            <a:r>
              <a:rPr lang="en-GB" sz="2000" dirty="0" err="1"/>
              <a:t>ei</a:t>
            </a:r>
            <a:r>
              <a:rPr lang="en-GB" sz="2000" dirty="0"/>
              <a:t> </a:t>
            </a:r>
            <a:r>
              <a:rPr lang="en-GB" sz="2000" dirty="0" err="1"/>
              <a:t>hidiomau</a:t>
            </a:r>
            <a:r>
              <a:rPr lang="en-GB" sz="2000" dirty="0"/>
              <a:t> neu </a:t>
            </a:r>
            <a:r>
              <a:rPr lang="en-GB" sz="2000" dirty="0" err="1"/>
              <a:t>ei</a:t>
            </a:r>
            <a:r>
              <a:rPr lang="en-GB" sz="2000" dirty="0"/>
              <a:t> </a:t>
            </a:r>
            <a:r>
              <a:rPr lang="en-GB" sz="2000" dirty="0" err="1"/>
              <a:t>hymadroddion</a:t>
            </a:r>
            <a:r>
              <a:rPr lang="en-GB" sz="2000" dirty="0"/>
              <a:t> </a:t>
            </a:r>
            <a:r>
              <a:rPr lang="en-GB" sz="2000" dirty="0" err="1"/>
              <a:t>idiomatig</a:t>
            </a:r>
            <a:r>
              <a:rPr lang="en-GB" sz="2000" dirty="0"/>
              <a:t>. </a:t>
            </a:r>
            <a:r>
              <a:rPr lang="en-GB" sz="2000" dirty="0" err="1"/>
              <a:t>Dyna’r</a:t>
            </a:r>
            <a:r>
              <a:rPr lang="en-GB" sz="2000" dirty="0"/>
              <a:t> </a:t>
            </a:r>
            <a:r>
              <a:rPr lang="en-GB" sz="2000" dirty="0" err="1"/>
              <a:t>pethau</a:t>
            </a:r>
            <a:r>
              <a:rPr lang="en-GB" sz="2000" dirty="0"/>
              <a:t> </a:t>
            </a:r>
            <a:r>
              <a:rPr lang="en-GB" sz="2000" dirty="0" err="1"/>
              <a:t>sy’n</a:t>
            </a:r>
            <a:r>
              <a:rPr lang="en-GB" sz="2000" dirty="0"/>
              <a:t> </a:t>
            </a:r>
            <a:r>
              <a:rPr lang="en-GB" sz="2000" dirty="0" err="1"/>
              <a:t>cyfrannu</a:t>
            </a:r>
            <a:r>
              <a:rPr lang="en-GB" sz="2000" dirty="0"/>
              <a:t> at </a:t>
            </a:r>
            <a:r>
              <a:rPr lang="en-GB" sz="2000" dirty="0" err="1"/>
              <a:t>naturioldeb</a:t>
            </a:r>
            <a:r>
              <a:rPr lang="en-GB" sz="2000" dirty="0"/>
              <a:t> </a:t>
            </a:r>
            <a:r>
              <a:rPr lang="en-GB" sz="2000" dirty="0" err="1"/>
              <a:t>yr</a:t>
            </a:r>
            <a:r>
              <a:rPr lang="en-GB" sz="2000" dirty="0"/>
              <a:t> </a:t>
            </a:r>
            <a:r>
              <a:rPr lang="en-GB" sz="2000" dirty="0" err="1"/>
              <a:t>iaith</a:t>
            </a:r>
            <a:r>
              <a:rPr lang="en-GB" sz="2000" dirty="0"/>
              <a:t> </a:t>
            </a:r>
            <a:r>
              <a:rPr lang="en-GB" sz="2000" dirty="0" err="1"/>
              <a:t>a’n</a:t>
            </a:r>
            <a:r>
              <a:rPr lang="en-GB" sz="2000" dirty="0"/>
              <a:t> </a:t>
            </a:r>
            <a:r>
              <a:rPr lang="en-GB" sz="2000" dirty="0" err="1"/>
              <a:t>rhuglder</a:t>
            </a:r>
            <a:r>
              <a:rPr lang="en-GB" sz="2000" dirty="0"/>
              <a:t>.</a:t>
            </a:r>
          </a:p>
          <a:p>
            <a:pPr marL="0" indent="0">
              <a:buNone/>
            </a:pPr>
            <a:endParaRPr lang="en-GB" sz="2000" dirty="0"/>
          </a:p>
          <a:p>
            <a:pPr marL="0" indent="0">
              <a:buNone/>
            </a:pPr>
            <a:r>
              <a:rPr lang="en-GB" sz="2000" dirty="0" err="1"/>
              <a:t>Yn</a:t>
            </a:r>
            <a:r>
              <a:rPr lang="en-GB" sz="2000" dirty="0"/>
              <a:t> </a:t>
            </a:r>
            <a:r>
              <a:rPr lang="en-GB" sz="2000" dirty="0" err="1"/>
              <a:t>eu</a:t>
            </a:r>
            <a:r>
              <a:rPr lang="en-GB" sz="2000" dirty="0"/>
              <a:t> </a:t>
            </a:r>
            <a:r>
              <a:rPr lang="en-GB" sz="2000" dirty="0" err="1"/>
              <a:t>hanfod</a:t>
            </a:r>
            <a:r>
              <a:rPr lang="en-GB" sz="2000" dirty="0"/>
              <a:t>, </a:t>
            </a:r>
            <a:r>
              <a:rPr lang="en-GB" sz="2000" dirty="0" err="1"/>
              <a:t>dydyn</a:t>
            </a:r>
            <a:r>
              <a:rPr lang="en-GB" sz="2000" dirty="0"/>
              <a:t> </a:t>
            </a:r>
            <a:r>
              <a:rPr lang="en-GB" sz="2000" dirty="0" err="1"/>
              <a:t>nhw</a:t>
            </a:r>
            <a:r>
              <a:rPr lang="en-GB" sz="2000" dirty="0"/>
              <a:t> </a:t>
            </a:r>
            <a:r>
              <a:rPr lang="en-GB" sz="2000" dirty="0" err="1"/>
              <a:t>ddim</a:t>
            </a:r>
            <a:r>
              <a:rPr lang="en-GB" sz="2000" dirty="0"/>
              <a:t> </a:t>
            </a:r>
            <a:r>
              <a:rPr lang="en-GB" sz="2000" dirty="0" err="1"/>
              <a:t>yn</a:t>
            </a:r>
            <a:r>
              <a:rPr lang="en-GB" sz="2000" dirty="0"/>
              <a:t> </a:t>
            </a:r>
            <a:r>
              <a:rPr lang="en-GB" sz="2000" dirty="0" err="1"/>
              <a:t>gallu</a:t>
            </a:r>
            <a:r>
              <a:rPr lang="en-GB" sz="2000" dirty="0"/>
              <a:t> </a:t>
            </a:r>
            <a:r>
              <a:rPr lang="en-GB" sz="2000" dirty="0" err="1"/>
              <a:t>cael</a:t>
            </a:r>
            <a:r>
              <a:rPr lang="en-GB" sz="2000" dirty="0"/>
              <a:t> </a:t>
            </a:r>
            <a:r>
              <a:rPr lang="en-GB" sz="2000" dirty="0" err="1"/>
              <a:t>eu</a:t>
            </a:r>
            <a:r>
              <a:rPr lang="en-GB" sz="2000" dirty="0"/>
              <a:t> </a:t>
            </a:r>
            <a:r>
              <a:rPr lang="en-GB" sz="2000" dirty="0" err="1"/>
              <a:t>cyfieithu’n</a:t>
            </a:r>
            <a:r>
              <a:rPr lang="en-GB" sz="2000" dirty="0"/>
              <a:t> </a:t>
            </a:r>
            <a:r>
              <a:rPr lang="en-GB" sz="2000" dirty="0" err="1"/>
              <a:t>llythrennol</a:t>
            </a:r>
            <a:r>
              <a:rPr lang="en-GB" sz="2000" dirty="0"/>
              <a:t> o un </a:t>
            </a:r>
            <a:r>
              <a:rPr lang="en-GB" sz="2000" dirty="0" err="1"/>
              <a:t>iaith</a:t>
            </a:r>
            <a:r>
              <a:rPr lang="en-GB" sz="2000" dirty="0"/>
              <a:t> </a:t>
            </a:r>
            <a:r>
              <a:rPr lang="en-GB" sz="2000" dirty="0" err="1"/>
              <a:t>i</a:t>
            </a:r>
            <a:r>
              <a:rPr lang="en-GB" sz="2000" dirty="0"/>
              <a:t> </a:t>
            </a:r>
            <a:r>
              <a:rPr lang="en-GB" sz="2000" dirty="0" err="1"/>
              <a:t>iaith</a:t>
            </a:r>
            <a:r>
              <a:rPr lang="en-GB" sz="2000" dirty="0"/>
              <a:t> </a:t>
            </a:r>
            <a:r>
              <a:rPr lang="en-GB" sz="2000" dirty="0" err="1"/>
              <a:t>arall</a:t>
            </a:r>
            <a:r>
              <a:rPr lang="en-GB" sz="2000" dirty="0"/>
              <a:t>.</a:t>
            </a:r>
          </a:p>
          <a:p>
            <a:pPr marL="0" indent="0">
              <a:buNone/>
            </a:pPr>
            <a:endParaRPr lang="en-GB" sz="2000" dirty="0"/>
          </a:p>
          <a:p>
            <a:pPr marL="0" indent="0">
              <a:buNone/>
            </a:pPr>
            <a:r>
              <a:rPr lang="en-GB" sz="2000" dirty="0" err="1"/>
              <a:t>Enghreifftiau</a:t>
            </a:r>
            <a:r>
              <a:rPr lang="en-GB" sz="2000" dirty="0"/>
              <a:t> </a:t>
            </a:r>
            <a:r>
              <a:rPr lang="en-GB" sz="2000" dirty="0" err="1"/>
              <a:t>yn</a:t>
            </a:r>
            <a:r>
              <a:rPr lang="en-GB" sz="2000" dirty="0"/>
              <a:t> y </a:t>
            </a:r>
            <a:r>
              <a:rPr lang="en-GB" sz="2000" dirty="0" err="1"/>
              <a:t>llythyr</a:t>
            </a:r>
            <a:r>
              <a:rPr lang="en-GB" sz="2000" dirty="0"/>
              <a:t>: </a:t>
            </a:r>
          </a:p>
          <a:p>
            <a:pPr marL="0" indent="0">
              <a:buNone/>
            </a:pPr>
            <a:r>
              <a:rPr lang="en-GB" sz="2000" dirty="0" err="1"/>
              <a:t>rhai</a:t>
            </a:r>
            <a:r>
              <a:rPr lang="en-GB" sz="2000" dirty="0"/>
              <a:t> </a:t>
            </a:r>
            <a:r>
              <a:rPr lang="en-GB" sz="2000" dirty="0" err="1"/>
              <a:t>amserau</a:t>
            </a:r>
            <a:r>
              <a:rPr lang="en-GB" sz="2000" dirty="0"/>
              <a:t> </a:t>
            </a:r>
            <a:r>
              <a:rPr lang="en-GB" sz="2000" dirty="0">
                <a:sym typeface="Wingdings" pitchFamily="2" charset="2"/>
              </a:rPr>
              <a:t>			</a:t>
            </a:r>
            <a:r>
              <a:rPr lang="en-GB" sz="2000" dirty="0" err="1"/>
              <a:t>weithiau</a:t>
            </a:r>
            <a:r>
              <a:rPr lang="en-GB" sz="2000" dirty="0"/>
              <a:t>; </a:t>
            </a:r>
            <a:r>
              <a:rPr lang="en-GB" sz="2000" dirty="0" err="1"/>
              <a:t>ambell</a:t>
            </a:r>
            <a:r>
              <a:rPr lang="en-GB" sz="2000" dirty="0"/>
              <a:t> </a:t>
            </a:r>
            <a:r>
              <a:rPr lang="en-GB" sz="2000" dirty="0" err="1"/>
              <a:t>waith</a:t>
            </a:r>
            <a:r>
              <a:rPr lang="en-GB" sz="2000" dirty="0"/>
              <a:t> </a:t>
            </a:r>
            <a:r>
              <a:rPr lang="en-GB" sz="2000" dirty="0">
                <a:sym typeface="Wingdings" pitchFamily="2" charset="2"/>
              </a:rPr>
              <a:t></a:t>
            </a:r>
            <a:endParaRPr lang="en-GB" sz="2000" dirty="0"/>
          </a:p>
          <a:p>
            <a:pPr marL="0" indent="0">
              <a:buNone/>
            </a:pPr>
            <a:r>
              <a:rPr lang="en-GB" sz="2000" dirty="0" err="1"/>
              <a:t>yn</a:t>
            </a:r>
            <a:r>
              <a:rPr lang="en-GB" sz="2000" dirty="0"/>
              <a:t> </a:t>
            </a:r>
            <a:r>
              <a:rPr lang="en-GB" sz="2000" dirty="0" err="1"/>
              <a:t>cymryd</a:t>
            </a:r>
            <a:r>
              <a:rPr lang="en-GB" sz="2000" dirty="0"/>
              <a:t> </a:t>
            </a:r>
            <a:r>
              <a:rPr lang="en-GB" sz="2000" dirty="0" err="1"/>
              <a:t>drosodd</a:t>
            </a:r>
            <a:r>
              <a:rPr lang="en-GB" sz="2000" dirty="0"/>
              <a:t> </a:t>
            </a:r>
            <a:r>
              <a:rPr lang="en-GB" sz="2000" dirty="0">
                <a:sym typeface="Wingdings" pitchFamily="2" charset="2"/>
              </a:rPr>
              <a:t>		</a:t>
            </a:r>
            <a:r>
              <a:rPr lang="en-GB" sz="2000" dirty="0" err="1"/>
              <a:t>yn</a:t>
            </a:r>
            <a:r>
              <a:rPr lang="en-GB" sz="2000" dirty="0"/>
              <a:t> </a:t>
            </a:r>
            <a:r>
              <a:rPr lang="en-GB" sz="2000" dirty="0" err="1"/>
              <a:t>fwy</a:t>
            </a:r>
            <a:r>
              <a:rPr lang="en-GB" sz="2000" dirty="0"/>
              <a:t> </a:t>
            </a:r>
            <a:r>
              <a:rPr lang="en-GB" sz="2000" dirty="0" err="1"/>
              <a:t>amlwg</a:t>
            </a:r>
            <a:r>
              <a:rPr lang="en-GB" sz="2000" dirty="0"/>
              <a:t> </a:t>
            </a:r>
            <a:r>
              <a:rPr lang="en-GB" sz="2000" dirty="0">
                <a:sym typeface="Wingdings" pitchFamily="2" charset="2"/>
              </a:rPr>
              <a:t></a:t>
            </a:r>
            <a:endParaRPr lang="en-GB" sz="2000" dirty="0"/>
          </a:p>
          <a:p>
            <a:pPr marL="0" indent="0">
              <a:buNone/>
            </a:pPr>
            <a:r>
              <a:rPr lang="en-GB" sz="2000" dirty="0" err="1"/>
              <a:t>cymryd</a:t>
            </a:r>
            <a:r>
              <a:rPr lang="en-GB" sz="2000" dirty="0"/>
              <a:t> </a:t>
            </a:r>
            <a:r>
              <a:rPr lang="en-GB" sz="2000" dirty="0" err="1"/>
              <a:t>rhan</a:t>
            </a:r>
            <a:r>
              <a:rPr lang="en-GB" sz="2000" dirty="0"/>
              <a:t> </a:t>
            </a:r>
            <a:r>
              <a:rPr lang="en-GB" sz="2000" dirty="0">
                <a:sym typeface="Wingdings" pitchFamily="2" charset="2"/>
              </a:rPr>
              <a:t>			</a:t>
            </a:r>
            <a:r>
              <a:rPr lang="en-GB" sz="2000" dirty="0" err="1"/>
              <a:t>mynd</a:t>
            </a:r>
            <a:r>
              <a:rPr lang="en-GB" sz="2000" dirty="0"/>
              <a:t> </a:t>
            </a:r>
            <a:r>
              <a:rPr lang="en-GB" sz="2000" dirty="0" err="1"/>
              <a:t>ar</a:t>
            </a:r>
            <a:r>
              <a:rPr lang="en-GB" sz="2000" dirty="0"/>
              <a:t> / </a:t>
            </a:r>
            <a:r>
              <a:rPr lang="en-GB" sz="2000" dirty="0" err="1"/>
              <a:t>gwneud</a:t>
            </a:r>
            <a:r>
              <a:rPr lang="en-GB" sz="2000" dirty="0"/>
              <a:t> / </a:t>
            </a:r>
            <a:r>
              <a:rPr lang="en-GB" sz="2000" dirty="0" err="1"/>
              <a:t>mynychu</a:t>
            </a:r>
            <a:r>
              <a:rPr lang="en-GB" sz="2000" dirty="0"/>
              <a:t> </a:t>
            </a:r>
            <a:r>
              <a:rPr lang="en-GB" sz="2000" dirty="0">
                <a:sym typeface="Wingdings" pitchFamily="2" charset="2"/>
              </a:rPr>
              <a:t></a:t>
            </a:r>
            <a:endParaRPr lang="en-GB" sz="2000" dirty="0"/>
          </a:p>
          <a:p>
            <a:pPr marL="0" indent="0">
              <a:buNone/>
            </a:pPr>
            <a:r>
              <a:rPr lang="en-GB" sz="2000" dirty="0" err="1"/>
              <a:t>i</a:t>
            </a:r>
            <a:r>
              <a:rPr lang="en-GB" sz="2000" dirty="0"/>
              <a:t> </a:t>
            </a:r>
            <a:r>
              <a:rPr lang="en-GB" sz="2000" dirty="0" err="1"/>
              <a:t>gyd</a:t>
            </a:r>
            <a:r>
              <a:rPr lang="en-GB" sz="2000" dirty="0"/>
              <a:t> </a:t>
            </a:r>
            <a:r>
              <a:rPr lang="en-GB" sz="2000" dirty="0" err="1"/>
              <a:t>o’r</a:t>
            </a:r>
            <a:r>
              <a:rPr lang="en-GB" sz="2000" dirty="0"/>
              <a:t> </a:t>
            </a:r>
            <a:r>
              <a:rPr lang="en-GB" sz="2000" dirty="0" err="1"/>
              <a:t>gorau</a:t>
            </a:r>
            <a:r>
              <a:rPr lang="en-GB" sz="2000" dirty="0"/>
              <a:t> </a:t>
            </a:r>
            <a:r>
              <a:rPr lang="en-GB" sz="2000" dirty="0">
                <a:sym typeface="Wingdings" pitchFamily="2" charset="2"/>
              </a:rPr>
              <a:t>			</a:t>
            </a:r>
            <a:r>
              <a:rPr lang="en-GB" sz="2000" dirty="0" err="1"/>
              <a:t>cofion</a:t>
            </a:r>
            <a:r>
              <a:rPr lang="en-GB" sz="2000" dirty="0"/>
              <a:t> </a:t>
            </a:r>
            <a:r>
              <a:rPr lang="en-GB" sz="2000" dirty="0" err="1"/>
              <a:t>gorau</a:t>
            </a:r>
            <a:r>
              <a:rPr lang="en-GB" sz="2000" dirty="0"/>
              <a:t>; </a:t>
            </a:r>
            <a:r>
              <a:rPr lang="en-GB" sz="2000" dirty="0" err="1"/>
              <a:t>yr</a:t>
            </a:r>
            <a:r>
              <a:rPr lang="en-GB" sz="2000" dirty="0"/>
              <a:t> </a:t>
            </a:r>
            <a:r>
              <a:rPr lang="en-GB" sz="2000" dirty="0" err="1"/>
              <a:t>eiddoch</a:t>
            </a:r>
            <a:r>
              <a:rPr lang="en-GB" sz="2000" dirty="0"/>
              <a:t> </a:t>
            </a:r>
            <a:r>
              <a:rPr lang="en-GB" sz="2000" dirty="0" err="1"/>
              <a:t>yn</a:t>
            </a:r>
            <a:r>
              <a:rPr lang="en-GB" sz="2000" dirty="0"/>
              <a:t> </a:t>
            </a:r>
            <a:r>
              <a:rPr lang="en-GB" sz="2000" dirty="0" err="1"/>
              <a:t>gywir</a:t>
            </a:r>
            <a:r>
              <a:rPr lang="en-GB" sz="2000" dirty="0"/>
              <a:t>; </a:t>
            </a:r>
            <a:r>
              <a:rPr lang="en-GB" sz="2000" dirty="0" err="1"/>
              <a:t>yn</a:t>
            </a:r>
            <a:r>
              <a:rPr lang="en-GB" sz="2000" dirty="0"/>
              <a:t> </a:t>
            </a:r>
            <a:r>
              <a:rPr lang="en-GB" sz="2000" dirty="0" err="1"/>
              <a:t>gywir</a:t>
            </a:r>
            <a:r>
              <a:rPr lang="en-GB" sz="2000" dirty="0"/>
              <a:t> </a:t>
            </a:r>
            <a:r>
              <a:rPr lang="en-GB" sz="2000" dirty="0">
                <a:sym typeface="Wingdings" pitchFamily="2" charset="2"/>
              </a:rPr>
              <a:t></a:t>
            </a:r>
            <a:endParaRPr lang="en-GB" sz="2000" dirty="0"/>
          </a:p>
          <a:p>
            <a:pPr marL="0" indent="0">
              <a:buNone/>
            </a:pPr>
            <a:r>
              <a:rPr lang="en-GB" sz="2000" dirty="0" err="1"/>
              <a:t>fel</a:t>
            </a:r>
            <a:r>
              <a:rPr lang="en-GB" sz="2000" dirty="0"/>
              <a:t> </a:t>
            </a:r>
            <a:r>
              <a:rPr lang="en-GB" sz="2000" dirty="0" err="1"/>
              <a:t>canlyniad</a:t>
            </a:r>
            <a:r>
              <a:rPr lang="en-GB" sz="2000" dirty="0"/>
              <a:t> </a:t>
            </a:r>
            <a:r>
              <a:rPr lang="en-GB" sz="2000" dirty="0">
                <a:sym typeface="Wingdings" pitchFamily="2" charset="2"/>
              </a:rPr>
              <a:t>			</a:t>
            </a:r>
            <a:r>
              <a:rPr lang="en-GB" sz="2000" dirty="0"/>
              <a:t>o </a:t>
            </a:r>
            <a:r>
              <a:rPr lang="en-GB" sz="2000" dirty="0" err="1"/>
              <a:t>ganlyniad</a:t>
            </a:r>
            <a:r>
              <a:rPr lang="en-GB" sz="2000" dirty="0"/>
              <a:t> </a:t>
            </a:r>
            <a:r>
              <a:rPr lang="en-GB" sz="2000" dirty="0">
                <a:sym typeface="Wingdings" pitchFamily="2" charset="2"/>
              </a:rPr>
              <a:t></a:t>
            </a:r>
            <a:endParaRPr lang="en-GB" sz="2000" dirty="0"/>
          </a:p>
          <a:p>
            <a:pPr marL="0" indent="0">
              <a:buNone/>
            </a:pPr>
            <a:endParaRPr lang="en-US" dirty="0"/>
          </a:p>
        </p:txBody>
      </p:sp>
      <p:pic>
        <p:nvPicPr>
          <p:cNvPr id="6" name="Picture 5">
            <a:extLst>
              <a:ext uri="{FF2B5EF4-FFF2-40B4-BE49-F238E27FC236}">
                <a16:creationId xmlns:a16="http://schemas.microsoft.com/office/drawing/2014/main" id="{3B41E121-C009-F246-A62F-BC5AF00EFF3D}"/>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401716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par>
                                <p:cTn id="10" presetID="55"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1000" fill="hold"/>
                                        <p:tgtEl>
                                          <p:spTgt spid="3">
                                            <p:txEl>
                                              <p:pRg st="2" end="2"/>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2" end="2"/>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heel(1)">
                                      <p:cBhvr>
                                        <p:cTn id="19" dur="2000"/>
                                        <p:tgtEl>
                                          <p:spTgt spid="3">
                                            <p:txEl>
                                              <p:pRg st="4" end="4"/>
                                            </p:txEl>
                                          </p:spTgt>
                                        </p:tgtEl>
                                      </p:cBhvr>
                                    </p:animEffect>
                                  </p:childTnLst>
                                </p:cTn>
                              </p:par>
                              <p:par>
                                <p:cTn id="20" presetID="21" presetClass="entr" presetSubtype="1"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heel(1)">
                                      <p:cBhvr>
                                        <p:cTn id="22" dur="2000"/>
                                        <p:tgtEl>
                                          <p:spTgt spid="3">
                                            <p:txEl>
                                              <p:pRg st="5" end="5"/>
                                            </p:txEl>
                                          </p:spTgt>
                                        </p:tgtEl>
                                      </p:cBhvr>
                                    </p:animEffect>
                                  </p:childTnLst>
                                </p:cTn>
                              </p:par>
                              <p:par>
                                <p:cTn id="23" presetID="21" presetClass="entr" presetSubtype="1"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wheel(1)">
                                      <p:cBhvr>
                                        <p:cTn id="25" dur="2000"/>
                                        <p:tgtEl>
                                          <p:spTgt spid="3">
                                            <p:txEl>
                                              <p:pRg st="6" end="6"/>
                                            </p:txEl>
                                          </p:spTgt>
                                        </p:tgtEl>
                                      </p:cBhvr>
                                    </p:animEffect>
                                  </p:childTnLst>
                                </p:cTn>
                              </p:par>
                              <p:par>
                                <p:cTn id="26" presetID="21" presetClass="entr" presetSubtype="1"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wheel(1)">
                                      <p:cBhvr>
                                        <p:cTn id="28" dur="2000"/>
                                        <p:tgtEl>
                                          <p:spTgt spid="3">
                                            <p:txEl>
                                              <p:pRg st="7" end="7"/>
                                            </p:txEl>
                                          </p:spTgt>
                                        </p:tgtEl>
                                      </p:cBhvr>
                                    </p:animEffect>
                                  </p:childTnLst>
                                </p:cTn>
                              </p:par>
                              <p:par>
                                <p:cTn id="29" presetID="21" presetClass="entr" presetSubtype="1"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wheel(1)">
                                      <p:cBhvr>
                                        <p:cTn id="31" dur="2000"/>
                                        <p:tgtEl>
                                          <p:spTgt spid="3">
                                            <p:txEl>
                                              <p:pRg st="8" end="8"/>
                                            </p:txEl>
                                          </p:spTgt>
                                        </p:tgtEl>
                                      </p:cBhvr>
                                    </p:animEffect>
                                  </p:childTnLst>
                                </p:cTn>
                              </p:par>
                              <p:par>
                                <p:cTn id="32" presetID="21" presetClass="entr" presetSubtype="1" fill="hold"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wheel(1)">
                                      <p:cBhvr>
                                        <p:cTn id="34"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4265B8-D753-EC4D-ACC9-3780505FC823}"/>
              </a:ext>
            </a:extLst>
          </p:cNvPr>
          <p:cNvSpPr>
            <a:spLocks noGrp="1"/>
          </p:cNvSpPr>
          <p:nvPr>
            <p:ph idx="1"/>
          </p:nvPr>
        </p:nvSpPr>
        <p:spPr>
          <a:xfrm>
            <a:off x="371959" y="2142070"/>
            <a:ext cx="11546237" cy="3716290"/>
          </a:xfrm>
        </p:spPr>
        <p:txBody>
          <a:bodyPr>
            <a:normAutofit fontScale="77500" lnSpcReduction="20000"/>
          </a:bodyPr>
          <a:lstStyle/>
          <a:p>
            <a:r>
              <a:rPr lang="en-US" dirty="0" err="1"/>
              <a:t>Byddwch</a:t>
            </a:r>
            <a:r>
              <a:rPr lang="en-US" dirty="0"/>
              <a:t> </a:t>
            </a:r>
            <a:r>
              <a:rPr lang="en-US" dirty="0" err="1"/>
              <a:t>yn</a:t>
            </a:r>
            <a:r>
              <a:rPr lang="en-US" dirty="0"/>
              <a:t> </a:t>
            </a:r>
            <a:r>
              <a:rPr lang="en-US" dirty="0" err="1"/>
              <a:t>ofalus</a:t>
            </a:r>
            <a:r>
              <a:rPr lang="en-US" dirty="0"/>
              <a:t> </a:t>
            </a:r>
            <a:r>
              <a:rPr lang="en-US" dirty="0" err="1"/>
              <a:t>wrth</a:t>
            </a:r>
            <a:r>
              <a:rPr lang="en-US" dirty="0"/>
              <a:t> </a:t>
            </a:r>
            <a:r>
              <a:rPr lang="en-US" dirty="0" err="1"/>
              <a:t>gyfieithu</a:t>
            </a:r>
            <a:r>
              <a:rPr lang="en-US" dirty="0"/>
              <a:t> </a:t>
            </a:r>
            <a:r>
              <a:rPr lang="en-US" dirty="0" err="1"/>
              <a:t>ymadroddion</a:t>
            </a:r>
            <a:r>
              <a:rPr lang="en-US" dirty="0"/>
              <a:t> </a:t>
            </a:r>
            <a:r>
              <a:rPr lang="en-US" dirty="0" err="1"/>
              <a:t>sy’n</a:t>
            </a:r>
            <a:r>
              <a:rPr lang="en-US" dirty="0"/>
              <a:t> </a:t>
            </a:r>
            <a:r>
              <a:rPr lang="en-US" dirty="0" err="1"/>
              <a:t>cynnwys</a:t>
            </a:r>
            <a:r>
              <a:rPr lang="en-US" dirty="0"/>
              <a:t> ‘</a:t>
            </a:r>
            <a:r>
              <a:rPr lang="en-US" i="1" dirty="0"/>
              <a:t>up, down, in, out, on ac off</a:t>
            </a:r>
            <a:r>
              <a:rPr lang="en-US" dirty="0"/>
              <a:t>’. </a:t>
            </a:r>
            <a:r>
              <a:rPr lang="en-US" dirty="0" err="1"/>
              <a:t>Meddyliwch</a:t>
            </a:r>
            <a:r>
              <a:rPr lang="en-US" dirty="0"/>
              <a:t> – </a:t>
            </a:r>
            <a:r>
              <a:rPr lang="en-US" dirty="0" err="1"/>
              <a:t>oes</a:t>
            </a:r>
            <a:r>
              <a:rPr lang="en-US" dirty="0"/>
              <a:t> </a:t>
            </a:r>
            <a:r>
              <a:rPr lang="en-US" b="1" dirty="0" err="1"/>
              <a:t>angen</a:t>
            </a:r>
            <a:r>
              <a:rPr lang="en-US" dirty="0"/>
              <a:t> </a:t>
            </a:r>
            <a:r>
              <a:rPr lang="en-US" dirty="0" err="1"/>
              <a:t>cyfieithu’r</a:t>
            </a:r>
            <a:r>
              <a:rPr lang="en-US" dirty="0"/>
              <a:t> </a:t>
            </a:r>
            <a:r>
              <a:rPr lang="en-US" dirty="0" err="1"/>
              <a:t>gair</a:t>
            </a:r>
            <a:r>
              <a:rPr lang="en-US" dirty="0"/>
              <a:t> </a:t>
            </a:r>
            <a:r>
              <a:rPr lang="en-US" dirty="0" err="1"/>
              <a:t>olaf</a:t>
            </a:r>
            <a:r>
              <a:rPr lang="en-US" dirty="0"/>
              <a:t>?</a:t>
            </a:r>
          </a:p>
          <a:p>
            <a:r>
              <a:rPr lang="en-US" dirty="0" err="1"/>
              <a:t>Yr</a:t>
            </a:r>
            <a:r>
              <a:rPr lang="en-US" dirty="0"/>
              <a:t> </a:t>
            </a:r>
            <a:r>
              <a:rPr lang="en-US" dirty="0" err="1"/>
              <a:t>Arddodiaid</a:t>
            </a:r>
            <a:r>
              <a:rPr lang="en-US" dirty="0"/>
              <a:t>: </a:t>
            </a:r>
          </a:p>
          <a:p>
            <a:pPr lvl="1"/>
            <a:r>
              <a:rPr lang="en-US" dirty="0" err="1"/>
              <a:t>Allwn</a:t>
            </a:r>
            <a:r>
              <a:rPr lang="en-US" dirty="0"/>
              <a:t> </a:t>
            </a:r>
            <a:r>
              <a:rPr lang="en-US" dirty="0" err="1"/>
              <a:t>ni</a:t>
            </a:r>
            <a:r>
              <a:rPr lang="en-US" dirty="0"/>
              <a:t> </a:t>
            </a:r>
            <a:r>
              <a:rPr lang="en-US" dirty="0" err="1"/>
              <a:t>ddim</a:t>
            </a:r>
            <a:r>
              <a:rPr lang="en-US" dirty="0"/>
              <a:t> </a:t>
            </a:r>
            <a:r>
              <a:rPr lang="en-US" dirty="0" err="1"/>
              <a:t>gorffen</a:t>
            </a:r>
            <a:r>
              <a:rPr lang="en-US" dirty="0"/>
              <a:t> </a:t>
            </a:r>
            <a:r>
              <a:rPr lang="en-US" dirty="0" err="1"/>
              <a:t>brawddeg</a:t>
            </a:r>
            <a:r>
              <a:rPr lang="en-US" dirty="0"/>
              <a:t> </a:t>
            </a:r>
            <a:r>
              <a:rPr lang="en-US" dirty="0" err="1"/>
              <a:t>gydag</a:t>
            </a:r>
            <a:r>
              <a:rPr lang="en-US" dirty="0"/>
              <a:t> </a:t>
            </a:r>
            <a:r>
              <a:rPr lang="en-US" dirty="0" err="1"/>
              <a:t>arddodiad</a:t>
            </a:r>
            <a:r>
              <a:rPr lang="en-US" dirty="0"/>
              <a:t> </a:t>
            </a:r>
            <a:r>
              <a:rPr lang="en-US" dirty="0" err="1"/>
              <a:t>heb</a:t>
            </a:r>
            <a:r>
              <a:rPr lang="en-US" dirty="0"/>
              <a:t> </a:t>
            </a:r>
            <a:r>
              <a:rPr lang="en-US" dirty="0" err="1"/>
              <a:t>ei</a:t>
            </a:r>
            <a:r>
              <a:rPr lang="en-US" dirty="0"/>
              <a:t> </a:t>
            </a:r>
            <a:r>
              <a:rPr lang="en-US" dirty="0" err="1"/>
              <a:t>redeg</a:t>
            </a:r>
            <a:r>
              <a:rPr lang="en-US" dirty="0"/>
              <a:t>. </a:t>
            </a:r>
          </a:p>
          <a:p>
            <a:pPr lvl="1"/>
            <a:r>
              <a:rPr lang="en-US" dirty="0" err="1"/>
              <a:t>Byddwch</a:t>
            </a:r>
            <a:r>
              <a:rPr lang="en-US" dirty="0"/>
              <a:t> </a:t>
            </a:r>
            <a:r>
              <a:rPr lang="en-US" dirty="0" err="1"/>
              <a:t>yn</a:t>
            </a:r>
            <a:r>
              <a:rPr lang="en-US" dirty="0"/>
              <a:t> </a:t>
            </a:r>
            <a:r>
              <a:rPr lang="en-US" dirty="0" err="1"/>
              <a:t>ofalus</a:t>
            </a:r>
            <a:r>
              <a:rPr lang="en-US" dirty="0"/>
              <a:t> </a:t>
            </a:r>
            <a:r>
              <a:rPr lang="en-US" dirty="0" err="1"/>
              <a:t>gyda’r</a:t>
            </a:r>
            <a:r>
              <a:rPr lang="en-US" dirty="0"/>
              <a:t> </a:t>
            </a:r>
            <a:r>
              <a:rPr lang="en-US" dirty="0" err="1"/>
              <a:t>arddodiad</a:t>
            </a:r>
            <a:r>
              <a:rPr lang="en-US" dirty="0"/>
              <a:t> ‘</a:t>
            </a:r>
            <a:r>
              <a:rPr lang="en-US" dirty="0" err="1"/>
              <a:t>i</a:t>
            </a:r>
            <a:r>
              <a:rPr lang="en-US" dirty="0"/>
              <a:t>’. </a:t>
            </a:r>
          </a:p>
          <a:p>
            <a:pPr lvl="1"/>
            <a:r>
              <a:rPr lang="en-US" dirty="0" err="1"/>
              <a:t>Gofynnwch</a:t>
            </a:r>
            <a:r>
              <a:rPr lang="en-US" dirty="0"/>
              <a:t> </a:t>
            </a:r>
            <a:r>
              <a:rPr lang="en-US" dirty="0" err="1"/>
              <a:t>i’ch</a:t>
            </a:r>
            <a:r>
              <a:rPr lang="en-US" dirty="0"/>
              <a:t> </a:t>
            </a:r>
            <a:r>
              <a:rPr lang="en-US" dirty="0" err="1"/>
              <a:t>hunan</a:t>
            </a:r>
            <a:r>
              <a:rPr lang="en-US" dirty="0"/>
              <a:t> – </a:t>
            </a:r>
            <a:r>
              <a:rPr lang="en-US" dirty="0" err="1"/>
              <a:t>ydw</a:t>
            </a:r>
            <a:r>
              <a:rPr lang="en-US" dirty="0"/>
              <a:t> </a:t>
            </a:r>
            <a:r>
              <a:rPr lang="en-US" dirty="0" err="1"/>
              <a:t>i</a:t>
            </a:r>
            <a:r>
              <a:rPr lang="en-US" dirty="0"/>
              <a:t> </a:t>
            </a:r>
            <a:r>
              <a:rPr lang="en-US" dirty="0" err="1"/>
              <a:t>wedi</a:t>
            </a:r>
            <a:r>
              <a:rPr lang="en-US" dirty="0"/>
              <a:t> </a:t>
            </a:r>
            <a:r>
              <a:rPr lang="en-US" dirty="0" err="1"/>
              <a:t>defnyddio’r</a:t>
            </a:r>
            <a:r>
              <a:rPr lang="en-US" dirty="0"/>
              <a:t> </a:t>
            </a:r>
            <a:r>
              <a:rPr lang="en-US" dirty="0" err="1"/>
              <a:t>arddodiad</a:t>
            </a:r>
            <a:r>
              <a:rPr lang="en-US" dirty="0"/>
              <a:t> </a:t>
            </a:r>
            <a:r>
              <a:rPr lang="en-US" dirty="0" err="1"/>
              <a:t>cywir</a:t>
            </a:r>
            <a:r>
              <a:rPr lang="en-US" dirty="0"/>
              <a:t>?</a:t>
            </a:r>
          </a:p>
          <a:p>
            <a:r>
              <a:rPr lang="en-US" dirty="0" err="1"/>
              <a:t>Byddwch</a:t>
            </a:r>
            <a:r>
              <a:rPr lang="en-US" dirty="0"/>
              <a:t> </a:t>
            </a:r>
            <a:r>
              <a:rPr lang="en-US" dirty="0" err="1"/>
              <a:t>yn</a:t>
            </a:r>
            <a:r>
              <a:rPr lang="en-US" dirty="0"/>
              <a:t> </a:t>
            </a:r>
            <a:r>
              <a:rPr lang="en-US" dirty="0" err="1"/>
              <a:t>ofalus</a:t>
            </a:r>
            <a:r>
              <a:rPr lang="en-US" dirty="0"/>
              <a:t> </a:t>
            </a:r>
            <a:r>
              <a:rPr lang="en-US" dirty="0" err="1"/>
              <a:t>wrth</a:t>
            </a:r>
            <a:r>
              <a:rPr lang="en-US" dirty="0"/>
              <a:t> </a:t>
            </a:r>
            <a:r>
              <a:rPr lang="en-US" dirty="0" err="1"/>
              <a:t>gyfieithu</a:t>
            </a:r>
            <a:r>
              <a:rPr lang="en-US" dirty="0"/>
              <a:t> ‘</a:t>
            </a:r>
            <a:r>
              <a:rPr lang="en-US" i="1" dirty="0"/>
              <a:t>the … of the …’ </a:t>
            </a:r>
            <a:r>
              <a:rPr lang="en-US" dirty="0"/>
              <a:t>– does dim </a:t>
            </a:r>
            <a:r>
              <a:rPr lang="en-US" dirty="0" err="1"/>
              <a:t>angen</a:t>
            </a:r>
            <a:r>
              <a:rPr lang="en-US" dirty="0"/>
              <a:t> </a:t>
            </a:r>
            <a:r>
              <a:rPr lang="en-US" dirty="0" err="1"/>
              <a:t>cyfieithu’r</a:t>
            </a:r>
            <a:r>
              <a:rPr lang="en-US" dirty="0"/>
              <a:t> ‘</a:t>
            </a:r>
            <a:r>
              <a:rPr lang="en-US" i="1" dirty="0"/>
              <a:t>the</a:t>
            </a:r>
            <a:r>
              <a:rPr lang="en-US" dirty="0"/>
              <a:t>’ </a:t>
            </a:r>
            <a:r>
              <a:rPr lang="en-US" dirty="0" err="1"/>
              <a:t>cyntaf</a:t>
            </a:r>
            <a:r>
              <a:rPr lang="en-US" dirty="0"/>
              <a:t> </a:t>
            </a:r>
            <a:r>
              <a:rPr lang="en-US" dirty="0" err="1"/>
              <a:t>na’r</a:t>
            </a:r>
            <a:r>
              <a:rPr lang="en-US" dirty="0"/>
              <a:t> ‘</a:t>
            </a:r>
            <a:r>
              <a:rPr lang="en-US" i="1" dirty="0"/>
              <a:t>of</a:t>
            </a:r>
            <a:r>
              <a:rPr lang="en-US" dirty="0"/>
              <a:t>’ – </a:t>
            </a:r>
            <a:r>
              <a:rPr lang="en-US" dirty="0" err="1"/>
              <a:t>meddyliwch</a:t>
            </a:r>
            <a:r>
              <a:rPr lang="en-US" dirty="0"/>
              <a:t> am ‘</a:t>
            </a:r>
            <a:r>
              <a:rPr lang="en-US" dirty="0" err="1"/>
              <a:t>Pobl</a:t>
            </a:r>
            <a:r>
              <a:rPr lang="en-US" dirty="0"/>
              <a:t> y Cwm’.</a:t>
            </a:r>
          </a:p>
          <a:p>
            <a:r>
              <a:rPr lang="en-US" dirty="0"/>
              <a:t>Mae </a:t>
            </a:r>
            <a:r>
              <a:rPr lang="en-US" dirty="0" err="1"/>
              <a:t>sawl</a:t>
            </a:r>
            <a:r>
              <a:rPr lang="en-US" dirty="0"/>
              <a:t> </a:t>
            </a:r>
            <a:r>
              <a:rPr lang="en-US" dirty="0" err="1"/>
              <a:t>cyfieithiad</a:t>
            </a:r>
            <a:r>
              <a:rPr lang="en-US" dirty="0"/>
              <a:t> </a:t>
            </a:r>
            <a:r>
              <a:rPr lang="en-US" dirty="0" err="1"/>
              <a:t>gwahanol</a:t>
            </a:r>
            <a:r>
              <a:rPr lang="en-US" dirty="0"/>
              <a:t> </a:t>
            </a:r>
            <a:r>
              <a:rPr lang="en-US" dirty="0" err="1"/>
              <a:t>posib</a:t>
            </a:r>
            <a:r>
              <a:rPr lang="en-US" dirty="0"/>
              <a:t> </a:t>
            </a:r>
            <a:r>
              <a:rPr lang="en-US" dirty="0" err="1"/>
              <a:t>i</a:t>
            </a:r>
            <a:r>
              <a:rPr lang="en-US" dirty="0"/>
              <a:t> ‘</a:t>
            </a:r>
            <a:r>
              <a:rPr lang="en-US" i="1" dirty="0"/>
              <a:t>had</a:t>
            </a:r>
            <a:r>
              <a:rPr lang="en-US" dirty="0"/>
              <a:t>’ – </a:t>
            </a:r>
            <a:r>
              <a:rPr lang="en-US" dirty="0" err="1"/>
              <a:t>nid</a:t>
            </a:r>
            <a:r>
              <a:rPr lang="en-US" dirty="0"/>
              <a:t> ‘</a:t>
            </a:r>
            <a:r>
              <a:rPr lang="en-US" dirty="0" err="1"/>
              <a:t>cael</a:t>
            </a:r>
            <a:r>
              <a:rPr lang="en-US" dirty="0"/>
              <a:t>’ </a:t>
            </a:r>
            <a:r>
              <a:rPr lang="en-US" dirty="0" err="1"/>
              <a:t>ydy’r</a:t>
            </a:r>
            <a:r>
              <a:rPr lang="en-US" dirty="0"/>
              <a:t> </a:t>
            </a:r>
            <a:r>
              <a:rPr lang="en-US" dirty="0" err="1"/>
              <a:t>ateb</a:t>
            </a:r>
            <a:r>
              <a:rPr lang="en-US" dirty="0"/>
              <a:t> bob </a:t>
            </a:r>
            <a:r>
              <a:rPr lang="en-US" dirty="0" err="1"/>
              <a:t>tro</a:t>
            </a:r>
            <a:r>
              <a:rPr lang="en-US" dirty="0"/>
              <a:t>!</a:t>
            </a:r>
          </a:p>
          <a:p>
            <a:r>
              <a:rPr lang="en-US" dirty="0"/>
              <a:t>Mae </a:t>
            </a:r>
            <a:r>
              <a:rPr lang="en-US" dirty="0" err="1"/>
              <a:t>gan</a:t>
            </a:r>
            <a:r>
              <a:rPr lang="en-US" dirty="0"/>
              <a:t> bob </a:t>
            </a:r>
            <a:r>
              <a:rPr lang="en-US" dirty="0" err="1"/>
              <a:t>iaith</a:t>
            </a:r>
            <a:r>
              <a:rPr lang="en-US" dirty="0"/>
              <a:t> </a:t>
            </a:r>
            <a:r>
              <a:rPr lang="en-US" dirty="0" err="1"/>
              <a:t>ymadroddion</a:t>
            </a:r>
            <a:r>
              <a:rPr lang="en-US" dirty="0"/>
              <a:t> </a:t>
            </a:r>
            <a:r>
              <a:rPr lang="en-US" dirty="0" err="1"/>
              <a:t>idiomatig</a:t>
            </a:r>
            <a:r>
              <a:rPr lang="en-US" dirty="0"/>
              <a:t>, a does dim </a:t>
            </a:r>
            <a:r>
              <a:rPr lang="en-US" dirty="0" err="1"/>
              <a:t>modd</a:t>
            </a:r>
            <a:r>
              <a:rPr lang="en-US" dirty="0"/>
              <a:t> </a:t>
            </a:r>
            <a:r>
              <a:rPr lang="en-US" dirty="0" err="1"/>
              <a:t>eu</a:t>
            </a:r>
            <a:r>
              <a:rPr lang="en-US" dirty="0"/>
              <a:t> </a:t>
            </a:r>
            <a:r>
              <a:rPr lang="en-US" dirty="0" err="1"/>
              <a:t>cyfieithu’n</a:t>
            </a:r>
            <a:r>
              <a:rPr lang="en-US" dirty="0"/>
              <a:t> </a:t>
            </a:r>
            <a:r>
              <a:rPr lang="en-US" dirty="0" err="1"/>
              <a:t>llythrennol</a:t>
            </a:r>
            <a:r>
              <a:rPr lang="en-US" dirty="0"/>
              <a:t> o un </a:t>
            </a:r>
            <a:r>
              <a:rPr lang="en-US" dirty="0" err="1"/>
              <a:t>iaith</a:t>
            </a:r>
            <a:r>
              <a:rPr lang="en-US" dirty="0"/>
              <a:t> </a:t>
            </a:r>
            <a:r>
              <a:rPr lang="en-US" dirty="0" err="1"/>
              <a:t>i</a:t>
            </a:r>
            <a:r>
              <a:rPr lang="en-US" dirty="0"/>
              <a:t> </a:t>
            </a:r>
            <a:r>
              <a:rPr lang="en-US" dirty="0" err="1"/>
              <a:t>iaith</a:t>
            </a:r>
            <a:r>
              <a:rPr lang="en-US" dirty="0"/>
              <a:t> </a:t>
            </a:r>
            <a:r>
              <a:rPr lang="en-US" dirty="0" err="1"/>
              <a:t>arall</a:t>
            </a:r>
            <a:r>
              <a:rPr lang="en-US" dirty="0"/>
              <a:t>. </a:t>
            </a:r>
            <a:r>
              <a:rPr lang="en-US" dirty="0" err="1"/>
              <a:t>Defnyddiwch</a:t>
            </a:r>
            <a:r>
              <a:rPr lang="en-US" dirty="0"/>
              <a:t> </a:t>
            </a:r>
            <a:r>
              <a:rPr lang="en-US" dirty="0" err="1"/>
              <a:t>ymadroddion</a:t>
            </a:r>
            <a:r>
              <a:rPr lang="en-US" dirty="0"/>
              <a:t> </a:t>
            </a:r>
            <a:r>
              <a:rPr lang="en-US" dirty="0" err="1"/>
              <a:t>idiomatig</a:t>
            </a:r>
            <a:r>
              <a:rPr lang="en-US" dirty="0"/>
              <a:t> </a:t>
            </a:r>
            <a:r>
              <a:rPr lang="en-US" dirty="0" err="1"/>
              <a:t>Cymreig</a:t>
            </a:r>
            <a:r>
              <a:rPr lang="en-US" dirty="0"/>
              <a:t> </a:t>
            </a:r>
            <a:r>
              <a:rPr lang="en-US" dirty="0" err="1"/>
              <a:t>yn</a:t>
            </a:r>
            <a:r>
              <a:rPr lang="en-US" dirty="0"/>
              <a:t> </a:t>
            </a:r>
            <a:r>
              <a:rPr lang="en-US" dirty="0" err="1"/>
              <a:t>hytrach</a:t>
            </a:r>
            <a:r>
              <a:rPr lang="en-US" dirty="0"/>
              <a:t> </a:t>
            </a:r>
            <a:r>
              <a:rPr lang="en-US" dirty="0" err="1"/>
              <a:t>na</a:t>
            </a:r>
            <a:r>
              <a:rPr lang="en-US" dirty="0"/>
              <a:t> </a:t>
            </a:r>
            <a:r>
              <a:rPr lang="en-US" dirty="0" err="1"/>
              <a:t>cheisio</a:t>
            </a:r>
            <a:r>
              <a:rPr lang="en-US" dirty="0"/>
              <a:t> </a:t>
            </a:r>
            <a:r>
              <a:rPr lang="en-US" dirty="0" err="1"/>
              <a:t>cyfieithu’r</a:t>
            </a:r>
            <a:r>
              <a:rPr lang="en-US" dirty="0"/>
              <a:t> </a:t>
            </a:r>
            <a:r>
              <a:rPr lang="en-US" dirty="0" err="1"/>
              <a:t>rhai</a:t>
            </a:r>
            <a:r>
              <a:rPr lang="en-US" dirty="0"/>
              <a:t> </a:t>
            </a:r>
            <a:r>
              <a:rPr lang="en-US" dirty="0" err="1"/>
              <a:t>Saesneg</a:t>
            </a:r>
            <a:r>
              <a:rPr lang="en-US" dirty="0"/>
              <a:t>.</a:t>
            </a:r>
          </a:p>
          <a:p>
            <a:pPr marL="0" indent="0">
              <a:buNone/>
            </a:pPr>
            <a:endParaRPr lang="en-US" dirty="0"/>
          </a:p>
          <a:p>
            <a:pPr marL="0" indent="0">
              <a:buNone/>
            </a:pPr>
            <a:endParaRPr lang="en-US" dirty="0"/>
          </a:p>
        </p:txBody>
      </p:sp>
      <p:sp>
        <p:nvSpPr>
          <p:cNvPr id="4" name="Rectangle 3">
            <a:extLst>
              <a:ext uri="{FF2B5EF4-FFF2-40B4-BE49-F238E27FC236}">
                <a16:creationId xmlns:a16="http://schemas.microsoft.com/office/drawing/2014/main" id="{9D87E7BD-9346-0444-A75E-75CE17997986}"/>
              </a:ext>
            </a:extLst>
          </p:cNvPr>
          <p:cNvSpPr/>
          <p:nvPr/>
        </p:nvSpPr>
        <p:spPr>
          <a:xfrm>
            <a:off x="371959" y="1066799"/>
            <a:ext cx="11546238" cy="830997"/>
          </a:xfrm>
          <a:prstGeom prst="rect">
            <a:avLst/>
          </a:prstGeom>
        </p:spPr>
        <p:txBody>
          <a:bodyPr wrap="square">
            <a:spAutoFit/>
          </a:bodyPr>
          <a:lstStyle/>
          <a:p>
            <a:r>
              <a:rPr lang="en-US" sz="2400" dirty="0" err="1"/>
              <a:t>Weithiau</a:t>
            </a:r>
            <a:r>
              <a:rPr lang="en-US" sz="2400" dirty="0"/>
              <a:t> </a:t>
            </a:r>
            <a:r>
              <a:rPr lang="en-US" sz="2400" dirty="0" err="1"/>
              <a:t>mae</a:t>
            </a:r>
            <a:r>
              <a:rPr lang="en-US" sz="2400" dirty="0"/>
              <a:t> </a:t>
            </a:r>
            <a:r>
              <a:rPr lang="en-US" sz="2400" dirty="0" err="1"/>
              <a:t>ein</a:t>
            </a:r>
            <a:r>
              <a:rPr lang="en-US" sz="2400" dirty="0"/>
              <a:t> </a:t>
            </a:r>
            <a:r>
              <a:rPr lang="en-US" sz="2400" dirty="0" err="1"/>
              <a:t>Cymraeg</a:t>
            </a:r>
            <a:r>
              <a:rPr lang="en-US" sz="2400" dirty="0"/>
              <a:t> </a:t>
            </a:r>
            <a:r>
              <a:rPr lang="en-US" sz="2400" dirty="0" err="1"/>
              <a:t>ni’n</a:t>
            </a:r>
            <a:r>
              <a:rPr lang="en-US" sz="2400" dirty="0"/>
              <a:t> </a:t>
            </a:r>
            <a:r>
              <a:rPr lang="en-US" sz="2400" dirty="0" err="1"/>
              <a:t>gallu</a:t>
            </a:r>
            <a:r>
              <a:rPr lang="en-US" sz="2400" dirty="0"/>
              <a:t> </a:t>
            </a:r>
            <a:r>
              <a:rPr lang="en-US" sz="2400" dirty="0" err="1"/>
              <a:t>swnio’n</a:t>
            </a:r>
            <a:r>
              <a:rPr lang="en-US" sz="2400" dirty="0"/>
              <a:t> </a:t>
            </a:r>
            <a:r>
              <a:rPr lang="en-US" sz="2400" dirty="0" err="1"/>
              <a:t>Seisnig</a:t>
            </a:r>
            <a:r>
              <a:rPr lang="en-US" sz="2400" dirty="0"/>
              <a:t> </a:t>
            </a:r>
            <a:r>
              <a:rPr lang="en-US" sz="2400" dirty="0" err="1"/>
              <a:t>iawn</a:t>
            </a:r>
            <a:r>
              <a:rPr lang="en-US" sz="2400" dirty="0"/>
              <a:t>! </a:t>
            </a:r>
            <a:r>
              <a:rPr lang="en-US" sz="2400" dirty="0" err="1"/>
              <a:t>Dyma</a:t>
            </a:r>
            <a:r>
              <a:rPr lang="en-US" sz="2400" dirty="0"/>
              <a:t> </a:t>
            </a:r>
            <a:r>
              <a:rPr lang="en-US" sz="2400" dirty="0" err="1"/>
              <a:t>grynodeb</a:t>
            </a:r>
            <a:r>
              <a:rPr lang="en-US" sz="2400" dirty="0"/>
              <a:t> o rai </a:t>
            </a:r>
            <a:r>
              <a:rPr lang="en-US" sz="2400" dirty="0" err="1"/>
              <a:t>pethau</a:t>
            </a:r>
            <a:r>
              <a:rPr lang="en-US" sz="2400" dirty="0"/>
              <a:t> </a:t>
            </a:r>
            <a:r>
              <a:rPr lang="en-US" sz="2400" dirty="0" err="1"/>
              <a:t>dylech</a:t>
            </a:r>
            <a:r>
              <a:rPr lang="en-US" sz="2400" dirty="0"/>
              <a:t> chi </a:t>
            </a:r>
            <a:r>
              <a:rPr lang="en-US" sz="2400" dirty="0" err="1"/>
              <a:t>eu</a:t>
            </a:r>
            <a:r>
              <a:rPr lang="en-US" sz="2400" dirty="0"/>
              <a:t> </a:t>
            </a:r>
            <a:r>
              <a:rPr lang="en-US" sz="2400" dirty="0" err="1"/>
              <a:t>cofio</a:t>
            </a:r>
            <a:r>
              <a:rPr lang="en-US" sz="2400" dirty="0"/>
              <a:t>/ </a:t>
            </a:r>
            <a:r>
              <a:rPr lang="en-US" sz="2400" dirty="0" err="1"/>
              <a:t>eu</a:t>
            </a:r>
            <a:r>
              <a:rPr lang="en-US" sz="2400" dirty="0"/>
              <a:t> </a:t>
            </a:r>
            <a:r>
              <a:rPr lang="en-US" sz="2400" dirty="0" err="1"/>
              <a:t>hosgoi</a:t>
            </a:r>
            <a:r>
              <a:rPr lang="en-US" sz="2400" dirty="0"/>
              <a:t> </a:t>
            </a:r>
            <a:r>
              <a:rPr lang="en-US" sz="2400" dirty="0" err="1"/>
              <a:t>er</a:t>
            </a:r>
            <a:r>
              <a:rPr lang="en-US" sz="2400" dirty="0"/>
              <a:t> </a:t>
            </a:r>
            <a:r>
              <a:rPr lang="en-US" sz="2400" dirty="0" err="1"/>
              <a:t>mwyn</a:t>
            </a:r>
            <a:r>
              <a:rPr lang="en-US" sz="2400" dirty="0"/>
              <a:t> </a:t>
            </a:r>
            <a:r>
              <a:rPr lang="en-US" sz="2400" dirty="0" err="1"/>
              <a:t>sicrhau</a:t>
            </a:r>
            <a:r>
              <a:rPr lang="en-US" sz="2400" dirty="0"/>
              <a:t> bod </a:t>
            </a:r>
            <a:r>
              <a:rPr lang="en-US" sz="2400" dirty="0" err="1"/>
              <a:t>ein</a:t>
            </a:r>
            <a:r>
              <a:rPr lang="en-US" sz="2400" dirty="0"/>
              <a:t> </a:t>
            </a:r>
            <a:r>
              <a:rPr lang="en-US" sz="2400" dirty="0" err="1"/>
              <a:t>Cymraeg</a:t>
            </a:r>
            <a:r>
              <a:rPr lang="en-US" sz="2400" dirty="0"/>
              <a:t> </a:t>
            </a:r>
            <a:r>
              <a:rPr lang="en-US" sz="2400" dirty="0" err="1"/>
              <a:t>yn</a:t>
            </a:r>
            <a:r>
              <a:rPr lang="en-US" sz="2400" dirty="0"/>
              <a:t> </a:t>
            </a:r>
            <a:r>
              <a:rPr lang="en-US" sz="2400" dirty="0" err="1"/>
              <a:t>swnio’n</a:t>
            </a:r>
            <a:r>
              <a:rPr lang="en-US" sz="2400" dirty="0"/>
              <a:t> </a:t>
            </a:r>
            <a:r>
              <a:rPr lang="en-US" sz="2400" dirty="0" err="1"/>
              <a:t>Gymreig</a:t>
            </a:r>
            <a:r>
              <a:rPr lang="en-US" sz="2400" dirty="0"/>
              <a:t>!</a:t>
            </a:r>
          </a:p>
        </p:txBody>
      </p:sp>
      <p:sp>
        <p:nvSpPr>
          <p:cNvPr id="7" name="Title 1">
            <a:extLst>
              <a:ext uri="{FF2B5EF4-FFF2-40B4-BE49-F238E27FC236}">
                <a16:creationId xmlns:a16="http://schemas.microsoft.com/office/drawing/2014/main" id="{9F114214-2357-B845-B0AB-26644237AE24}"/>
              </a:ext>
            </a:extLst>
          </p:cNvPr>
          <p:cNvSpPr txBox="1">
            <a:spLocks/>
          </p:cNvSpPr>
          <p:nvPr/>
        </p:nvSpPr>
        <p:spPr>
          <a:xfrm>
            <a:off x="3779249" y="79463"/>
            <a:ext cx="4095725" cy="937845"/>
          </a:xfrm>
          <a:prstGeom prst="rect">
            <a:avLst/>
          </a:prstGeom>
          <a:solidFill>
            <a:schemeClr val="accent1"/>
          </a:solidFill>
          <a:ln w="38100">
            <a:solidFill>
              <a:srgbClr val="00206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b="1" dirty="0">
                <a:solidFill>
                  <a:schemeClr val="bg1"/>
                </a:solidFill>
              </a:rPr>
              <a:t>I </a:t>
            </a:r>
            <a:r>
              <a:rPr lang="en-US" b="1" dirty="0" err="1">
                <a:solidFill>
                  <a:schemeClr val="bg1"/>
                </a:solidFill>
              </a:rPr>
              <a:t>grynhoi</a:t>
            </a:r>
            <a:r>
              <a:rPr lang="en-US" b="1" dirty="0">
                <a:solidFill>
                  <a:schemeClr val="bg1"/>
                </a:solidFill>
              </a:rPr>
              <a:t>…</a:t>
            </a:r>
          </a:p>
        </p:txBody>
      </p:sp>
      <p:pic>
        <p:nvPicPr>
          <p:cNvPr id="12" name="Picture 11">
            <a:extLst>
              <a:ext uri="{FF2B5EF4-FFF2-40B4-BE49-F238E27FC236}">
                <a16:creationId xmlns:a16="http://schemas.microsoft.com/office/drawing/2014/main" id="{08274E35-BF73-334D-8FC7-8E2B9563FBDB}"/>
              </a:ext>
            </a:extLst>
          </p:cNvPr>
          <p:cNvPicPr>
            <a:picLocks noChangeAspect="1"/>
          </p:cNvPicPr>
          <p:nvPr/>
        </p:nvPicPr>
        <p:blipFill rotWithShape="1">
          <a:blip r:embed="rId2"/>
          <a:srcRect t="3313"/>
          <a:stretch/>
        </p:blipFill>
        <p:spPr>
          <a:xfrm>
            <a:off x="0" y="5927834"/>
            <a:ext cx="12192000" cy="930166"/>
          </a:xfrm>
          <a:prstGeom prst="rect">
            <a:avLst/>
          </a:prstGeom>
        </p:spPr>
      </p:pic>
    </p:spTree>
    <p:extLst>
      <p:ext uri="{BB962C8B-B14F-4D97-AF65-F5344CB8AC3E}">
        <p14:creationId xmlns:p14="http://schemas.microsoft.com/office/powerpoint/2010/main" val="3301817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922</TotalTime>
  <Words>4027</Words>
  <Application>Microsoft Macintosh PowerPoint</Application>
  <PresentationFormat>Widescreen</PresentationFormat>
  <Paragraphs>438</Paragraphs>
  <Slides>56</Slides>
  <Notes>6</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56</vt:i4>
      </vt:variant>
    </vt:vector>
  </HeadingPairs>
  <TitlesOfParts>
    <vt:vector size="69" baseType="lpstr">
      <vt:lpstr>Adobe Gothic Std B</vt:lpstr>
      <vt:lpstr>Arial</vt:lpstr>
      <vt:lpstr>Arial Rounded MT Bold</vt:lpstr>
      <vt:lpstr>Calibri</vt:lpstr>
      <vt:lpstr>Calibri Light</vt:lpstr>
      <vt:lpstr>Comic Sans MS</vt:lpstr>
      <vt:lpstr>Luckiest Guy</vt:lpstr>
      <vt:lpstr>Noteworthy Light</vt:lpstr>
      <vt:lpstr>OpenSans</vt:lpstr>
      <vt:lpstr>OpenSans,Bold</vt:lpstr>
      <vt:lpstr>Verdana</vt:lpstr>
      <vt:lpstr>Wingdings</vt:lpstr>
      <vt:lpstr>Office Theme</vt:lpstr>
      <vt:lpstr>PowerPoint Presentation</vt:lpstr>
      <vt:lpstr>Nod y sesiwn: </vt:lpstr>
      <vt:lpstr> Tystysgrif Sgiliau Iaith  2021 - 2022   </vt:lpstr>
      <vt:lpstr>Yr Asesu  </vt:lpstr>
      <vt:lpstr>PowerPoint Presentation</vt:lpstr>
      <vt:lpstr>Cysgliad / Cysgliad Ar-lein </vt:lpstr>
      <vt:lpstr>PowerPoint Presentation</vt:lpstr>
      <vt:lpstr>PowerPoint Presentation</vt:lpstr>
      <vt:lpstr>PowerPoint Presentation</vt:lpstr>
      <vt:lpstr>Gloywi Iaith  - Adnoddau defnyddiol</vt:lpstr>
      <vt:lpstr>PowerPoint Presentation</vt:lpstr>
      <vt:lpstr>Tasg 2 – Trawsieithu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Saesneg  yn  Gymraeg</vt:lpstr>
      <vt:lpstr>PowerPoint Presentation</vt:lpstr>
      <vt:lpstr>PowerPoint Presentation</vt:lpstr>
      <vt:lpstr>Up, DOWN, In, OUT, On, OFF!</vt:lpstr>
      <vt:lpstr>Cyfieithu…</vt:lpstr>
      <vt:lpstr>Atebion…</vt:lpstr>
      <vt:lpstr>Yr arddodiaid anghywir!</vt:lpstr>
      <vt:lpstr>Lleoliad yr arddodiaid!</vt:lpstr>
      <vt:lpstr>Ailadrodd arddodiaid</vt:lpstr>
      <vt:lpstr>Yr arddodiad ‘i’: Gair bach â goblygiadau mawr!</vt:lpstr>
      <vt:lpstr>Yr arddodiad ‘i’: Gair bach â goblygiadau mawr!</vt:lpstr>
      <vt:lpstr>Cyfieithu ‘the… of the …’ o’r Saesneg</vt:lpstr>
      <vt:lpstr>Eich tro chi…</vt:lpstr>
      <vt:lpstr>Atebion…</vt:lpstr>
      <vt:lpstr>cyfieithu idiomau yn llythrennol…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Tystysgrif Sgiliau Iaith  2019 – 2020    </dc:title>
  <dc:creator>Bethan Griffiths</dc:creator>
  <cp:lastModifiedBy>Eleri Powell</cp:lastModifiedBy>
  <cp:revision>32</cp:revision>
  <dcterms:created xsi:type="dcterms:W3CDTF">2019-12-09T23:47:57Z</dcterms:created>
  <dcterms:modified xsi:type="dcterms:W3CDTF">2022-03-04T13:55:40Z</dcterms:modified>
</cp:coreProperties>
</file>