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80" r:id="rId1"/>
  </p:sldMasterIdLst>
  <p:sldIdLst>
    <p:sldId id="256" r:id="rId2"/>
    <p:sldId id="257" r:id="rId3"/>
    <p:sldId id="258" r:id="rId4"/>
    <p:sldId id="259" r:id="rId5"/>
    <p:sldId id="260" r:id="rId6"/>
    <p:sldId id="265" r:id="rId7"/>
    <p:sldId id="261" r:id="rId8"/>
    <p:sldId id="262" r:id="rId9"/>
    <p:sldId id="270" r:id="rId10"/>
    <p:sldId id="263" r:id="rId11"/>
    <p:sldId id="264" r:id="rId12"/>
    <p:sldId id="266" r:id="rId13"/>
    <p:sldId id="267" r:id="rId14"/>
    <p:sldId id="268"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64" d="100"/>
          <a:sy n="64" d="100"/>
        </p:scale>
        <p:origin x="-148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16" name="Slide Number Placeholder 15"/>
          <p:cNvSpPr>
            <a:spLocks noGrp="1"/>
          </p:cNvSpPr>
          <p:nvPr>
            <p:ph type="sldNum" sz="quarter" idx="11"/>
          </p:nvPr>
        </p:nvSpPr>
        <p:spPr/>
        <p:txBody>
          <a:bodyPr/>
          <a:lstStyle/>
          <a:p>
            <a:fld id="{EC1A7E69-C336-4892-B006-7A9A2C78EC5D}"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1A52C7E8-96B7-4BFB-B3FB-A7B215F534C7}" type="datetimeFigureOut">
              <a:rPr lang="en-US" smtClean="0"/>
              <a:pPr/>
              <a:t>11/10/2010</a:t>
            </a:fld>
            <a:endParaRPr lang="en-US"/>
          </a:p>
        </p:txBody>
      </p:sp>
      <p:sp>
        <p:nvSpPr>
          <p:cNvPr id="15" name="Slide Number Placeholder 14"/>
          <p:cNvSpPr>
            <a:spLocks noGrp="1"/>
          </p:cNvSpPr>
          <p:nvPr>
            <p:ph type="sldNum" sz="quarter" idx="15"/>
          </p:nvPr>
        </p:nvSpPr>
        <p:spPr/>
        <p:txBody>
          <a:bodyPr/>
          <a:lstStyle>
            <a:lvl1pPr algn="ctr">
              <a:defRPr/>
            </a:lvl1pPr>
          </a:lstStyle>
          <a:p>
            <a:fld id="{EC1A7E69-C336-4892-B006-7A9A2C78EC5D}"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1A7E69-C336-4892-B006-7A9A2C78EC5D}"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1A7E69-C336-4892-B006-7A9A2C78EC5D}"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EC1A7E69-C336-4892-B006-7A9A2C78EC5D}"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1A7E69-C336-4892-B006-7A9A2C78EC5D}"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1A7E69-C336-4892-B006-7A9A2C78EC5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1A52C7E8-96B7-4BFB-B3FB-A7B215F534C7}" type="datetimeFigureOut">
              <a:rPr lang="en-US" smtClean="0"/>
              <a:pPr/>
              <a:t>11/10/2010</a:t>
            </a:fld>
            <a:endParaRPr lang="en-US"/>
          </a:p>
        </p:txBody>
      </p:sp>
      <p:sp>
        <p:nvSpPr>
          <p:cNvPr id="9" name="Slide Number Placeholder 8"/>
          <p:cNvSpPr>
            <a:spLocks noGrp="1"/>
          </p:cNvSpPr>
          <p:nvPr>
            <p:ph type="sldNum" sz="quarter" idx="15"/>
          </p:nvPr>
        </p:nvSpPr>
        <p:spPr/>
        <p:txBody>
          <a:bodyPr/>
          <a:lstStyle/>
          <a:p>
            <a:fld id="{EC1A7E69-C336-4892-B006-7A9A2C78EC5D}"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9" name="Slide Number Placeholder 8"/>
          <p:cNvSpPr>
            <a:spLocks noGrp="1"/>
          </p:cNvSpPr>
          <p:nvPr>
            <p:ph type="sldNum" sz="quarter" idx="11"/>
          </p:nvPr>
        </p:nvSpPr>
        <p:spPr/>
        <p:txBody>
          <a:bodyPr/>
          <a:lstStyle/>
          <a:p>
            <a:fld id="{EC1A7E69-C336-4892-B006-7A9A2C78EC5D}"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1A7E69-C336-4892-B006-7A9A2C78EC5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A52C7E8-96B7-4BFB-B3FB-A7B215F534C7}" type="datetimeFigureOut">
              <a:rPr lang="en-US" smtClean="0"/>
              <a:pPr/>
              <a:t>11/10/2010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1A7E69-C336-4892-B006-7A9A2C78EC5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A52C7E8-96B7-4BFB-B3FB-A7B215F534C7}" type="datetimeFigureOut">
              <a:rPr lang="en-US" smtClean="0"/>
              <a:pPr/>
              <a:t>11/10/2010</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EC1A7E69-C336-4892-B006-7A9A2C78EC5D}"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file:///C:\Documents%20and%20Settings\Kyle%20Erickson\My%20Documents\Current%20School%20Files\PhD%20Thesis\PhD.Data\3828448513Coin.jpg"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Or were the Seleucid kings divine before Antiochus III?</a:t>
            </a:r>
            <a:endParaRPr lang="en-US" dirty="0"/>
          </a:p>
        </p:txBody>
      </p:sp>
      <p:sp>
        <p:nvSpPr>
          <p:cNvPr id="2" name="Title 1"/>
          <p:cNvSpPr>
            <a:spLocks noGrp="1"/>
          </p:cNvSpPr>
          <p:nvPr>
            <p:ph type="ctrTitle"/>
          </p:nvPr>
        </p:nvSpPr>
        <p:spPr/>
        <p:txBody>
          <a:bodyPr>
            <a:normAutofit/>
          </a:bodyPr>
          <a:lstStyle/>
          <a:p>
            <a:r>
              <a:rPr lang="en-US" dirty="0" smtClean="0">
                <a:solidFill>
                  <a:schemeClr val="tx2">
                    <a:lumMod val="90000"/>
                  </a:schemeClr>
                </a:solidFill>
              </a:rPr>
              <a:t>The Origins of Seleucid Ruler Cult in Asia Minor</a:t>
            </a:r>
            <a:endParaRPr lang="en-US" dirty="0">
              <a:solidFill>
                <a:schemeClr val="tx2">
                  <a:lumMod val="9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Antiochus I and II mints and cities Houghton Lorber"/>
          <p:cNvPicPr>
            <a:picLocks noChangeAspect="1" noChangeArrowheads="1"/>
          </p:cNvPicPr>
          <p:nvPr/>
        </p:nvPicPr>
        <p:blipFill>
          <a:blip r:embed="rId2" cstate="print"/>
          <a:srcRect/>
          <a:stretch>
            <a:fillRect/>
          </a:stretch>
        </p:blipFill>
        <p:spPr bwMode="auto">
          <a:xfrm>
            <a:off x="0" y="857250"/>
            <a:ext cx="9144000" cy="51054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tx2">
                    <a:lumMod val="90000"/>
                  </a:schemeClr>
                </a:solidFill>
              </a:rPr>
              <a:t>Seleucus in a horned-helmet</a:t>
            </a:r>
            <a:endParaRPr lang="en-US" dirty="0">
              <a:solidFill>
                <a:schemeClr val="tx2">
                  <a:lumMod val="90000"/>
                </a:schemeClr>
              </a:solidFill>
            </a:endParaRPr>
          </a:p>
        </p:txBody>
      </p:sp>
      <p:pic>
        <p:nvPicPr>
          <p:cNvPr id="4" name="Content Placeholder 5" descr="Seleukos 1 helmet coinarchives gemini auc3 lot 229.jpg"/>
          <p:cNvPicPr>
            <a:picLocks noChangeAspect="1"/>
          </p:cNvPicPr>
          <p:nvPr/>
        </p:nvPicPr>
        <p:blipFill>
          <a:blip r:embed="rId2" cstate="print"/>
          <a:srcRect/>
          <a:stretch>
            <a:fillRect/>
          </a:stretch>
        </p:blipFill>
        <p:spPr>
          <a:xfrm>
            <a:off x="323528" y="1484784"/>
            <a:ext cx="8429625" cy="421481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Seleucia Temple.jpg"/>
          <p:cNvPicPr>
            <a:picLocks noGrp="1" noChangeAspect="1"/>
          </p:cNvPicPr>
          <p:nvPr>
            <p:ph idx="1"/>
          </p:nvPr>
        </p:nvPicPr>
        <p:blipFill>
          <a:blip r:embed="rId2" cstate="print"/>
          <a:stretch>
            <a:fillRect/>
          </a:stretch>
        </p:blipFill>
        <p:spPr>
          <a:xfrm>
            <a:off x="1143000" y="1524000"/>
            <a:ext cx="6858000" cy="4572000"/>
          </a:xfrm>
        </p:spPr>
      </p:pic>
      <p:sp>
        <p:nvSpPr>
          <p:cNvPr id="2" name="Title 1"/>
          <p:cNvSpPr>
            <a:spLocks noGrp="1"/>
          </p:cNvSpPr>
          <p:nvPr>
            <p:ph type="title"/>
          </p:nvPr>
        </p:nvSpPr>
        <p:spPr/>
        <p:txBody>
          <a:bodyPr/>
          <a:lstStyle/>
          <a:p>
            <a:pPr algn="ctr"/>
            <a:r>
              <a:rPr lang="en-US" dirty="0" smtClean="0">
                <a:solidFill>
                  <a:schemeClr val="tx2">
                    <a:lumMod val="90000"/>
                  </a:schemeClr>
                </a:solidFill>
              </a:rPr>
              <a:t>Temple of Seleucus?</a:t>
            </a:r>
            <a:endParaRPr lang="en-US" dirty="0">
              <a:solidFill>
                <a:schemeClr val="tx2">
                  <a:lumMod val="9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tx2">
                    <a:lumMod val="90000"/>
                  </a:schemeClr>
                </a:solidFill>
              </a:rPr>
              <a:t>Horned Seleucus I</a:t>
            </a:r>
            <a:endParaRPr lang="en-US" dirty="0">
              <a:solidFill>
                <a:schemeClr val="tx2">
                  <a:lumMod val="90000"/>
                </a:schemeClr>
              </a:solidFill>
            </a:endParaRPr>
          </a:p>
        </p:txBody>
      </p:sp>
      <p:pic>
        <p:nvPicPr>
          <p:cNvPr id="4" name="Content Placeholder 9" descr="Divine Seleukos 1 HL .jpg"/>
          <p:cNvPicPr>
            <a:picLocks noChangeAspect="1"/>
          </p:cNvPicPr>
          <p:nvPr/>
        </p:nvPicPr>
        <p:blipFill>
          <a:blip r:embed="rId2" cstate="print"/>
          <a:srcRect l="4633" r="3465" b="54889"/>
          <a:stretch>
            <a:fillRect/>
          </a:stretch>
        </p:blipFill>
        <p:spPr>
          <a:xfrm>
            <a:off x="323528" y="1844824"/>
            <a:ext cx="8568952" cy="3600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descr="Head of Seleukos I side view Antakya Museum.jpg"/>
          <p:cNvPicPr>
            <a:picLocks noGrp="1" noChangeAspect="1"/>
          </p:cNvPicPr>
          <p:nvPr>
            <p:ph idx="1"/>
          </p:nvPr>
        </p:nvPicPr>
        <p:blipFill>
          <a:blip r:embed="rId2" cstate="print"/>
          <a:srcRect/>
          <a:stretch>
            <a:fillRect/>
          </a:stretch>
        </p:blipFill>
        <p:spPr>
          <a:xfrm>
            <a:off x="798513" y="1371600"/>
            <a:ext cx="3044825" cy="4681538"/>
          </a:xfrm>
        </p:spPr>
      </p:pic>
      <p:sp>
        <p:nvSpPr>
          <p:cNvPr id="2" name="Title 1"/>
          <p:cNvSpPr>
            <a:spLocks noGrp="1"/>
          </p:cNvSpPr>
          <p:nvPr>
            <p:ph type="title"/>
          </p:nvPr>
        </p:nvSpPr>
        <p:spPr/>
        <p:txBody>
          <a:bodyPr/>
          <a:lstStyle/>
          <a:p>
            <a:pPr algn="ctr"/>
            <a:r>
              <a:rPr lang="en-US" dirty="0" smtClean="0">
                <a:solidFill>
                  <a:schemeClr val="tx2">
                    <a:lumMod val="90000"/>
                  </a:schemeClr>
                </a:solidFill>
              </a:rPr>
              <a:t>Horned Seleucus I</a:t>
            </a:r>
            <a:endParaRPr lang="en-US" dirty="0">
              <a:solidFill>
                <a:schemeClr val="tx2">
                  <a:lumMod val="90000"/>
                </a:schemeClr>
              </a:solidFill>
            </a:endParaRPr>
          </a:p>
        </p:txBody>
      </p:sp>
      <p:pic>
        <p:nvPicPr>
          <p:cNvPr id="5" name="Content Placeholder 7" descr="Head of Seleukos I Antakya Museum.jpg"/>
          <p:cNvPicPr>
            <a:picLocks noChangeAspect="1"/>
          </p:cNvPicPr>
          <p:nvPr/>
        </p:nvPicPr>
        <p:blipFill>
          <a:blip r:embed="rId3" cstate="print"/>
          <a:srcRect/>
          <a:stretch>
            <a:fillRect/>
          </a:stretch>
        </p:blipFill>
        <p:spPr>
          <a:xfrm>
            <a:off x="4905375" y="1449388"/>
            <a:ext cx="3829050" cy="45259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77500" lnSpcReduction="20000"/>
          </a:bodyPr>
          <a:lstStyle/>
          <a:p>
            <a:pPr marL="0" indent="0">
              <a:lnSpc>
                <a:spcPct val="160000"/>
              </a:lnSpc>
              <a:buNone/>
            </a:pPr>
            <a:r>
              <a:rPr lang="en-GB" dirty="0" smtClean="0">
                <a:solidFill>
                  <a:schemeClr val="tx2">
                    <a:lumMod val="90000"/>
                  </a:schemeClr>
                </a:solidFill>
              </a:rPr>
              <a:t>But </a:t>
            </a:r>
            <a:r>
              <a:rPr lang="en-GB" dirty="0" err="1" smtClean="0">
                <a:solidFill>
                  <a:schemeClr val="tx2">
                    <a:lumMod val="90000"/>
                  </a:schemeClr>
                </a:solidFill>
              </a:rPr>
              <a:t>Phylarchus</a:t>
            </a:r>
            <a:r>
              <a:rPr lang="en-GB" dirty="0" smtClean="0">
                <a:solidFill>
                  <a:schemeClr val="tx2">
                    <a:lumMod val="90000"/>
                  </a:schemeClr>
                </a:solidFill>
              </a:rPr>
              <a:t> says that those Athenians who settled in </a:t>
            </a:r>
            <a:r>
              <a:rPr lang="en-GB" dirty="0" err="1" smtClean="0">
                <a:solidFill>
                  <a:schemeClr val="tx2">
                    <a:lumMod val="90000"/>
                  </a:schemeClr>
                </a:solidFill>
              </a:rPr>
              <a:t>Lemnos</a:t>
            </a:r>
            <a:r>
              <a:rPr lang="en-GB" dirty="0" smtClean="0">
                <a:solidFill>
                  <a:schemeClr val="tx2">
                    <a:lumMod val="90000"/>
                  </a:schemeClr>
                </a:solidFill>
              </a:rPr>
              <a:t> were great flatterers, mentioning them as such in the thirteenth book of his History. For that they, wishing to display their gratitude to the descendants of Seleucus and Antiochus, because Seleucus not only delivered them when they were severely oppressed by Lysimachus but also restored both their cities to them, they, I say, the Athenians in </a:t>
            </a:r>
            <a:r>
              <a:rPr lang="en-GB" dirty="0" err="1" smtClean="0">
                <a:solidFill>
                  <a:schemeClr val="tx2">
                    <a:lumMod val="90000"/>
                  </a:schemeClr>
                </a:solidFill>
              </a:rPr>
              <a:t>Lemnos</a:t>
            </a:r>
            <a:r>
              <a:rPr lang="en-GB" dirty="0" smtClean="0">
                <a:solidFill>
                  <a:schemeClr val="tx2">
                    <a:lumMod val="90000"/>
                  </a:schemeClr>
                </a:solidFill>
              </a:rPr>
              <a:t>, not only erected temples to Seleucus, but also to his son Antiochus; and they have named the cup, which at their feasts is offered at the end of the banquet, the cup of Seleucus the Saviour.</a:t>
            </a:r>
            <a:r>
              <a:rPr lang="en-GB" baseline="30000" dirty="0" smtClean="0">
                <a:solidFill>
                  <a:schemeClr val="tx2">
                    <a:lumMod val="90000"/>
                  </a:schemeClr>
                </a:solidFill>
              </a:rPr>
              <a:t> </a:t>
            </a:r>
            <a:endParaRPr lang="en-US" dirty="0" smtClean="0">
              <a:solidFill>
                <a:schemeClr val="tx2">
                  <a:lumMod val="90000"/>
                </a:schemeClr>
              </a:solidFill>
            </a:endParaRPr>
          </a:p>
          <a:p>
            <a:pPr marL="0" indent="0">
              <a:buNone/>
            </a:pPr>
            <a:endParaRPr lang="en-GB" dirty="0" smtClean="0">
              <a:solidFill>
                <a:schemeClr val="tx2">
                  <a:lumMod val="90000"/>
                </a:schemeClr>
              </a:solidFill>
            </a:endParaRPr>
          </a:p>
          <a:p>
            <a:pPr marL="0" indent="0">
              <a:buNone/>
            </a:pPr>
            <a:r>
              <a:rPr lang="en-GB" dirty="0" smtClean="0">
                <a:solidFill>
                  <a:schemeClr val="tx2">
                    <a:lumMod val="90000"/>
                  </a:schemeClr>
                </a:solidFill>
              </a:rPr>
              <a:t>-</a:t>
            </a:r>
            <a:r>
              <a:rPr lang="en-US" dirty="0" smtClean="0">
                <a:solidFill>
                  <a:schemeClr val="tx2">
                    <a:lumMod val="90000"/>
                  </a:schemeClr>
                </a:solidFill>
              </a:rPr>
              <a:t> </a:t>
            </a:r>
            <a:r>
              <a:rPr lang="en-US" dirty="0" err="1" smtClean="0">
                <a:solidFill>
                  <a:schemeClr val="tx2">
                    <a:lumMod val="90000"/>
                  </a:schemeClr>
                </a:solidFill>
              </a:rPr>
              <a:t>Athenaeus</a:t>
            </a:r>
            <a:r>
              <a:rPr lang="en-US" dirty="0" smtClean="0">
                <a:solidFill>
                  <a:schemeClr val="tx2">
                    <a:lumMod val="90000"/>
                  </a:schemeClr>
                </a:solidFill>
              </a:rPr>
              <a:t> 254f-255a</a:t>
            </a:r>
            <a:r>
              <a:rPr lang="en-GB" dirty="0" smtClean="0">
                <a:solidFill>
                  <a:schemeClr val="tx2">
                    <a:lumMod val="90000"/>
                  </a:schemeClr>
                </a:solidFill>
              </a:rPr>
              <a:t> (Olson Translation) </a:t>
            </a:r>
            <a:r>
              <a:rPr lang="en-US" dirty="0" smtClean="0">
                <a:solidFill>
                  <a:schemeClr val="tx2">
                    <a:lumMod val="90000"/>
                  </a:schemeClr>
                </a:solidFill>
              </a:rPr>
              <a:t> = </a:t>
            </a:r>
            <a:r>
              <a:rPr lang="en-US" dirty="0" err="1" smtClean="0">
                <a:solidFill>
                  <a:schemeClr val="tx2">
                    <a:lumMod val="90000"/>
                  </a:schemeClr>
                </a:solidFill>
              </a:rPr>
              <a:t>Phylarchus</a:t>
            </a:r>
            <a:r>
              <a:rPr lang="en-US" dirty="0" smtClean="0">
                <a:solidFill>
                  <a:schemeClr val="tx2">
                    <a:lumMod val="90000"/>
                  </a:schemeClr>
                </a:solidFill>
              </a:rPr>
              <a:t> </a:t>
            </a:r>
            <a:r>
              <a:rPr lang="en-US" i="1" dirty="0" err="1" smtClean="0">
                <a:solidFill>
                  <a:schemeClr val="tx2">
                    <a:lumMod val="90000"/>
                  </a:schemeClr>
                </a:solidFill>
              </a:rPr>
              <a:t>FGrH</a:t>
            </a:r>
            <a:r>
              <a:rPr lang="en-US" dirty="0" smtClean="0">
                <a:solidFill>
                  <a:schemeClr val="tx2">
                    <a:lumMod val="90000"/>
                  </a:schemeClr>
                </a:solidFill>
              </a:rPr>
              <a:t> 81 F 29</a:t>
            </a:r>
          </a:p>
          <a:p>
            <a:pPr marL="0" indent="0">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soter coinage coinacives.com lot 1061.jpg"/>
          <p:cNvPicPr>
            <a:picLocks noGrp="1" noChangeAspect="1"/>
          </p:cNvPicPr>
          <p:nvPr>
            <p:ph idx="1"/>
          </p:nvPr>
        </p:nvPicPr>
        <p:blipFill>
          <a:blip r:embed="rId2" cstate="print"/>
          <a:srcRect/>
          <a:stretch>
            <a:fillRect/>
          </a:stretch>
        </p:blipFill>
        <p:spPr>
          <a:xfrm>
            <a:off x="2000250" y="1571625"/>
            <a:ext cx="5000625" cy="2428875"/>
          </a:xfrm>
        </p:spPr>
      </p:pic>
      <p:sp>
        <p:nvSpPr>
          <p:cNvPr id="2" name="Title 1"/>
          <p:cNvSpPr>
            <a:spLocks noGrp="1"/>
          </p:cNvSpPr>
          <p:nvPr>
            <p:ph type="title"/>
          </p:nvPr>
        </p:nvSpPr>
        <p:spPr/>
        <p:txBody>
          <a:bodyPr/>
          <a:lstStyle/>
          <a:p>
            <a:pPr algn="ctr"/>
            <a:r>
              <a:rPr lang="en-US" dirty="0" smtClean="0">
                <a:solidFill>
                  <a:schemeClr val="tx2">
                    <a:lumMod val="90000"/>
                  </a:schemeClr>
                </a:solidFill>
              </a:rPr>
              <a:t>Antiochus </a:t>
            </a:r>
            <a:r>
              <a:rPr lang="en-US" dirty="0" err="1" smtClean="0">
                <a:solidFill>
                  <a:schemeClr val="tx2">
                    <a:lumMod val="90000"/>
                  </a:schemeClr>
                </a:solidFill>
              </a:rPr>
              <a:t>Soter</a:t>
            </a:r>
            <a:r>
              <a:rPr lang="en-US" dirty="0" smtClean="0">
                <a:solidFill>
                  <a:schemeClr val="tx2">
                    <a:lumMod val="90000"/>
                  </a:schemeClr>
                </a:solidFill>
              </a:rPr>
              <a:t> Coinage</a:t>
            </a:r>
            <a:endParaRPr lang="en-US" dirty="0">
              <a:solidFill>
                <a:schemeClr val="tx2">
                  <a:lumMod val="90000"/>
                </a:schemeClr>
              </a:solidFill>
            </a:endParaRPr>
          </a:p>
        </p:txBody>
      </p:sp>
      <p:pic>
        <p:nvPicPr>
          <p:cNvPr id="5" name="Content Placeholder 5" descr="soter coinage coinarchives.com lot 199.jpg"/>
          <p:cNvPicPr>
            <a:picLocks noChangeAspect="1"/>
          </p:cNvPicPr>
          <p:nvPr/>
        </p:nvPicPr>
        <p:blipFill>
          <a:blip r:embed="rId3" cstate="print"/>
          <a:srcRect/>
          <a:stretch>
            <a:fillRect/>
          </a:stretch>
        </p:blipFill>
        <p:spPr>
          <a:xfrm>
            <a:off x="2000250" y="4000500"/>
            <a:ext cx="5000625" cy="230028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solidFill>
                  <a:schemeClr val="tx2">
                    <a:lumMod val="75000"/>
                  </a:schemeClr>
                </a:solidFill>
              </a:rPr>
              <a:t>Deified Antiochus II? </a:t>
            </a:r>
            <a:endParaRPr lang="en-US" dirty="0">
              <a:solidFill>
                <a:schemeClr val="tx2">
                  <a:lumMod val="75000"/>
                </a:schemeClr>
              </a:solidFill>
            </a:endParaRPr>
          </a:p>
        </p:txBody>
      </p:sp>
      <p:pic>
        <p:nvPicPr>
          <p:cNvPr id="1026" name="Picture 2" descr="HL 514"/>
          <p:cNvPicPr>
            <a:picLocks noChangeAspect="1" noChangeArrowheads="1"/>
          </p:cNvPicPr>
          <p:nvPr/>
        </p:nvPicPr>
        <p:blipFill>
          <a:blip r:embed="rId2" cstate="print"/>
          <a:srcRect/>
          <a:stretch>
            <a:fillRect/>
          </a:stretch>
        </p:blipFill>
        <p:spPr bwMode="auto">
          <a:xfrm>
            <a:off x="899592" y="1844824"/>
            <a:ext cx="7018497" cy="381642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6" descr="Ant_pius_temple_coin.jpg"/>
          <p:cNvPicPr>
            <a:picLocks noGrp="1" noChangeAspect="1"/>
          </p:cNvPicPr>
          <p:nvPr>
            <p:ph idx="1"/>
          </p:nvPr>
        </p:nvPicPr>
        <p:blipFill>
          <a:blip r:embed="rId2" cstate="print"/>
          <a:srcRect/>
          <a:stretch>
            <a:fillRect/>
          </a:stretch>
        </p:blipFill>
        <p:spPr>
          <a:xfrm>
            <a:off x="1043608" y="1916832"/>
            <a:ext cx="7047563" cy="3744416"/>
          </a:xfrm>
          <a:prstGeom prst="rect">
            <a:avLst/>
          </a:prstGeom>
        </p:spPr>
      </p:pic>
      <p:sp>
        <p:nvSpPr>
          <p:cNvPr id="2" name="Title 1"/>
          <p:cNvSpPr>
            <a:spLocks noGrp="1"/>
          </p:cNvSpPr>
          <p:nvPr>
            <p:ph type="title"/>
          </p:nvPr>
        </p:nvSpPr>
        <p:spPr/>
        <p:txBody>
          <a:bodyPr>
            <a:normAutofit fontScale="90000"/>
          </a:bodyPr>
          <a:lstStyle/>
          <a:p>
            <a:pPr algn="ctr"/>
            <a:r>
              <a:rPr lang="en-US" dirty="0" smtClean="0">
                <a:solidFill>
                  <a:schemeClr val="tx2">
                    <a:lumMod val="90000"/>
                  </a:schemeClr>
                </a:solidFill>
              </a:rPr>
              <a:t>Things you don’t see on Seleucid Coins</a:t>
            </a:r>
            <a:endParaRPr lang="en-US" dirty="0">
              <a:solidFill>
                <a:schemeClr val="tx2">
                  <a:lumMod val="90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tx2">
                    <a:lumMod val="90000"/>
                  </a:schemeClr>
                </a:solidFill>
              </a:rPr>
              <a:t>Divine Alexander</a:t>
            </a:r>
            <a:endParaRPr lang="en-US" dirty="0">
              <a:solidFill>
                <a:schemeClr val="tx2">
                  <a:lumMod val="90000"/>
                </a:schemeClr>
              </a:solidFill>
            </a:endParaRPr>
          </a:p>
        </p:txBody>
      </p:sp>
      <p:pic>
        <p:nvPicPr>
          <p:cNvPr id="4" name="Picture 2" descr="C:\Documents and Settings\Kyle Erickson\My Documents\Current School Files\PhD Thesis\PhD.Data\3828448513Coin.jpg"/>
          <p:cNvPicPr>
            <a:picLocks noChangeAspect="1" noChangeArrowheads="1"/>
          </p:cNvPicPr>
          <p:nvPr/>
        </p:nvPicPr>
        <p:blipFill>
          <a:blip r:embed="rId2" r:link="rId3" cstate="print"/>
          <a:srcRect/>
          <a:stretch>
            <a:fillRect/>
          </a:stretch>
        </p:blipFill>
        <p:spPr bwMode="auto">
          <a:xfrm>
            <a:off x="642938" y="1785938"/>
            <a:ext cx="7921625" cy="3786187"/>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6"/>
          <p:cNvSpPr txBox="1">
            <a:spLocks/>
          </p:cNvSpPr>
          <p:nvPr/>
        </p:nvSpPr>
        <p:spPr>
          <a:xfrm>
            <a:off x="0" y="1556792"/>
            <a:ext cx="4558408" cy="562942"/>
          </a:xfrm>
          <a:prstGeom prst="rect">
            <a:avLst/>
          </a:prstGeom>
        </p:spPr>
        <p:txBody>
          <a:bodyPr vert="horz" lIns="91440" tIns="45720" rIns="91440" bIns="45720" rtlCol="0">
            <a:normAutofit fontScale="92500" lnSpcReduction="10000"/>
          </a:bodyPr>
          <a:lstStyle/>
          <a:p>
            <a:pPr marL="342900" marR="0" lvl="0" indent="-342900" algn="ctr" defTabSz="914400" rtl="0" eaLnBrk="1" fontAlgn="auto" latinLnBrk="0" hangingPunct="1">
              <a:lnSpc>
                <a:spcPct val="100000"/>
              </a:lnSpc>
              <a:spcBef>
                <a:spcPct val="20000"/>
              </a:spcBef>
              <a:spcAft>
                <a:spcPts val="0"/>
              </a:spcAft>
              <a:buClrTx/>
              <a:buSzTx/>
              <a:buFont typeface="Wingdings 2"/>
              <a:buNone/>
              <a:tabLst/>
              <a:defRPr/>
            </a:pPr>
            <a:r>
              <a:rPr kumimoji="0" lang="en-GB" sz="3500" b="0" i="0" u="none" strike="noStrike" kern="1200" cap="none" spc="0" normalizeH="0" baseline="0" noProof="0" dirty="0" smtClean="0">
                <a:ln>
                  <a:noFill/>
                </a:ln>
                <a:solidFill>
                  <a:schemeClr val="tx2">
                    <a:lumMod val="90000"/>
                  </a:schemeClr>
                </a:solidFill>
                <a:effectLst/>
                <a:uLnTx/>
                <a:uFillTx/>
                <a:latin typeface="+mn-lt"/>
                <a:ea typeface="+mn-ea"/>
                <a:cs typeface="+mn-cs"/>
              </a:rPr>
              <a:t>Seleucia-on-the Tigris</a:t>
            </a:r>
          </a:p>
          <a:p>
            <a:pPr marL="342900" marR="0" lvl="0" indent="-342900" algn="l" defTabSz="914400" rtl="0" eaLnBrk="1" fontAlgn="auto" latinLnBrk="0" hangingPunct="1">
              <a:lnSpc>
                <a:spcPct val="100000"/>
              </a:lnSpc>
              <a:spcBef>
                <a:spcPct val="20000"/>
              </a:spcBef>
              <a:spcAft>
                <a:spcPts val="0"/>
              </a:spcAft>
              <a:buClrTx/>
              <a:buSzTx/>
              <a:buFont typeface="Wingdings 2"/>
              <a:buNone/>
              <a:tabLst/>
              <a:defRPr/>
            </a:pPr>
            <a:endParaRPr kumimoji="0" lang="en-GB"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Text Placeholder 9"/>
          <p:cNvSpPr txBox="1">
            <a:spLocks/>
          </p:cNvSpPr>
          <p:nvPr/>
        </p:nvSpPr>
        <p:spPr>
          <a:xfrm>
            <a:off x="4857750" y="1500188"/>
            <a:ext cx="4041775" cy="731837"/>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buFont typeface="Wingdings 2"/>
              <a:buNone/>
              <a:tabLst/>
              <a:defRPr/>
            </a:pPr>
            <a:r>
              <a:rPr kumimoji="0" lang="en-GB" sz="3200" b="0" i="0" u="none" strike="noStrike" kern="1200" cap="none" spc="0" normalizeH="0" baseline="0" noProof="0" dirty="0" smtClean="0">
                <a:ln>
                  <a:noFill/>
                </a:ln>
                <a:solidFill>
                  <a:schemeClr val="tx2">
                    <a:lumMod val="90000"/>
                  </a:schemeClr>
                </a:solidFill>
                <a:effectLst/>
                <a:uLnTx/>
                <a:uFillTx/>
                <a:latin typeface="+mn-lt"/>
                <a:ea typeface="+mn-ea"/>
                <a:cs typeface="+mn-cs"/>
              </a:rPr>
              <a:t>Susa</a:t>
            </a:r>
            <a:endParaRPr kumimoji="0" lang="en-GB" sz="3200" b="0" i="0" u="none" strike="noStrike" kern="1200" cap="none" spc="0" normalizeH="0" baseline="0" noProof="0" dirty="0">
              <a:ln>
                <a:noFill/>
              </a:ln>
              <a:solidFill>
                <a:schemeClr val="tx2">
                  <a:lumMod val="90000"/>
                </a:schemeClr>
              </a:solidFill>
              <a:effectLst/>
              <a:uLnTx/>
              <a:uFillTx/>
              <a:latin typeface="+mn-lt"/>
              <a:ea typeface="+mn-ea"/>
              <a:cs typeface="+mn-cs"/>
            </a:endParaRPr>
          </a:p>
        </p:txBody>
      </p:sp>
      <p:pic>
        <p:nvPicPr>
          <p:cNvPr id="6" name="Content Placeholder 3" descr="SNG Vol 4 Fitzwilliam ID SNGuk 0408 5564 horned Seleukos II.bmp"/>
          <p:cNvPicPr>
            <a:picLocks noGrp="1" noChangeAspect="1"/>
          </p:cNvPicPr>
          <p:nvPr>
            <p:ph idx="1"/>
          </p:nvPr>
        </p:nvPicPr>
        <p:blipFill>
          <a:blip r:embed="rId2" cstate="print"/>
          <a:srcRect r="49030"/>
          <a:stretch>
            <a:fillRect/>
          </a:stretch>
        </p:blipFill>
        <p:spPr>
          <a:xfrm>
            <a:off x="571500" y="2643188"/>
            <a:ext cx="3571875" cy="3503612"/>
          </a:xfrm>
          <a:prstGeom prst="rect">
            <a:avLst/>
          </a:prstGeom>
        </p:spPr>
      </p:pic>
      <p:sp>
        <p:nvSpPr>
          <p:cNvPr id="7" name="Title 1"/>
          <p:cNvSpPr>
            <a:spLocks noGrp="1"/>
          </p:cNvSpPr>
          <p:nvPr>
            <p:ph type="title"/>
          </p:nvPr>
        </p:nvSpPr>
        <p:spPr/>
        <p:txBody>
          <a:bodyPr>
            <a:normAutofit/>
          </a:bodyPr>
          <a:lstStyle/>
          <a:p>
            <a:pPr eaLnBrk="1" hangingPunct="1"/>
            <a:r>
              <a:rPr lang="en-GB" dirty="0" smtClean="0">
                <a:solidFill>
                  <a:schemeClr val="tx2">
                    <a:lumMod val="90000"/>
                  </a:schemeClr>
                </a:solidFill>
              </a:rPr>
              <a:t>Horned </a:t>
            </a:r>
            <a:r>
              <a:rPr lang="en-GB" dirty="0" err="1" smtClean="0">
                <a:solidFill>
                  <a:schemeClr val="tx2">
                    <a:lumMod val="90000"/>
                  </a:schemeClr>
                </a:solidFill>
              </a:rPr>
              <a:t>Seleukos</a:t>
            </a:r>
            <a:r>
              <a:rPr lang="en-GB" dirty="0" smtClean="0">
                <a:solidFill>
                  <a:schemeClr val="tx2">
                    <a:lumMod val="90000"/>
                  </a:schemeClr>
                </a:solidFill>
              </a:rPr>
              <a:t> II</a:t>
            </a:r>
          </a:p>
        </p:txBody>
      </p:sp>
      <p:pic>
        <p:nvPicPr>
          <p:cNvPr id="8" name="Picture 7" descr="Seleukos 2 susa horned bronze.jpg"/>
          <p:cNvPicPr>
            <a:picLocks noChangeAspect="1"/>
          </p:cNvPicPr>
          <p:nvPr/>
        </p:nvPicPr>
        <p:blipFill>
          <a:blip r:embed="rId3" cstate="print"/>
          <a:srcRect r="51114"/>
          <a:stretch>
            <a:fillRect/>
          </a:stretch>
        </p:blipFill>
        <p:spPr bwMode="auto">
          <a:xfrm>
            <a:off x="5000625" y="2357438"/>
            <a:ext cx="3714750" cy="4002087"/>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ierax.jpg"/>
          <p:cNvPicPr>
            <a:picLocks noGrp="1" noChangeAspect="1"/>
          </p:cNvPicPr>
          <p:nvPr>
            <p:ph idx="1"/>
          </p:nvPr>
        </p:nvPicPr>
        <p:blipFill>
          <a:blip r:embed="rId2" cstate="print"/>
          <a:srcRect t="2885" b="3304"/>
          <a:stretch>
            <a:fillRect/>
          </a:stretch>
        </p:blipFill>
        <p:spPr>
          <a:xfrm>
            <a:off x="2051720" y="1412776"/>
            <a:ext cx="4949155" cy="4819001"/>
          </a:xfrm>
        </p:spPr>
      </p:pic>
      <p:sp>
        <p:nvSpPr>
          <p:cNvPr id="2" name="Title 1"/>
          <p:cNvSpPr>
            <a:spLocks noGrp="1"/>
          </p:cNvSpPr>
          <p:nvPr>
            <p:ph type="title"/>
          </p:nvPr>
        </p:nvSpPr>
        <p:spPr/>
        <p:txBody>
          <a:bodyPr/>
          <a:lstStyle/>
          <a:p>
            <a:pPr algn="ctr"/>
            <a:r>
              <a:rPr lang="en-US" dirty="0" smtClean="0">
                <a:solidFill>
                  <a:schemeClr val="tx2">
                    <a:lumMod val="90000"/>
                  </a:schemeClr>
                </a:solidFill>
              </a:rPr>
              <a:t>Antiochus </a:t>
            </a:r>
            <a:r>
              <a:rPr lang="en-US" dirty="0" err="1" smtClean="0">
                <a:solidFill>
                  <a:schemeClr val="tx2">
                    <a:lumMod val="90000"/>
                  </a:schemeClr>
                </a:solidFill>
              </a:rPr>
              <a:t>Hierax</a:t>
            </a:r>
            <a:r>
              <a:rPr lang="en-US" dirty="0" smtClean="0">
                <a:solidFill>
                  <a:schemeClr val="tx2">
                    <a:lumMod val="90000"/>
                  </a:schemeClr>
                </a:solidFill>
              </a:rPr>
              <a:t> Coinage</a:t>
            </a:r>
            <a:endParaRPr lang="en-US" dirty="0">
              <a:solidFill>
                <a:schemeClr val="tx2">
                  <a:lumMod val="90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6" descr="Seleukos 3 horn lock.jpg"/>
          <p:cNvPicPr>
            <a:picLocks noGrp="1" noChangeAspect="1"/>
          </p:cNvPicPr>
          <p:nvPr>
            <p:ph idx="1"/>
          </p:nvPr>
        </p:nvPicPr>
        <p:blipFill>
          <a:blip r:embed="rId2" cstate="print"/>
          <a:stretch>
            <a:fillRect/>
          </a:stretch>
        </p:blipFill>
        <p:spPr>
          <a:xfrm>
            <a:off x="2155818" y="1524000"/>
            <a:ext cx="4832364" cy="4572000"/>
          </a:xfrm>
        </p:spPr>
      </p:pic>
      <p:sp>
        <p:nvSpPr>
          <p:cNvPr id="2" name="Title 1"/>
          <p:cNvSpPr>
            <a:spLocks noGrp="1"/>
          </p:cNvSpPr>
          <p:nvPr>
            <p:ph type="title"/>
          </p:nvPr>
        </p:nvSpPr>
        <p:spPr/>
        <p:txBody>
          <a:bodyPr/>
          <a:lstStyle/>
          <a:p>
            <a:pPr algn="ctr"/>
            <a:r>
              <a:rPr lang="en-US" dirty="0" smtClean="0">
                <a:solidFill>
                  <a:schemeClr val="tx2">
                    <a:lumMod val="90000"/>
                  </a:schemeClr>
                </a:solidFill>
              </a:rPr>
              <a:t>Seleucus III</a:t>
            </a:r>
            <a:endParaRPr lang="en-US" dirty="0">
              <a:solidFill>
                <a:schemeClr val="tx2">
                  <a:lumMod val="90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10" descr="winged diadem under antiochos ii (older king).jpg"/>
          <p:cNvPicPr>
            <a:picLocks noGrp="1" noChangeAspect="1"/>
          </p:cNvPicPr>
          <p:nvPr>
            <p:ph idx="1"/>
          </p:nvPr>
        </p:nvPicPr>
        <p:blipFill>
          <a:blip r:embed="rId2" cstate="print"/>
          <a:srcRect/>
          <a:stretch>
            <a:fillRect/>
          </a:stretch>
        </p:blipFill>
        <p:spPr>
          <a:xfrm>
            <a:off x="611560" y="2420888"/>
            <a:ext cx="3759200" cy="3817937"/>
          </a:xfrm>
          <a:prstGeom prst="rect">
            <a:avLst/>
          </a:prstGeom>
        </p:spPr>
      </p:pic>
      <p:sp>
        <p:nvSpPr>
          <p:cNvPr id="2" name="Title 1"/>
          <p:cNvSpPr>
            <a:spLocks noGrp="1"/>
          </p:cNvSpPr>
          <p:nvPr>
            <p:ph type="title"/>
          </p:nvPr>
        </p:nvSpPr>
        <p:spPr/>
        <p:txBody>
          <a:bodyPr/>
          <a:lstStyle/>
          <a:p>
            <a:pPr algn="ctr"/>
            <a:r>
              <a:rPr lang="en-US" dirty="0" smtClean="0">
                <a:solidFill>
                  <a:schemeClr val="tx2">
                    <a:lumMod val="90000"/>
                  </a:schemeClr>
                </a:solidFill>
              </a:rPr>
              <a:t>Winged Diadem under </a:t>
            </a:r>
            <a:r>
              <a:rPr lang="en-US" dirty="0" err="1" smtClean="0">
                <a:solidFill>
                  <a:schemeClr val="tx2">
                    <a:lumMod val="90000"/>
                  </a:schemeClr>
                </a:solidFill>
              </a:rPr>
              <a:t>Hierax</a:t>
            </a:r>
            <a:endParaRPr lang="en-US" dirty="0">
              <a:solidFill>
                <a:schemeClr val="tx2">
                  <a:lumMod val="90000"/>
                </a:schemeClr>
              </a:solidFill>
            </a:endParaRPr>
          </a:p>
        </p:txBody>
      </p:sp>
      <p:pic>
        <p:nvPicPr>
          <p:cNvPr id="7" name="Content Placeholder 9" descr="hierax winged diadem HL  843.jpg"/>
          <p:cNvPicPr>
            <a:picLocks noGrp="1" noChangeAspect="1"/>
          </p:cNvPicPr>
          <p:nvPr>
            <p:ph sz="quarter" idx="4294967295"/>
          </p:nvPr>
        </p:nvPicPr>
        <p:blipFill>
          <a:blip r:embed="rId3" cstate="print"/>
          <a:srcRect r="49393"/>
          <a:stretch>
            <a:fillRect/>
          </a:stretch>
        </p:blipFill>
        <p:spPr>
          <a:xfrm>
            <a:off x="5076056" y="2708920"/>
            <a:ext cx="3286125" cy="3300412"/>
          </a:xfrm>
          <a:prstGeom prst="rect">
            <a:avLst/>
          </a:prstGeom>
        </p:spPr>
      </p:pic>
      <p:sp>
        <p:nvSpPr>
          <p:cNvPr id="4" name="Text Placeholder 5"/>
          <p:cNvSpPr txBox="1">
            <a:spLocks/>
          </p:cNvSpPr>
          <p:nvPr/>
        </p:nvSpPr>
        <p:spPr>
          <a:xfrm>
            <a:off x="301625" y="1524000"/>
            <a:ext cx="4040188" cy="733425"/>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Wingdings 2"/>
              <a:buNone/>
              <a:tabLst/>
              <a:defRPr/>
            </a:pPr>
            <a:r>
              <a:rPr kumimoji="0" lang="en-GB" sz="3200" b="0" i="0" u="none" strike="noStrike" kern="1200" cap="none" spc="0" normalizeH="0" baseline="0" noProof="0" dirty="0" smtClean="0">
                <a:ln>
                  <a:noFill/>
                </a:ln>
                <a:solidFill>
                  <a:schemeClr val="tx2">
                    <a:lumMod val="90000"/>
                  </a:schemeClr>
                </a:solidFill>
                <a:effectLst/>
                <a:uLnTx/>
                <a:uFillTx/>
                <a:latin typeface="+mn-lt"/>
                <a:ea typeface="+mn-ea"/>
                <a:cs typeface="+mn-cs"/>
              </a:rPr>
              <a:t>Antiochus I</a:t>
            </a:r>
            <a:endParaRPr kumimoji="0" lang="en-GB" sz="3200" b="0" i="0" u="none" strike="noStrike" kern="1200" cap="none" spc="0" normalizeH="0" baseline="0" noProof="0" dirty="0">
              <a:ln>
                <a:noFill/>
              </a:ln>
              <a:solidFill>
                <a:schemeClr val="tx2">
                  <a:lumMod val="90000"/>
                </a:schemeClr>
              </a:solidFill>
              <a:effectLst/>
              <a:uLnTx/>
              <a:uFillTx/>
              <a:latin typeface="+mn-lt"/>
              <a:ea typeface="+mn-ea"/>
              <a:cs typeface="+mn-cs"/>
            </a:endParaRPr>
          </a:p>
        </p:txBody>
      </p:sp>
      <p:sp>
        <p:nvSpPr>
          <p:cNvPr id="5" name="Text Placeholder 7"/>
          <p:cNvSpPr txBox="1">
            <a:spLocks/>
          </p:cNvSpPr>
          <p:nvPr/>
        </p:nvSpPr>
        <p:spPr>
          <a:xfrm>
            <a:off x="4791075" y="1524000"/>
            <a:ext cx="4041775" cy="731838"/>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buFont typeface="Wingdings 2"/>
              <a:buNone/>
              <a:tabLst/>
              <a:defRPr/>
            </a:pPr>
            <a:r>
              <a:rPr kumimoji="0" lang="en-GB" sz="3200" b="0" i="0" u="none" strike="noStrike" kern="1200" cap="none" spc="0" normalizeH="0" baseline="0" noProof="0" dirty="0" err="1" smtClean="0">
                <a:ln>
                  <a:noFill/>
                </a:ln>
                <a:solidFill>
                  <a:schemeClr val="tx2">
                    <a:lumMod val="90000"/>
                  </a:schemeClr>
                </a:solidFill>
                <a:effectLst/>
                <a:uLnTx/>
                <a:uFillTx/>
                <a:latin typeface="+mn-lt"/>
                <a:ea typeface="+mn-ea"/>
                <a:cs typeface="+mn-cs"/>
              </a:rPr>
              <a:t>Hierax</a:t>
            </a:r>
            <a:r>
              <a:rPr kumimoji="0" lang="en-GB" sz="3200" b="0" i="0" u="none" strike="noStrike" kern="1200" cap="none" spc="0" normalizeH="0" baseline="0" noProof="0" dirty="0" smtClean="0">
                <a:ln>
                  <a:noFill/>
                </a:ln>
                <a:solidFill>
                  <a:schemeClr val="tx2">
                    <a:lumMod val="90000"/>
                  </a:schemeClr>
                </a:solidFill>
                <a:effectLst/>
                <a:uLnTx/>
                <a:uFillTx/>
                <a:latin typeface="+mn-lt"/>
                <a:ea typeface="+mn-ea"/>
                <a:cs typeface="+mn-cs"/>
              </a:rPr>
              <a:t>?</a:t>
            </a:r>
            <a:endParaRPr kumimoji="0" lang="en-GB" sz="3200" b="0" i="0" u="none" strike="noStrike" kern="1200" cap="none" spc="0" normalizeH="0" baseline="0" noProof="0" dirty="0">
              <a:ln>
                <a:noFill/>
              </a:ln>
              <a:solidFill>
                <a:schemeClr val="tx2">
                  <a:lumMod val="90000"/>
                </a:schemeClr>
              </a:solidFill>
              <a:effectLst/>
              <a:uLnTx/>
              <a:uFillTx/>
              <a:latin typeface="+mn-lt"/>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369</TotalTime>
  <Words>197</Words>
  <Application>Microsoft Office PowerPoint</Application>
  <PresentationFormat>On-screen Show (4:3)</PresentationFormat>
  <Paragraphs>21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Paper</vt:lpstr>
      <vt:lpstr>The Origins of Seleucid Ruler Cult in Asia Minor</vt:lpstr>
      <vt:lpstr>Slide 2</vt:lpstr>
      <vt:lpstr>Seleucus in a horned-helmet</vt:lpstr>
      <vt:lpstr>Temple of Seleucus?</vt:lpstr>
      <vt:lpstr>Horned Seleucus I</vt:lpstr>
      <vt:lpstr>Horned Seleucus I</vt:lpstr>
      <vt:lpstr>Slide 7</vt:lpstr>
      <vt:lpstr>Antiochus Soter Coinage</vt:lpstr>
      <vt:lpstr>Deified Antiochus II? </vt:lpstr>
      <vt:lpstr>Things you don’t see on Seleucid Coins</vt:lpstr>
      <vt:lpstr>Divine Alexander</vt:lpstr>
      <vt:lpstr>Horned Seleukos II</vt:lpstr>
      <vt:lpstr>Antiochus Hierax Coinage</vt:lpstr>
      <vt:lpstr>Seleucus III</vt:lpstr>
      <vt:lpstr>Winged Diadem under Hierax</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Origins of Seleucid Ruler Cult in Asia Minor</dc:title>
  <dc:creator>Kyle</dc:creator>
  <cp:lastModifiedBy>Kyle</cp:lastModifiedBy>
  <cp:revision>24</cp:revision>
  <dcterms:created xsi:type="dcterms:W3CDTF">2010-09-16T13:36:03Z</dcterms:created>
  <dcterms:modified xsi:type="dcterms:W3CDTF">2010-11-10T11:13:16Z</dcterms:modified>
</cp:coreProperties>
</file>