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6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46" d="100"/>
          <a:sy n="46" d="100"/>
        </p:scale>
        <p:origin x="24" y="21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0748" y="118915"/>
            <a:ext cx="2163901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2195804"/>
            <a:ext cx="10131427" cy="1797697"/>
          </a:xfrm>
        </p:spPr>
        <p:txBody>
          <a:bodyPr>
            <a:normAutofit fontScale="90000"/>
          </a:bodyPr>
          <a:lstStyle/>
          <a:p>
            <a:pPr algn="l"/>
            <a:r>
              <a:rPr lang="en-GB" sz="6000" dirty="0" smtClean="0"/>
              <a:t>Learning Beacon Project - Proposal</a:t>
            </a:r>
            <a:endParaRPr lang="en-GB" sz="6000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49749" y="4236439"/>
            <a:ext cx="5228537" cy="207946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all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2000" cap="none" dirty="0" smtClean="0"/>
              <a:t>Dr </a:t>
            </a:r>
            <a:r>
              <a:rPr lang="en-GB" sz="2000" cap="none" dirty="0"/>
              <a:t> </a:t>
            </a:r>
            <a:r>
              <a:rPr lang="en-GB" sz="2000" cap="none" dirty="0" smtClean="0"/>
              <a:t>Nik Whitehead</a:t>
            </a:r>
          </a:p>
          <a:p>
            <a:pPr algn="l"/>
            <a:r>
              <a:rPr lang="en-GB" sz="2000" cap="none" dirty="0" smtClean="0"/>
              <a:t>Associate Professor </a:t>
            </a:r>
          </a:p>
          <a:p>
            <a:pPr algn="l"/>
            <a:r>
              <a:rPr lang="en-GB" sz="2000" cap="none" dirty="0" smtClean="0"/>
              <a:t>Applied Computing</a:t>
            </a:r>
          </a:p>
          <a:p>
            <a:pPr algn="l"/>
            <a:r>
              <a:rPr lang="en-GB" sz="2000" cap="none" dirty="0" smtClean="0"/>
              <a:t>nik.whitehead@uwtsd.ac.uk</a:t>
            </a:r>
          </a:p>
          <a:p>
            <a:pPr algn="l"/>
            <a:r>
              <a:rPr lang="en-GB" sz="2000" cap="none" dirty="0" smtClean="0"/>
              <a:t>University Of Wales Trinity St David</a:t>
            </a:r>
            <a:endParaRPr lang="en-GB" sz="2000" cap="none" dirty="0"/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beacon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5191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Project Background</a:t>
            </a:r>
          </a:p>
          <a:p>
            <a:r>
              <a:rPr lang="en-GB" sz="2800" dirty="0"/>
              <a:t>What is the Physical Web?</a:t>
            </a:r>
          </a:p>
          <a:p>
            <a:r>
              <a:rPr lang="en-GB" sz="2800" dirty="0" smtClean="0"/>
              <a:t>Aims &amp; Objectives</a:t>
            </a:r>
            <a:endParaRPr lang="en-GB" sz="2800" dirty="0"/>
          </a:p>
          <a:p>
            <a:r>
              <a:rPr lang="en-GB" sz="2800" dirty="0" smtClean="0"/>
              <a:t>Methodology</a:t>
            </a:r>
          </a:p>
          <a:p>
            <a:r>
              <a:rPr lang="en-GB" sz="2800" dirty="0" smtClean="0"/>
              <a:t>Expected Outcomes</a:t>
            </a:r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400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Swansea School of Art includes the historic Welsh School of Architectural Glass (founded in 1935)</a:t>
            </a:r>
          </a:p>
          <a:p>
            <a:pPr lvl="1"/>
            <a:r>
              <a:rPr lang="en-GB" sz="2600" dirty="0" smtClean="0"/>
              <a:t>Teaches practical skills in both architectural and decorative glass</a:t>
            </a:r>
          </a:p>
          <a:p>
            <a:pPr marL="0" indent="0">
              <a:buNone/>
            </a:pPr>
            <a:r>
              <a:rPr lang="en-GB" sz="2800" dirty="0" smtClean="0"/>
              <a:t>Students have access to a set of workshops with specialised industrial machinery for cutting, heating, etching and treating glass</a:t>
            </a:r>
          </a:p>
          <a:p>
            <a:pPr marL="0" indent="0">
              <a:buNone/>
            </a:pPr>
            <a:r>
              <a:rPr lang="en-GB" sz="2800" dirty="0" smtClean="0"/>
              <a:t>High-quality Health &amp; Safety training is a legal requirement, and easy access to instruction manuals for these devices is essential</a:t>
            </a:r>
          </a:p>
          <a:p>
            <a:pPr lvl="1"/>
            <a:r>
              <a:rPr lang="en-GB" sz="2600" dirty="0" smtClean="0"/>
              <a:t>Currently paper copies of these are held in each workshop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531698" cy="4127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Google project relating to the Internet of Things (</a:t>
            </a:r>
            <a:r>
              <a:rPr lang="en-GB" sz="2800" dirty="0" err="1" smtClean="0"/>
              <a:t>IoT</a:t>
            </a:r>
            <a:r>
              <a:rPr lang="en-GB" sz="2800" dirty="0" smtClean="0"/>
              <a:t>)</a:t>
            </a:r>
          </a:p>
          <a:p>
            <a:pPr marL="0" indent="0">
              <a:buNone/>
            </a:pPr>
            <a:r>
              <a:rPr lang="en-GB" sz="2800" dirty="0" smtClean="0"/>
              <a:t>Aims to provide location-based information through Open Source technologies using Bluetooth Low Energy (BLE) beacons</a:t>
            </a:r>
          </a:p>
          <a:p>
            <a:pPr marL="0" indent="0">
              <a:buNone/>
            </a:pPr>
            <a:r>
              <a:rPr lang="en-GB" sz="2800" dirty="0" smtClean="0"/>
              <a:t>First launched in October 2014 via GitHub as a response to Apple’s  2013 launch of the iBeacon technology</a:t>
            </a:r>
          </a:p>
          <a:p>
            <a:pPr marL="0" indent="0">
              <a:buNone/>
            </a:pPr>
            <a:r>
              <a:rPr lang="en-GB" sz="2800" dirty="0" smtClean="0"/>
              <a:t>Uses </a:t>
            </a:r>
            <a:r>
              <a:rPr lang="en-GB" sz="2800" dirty="0" err="1" smtClean="0"/>
              <a:t>Eddystone</a:t>
            </a:r>
            <a:r>
              <a:rPr lang="en-GB" sz="2800" dirty="0" smtClean="0"/>
              <a:t> beacon profile (released July 2015)</a:t>
            </a:r>
          </a:p>
          <a:p>
            <a:pPr marL="0" indent="0">
              <a:buNone/>
            </a:pPr>
            <a:r>
              <a:rPr lang="en-GB" sz="2800" dirty="0" smtClean="0"/>
              <a:t>In September 2016 the Minister for Skills &amp; Science announced that the WAG wants Wales to become a leader in </a:t>
            </a:r>
            <a:r>
              <a:rPr lang="en-GB" sz="2800" dirty="0" err="1" smtClean="0"/>
              <a:t>IoT</a:t>
            </a:r>
            <a:r>
              <a:rPr lang="en-GB" sz="2800" dirty="0" smtClean="0"/>
              <a:t> technology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70457" y="6269725"/>
            <a:ext cx="10947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hlinkClick r:id="rId2"/>
              </a:rPr>
              <a:t>https://google.github.io/physical-web/</a:t>
            </a:r>
            <a:r>
              <a:rPr lang="en-GB" sz="1200" dirty="0"/>
              <a:t> </a:t>
            </a:r>
            <a:endParaRPr lang="en-GB" sz="1200" dirty="0" smtClean="0"/>
          </a:p>
          <a:p>
            <a:pPr algn="r"/>
            <a:r>
              <a:rPr lang="en-GB" sz="1200" dirty="0" smtClean="0">
                <a:hlinkClick r:id="rId3"/>
              </a:rPr>
              <a:t>http</a:t>
            </a:r>
            <a:r>
              <a:rPr lang="en-GB" sz="1200" dirty="0">
                <a:hlinkClick r:id="rId3"/>
              </a:rPr>
              <a:t>://</a:t>
            </a:r>
            <a:r>
              <a:rPr lang="en-GB" sz="1200" dirty="0" smtClean="0">
                <a:hlinkClick r:id="rId3"/>
              </a:rPr>
              <a:t>radar.oreilly.com/2015/04/googles-physical-web-vs-apples-ibeacon.html</a:t>
            </a:r>
            <a:r>
              <a:rPr lang="en-GB" sz="1200" dirty="0"/>
              <a:t>, 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3842" y="2717441"/>
            <a:ext cx="3876541" cy="37146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available from multiple manufacturers from £12 each (retail) and last up to a year on a single CR 2032 Lithium cell</a:t>
            </a:r>
          </a:p>
          <a:p>
            <a:pPr marL="0" indent="0">
              <a:buNone/>
            </a:pPr>
            <a:r>
              <a:rPr lang="en-GB" sz="2400" dirty="0" err="1" smtClean="0"/>
              <a:t>UriBeacons</a:t>
            </a:r>
            <a:r>
              <a:rPr lang="en-GB" sz="2400" dirty="0" smtClean="0"/>
              <a:t> are detected using a specialised app or via a Chrome browser add-on</a:t>
            </a:r>
            <a:endParaRPr lang="en-GB" sz="2400" dirty="0"/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52" y="622120"/>
            <a:ext cx="7701566" cy="580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31820" y="6488668"/>
            <a:ext cx="51155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274120" cy="45034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800" dirty="0" smtClean="0"/>
              <a:t>Objectives:</a:t>
            </a:r>
          </a:p>
          <a:p>
            <a:pPr lvl="1"/>
            <a:r>
              <a:rPr lang="en-GB" sz="2600" dirty="0" smtClean="0"/>
              <a:t>To produce high-quality Health &amp; Safety materials that can easily be accessed using mobile devices</a:t>
            </a:r>
          </a:p>
          <a:p>
            <a:pPr lvl="1"/>
            <a:r>
              <a:rPr lang="en-GB" sz="2600" dirty="0" smtClean="0"/>
              <a:t>To use </a:t>
            </a:r>
            <a:r>
              <a:rPr lang="en-GB" sz="2600" dirty="0" err="1" smtClean="0"/>
              <a:t>UriBeacons</a:t>
            </a:r>
            <a:r>
              <a:rPr lang="en-GB" sz="2600" dirty="0" smtClean="0"/>
              <a:t> to point users towards those materials</a:t>
            </a:r>
          </a:p>
          <a:p>
            <a:pPr lvl="1"/>
            <a:r>
              <a:rPr lang="en-GB" sz="2600" dirty="0" smtClean="0"/>
              <a:t>To record the usage of, and user responses to, such materials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5163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M</a:t>
            </a:r>
            <a:r>
              <a:rPr lang="en-GB" sz="2800" dirty="0" smtClean="0"/>
              <a:t>ultimedia H&amp;S materials will be produced in collaboration with the Glass Support Staff and the Technology-Enhanced Learning Unit</a:t>
            </a:r>
            <a:endParaRPr lang="en-GB" sz="2600" dirty="0" smtClean="0"/>
          </a:p>
          <a:p>
            <a:pPr marL="0" indent="0">
              <a:buNone/>
            </a:pPr>
            <a:r>
              <a:rPr lang="en-GB" sz="2800" dirty="0" smtClean="0"/>
              <a:t>These materials will be available via a secure website using </a:t>
            </a:r>
            <a:r>
              <a:rPr lang="en-GB" sz="2800" dirty="0" err="1" smtClean="0"/>
              <a:t>UriBeacons</a:t>
            </a:r>
            <a:r>
              <a:rPr lang="en-GB" sz="2800" dirty="0" smtClean="0"/>
              <a:t> in each of several workshops</a:t>
            </a:r>
          </a:p>
          <a:p>
            <a:pPr lvl="1"/>
            <a:r>
              <a:rPr lang="en-GB" sz="2600" dirty="0"/>
              <a:t>E</a:t>
            </a:r>
            <a:r>
              <a:rPr lang="en-GB" sz="2600" dirty="0" smtClean="0"/>
              <a:t>ach workshop’s web page will contain text and video materials demonstrating the safe use of the equipment within the workshop</a:t>
            </a:r>
          </a:p>
          <a:p>
            <a:pPr marL="0" indent="0">
              <a:buNone/>
            </a:pPr>
            <a:r>
              <a:rPr lang="en-GB" sz="2800" dirty="0" smtClean="0"/>
              <a:t>Users will access the pages via the Google Physical Web app</a:t>
            </a:r>
          </a:p>
          <a:p>
            <a:pPr marL="0" indent="0">
              <a:buNone/>
            </a:pPr>
            <a:r>
              <a:rPr lang="en-GB" sz="2800" dirty="0" smtClean="0"/>
              <a:t>Access to the website will be logged in order to later evaluate the use of the system by workshop users</a:t>
            </a:r>
          </a:p>
          <a:p>
            <a:pPr marL="0" indent="0">
              <a:buNone/>
            </a:pPr>
            <a:r>
              <a:rPr lang="en-GB" sz="2800" dirty="0" smtClean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686244" cy="44390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It is expected that the system will</a:t>
            </a:r>
          </a:p>
          <a:p>
            <a:r>
              <a:rPr lang="en-GB" sz="2800" dirty="0" smtClean="0"/>
              <a:t>Provide H&amp;S information (including video demos) via users’ mobile phones/tablets</a:t>
            </a:r>
          </a:p>
          <a:p>
            <a:r>
              <a:rPr lang="en-GB" sz="2800" dirty="0" smtClean="0"/>
              <a:t>Provide the support staff with an easy-to-update method of maintaining H&amp;S information</a:t>
            </a:r>
          </a:p>
          <a:p>
            <a:r>
              <a:rPr lang="en-GB" sz="2800" dirty="0" smtClean="0"/>
              <a:t>Reduce the workload on the support staff</a:t>
            </a:r>
            <a:endParaRPr lang="en-GB" sz="2800" dirty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0480182" cy="44905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Aim to provide essential Health &amp; Safety information in a new and accessible manner using Physical Web technologies</a:t>
            </a:r>
          </a:p>
          <a:p>
            <a:pPr marL="0" indent="0">
              <a:buNone/>
            </a:pPr>
            <a:r>
              <a:rPr lang="en-GB" sz="2800" dirty="0" smtClean="0"/>
              <a:t>The project meets a need identified by support staff in the Glass department</a:t>
            </a:r>
          </a:p>
          <a:p>
            <a:pPr marL="0" indent="0">
              <a:buNone/>
            </a:pPr>
            <a:r>
              <a:rPr lang="en-GB" sz="2800" dirty="0" smtClean="0"/>
              <a:t>Use of the system </a:t>
            </a:r>
            <a:r>
              <a:rPr lang="en-GB" sz="2800" smtClean="0"/>
              <a:t>is being </a:t>
            </a:r>
            <a:r>
              <a:rPr lang="en-GB" sz="2800" dirty="0" smtClean="0"/>
              <a:t>logged to investigate its effectiveness with a view to making it a major method of providing such information in future</a:t>
            </a:r>
          </a:p>
          <a:p>
            <a:pPr marL="0" indent="0">
              <a:buNone/>
            </a:pPr>
            <a:r>
              <a:rPr lang="en-GB" sz="2800" dirty="0" smtClean="0"/>
              <a:t>The project also supports WAG aims in developing </a:t>
            </a:r>
            <a:r>
              <a:rPr lang="en-GB" sz="2800" dirty="0" err="1" smtClean="0"/>
              <a:t>IoT</a:t>
            </a:r>
            <a:r>
              <a:rPr lang="en-GB" sz="2800" dirty="0" smtClean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10346</TotalTime>
  <Words>522</Words>
  <Application>Microsoft Office PowerPoint</Application>
  <PresentationFormat>Widescreen</PresentationFormat>
  <Paragraphs>52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Celestial</vt:lpstr>
      <vt:lpstr>Learning Beacon Project - Proposal</vt:lpstr>
      <vt:lpstr>Learning beacon project</vt:lpstr>
      <vt:lpstr>Project Background</vt:lpstr>
      <vt:lpstr>What is the physical web?</vt:lpstr>
      <vt:lpstr>PowerPoint Presentation</vt:lpstr>
      <vt:lpstr>Aims and Objectives</vt:lpstr>
      <vt:lpstr>Methodology</vt:lpstr>
      <vt:lpstr>Expected Outcomes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Sue Maw</cp:lastModifiedBy>
  <cp:revision>37</cp:revision>
  <dcterms:created xsi:type="dcterms:W3CDTF">2016-12-01T12:28:53Z</dcterms:created>
  <dcterms:modified xsi:type="dcterms:W3CDTF">2020-03-05T15:19:44Z</dcterms:modified>
</cp:coreProperties>
</file>