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3"/>
  </p:notesMasterIdLst>
  <p:handoutMasterIdLst>
    <p:handoutMasterId r:id="rId24"/>
  </p:handoutMasterIdLst>
  <p:sldIdLst>
    <p:sldId id="259" r:id="rId5"/>
    <p:sldId id="260" r:id="rId6"/>
    <p:sldId id="258" r:id="rId7"/>
    <p:sldId id="262" r:id="rId8"/>
    <p:sldId id="263" r:id="rId9"/>
    <p:sldId id="278" r:id="rId10"/>
    <p:sldId id="265" r:id="rId11"/>
    <p:sldId id="267" r:id="rId12"/>
    <p:sldId id="268" r:id="rId13"/>
    <p:sldId id="269" r:id="rId14"/>
    <p:sldId id="270" r:id="rId15"/>
    <p:sldId id="266" r:id="rId16"/>
    <p:sldId id="257" r:id="rId17"/>
    <p:sldId id="273" r:id="rId18"/>
    <p:sldId id="274" r:id="rId19"/>
    <p:sldId id="276" r:id="rId20"/>
    <p:sldId id="277" r:id="rId21"/>
    <p:sldId id="279"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DD027563-5C80-4DEE-85E5-0458B3AC7E16}">
          <p14:sldIdLst>
            <p14:sldId id="259"/>
            <p14:sldId id="260"/>
            <p14:sldId id="258"/>
            <p14:sldId id="262"/>
          </p14:sldIdLst>
        </p14:section>
        <p14:section name="Bens" id="{9BAB07B6-9F03-4CDD-B6E2-36F6A6A889DD}">
          <p14:sldIdLst>
            <p14:sldId id="263"/>
            <p14:sldId id="278"/>
            <p14:sldId id="265"/>
            <p14:sldId id="267"/>
            <p14:sldId id="268"/>
            <p14:sldId id="269"/>
            <p14:sldId id="270"/>
            <p14:sldId id="266"/>
            <p14:sldId id="257"/>
            <p14:sldId id="273"/>
            <p14:sldId id="274"/>
            <p14:sldId id="276"/>
            <p14:sldId id="277"/>
            <p14:sldId id="27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104" d="100"/>
          <a:sy n="104" d="100"/>
        </p:scale>
        <p:origin x="870" y="144"/>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12/12/2023</a:t>
            </a:fld>
            <a:endParaRPr lang="en-GB" dirty="0"/>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dirty="0"/>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12/12/2023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aims of are project are to convert a standard triumph 675 Daytona into a Gp2 bike following the BSb Gp2 evo regulations </a:t>
            </a:r>
          </a:p>
          <a:p>
            <a:endParaRPr lang="en-GB" dirty="0"/>
          </a:p>
          <a:p>
            <a:r>
              <a:rPr lang="en-GB" dirty="0"/>
              <a:t>These regulations unrestricted chassis changes to the motorcycle allowing the use of non-homologated parts such as swingarm, subframe, triple clamps and more </a:t>
            </a:r>
          </a:p>
          <a:p>
            <a:endParaRPr lang="en-GB" dirty="0"/>
          </a:p>
          <a:p>
            <a:r>
              <a:rPr lang="en-GB" dirty="0"/>
              <a:t>We have plans to race the bike in no limits sprint races and a couple of endurance wildcards as a gp2 bike in 2024</a:t>
            </a:r>
          </a:p>
          <a:p>
            <a:endParaRPr lang="en-GB" dirty="0"/>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2</a:t>
            </a:fld>
            <a:endParaRPr lang="en-GB" dirty="0"/>
          </a:p>
        </p:txBody>
      </p:sp>
    </p:spTree>
    <p:extLst>
      <p:ext uri="{BB962C8B-B14F-4D97-AF65-F5344CB8AC3E}">
        <p14:creationId xmlns:p14="http://schemas.microsoft.com/office/powerpoint/2010/main" val="1633686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trail noted down are on a 180/55 rear tyre and at 4mm fork height and alterations will affect the rake and therefor the trail</a:t>
            </a:r>
          </a:p>
          <a:p>
            <a:pPr marL="171450" indent="-171450">
              <a:buFont typeface="Arial" panose="020B0604020202020204" pitchFamily="34" charset="0"/>
              <a:buChar char="•"/>
            </a:pPr>
            <a:r>
              <a:rPr lang="en-GB" dirty="0"/>
              <a:t>The fork offset will change the trail of the motorcycle without majorly effecting the rest of the motorcycle </a:t>
            </a:r>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5</a:t>
            </a:fld>
            <a:endParaRPr lang="en-GB" dirty="0"/>
          </a:p>
        </p:txBody>
      </p:sp>
    </p:spTree>
    <p:extLst>
      <p:ext uri="{BB962C8B-B14F-4D97-AF65-F5344CB8AC3E}">
        <p14:creationId xmlns:p14="http://schemas.microsoft.com/office/powerpoint/2010/main" val="1846923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how the inserts work </a:t>
            </a:r>
          </a:p>
          <a:p>
            <a:r>
              <a:rPr lang="en-GB" dirty="0"/>
              <a:t>Using 25 to 35mm of adjustment </a:t>
            </a:r>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6</a:t>
            </a:fld>
            <a:endParaRPr lang="en-GB" dirty="0"/>
          </a:p>
        </p:txBody>
      </p:sp>
    </p:spTree>
    <p:extLst>
      <p:ext uri="{BB962C8B-B14F-4D97-AF65-F5344CB8AC3E}">
        <p14:creationId xmlns:p14="http://schemas.microsoft.com/office/powerpoint/2010/main" val="563273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Talk about the need for high elasticity to allow the forks to flex but not break</a:t>
            </a:r>
          </a:p>
          <a:p>
            <a:pPr marL="171450" indent="-171450">
              <a:buFont typeface="Arial" panose="020B0604020202020204" pitchFamily="34" charset="0"/>
              <a:buChar char="•"/>
            </a:pPr>
            <a:r>
              <a:rPr lang="en-GB" dirty="0"/>
              <a:t>Shear strength for the material between the stem and forks</a:t>
            </a:r>
          </a:p>
          <a:p>
            <a:pPr marL="171450" indent="-171450">
              <a:buFont typeface="Arial" panose="020B0604020202020204" pitchFamily="34" charset="0"/>
              <a:buChar char="•"/>
            </a:pPr>
            <a:r>
              <a:rPr lang="en-GB" dirty="0"/>
              <a:t>Corrosion resistant compared to steel</a:t>
            </a:r>
          </a:p>
          <a:p>
            <a:pPr marL="171450" indent="-171450">
              <a:buFont typeface="Arial" panose="020B0604020202020204" pitchFamily="34" charset="0"/>
              <a:buChar char="•"/>
            </a:pPr>
            <a:r>
              <a:rPr lang="en-GB" dirty="0"/>
              <a:t>Easier to machine compared to 7 series and titanium </a:t>
            </a:r>
          </a:p>
          <a:p>
            <a:pPr marL="171450" indent="-171450">
              <a:buFont typeface="Arial" panose="020B0604020202020204" pitchFamily="34" charset="0"/>
              <a:buChar char="•"/>
            </a:pPr>
            <a:r>
              <a:rPr lang="en-GB" dirty="0"/>
              <a:t>Soft metal</a:t>
            </a:r>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7</a:t>
            </a:fld>
            <a:endParaRPr lang="en-GB" dirty="0"/>
          </a:p>
        </p:txBody>
      </p:sp>
    </p:spTree>
    <p:extLst>
      <p:ext uri="{BB962C8B-B14F-4D97-AF65-F5344CB8AC3E}">
        <p14:creationId xmlns:p14="http://schemas.microsoft.com/office/powerpoint/2010/main" val="223829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 = force acting backwards through the axle </a:t>
            </a:r>
          </a:p>
          <a:p>
            <a:r>
              <a:rPr lang="en-GB" dirty="0"/>
              <a:t>NF = is the force traveling vertically</a:t>
            </a:r>
          </a:p>
          <a:p>
            <a:endParaRPr lang="en-GB" dirty="0"/>
          </a:p>
          <a:p>
            <a:r>
              <a:rPr lang="en-GB" dirty="0"/>
              <a:t>Illias test data 1 season </a:t>
            </a:r>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8</a:t>
            </a:fld>
            <a:endParaRPr lang="en-GB" dirty="0"/>
          </a:p>
        </p:txBody>
      </p:sp>
    </p:spTree>
    <p:extLst>
      <p:ext uri="{BB962C8B-B14F-4D97-AF65-F5344CB8AC3E}">
        <p14:creationId xmlns:p14="http://schemas.microsoft.com/office/powerpoint/2010/main" val="825940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9</a:t>
            </a:fld>
            <a:endParaRPr lang="en-GB" dirty="0"/>
          </a:p>
        </p:txBody>
      </p:sp>
    </p:spTree>
    <p:extLst>
      <p:ext uri="{BB962C8B-B14F-4D97-AF65-F5344CB8AC3E}">
        <p14:creationId xmlns:p14="http://schemas.microsoft.com/office/powerpoint/2010/main" val="161219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the stress on the slots</a:t>
            </a:r>
          </a:p>
          <a:p>
            <a:r>
              <a:rPr lang="en-GB" dirty="0"/>
              <a:t>Talk about using different fork models for braking compared to mid corner</a:t>
            </a:r>
          </a:p>
          <a:p>
            <a:r>
              <a:rPr lang="en-GB" dirty="0"/>
              <a:t>We want less displacement under straight braking </a:t>
            </a:r>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10</a:t>
            </a:fld>
            <a:endParaRPr lang="en-GB" dirty="0"/>
          </a:p>
        </p:txBody>
      </p:sp>
    </p:spTree>
    <p:extLst>
      <p:ext uri="{BB962C8B-B14F-4D97-AF65-F5344CB8AC3E}">
        <p14:creationId xmlns:p14="http://schemas.microsoft.com/office/powerpoint/2010/main" val="3834853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Forks are higher from bottoming mid corner due to this the mid corner simulations are done with a different fork set what is using longer forks</a:t>
            </a:r>
          </a:p>
          <a:p>
            <a:pPr marL="171450" indent="-171450">
              <a:buFont typeface="Arial" panose="020B0604020202020204" pitchFamily="34" charset="0"/>
              <a:buChar char="•"/>
            </a:pPr>
            <a:r>
              <a:rPr lang="en-GB" dirty="0"/>
              <a:t>More leverage onto the trippleclamps </a:t>
            </a:r>
          </a:p>
          <a:p>
            <a:pPr marL="171450" indent="-171450">
              <a:buFont typeface="Arial" panose="020B0604020202020204" pitchFamily="34" charset="0"/>
              <a:buChar char="•"/>
            </a:pPr>
            <a:r>
              <a:rPr lang="en-GB" dirty="0"/>
              <a:t>We want flex to occur laterally without causing stress points</a:t>
            </a:r>
          </a:p>
          <a:p>
            <a:pPr marL="171450" indent="-171450">
              <a:buFont typeface="Arial" panose="020B0604020202020204" pitchFamily="34" charset="0"/>
              <a:buChar char="•"/>
            </a:pPr>
            <a:r>
              <a:rPr lang="en-GB" dirty="0"/>
              <a:t>Talk about the stress points</a:t>
            </a:r>
          </a:p>
          <a:p>
            <a:pPr marL="171450" indent="-171450">
              <a:buFont typeface="Arial" panose="020B0604020202020204" pitchFamily="34" charset="0"/>
              <a:buChar char="•"/>
            </a:pPr>
            <a:endParaRPr lang="en-GB" dirty="0"/>
          </a:p>
        </p:txBody>
      </p:sp>
      <p:sp>
        <p:nvSpPr>
          <p:cNvPr id="4" name="Date Placeholder 3"/>
          <p:cNvSpPr>
            <a:spLocks noGrp="1"/>
          </p:cNvSpPr>
          <p:nvPr>
            <p:ph type="dt" idx="1"/>
          </p:nvPr>
        </p:nvSpPr>
        <p:spPr/>
        <p:txBody>
          <a:bodyPr/>
          <a:lstStyle/>
          <a:p>
            <a:pPr rtl="0"/>
            <a:fld id="{848F8AC0-B329-4373-BBD0-89392C5748D6}" type="datetime1">
              <a:rPr lang="en-GB" smtClean="0"/>
              <a:t>12/12/2023</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11</a:t>
            </a:fld>
            <a:endParaRPr lang="en-GB" dirty="0"/>
          </a:p>
        </p:txBody>
      </p:sp>
    </p:spTree>
    <p:extLst>
      <p:ext uri="{BB962C8B-B14F-4D97-AF65-F5344CB8AC3E}">
        <p14:creationId xmlns:p14="http://schemas.microsoft.com/office/powerpoint/2010/main" val="2222834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dirty="0"/>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dirty="0"/>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dirty="0"/>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dirty="0"/>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dirty="0"/>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dirty="0"/>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dirty="0"/>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dirty="0"/>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dirty="0"/>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dirty="0"/>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dirty="0"/>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dirty="0"/>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dirty="0"/>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dirty="0"/>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dirty="0"/>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dirty="0"/>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dirty="0"/>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dirty="0"/>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dirty="0"/>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dirty="0"/>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dirty="0"/>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dirty="0"/>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dirty="0"/>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dirty="0"/>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dirty="0"/>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dirty="0"/>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dirty="0"/>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dirty="0"/>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dirty="0"/>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dirty="0"/>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dirty="0"/>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dirty="0"/>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dirty="0"/>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dirty="0"/>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dirty="0"/>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dirty="0"/>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dirty="0"/>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dirty="0"/>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dirty="0"/>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dirty="0"/>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dirty="0"/>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dirty="0"/>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dirty="0"/>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dirty="0"/>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dirty="0"/>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dirty="0"/>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dirty="0"/>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dirty="0"/>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dirty="0"/>
              <a:t>Click icon to add picture</a:t>
            </a:r>
            <a:endParaRPr lang="en-GB" dirty="0"/>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dirty="0"/>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dirty="0"/>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C0592-8D13-C2C3-0AAB-E8BECA1883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5446D8-C0FF-49F7-74AC-43FAFFACB3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9B15CF-D22C-B48E-4009-05D1646CFD73}"/>
              </a:ext>
            </a:extLst>
          </p:cNvPr>
          <p:cNvSpPr>
            <a:spLocks noGrp="1"/>
          </p:cNvSpPr>
          <p:nvPr>
            <p:ph type="dt" sz="half" idx="10"/>
          </p:nvPr>
        </p:nvSpPr>
        <p:spPr/>
        <p:txBody>
          <a:bodyPr/>
          <a:lstStyle/>
          <a:p>
            <a:fld id="{2EA7FEA0-FB52-4FE2-9646-74BABACABE34}" type="datetimeFigureOut">
              <a:rPr lang="en-GB" smtClean="0"/>
              <a:t>12/12/2023</a:t>
            </a:fld>
            <a:endParaRPr lang="en-GB" dirty="0"/>
          </a:p>
        </p:txBody>
      </p:sp>
      <p:sp>
        <p:nvSpPr>
          <p:cNvPr id="5" name="Footer Placeholder 4">
            <a:extLst>
              <a:ext uri="{FF2B5EF4-FFF2-40B4-BE49-F238E27FC236}">
                <a16:creationId xmlns:a16="http://schemas.microsoft.com/office/drawing/2014/main" id="{A8F942EC-8B3C-C07E-F643-ADF0FBE60EB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7B2ADE0-BCA5-2B00-D366-66A09990D4F1}"/>
              </a:ext>
            </a:extLst>
          </p:cNvPr>
          <p:cNvSpPr>
            <a:spLocks noGrp="1"/>
          </p:cNvSpPr>
          <p:nvPr>
            <p:ph type="sldNum" sz="quarter" idx="12"/>
          </p:nvPr>
        </p:nvSpPr>
        <p:spPr/>
        <p:txBody>
          <a:bodyPr/>
          <a:lstStyle/>
          <a:p>
            <a:fld id="{A0D93E23-BB0E-445E-A01E-12BD51361825}" type="slidenum">
              <a:rPr lang="en-GB" smtClean="0"/>
              <a:t>‹#›</a:t>
            </a:fld>
            <a:endParaRPr lang="en-GB" dirty="0"/>
          </a:p>
        </p:txBody>
      </p:sp>
    </p:spTree>
    <p:extLst>
      <p:ext uri="{BB962C8B-B14F-4D97-AF65-F5344CB8AC3E}">
        <p14:creationId xmlns:p14="http://schemas.microsoft.com/office/powerpoint/2010/main" val="3586949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dirty="0"/>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dirty="0"/>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 id="2147483688" r:id="rId23"/>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uowtsd-my.sharepoint.com/:b:/r/personal/2100477_student_uwtsd_ac_uk/Documents/Research/Validation%20of%20carbon%20swingarm%20est%20rig.pdf?csf=1&amp;web=1&amp;e=XicORb" TargetMode="External"/><Relationship Id="rId2" Type="http://schemas.openxmlformats.org/officeDocument/2006/relationships/image" Target="../media/image4.png"/><Relationship Id="rId1" Type="http://schemas.openxmlformats.org/officeDocument/2006/relationships/slideLayout" Target="../slideLayouts/slideLayout23.xml"/><Relationship Id="rId6" Type="http://schemas.openxmlformats.org/officeDocument/2006/relationships/image" Target="../media/image5.png"/><Relationship Id="rId5" Type="http://schemas.openxmlformats.org/officeDocument/2006/relationships/hyperlink" Target="https://uowtsd-my.sharepoint.com/:b:/r/personal/2100477_student_uwtsd_ac_uk/Documents/Research/DESIGN_AND_STIFFNESS_DISTRIBUTION_ANALYSIS_OF_MOTO.pdf?csf=1&amp;web=1&amp;e=09GoJ1" TargetMode="External"/><Relationship Id="rId4" Type="http://schemas.openxmlformats.org/officeDocument/2006/relationships/hyperlink" Target="https://uowtsd-my.sharepoint.com/:b:/r/personal/2100477_student_uwtsd_ac_uk/Documents/Research/development%20of%20carbon%20swingarm.pdf?csf=1&amp;web=1&amp;e=zdTzNF"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1.xml"/><Relationship Id="rId5" Type="http://schemas.openxmlformats.org/officeDocument/2006/relationships/image" Target="../media/image13.png"/><Relationship Id="rId4" Type="http://schemas.openxmlformats.org/officeDocument/2006/relationships/hyperlink" Target="https://www.thomasnet.com/author/christian-cavallo/"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6.xml"/><Relationship Id="rId1" Type="http://schemas.openxmlformats.org/officeDocument/2006/relationships/slideLayout" Target="../slideLayouts/slideLayout21.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520697" y="1040001"/>
            <a:ext cx="3338625" cy="3150159"/>
          </a:xfrm>
        </p:spPr>
        <p:txBody>
          <a:bodyPr rtlCol="0">
            <a:normAutofit/>
          </a:bodyPr>
          <a:lstStyle/>
          <a:p>
            <a:pPr rtl="0"/>
            <a:r>
              <a:rPr lang="en-GB" dirty="0"/>
              <a:t>Triumph 675 Daytona Gp2 project</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490538" y="4240213"/>
            <a:ext cx="3497262" cy="1801812"/>
          </a:xfrm>
        </p:spPr>
        <p:txBody>
          <a:bodyPr rtlCol="0"/>
          <a:lstStyle/>
          <a:p>
            <a:pPr rtl="0"/>
            <a:r>
              <a:rPr lang="en-GB" dirty="0"/>
              <a:t>Benjamin Hilton</a:t>
            </a:r>
          </a:p>
          <a:p>
            <a:pPr rtl="0"/>
            <a:r>
              <a:rPr lang="en-GB" dirty="0"/>
              <a:t>Michael Charity</a:t>
            </a:r>
          </a:p>
        </p:txBody>
      </p:sp>
      <p:pic>
        <p:nvPicPr>
          <p:cNvPr id="8" name="Picture Placeholder 7" descr="A white motorcycle parked in a garage&#10;&#10;Description automatically generated">
            <a:extLst>
              <a:ext uri="{FF2B5EF4-FFF2-40B4-BE49-F238E27FC236}">
                <a16:creationId xmlns:a16="http://schemas.microsoft.com/office/drawing/2014/main" id="{FB2B077D-50D7-7501-DDAA-61C19780DF95}"/>
              </a:ext>
            </a:extLst>
          </p:cNvPr>
          <p:cNvPicPr>
            <a:picLocks noGrp="1" noChangeAspect="1"/>
          </p:cNvPicPr>
          <p:nvPr>
            <p:ph type="pic" sz="quarter" idx="13"/>
          </p:nvPr>
        </p:nvPicPr>
        <p:blipFill>
          <a:blip r:embed="rId2"/>
          <a:srcRect t="2223" b="2223"/>
          <a:stretch>
            <a:fillRect/>
          </a:stretch>
        </p:blipFill>
        <p:spPr/>
      </p:pic>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B416F-59B9-FC69-F4B5-759EC898D746}"/>
              </a:ext>
            </a:extLst>
          </p:cNvPr>
          <p:cNvSpPr>
            <a:spLocks noGrp="1"/>
          </p:cNvSpPr>
          <p:nvPr>
            <p:ph type="title"/>
          </p:nvPr>
        </p:nvSpPr>
        <p:spPr/>
        <p:txBody>
          <a:bodyPr/>
          <a:lstStyle/>
          <a:p>
            <a:r>
              <a:rPr lang="en-GB" dirty="0"/>
              <a:t>Introduction and Aims</a:t>
            </a:r>
          </a:p>
        </p:txBody>
      </p:sp>
      <p:pic>
        <p:nvPicPr>
          <p:cNvPr id="12" name="Picture Placeholder 11" descr="A person on a motorcycle&#10;&#10;Description automatically generated">
            <a:extLst>
              <a:ext uri="{FF2B5EF4-FFF2-40B4-BE49-F238E27FC236}">
                <a16:creationId xmlns:a16="http://schemas.microsoft.com/office/drawing/2014/main" id="{8BCD18EF-367C-B00C-F2C0-814F9FF171FF}"/>
              </a:ext>
            </a:extLst>
          </p:cNvPr>
          <p:cNvPicPr>
            <a:picLocks noGrp="1" noChangeAspect="1"/>
          </p:cNvPicPr>
          <p:nvPr>
            <p:ph type="pic" sz="quarter" idx="14"/>
          </p:nvPr>
        </p:nvPicPr>
        <p:blipFill>
          <a:blip r:embed="rId3"/>
          <a:srcRect t="383" b="383"/>
          <a:stretch>
            <a:fillRect/>
          </a:stretch>
        </p:blipFill>
        <p:spPr/>
      </p:pic>
      <p:sp>
        <p:nvSpPr>
          <p:cNvPr id="5" name="Content Placeholder 4">
            <a:extLst>
              <a:ext uri="{FF2B5EF4-FFF2-40B4-BE49-F238E27FC236}">
                <a16:creationId xmlns:a16="http://schemas.microsoft.com/office/drawing/2014/main" id="{8D398F0F-97EA-409E-4EFB-98FDF5BA9C14}"/>
              </a:ext>
            </a:extLst>
          </p:cNvPr>
          <p:cNvSpPr>
            <a:spLocks noGrp="1"/>
          </p:cNvSpPr>
          <p:nvPr>
            <p:ph idx="1"/>
          </p:nvPr>
        </p:nvSpPr>
        <p:spPr/>
        <p:txBody>
          <a:bodyPr>
            <a:normAutofit/>
          </a:bodyPr>
          <a:lstStyle/>
          <a:p>
            <a:pPr marL="342900" indent="-342900">
              <a:buFont typeface="Arial" panose="020B0604020202020204" pitchFamily="34" charset="0"/>
              <a:buChar char="•"/>
            </a:pPr>
            <a:r>
              <a:rPr lang="en-GB" dirty="0"/>
              <a:t>Converting a standard triumph 675 into a GP2 spec bike</a:t>
            </a:r>
          </a:p>
          <a:p>
            <a:pPr marL="342900" indent="-342900">
              <a:buFont typeface="Arial" panose="020B0604020202020204" pitchFamily="34" charset="0"/>
              <a:buChar char="•"/>
            </a:pPr>
            <a:r>
              <a:rPr lang="en-GB" dirty="0"/>
              <a:t>Following the Bemsee gp2 regulations</a:t>
            </a:r>
          </a:p>
          <a:p>
            <a:pPr marL="342900" indent="-342900">
              <a:buFont typeface="Arial" panose="020B0604020202020204" pitchFamily="34" charset="0"/>
              <a:buChar char="•"/>
            </a:pPr>
            <a:r>
              <a:rPr lang="en-GB" dirty="0"/>
              <a:t>Ability to use non homologated parts </a:t>
            </a:r>
          </a:p>
          <a:p>
            <a:pPr marL="342900" indent="-342900">
              <a:buFont typeface="Arial" panose="020B0604020202020204" pitchFamily="34" charset="0"/>
              <a:buChar char="•"/>
            </a:pPr>
            <a:r>
              <a:rPr lang="en-GB" dirty="0"/>
              <a:t>Plans to be raced in no limits sprint and endurance races in 2024</a:t>
            </a:r>
          </a:p>
        </p:txBody>
      </p:sp>
      <p:sp>
        <p:nvSpPr>
          <p:cNvPr id="8" name="Slide Number Placeholder 7">
            <a:extLst>
              <a:ext uri="{FF2B5EF4-FFF2-40B4-BE49-F238E27FC236}">
                <a16:creationId xmlns:a16="http://schemas.microsoft.com/office/drawing/2014/main" id="{467A6EB8-6A19-AF0D-8A41-A0B71282C918}"/>
              </a:ext>
            </a:extLst>
          </p:cNvPr>
          <p:cNvSpPr>
            <a:spLocks noGrp="1"/>
          </p:cNvSpPr>
          <p:nvPr>
            <p:ph type="sldNum" sz="quarter" idx="12"/>
          </p:nvPr>
        </p:nvSpPr>
        <p:spPr/>
        <p:txBody>
          <a:bodyPr/>
          <a:lstStyle/>
          <a:p>
            <a:pPr rtl="0"/>
            <a:fld id="{312CC964-A50B-4C29-B4E4-2C30BB34CCF3}" type="slidenum">
              <a:rPr lang="en-GB" smtClean="0"/>
              <a:t>2</a:t>
            </a:fld>
            <a:endParaRPr lang="en-GB" dirty="0"/>
          </a:p>
        </p:txBody>
      </p:sp>
      <p:pic>
        <p:nvPicPr>
          <p:cNvPr id="25" name="Picture Placeholder 24" descr="A blue and white motorcycle&#10;&#10;Description automatically generated">
            <a:extLst>
              <a:ext uri="{FF2B5EF4-FFF2-40B4-BE49-F238E27FC236}">
                <a16:creationId xmlns:a16="http://schemas.microsoft.com/office/drawing/2014/main" id="{52624A1A-62F2-C94E-DA1A-94B7D7E4194F}"/>
              </a:ext>
            </a:extLst>
          </p:cNvPr>
          <p:cNvPicPr>
            <a:picLocks noGrp="1" noChangeAspect="1"/>
          </p:cNvPicPr>
          <p:nvPr>
            <p:ph type="pic" sz="quarter" idx="13"/>
          </p:nvPr>
        </p:nvPicPr>
        <p:blipFill>
          <a:blip r:embed="rId4"/>
          <a:srcRect l="3968" r="3968"/>
          <a:stretch>
            <a:fillRect/>
          </a:stretch>
        </p:blipFill>
        <p:spPr>
          <a:xfrm>
            <a:off x="-135924" y="-98434"/>
            <a:ext cx="4878039" cy="3532750"/>
          </a:xfrm>
        </p:spPr>
      </p:pic>
    </p:spTree>
    <p:extLst>
      <p:ext uri="{BB962C8B-B14F-4D97-AF65-F5344CB8AC3E}">
        <p14:creationId xmlns:p14="http://schemas.microsoft.com/office/powerpoint/2010/main" val="2472781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D93D0-BBEC-F2D8-7DC4-0CDE3EF6F9E7}"/>
              </a:ext>
            </a:extLst>
          </p:cNvPr>
          <p:cNvSpPr>
            <a:spLocks noGrp="1"/>
          </p:cNvSpPr>
          <p:nvPr>
            <p:ph type="title"/>
          </p:nvPr>
        </p:nvSpPr>
        <p:spPr/>
        <p:txBody>
          <a:bodyPr/>
          <a:lstStyle/>
          <a:p>
            <a:pPr algn="ctr"/>
            <a:r>
              <a:rPr lang="en-GB" dirty="0"/>
              <a:t>Reading list</a:t>
            </a:r>
          </a:p>
        </p:txBody>
      </p:sp>
      <p:pic>
        <p:nvPicPr>
          <p:cNvPr id="5" name="Content Placeholder 4">
            <a:extLst>
              <a:ext uri="{FF2B5EF4-FFF2-40B4-BE49-F238E27FC236}">
                <a16:creationId xmlns:a16="http://schemas.microsoft.com/office/drawing/2014/main" id="{E011837A-635B-2D6D-736E-13B3383870DA}"/>
              </a:ext>
            </a:extLst>
          </p:cNvPr>
          <p:cNvPicPr>
            <a:picLocks noGrp="1" noChangeAspect="1"/>
          </p:cNvPicPr>
          <p:nvPr>
            <p:ph idx="1"/>
          </p:nvPr>
        </p:nvPicPr>
        <p:blipFill>
          <a:blip r:embed="rId2"/>
          <a:stretch>
            <a:fillRect/>
          </a:stretch>
        </p:blipFill>
        <p:spPr>
          <a:xfrm>
            <a:off x="6726577" y="1690688"/>
            <a:ext cx="4979309" cy="4351338"/>
          </a:xfrm>
        </p:spPr>
      </p:pic>
      <p:sp>
        <p:nvSpPr>
          <p:cNvPr id="7" name="TextBox 6">
            <a:extLst>
              <a:ext uri="{FF2B5EF4-FFF2-40B4-BE49-F238E27FC236}">
                <a16:creationId xmlns:a16="http://schemas.microsoft.com/office/drawing/2014/main" id="{96C0479F-F2DC-8663-D227-B12CF97488DD}"/>
              </a:ext>
            </a:extLst>
          </p:cNvPr>
          <p:cNvSpPr txBox="1"/>
          <p:nvPr/>
        </p:nvSpPr>
        <p:spPr>
          <a:xfrm>
            <a:off x="340659" y="1568824"/>
            <a:ext cx="5755341" cy="1754326"/>
          </a:xfrm>
          <a:prstGeom prst="rect">
            <a:avLst/>
          </a:prstGeom>
          <a:noFill/>
        </p:spPr>
        <p:txBody>
          <a:bodyPr wrap="square" rtlCol="0">
            <a:spAutoFit/>
          </a:bodyPr>
          <a:lstStyle/>
          <a:p>
            <a:r>
              <a:rPr lang="en-GB" dirty="0">
                <a:hlinkClick r:id="rId3"/>
              </a:rPr>
              <a:t>Validation of carbon swingarm est rig.pdf</a:t>
            </a:r>
            <a:endParaRPr lang="en-GB" dirty="0"/>
          </a:p>
          <a:p>
            <a:endParaRPr lang="en-GB" dirty="0"/>
          </a:p>
          <a:p>
            <a:r>
              <a:rPr lang="en-GB" dirty="0">
                <a:hlinkClick r:id="rId4"/>
              </a:rPr>
              <a:t>development of carbon swingarm.pdf</a:t>
            </a:r>
            <a:endParaRPr lang="en-GB" dirty="0"/>
          </a:p>
          <a:p>
            <a:endParaRPr lang="en-GB" dirty="0"/>
          </a:p>
          <a:p>
            <a:r>
              <a:rPr lang="en-GB" dirty="0">
                <a:hlinkClick r:id="rId5"/>
              </a:rPr>
              <a:t>DESIGN_AND_STIFFNESS_DISTRIBUTION_ANALYSIS_OF_MOTO.pdf</a:t>
            </a:r>
            <a:endParaRPr lang="en-GB" dirty="0"/>
          </a:p>
        </p:txBody>
      </p:sp>
      <p:pic>
        <p:nvPicPr>
          <p:cNvPr id="4" name="Picture 3">
            <a:extLst>
              <a:ext uri="{FF2B5EF4-FFF2-40B4-BE49-F238E27FC236}">
                <a16:creationId xmlns:a16="http://schemas.microsoft.com/office/drawing/2014/main" id="{EC88494B-8800-E59F-046C-CE8EF8DC78E3}"/>
              </a:ext>
            </a:extLst>
          </p:cNvPr>
          <p:cNvPicPr>
            <a:picLocks noChangeAspect="1"/>
          </p:cNvPicPr>
          <p:nvPr/>
        </p:nvPicPr>
        <p:blipFill>
          <a:blip r:embed="rId6"/>
          <a:stretch>
            <a:fillRect/>
          </a:stretch>
        </p:blipFill>
        <p:spPr>
          <a:xfrm>
            <a:off x="1014913" y="3102241"/>
            <a:ext cx="4938271" cy="3514150"/>
          </a:xfrm>
          <a:prstGeom prst="rect">
            <a:avLst/>
          </a:prstGeom>
        </p:spPr>
      </p:pic>
    </p:spTree>
    <p:extLst>
      <p:ext uri="{BB962C8B-B14F-4D97-AF65-F5344CB8AC3E}">
        <p14:creationId xmlns:p14="http://schemas.microsoft.com/office/powerpoint/2010/main" val="600768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8797E2-CC1E-BB0C-41BF-B174EFD88EE5}"/>
              </a:ext>
            </a:extLst>
          </p:cNvPr>
          <p:cNvSpPr>
            <a:spLocks noGrp="1"/>
          </p:cNvSpPr>
          <p:nvPr>
            <p:ph type="title"/>
          </p:nvPr>
        </p:nvSpPr>
        <p:spPr>
          <a:xfrm>
            <a:off x="1143000" y="533401"/>
            <a:ext cx="9906000" cy="1382156"/>
          </a:xfrm>
        </p:spPr>
        <p:txBody>
          <a:bodyPr anchor="ctr">
            <a:normAutofit/>
          </a:bodyPr>
          <a:lstStyle/>
          <a:p>
            <a:r>
              <a:rPr lang="en-GB" dirty="0"/>
              <a:t>Project timeline and milestones</a:t>
            </a:r>
          </a:p>
        </p:txBody>
      </p:sp>
      <p:pic>
        <p:nvPicPr>
          <p:cNvPr id="7" name="Content Placeholder 6">
            <a:extLst>
              <a:ext uri="{FF2B5EF4-FFF2-40B4-BE49-F238E27FC236}">
                <a16:creationId xmlns:a16="http://schemas.microsoft.com/office/drawing/2014/main" id="{90BC4B0E-C884-6CE7-2239-8B032C28C75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33055"/>
          <a:stretch/>
        </p:blipFill>
        <p:spPr bwMode="auto">
          <a:xfrm>
            <a:off x="1357745" y="2119989"/>
            <a:ext cx="8829964" cy="3517199"/>
          </a:xfrm>
          <a:prstGeom prst="rect">
            <a:avLst/>
          </a:prstGeom>
          <a:noFill/>
          <a:ln>
            <a:noFill/>
          </a:ln>
        </p:spPr>
      </p:pic>
      <p:sp>
        <p:nvSpPr>
          <p:cNvPr id="5" name="Date Placeholder 4">
            <a:extLst>
              <a:ext uri="{FF2B5EF4-FFF2-40B4-BE49-F238E27FC236}">
                <a16:creationId xmlns:a16="http://schemas.microsoft.com/office/drawing/2014/main" id="{2D60AAB8-9372-86A1-078A-D6A6F4EA8230}"/>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dirty="0"/>
              <a:t>2/7/20XX</a:t>
            </a:r>
          </a:p>
        </p:txBody>
      </p:sp>
      <p:sp>
        <p:nvSpPr>
          <p:cNvPr id="6" name="Slide Number Placeholder 5">
            <a:extLst>
              <a:ext uri="{FF2B5EF4-FFF2-40B4-BE49-F238E27FC236}">
                <a16:creationId xmlns:a16="http://schemas.microsoft.com/office/drawing/2014/main" id="{41F733DE-9665-9CB2-D2EB-D3B591E4264E}"/>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4</a:t>
            </a:fld>
            <a:endParaRPr lang="en-GB" dirty="0"/>
          </a:p>
        </p:txBody>
      </p:sp>
    </p:spTree>
    <p:extLst>
      <p:ext uri="{BB962C8B-B14F-4D97-AF65-F5344CB8AC3E}">
        <p14:creationId xmlns:p14="http://schemas.microsoft.com/office/powerpoint/2010/main" val="2430007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4329-E167-B872-7417-FEDBC5112431}"/>
              </a:ext>
            </a:extLst>
          </p:cNvPr>
          <p:cNvSpPr>
            <a:spLocks noGrp="1"/>
          </p:cNvSpPr>
          <p:nvPr>
            <p:ph type="title"/>
          </p:nvPr>
        </p:nvSpPr>
        <p:spPr>
          <a:xfrm>
            <a:off x="865910" y="93997"/>
            <a:ext cx="5496636" cy="1685898"/>
          </a:xfrm>
        </p:spPr>
        <p:txBody>
          <a:bodyPr/>
          <a:lstStyle/>
          <a:p>
            <a:r>
              <a:rPr lang="en-GB" dirty="0"/>
              <a:t>Geometry </a:t>
            </a:r>
          </a:p>
        </p:txBody>
      </p:sp>
      <p:sp>
        <p:nvSpPr>
          <p:cNvPr id="3" name="Content Placeholder 2">
            <a:extLst>
              <a:ext uri="{FF2B5EF4-FFF2-40B4-BE49-F238E27FC236}">
                <a16:creationId xmlns:a16="http://schemas.microsoft.com/office/drawing/2014/main" id="{4B1E51A9-337F-E0C2-3D4B-C08D50EDA388}"/>
              </a:ext>
            </a:extLst>
          </p:cNvPr>
          <p:cNvSpPr>
            <a:spLocks noGrp="1"/>
          </p:cNvSpPr>
          <p:nvPr>
            <p:ph idx="1"/>
          </p:nvPr>
        </p:nvSpPr>
        <p:spPr>
          <a:xfrm>
            <a:off x="721108" y="1430571"/>
            <a:ext cx="5496636" cy="4679472"/>
          </a:xfrm>
        </p:spPr>
        <p:txBody>
          <a:bodyPr>
            <a:normAutofit fontScale="70000" lnSpcReduction="20000"/>
          </a:bodyPr>
          <a:lstStyle/>
          <a:p>
            <a:r>
              <a:rPr lang="en-GB" dirty="0"/>
              <a:t>Rake = 23.9</a:t>
            </a:r>
            <a:r>
              <a:rPr lang="en-GB" dirty="0">
                <a:latin typeface="Abadi" panose="020B0604020104020204" pitchFamily="34" charset="0"/>
              </a:rPr>
              <a:t>˚</a:t>
            </a:r>
            <a:endParaRPr lang="en-GB" dirty="0"/>
          </a:p>
          <a:p>
            <a:r>
              <a:rPr lang="en-GB" dirty="0"/>
              <a:t>Offset = 37.5mm</a:t>
            </a:r>
          </a:p>
          <a:p>
            <a:endParaRPr lang="en-US" dirty="0"/>
          </a:p>
          <a:p>
            <a:r>
              <a:rPr lang="en-US" dirty="0"/>
              <a:t>Here we can see how the adjustments of the offset effect the trail of the motorcycle</a:t>
            </a:r>
          </a:p>
          <a:p>
            <a:r>
              <a:rPr lang="en-US" dirty="0"/>
              <a:t> offset       trail</a:t>
            </a:r>
          </a:p>
          <a:p>
            <a:r>
              <a:rPr lang="en-US" dirty="0"/>
              <a:t>20mm = 108.4mm</a:t>
            </a:r>
          </a:p>
          <a:p>
            <a:r>
              <a:rPr lang="en-US" dirty="0"/>
              <a:t>25mm = 102.9mm</a:t>
            </a:r>
          </a:p>
          <a:p>
            <a:r>
              <a:rPr lang="en-US" dirty="0"/>
              <a:t>30mm = 97.5mm</a:t>
            </a:r>
          </a:p>
          <a:p>
            <a:r>
              <a:rPr lang="en-US" dirty="0"/>
              <a:t>35mm = 92mm</a:t>
            </a:r>
          </a:p>
          <a:p>
            <a:r>
              <a:rPr lang="en-US" dirty="0"/>
              <a:t>37.5mm = 89.3mm  (standard)</a:t>
            </a:r>
          </a:p>
          <a:p>
            <a:endParaRPr lang="en-US" dirty="0"/>
          </a:p>
          <a:p>
            <a:r>
              <a:rPr lang="en-US" dirty="0"/>
              <a:t>The ability to change the fork offset is the most effective way to alter the trail of a motorcycle.</a:t>
            </a:r>
          </a:p>
          <a:p>
            <a:endParaRPr lang="en-US" dirty="0"/>
          </a:p>
          <a:p>
            <a:endParaRPr lang="en-GB" dirty="0"/>
          </a:p>
        </p:txBody>
      </p:sp>
      <p:sp>
        <p:nvSpPr>
          <p:cNvPr id="9" name="Date Placeholder 8">
            <a:extLst>
              <a:ext uri="{FF2B5EF4-FFF2-40B4-BE49-F238E27FC236}">
                <a16:creationId xmlns:a16="http://schemas.microsoft.com/office/drawing/2014/main" id="{7A50C52B-0E2B-380C-7188-589A388C75E1}"/>
              </a:ext>
            </a:extLst>
          </p:cNvPr>
          <p:cNvSpPr>
            <a:spLocks noGrp="1"/>
          </p:cNvSpPr>
          <p:nvPr>
            <p:ph type="dt" sz="half" idx="10"/>
          </p:nvPr>
        </p:nvSpPr>
        <p:spPr/>
        <p:txBody>
          <a:bodyPr/>
          <a:lstStyle/>
          <a:p>
            <a:pPr rtl="0"/>
            <a:r>
              <a:rPr lang="en-GB" dirty="0"/>
              <a:t>2/7/20XX</a:t>
            </a:r>
          </a:p>
        </p:txBody>
      </p:sp>
      <p:sp>
        <p:nvSpPr>
          <p:cNvPr id="10" name="Slide Number Placeholder 9">
            <a:extLst>
              <a:ext uri="{FF2B5EF4-FFF2-40B4-BE49-F238E27FC236}">
                <a16:creationId xmlns:a16="http://schemas.microsoft.com/office/drawing/2014/main" id="{AFD50223-3E3C-A212-6604-6B3BABDB4580}"/>
              </a:ext>
            </a:extLst>
          </p:cNvPr>
          <p:cNvSpPr>
            <a:spLocks noGrp="1"/>
          </p:cNvSpPr>
          <p:nvPr>
            <p:ph type="sldNum" sz="quarter" idx="12"/>
          </p:nvPr>
        </p:nvSpPr>
        <p:spPr/>
        <p:txBody>
          <a:bodyPr/>
          <a:lstStyle/>
          <a:p>
            <a:pPr rtl="0"/>
            <a:fld id="{312CC964-A50B-4C29-B4E4-2C30BB34CCF3}" type="slidenum">
              <a:rPr lang="en-GB" smtClean="0"/>
              <a:pPr rtl="0"/>
              <a:t>5</a:t>
            </a:fld>
            <a:endParaRPr lang="en-GB" dirty="0"/>
          </a:p>
        </p:txBody>
      </p:sp>
      <p:pic>
        <p:nvPicPr>
          <p:cNvPr id="12" name="Picture Placeholder 11" descr="A diagram of a circular object with arrows&#10;&#10;Description automatically generated">
            <a:extLst>
              <a:ext uri="{FF2B5EF4-FFF2-40B4-BE49-F238E27FC236}">
                <a16:creationId xmlns:a16="http://schemas.microsoft.com/office/drawing/2014/main" id="{CC1D11D2-B0D1-067D-2861-9B06BAFF8D80}"/>
              </a:ext>
            </a:extLst>
          </p:cNvPr>
          <p:cNvPicPr>
            <a:picLocks noGrp="1" noChangeAspect="1"/>
          </p:cNvPicPr>
          <p:nvPr>
            <p:ph type="pic" sz="quarter" idx="13"/>
          </p:nvPr>
        </p:nvPicPr>
        <p:blipFill>
          <a:blip r:embed="rId3"/>
          <a:srcRect l="474" r="474"/>
          <a:stretch>
            <a:fillRect/>
          </a:stretch>
        </p:blipFill>
        <p:spPr>
          <a:xfrm>
            <a:off x="7053703" y="175490"/>
            <a:ext cx="2505933" cy="3383280"/>
          </a:xfrm>
        </p:spPr>
      </p:pic>
      <p:pic>
        <p:nvPicPr>
          <p:cNvPr id="14" name="Picture 13">
            <a:extLst>
              <a:ext uri="{FF2B5EF4-FFF2-40B4-BE49-F238E27FC236}">
                <a16:creationId xmlns:a16="http://schemas.microsoft.com/office/drawing/2014/main" id="{FBE1ADAA-756E-6324-80C5-3D123F0D1000}"/>
              </a:ext>
            </a:extLst>
          </p:cNvPr>
          <p:cNvPicPr>
            <a:picLocks noChangeAspect="1"/>
          </p:cNvPicPr>
          <p:nvPr/>
        </p:nvPicPr>
        <p:blipFill>
          <a:blip r:embed="rId4"/>
          <a:stretch>
            <a:fillRect/>
          </a:stretch>
        </p:blipFill>
        <p:spPr>
          <a:xfrm>
            <a:off x="6563322" y="3770307"/>
            <a:ext cx="3314286" cy="2628571"/>
          </a:xfrm>
          <a:prstGeom prst="rect">
            <a:avLst/>
          </a:prstGeom>
        </p:spPr>
      </p:pic>
    </p:spTree>
    <p:extLst>
      <p:ext uri="{BB962C8B-B14F-4D97-AF65-F5344CB8AC3E}">
        <p14:creationId xmlns:p14="http://schemas.microsoft.com/office/powerpoint/2010/main" val="3169232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a:extLst>
              <a:ext uri="{FF2B5EF4-FFF2-40B4-BE49-F238E27FC236}">
                <a16:creationId xmlns:a16="http://schemas.microsoft.com/office/drawing/2014/main" id="{D9E57BE2-FA52-CE5E-E293-2928F9184061}"/>
              </a:ext>
            </a:extLst>
          </p:cNvPr>
          <p:cNvPicPr>
            <a:picLocks noGrp="1" noChangeAspect="1"/>
          </p:cNvPicPr>
          <p:nvPr>
            <p:ph sz="half" idx="1"/>
          </p:nvPr>
        </p:nvPicPr>
        <p:blipFill>
          <a:blip r:embed="rId3"/>
          <a:stretch>
            <a:fillRect/>
          </a:stretch>
        </p:blipFill>
        <p:spPr>
          <a:xfrm>
            <a:off x="1274618" y="811971"/>
            <a:ext cx="2056374" cy="5480239"/>
          </a:xfrm>
        </p:spPr>
      </p:pic>
      <p:sp>
        <p:nvSpPr>
          <p:cNvPr id="4" name="Content Placeholder 3">
            <a:extLst>
              <a:ext uri="{FF2B5EF4-FFF2-40B4-BE49-F238E27FC236}">
                <a16:creationId xmlns:a16="http://schemas.microsoft.com/office/drawing/2014/main" id="{9BC8A06B-3371-2902-5B9E-C9BA1BD1902C}"/>
              </a:ext>
            </a:extLst>
          </p:cNvPr>
          <p:cNvSpPr>
            <a:spLocks noGrp="1"/>
          </p:cNvSpPr>
          <p:nvPr>
            <p:ph sz="half" idx="2"/>
          </p:nvPr>
        </p:nvSpPr>
        <p:spPr/>
        <p:txBody>
          <a:bodyPr/>
          <a:lstStyle/>
          <a:p>
            <a:endParaRPr lang="en-GB" dirty="0"/>
          </a:p>
        </p:txBody>
      </p:sp>
      <p:sp>
        <p:nvSpPr>
          <p:cNvPr id="7" name="Slide Number Placeholder 6">
            <a:extLst>
              <a:ext uri="{FF2B5EF4-FFF2-40B4-BE49-F238E27FC236}">
                <a16:creationId xmlns:a16="http://schemas.microsoft.com/office/drawing/2014/main" id="{89C22E77-41F2-3774-01C4-5BFDCD6BEA51}"/>
              </a:ext>
            </a:extLst>
          </p:cNvPr>
          <p:cNvSpPr>
            <a:spLocks noGrp="1"/>
          </p:cNvSpPr>
          <p:nvPr>
            <p:ph type="sldNum" sz="quarter" idx="12"/>
          </p:nvPr>
        </p:nvSpPr>
        <p:spPr/>
        <p:txBody>
          <a:bodyPr/>
          <a:lstStyle/>
          <a:p>
            <a:pPr rtl="0"/>
            <a:fld id="{312CC964-A50B-4C29-B4E4-2C30BB34CCF3}" type="slidenum">
              <a:rPr lang="en-GB" smtClean="0"/>
              <a:t>6</a:t>
            </a:fld>
            <a:endParaRPr lang="en-GB" dirty="0"/>
          </a:p>
        </p:txBody>
      </p:sp>
      <p:pic>
        <p:nvPicPr>
          <p:cNvPr id="11" name="Picture 10">
            <a:extLst>
              <a:ext uri="{FF2B5EF4-FFF2-40B4-BE49-F238E27FC236}">
                <a16:creationId xmlns:a16="http://schemas.microsoft.com/office/drawing/2014/main" id="{B80E6A96-142A-AD9D-CAFC-796FC50F76D3}"/>
              </a:ext>
            </a:extLst>
          </p:cNvPr>
          <p:cNvPicPr>
            <a:picLocks noChangeAspect="1"/>
          </p:cNvPicPr>
          <p:nvPr/>
        </p:nvPicPr>
        <p:blipFill>
          <a:blip r:embed="rId4"/>
          <a:stretch>
            <a:fillRect/>
          </a:stretch>
        </p:blipFill>
        <p:spPr>
          <a:xfrm>
            <a:off x="4769465" y="3507568"/>
            <a:ext cx="5733557" cy="2784642"/>
          </a:xfrm>
          <a:prstGeom prst="rect">
            <a:avLst/>
          </a:prstGeom>
        </p:spPr>
      </p:pic>
      <p:pic>
        <p:nvPicPr>
          <p:cNvPr id="13" name="Picture 12">
            <a:extLst>
              <a:ext uri="{FF2B5EF4-FFF2-40B4-BE49-F238E27FC236}">
                <a16:creationId xmlns:a16="http://schemas.microsoft.com/office/drawing/2014/main" id="{97A5D2F1-359F-AAAE-E766-7CF0759B871B}"/>
              </a:ext>
            </a:extLst>
          </p:cNvPr>
          <p:cNvPicPr>
            <a:picLocks noChangeAspect="1"/>
          </p:cNvPicPr>
          <p:nvPr/>
        </p:nvPicPr>
        <p:blipFill>
          <a:blip r:embed="rId5"/>
          <a:stretch>
            <a:fillRect/>
          </a:stretch>
        </p:blipFill>
        <p:spPr>
          <a:xfrm>
            <a:off x="4651744" y="464421"/>
            <a:ext cx="5969000" cy="2624872"/>
          </a:xfrm>
          <a:prstGeom prst="rect">
            <a:avLst/>
          </a:prstGeom>
        </p:spPr>
      </p:pic>
    </p:spTree>
    <p:extLst>
      <p:ext uri="{BB962C8B-B14F-4D97-AF65-F5344CB8AC3E}">
        <p14:creationId xmlns:p14="http://schemas.microsoft.com/office/powerpoint/2010/main" val="309724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818E-57C8-347C-83CC-067C122F6A51}"/>
              </a:ext>
            </a:extLst>
          </p:cNvPr>
          <p:cNvSpPr>
            <a:spLocks noGrp="1"/>
          </p:cNvSpPr>
          <p:nvPr>
            <p:ph type="title"/>
          </p:nvPr>
        </p:nvSpPr>
        <p:spPr/>
        <p:txBody>
          <a:bodyPr/>
          <a:lstStyle/>
          <a:p>
            <a:r>
              <a:rPr lang="en-GB" dirty="0"/>
              <a:t>Material selection</a:t>
            </a:r>
          </a:p>
        </p:txBody>
      </p:sp>
      <p:sp>
        <p:nvSpPr>
          <p:cNvPr id="3" name="Text Placeholder 2">
            <a:extLst>
              <a:ext uri="{FF2B5EF4-FFF2-40B4-BE49-F238E27FC236}">
                <a16:creationId xmlns:a16="http://schemas.microsoft.com/office/drawing/2014/main" id="{E69CF218-F43B-BD63-E351-F7AF8BDABC2A}"/>
              </a:ext>
            </a:extLst>
          </p:cNvPr>
          <p:cNvSpPr>
            <a:spLocks noGrp="1"/>
          </p:cNvSpPr>
          <p:nvPr>
            <p:ph type="body" idx="1"/>
          </p:nvPr>
        </p:nvSpPr>
        <p:spPr/>
        <p:txBody>
          <a:bodyPr/>
          <a:lstStyle/>
          <a:p>
            <a:r>
              <a:rPr lang="en-GB" dirty="0"/>
              <a:t>Aluminium 6061</a:t>
            </a:r>
          </a:p>
        </p:txBody>
      </p:sp>
      <p:sp>
        <p:nvSpPr>
          <p:cNvPr id="4" name="Content Placeholder 3">
            <a:extLst>
              <a:ext uri="{FF2B5EF4-FFF2-40B4-BE49-F238E27FC236}">
                <a16:creationId xmlns:a16="http://schemas.microsoft.com/office/drawing/2014/main" id="{6955A5F9-6DD5-88C6-DF36-B01E89F85C63}"/>
              </a:ext>
            </a:extLst>
          </p:cNvPr>
          <p:cNvSpPr>
            <a:spLocks noGrp="1"/>
          </p:cNvSpPr>
          <p:nvPr>
            <p:ph sz="half" idx="2"/>
          </p:nvPr>
        </p:nvSpPr>
        <p:spPr/>
        <p:txBody>
          <a:bodyPr/>
          <a:lstStyle/>
          <a:p>
            <a:r>
              <a:rPr lang="en-GB" dirty="0"/>
              <a:t>High modulus elasticity</a:t>
            </a:r>
          </a:p>
          <a:p>
            <a:r>
              <a:rPr lang="en-GB" dirty="0"/>
              <a:t>Low cost</a:t>
            </a:r>
          </a:p>
          <a:p>
            <a:r>
              <a:rPr lang="en-GB" dirty="0"/>
              <a:t>Low density </a:t>
            </a:r>
          </a:p>
          <a:p>
            <a:r>
              <a:rPr lang="en-GB" dirty="0"/>
              <a:t>High shear strength  </a:t>
            </a:r>
          </a:p>
          <a:p>
            <a:r>
              <a:rPr lang="en-GB" dirty="0"/>
              <a:t>Corrosion resistant </a:t>
            </a:r>
          </a:p>
          <a:p>
            <a:r>
              <a:rPr lang="en-GB" dirty="0"/>
              <a:t>Machineability</a:t>
            </a:r>
          </a:p>
          <a:p>
            <a:endParaRPr lang="en-GB" dirty="0"/>
          </a:p>
        </p:txBody>
      </p:sp>
      <p:sp>
        <p:nvSpPr>
          <p:cNvPr id="7" name="Text Placeholder 6">
            <a:extLst>
              <a:ext uri="{FF2B5EF4-FFF2-40B4-BE49-F238E27FC236}">
                <a16:creationId xmlns:a16="http://schemas.microsoft.com/office/drawing/2014/main" id="{563B2ABD-436E-045A-78B7-AC67FEAD2A12}"/>
              </a:ext>
            </a:extLst>
          </p:cNvPr>
          <p:cNvSpPr>
            <a:spLocks noGrp="1"/>
          </p:cNvSpPr>
          <p:nvPr>
            <p:ph type="body" sz="quarter" idx="13"/>
          </p:nvPr>
        </p:nvSpPr>
        <p:spPr/>
        <p:txBody>
          <a:bodyPr/>
          <a:lstStyle/>
          <a:p>
            <a:r>
              <a:rPr lang="en-GB" dirty="0"/>
              <a:t>property's</a:t>
            </a:r>
          </a:p>
        </p:txBody>
      </p:sp>
      <p:sp>
        <p:nvSpPr>
          <p:cNvPr id="11" name="Slide Number Placeholder 10">
            <a:extLst>
              <a:ext uri="{FF2B5EF4-FFF2-40B4-BE49-F238E27FC236}">
                <a16:creationId xmlns:a16="http://schemas.microsoft.com/office/drawing/2014/main" id="{5B6095EC-84C1-7F2C-3628-B54A4BEC16EF}"/>
              </a:ext>
            </a:extLst>
          </p:cNvPr>
          <p:cNvSpPr>
            <a:spLocks noGrp="1"/>
          </p:cNvSpPr>
          <p:nvPr>
            <p:ph type="sldNum" sz="quarter" idx="12"/>
          </p:nvPr>
        </p:nvSpPr>
        <p:spPr/>
        <p:txBody>
          <a:bodyPr/>
          <a:lstStyle/>
          <a:p>
            <a:pPr rtl="0"/>
            <a:fld id="{312CC964-A50B-4C29-B4E4-2C30BB34CCF3}" type="slidenum">
              <a:rPr lang="en-GB" smtClean="0"/>
              <a:t>7</a:t>
            </a:fld>
            <a:endParaRPr lang="en-GB" dirty="0"/>
          </a:p>
        </p:txBody>
      </p:sp>
      <p:pic>
        <p:nvPicPr>
          <p:cNvPr id="17" name="Picture 16">
            <a:extLst>
              <a:ext uri="{FF2B5EF4-FFF2-40B4-BE49-F238E27FC236}">
                <a16:creationId xmlns:a16="http://schemas.microsoft.com/office/drawing/2014/main" id="{14C36B86-D386-AD4C-02DB-734B3F6523EC}"/>
              </a:ext>
            </a:extLst>
          </p:cNvPr>
          <p:cNvPicPr>
            <a:picLocks noChangeAspect="1"/>
          </p:cNvPicPr>
          <p:nvPr/>
        </p:nvPicPr>
        <p:blipFill rotWithShape="1">
          <a:blip r:embed="rId3"/>
          <a:srcRect b="8602"/>
          <a:stretch/>
        </p:blipFill>
        <p:spPr>
          <a:xfrm>
            <a:off x="8151812" y="2601874"/>
            <a:ext cx="3200400" cy="2681326"/>
          </a:xfrm>
          <a:prstGeom prst="rect">
            <a:avLst/>
          </a:prstGeom>
        </p:spPr>
      </p:pic>
      <p:sp>
        <p:nvSpPr>
          <p:cNvPr id="13" name="TextBox 12">
            <a:extLst>
              <a:ext uri="{FF2B5EF4-FFF2-40B4-BE49-F238E27FC236}">
                <a16:creationId xmlns:a16="http://schemas.microsoft.com/office/drawing/2014/main" id="{EE35837E-94A6-3141-E532-3253819BBE47}"/>
              </a:ext>
            </a:extLst>
          </p:cNvPr>
          <p:cNvSpPr txBox="1"/>
          <p:nvPr/>
        </p:nvSpPr>
        <p:spPr>
          <a:xfrm>
            <a:off x="897154" y="5446435"/>
            <a:ext cx="3085667" cy="1046440"/>
          </a:xfrm>
          <a:prstGeom prst="rect">
            <a:avLst/>
          </a:prstGeom>
          <a:noFill/>
        </p:spPr>
        <p:txBody>
          <a:bodyPr wrap="square" rtlCol="0">
            <a:spAutoFit/>
          </a:bodyPr>
          <a:lstStyle/>
          <a:p>
            <a:r>
              <a:rPr lang="en-GB" sz="1100" dirty="0"/>
              <a:t>Thyssenkrupp – 7075 vs 6061 aluminium</a:t>
            </a:r>
          </a:p>
          <a:p>
            <a:endParaRPr lang="en-GB" sz="1100" dirty="0"/>
          </a:p>
          <a:p>
            <a:r>
              <a:rPr lang="en-GB" sz="1100" b="1" i="0" u="sng" dirty="0">
                <a:solidFill>
                  <a:srgbClr val="28628F"/>
                </a:solidFill>
                <a:effectLst/>
                <a:latin typeface="Whitney A"/>
                <a:hlinkClick r:id="rId4"/>
              </a:rPr>
              <a:t>Christian Cavallo</a:t>
            </a:r>
            <a:r>
              <a:rPr lang="en-GB" sz="1100" b="0" i="0" dirty="0">
                <a:solidFill>
                  <a:srgbClr val="212529"/>
                </a:solidFill>
                <a:effectLst/>
                <a:latin typeface="Whitney A"/>
              </a:rPr>
              <a:t> </a:t>
            </a:r>
            <a:r>
              <a:rPr lang="en-GB" sz="1100" dirty="0"/>
              <a:t>- </a:t>
            </a:r>
            <a:r>
              <a:rPr lang="en-US" sz="1100" b="0" i="0" dirty="0">
                <a:solidFill>
                  <a:srgbClr val="00334D"/>
                </a:solidFill>
                <a:effectLst/>
                <a:latin typeface="Whitney A"/>
              </a:rPr>
              <a:t>All About 6061 Aluminum (Properties, Strength and Uses)</a:t>
            </a:r>
          </a:p>
          <a:p>
            <a:endParaRPr lang="en-GB" dirty="0"/>
          </a:p>
        </p:txBody>
      </p:sp>
      <p:pic>
        <p:nvPicPr>
          <p:cNvPr id="16" name="Picture 15">
            <a:extLst>
              <a:ext uri="{FF2B5EF4-FFF2-40B4-BE49-F238E27FC236}">
                <a16:creationId xmlns:a16="http://schemas.microsoft.com/office/drawing/2014/main" id="{C2D7B951-A0EE-603D-AB4F-7233578E000C}"/>
              </a:ext>
            </a:extLst>
          </p:cNvPr>
          <p:cNvPicPr>
            <a:picLocks noChangeAspect="1"/>
          </p:cNvPicPr>
          <p:nvPr/>
        </p:nvPicPr>
        <p:blipFill>
          <a:blip r:embed="rId5"/>
          <a:stretch>
            <a:fillRect/>
          </a:stretch>
        </p:blipFill>
        <p:spPr>
          <a:xfrm>
            <a:off x="3720229" y="3020291"/>
            <a:ext cx="4341615" cy="1677213"/>
          </a:xfrm>
          <a:prstGeom prst="rect">
            <a:avLst/>
          </a:prstGeom>
        </p:spPr>
      </p:pic>
    </p:spTree>
    <p:extLst>
      <p:ext uri="{BB962C8B-B14F-4D97-AF65-F5344CB8AC3E}">
        <p14:creationId xmlns:p14="http://schemas.microsoft.com/office/powerpoint/2010/main" val="347310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69778-699A-1094-EDBE-5145142D5B60}"/>
              </a:ext>
            </a:extLst>
          </p:cNvPr>
          <p:cNvSpPr>
            <a:spLocks noGrp="1"/>
          </p:cNvSpPr>
          <p:nvPr>
            <p:ph type="title"/>
          </p:nvPr>
        </p:nvSpPr>
        <p:spPr>
          <a:xfrm>
            <a:off x="839788" y="-72690"/>
            <a:ext cx="3932237" cy="1600200"/>
          </a:xfrm>
        </p:spPr>
        <p:txBody>
          <a:bodyPr/>
          <a:lstStyle/>
          <a:p>
            <a:br>
              <a:rPr lang="en-GB" dirty="0"/>
            </a:br>
            <a:r>
              <a:rPr lang="en-GB" b="1" u="sng" dirty="0"/>
              <a:t>Braking forces</a:t>
            </a:r>
          </a:p>
        </p:txBody>
      </p:sp>
      <p:sp>
        <p:nvSpPr>
          <p:cNvPr id="4" name="Text Placeholder 3">
            <a:extLst>
              <a:ext uri="{FF2B5EF4-FFF2-40B4-BE49-F238E27FC236}">
                <a16:creationId xmlns:a16="http://schemas.microsoft.com/office/drawing/2014/main" id="{FEF0FF0F-5F44-3890-9472-66F378940FF1}"/>
              </a:ext>
            </a:extLst>
          </p:cNvPr>
          <p:cNvSpPr>
            <a:spLocks noGrp="1"/>
          </p:cNvSpPr>
          <p:nvPr>
            <p:ph type="body" sz="half" idx="2"/>
          </p:nvPr>
        </p:nvSpPr>
        <p:spPr/>
        <p:txBody>
          <a:bodyPr>
            <a:normAutofit fontScale="92500" lnSpcReduction="10000"/>
          </a:bodyPr>
          <a:lstStyle/>
          <a:p>
            <a:r>
              <a:rPr lang="en-GB" dirty="0"/>
              <a:t>To calculate the forces seen under braking on the front end of the motorcycle we can use the maximum acceleration under braking multiplied by the mass of the bike plus the rider.</a:t>
            </a:r>
          </a:p>
          <a:p>
            <a:endParaRPr lang="en-GB" dirty="0"/>
          </a:p>
          <a:p>
            <a:r>
              <a:rPr lang="en-GB" dirty="0"/>
              <a:t>By using the data from Ilias Iatrakis’s data from his test at Mettet on his super twin we can see a maximum accelerations of 28.82 </a:t>
            </a:r>
          </a:p>
          <a:p>
            <a:r>
              <a:rPr lang="en-GB" dirty="0"/>
              <a:t>we can use this data as we will be expecting a similar acceleration values </a:t>
            </a:r>
          </a:p>
          <a:p>
            <a:r>
              <a:rPr lang="en-GB" dirty="0"/>
              <a:t>Mass x acceleration = F</a:t>
            </a:r>
          </a:p>
          <a:p>
            <a:r>
              <a:rPr lang="en-GB" dirty="0"/>
              <a:t>(161kg+90) X 28.82</a:t>
            </a:r>
          </a:p>
          <a:p>
            <a:r>
              <a:rPr lang="en-GB" dirty="0"/>
              <a:t>F = 7,233.82 N</a:t>
            </a:r>
            <a:br>
              <a:rPr lang="en-GB" dirty="0"/>
            </a:br>
            <a:r>
              <a:rPr lang="en-GB" dirty="0"/>
              <a:t>NF =  949.64 N</a:t>
            </a:r>
          </a:p>
        </p:txBody>
      </p:sp>
      <p:sp>
        <p:nvSpPr>
          <p:cNvPr id="7" name="Slide Number Placeholder 6">
            <a:extLst>
              <a:ext uri="{FF2B5EF4-FFF2-40B4-BE49-F238E27FC236}">
                <a16:creationId xmlns:a16="http://schemas.microsoft.com/office/drawing/2014/main" id="{DF33451F-7141-A243-6C91-3CBB6DC72E7E}"/>
              </a:ext>
            </a:extLst>
          </p:cNvPr>
          <p:cNvSpPr>
            <a:spLocks noGrp="1"/>
          </p:cNvSpPr>
          <p:nvPr>
            <p:ph type="sldNum" sz="quarter" idx="12"/>
          </p:nvPr>
        </p:nvSpPr>
        <p:spPr/>
        <p:txBody>
          <a:bodyPr/>
          <a:lstStyle/>
          <a:p>
            <a:pPr rtl="0"/>
            <a:fld id="{312CC964-A50B-4C29-B4E4-2C30BB34CCF3}" type="slidenum">
              <a:rPr lang="en-GB" smtClean="0"/>
              <a:t>8</a:t>
            </a:fld>
            <a:endParaRPr lang="en-GB" dirty="0"/>
          </a:p>
        </p:txBody>
      </p:sp>
      <p:pic>
        <p:nvPicPr>
          <p:cNvPr id="2050" name="Picture 2">
            <a:extLst>
              <a:ext uri="{FF2B5EF4-FFF2-40B4-BE49-F238E27FC236}">
                <a16:creationId xmlns:a16="http://schemas.microsoft.com/office/drawing/2014/main" id="{CCE89F46-7DDA-868B-CBCB-CB611D7C353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083953" y="494562"/>
            <a:ext cx="6753967" cy="240927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erson on a motorcycle&#10;&#10;Description automatically generated">
            <a:extLst>
              <a:ext uri="{FF2B5EF4-FFF2-40B4-BE49-F238E27FC236}">
                <a16:creationId xmlns:a16="http://schemas.microsoft.com/office/drawing/2014/main" id="{0EE26BCE-661A-CFEC-385C-37C459B8335A}"/>
              </a:ext>
            </a:extLst>
          </p:cNvPr>
          <p:cNvPicPr>
            <a:picLocks noChangeAspect="1"/>
          </p:cNvPicPr>
          <p:nvPr/>
        </p:nvPicPr>
        <p:blipFill>
          <a:blip r:embed="rId4"/>
          <a:stretch>
            <a:fillRect/>
          </a:stretch>
        </p:blipFill>
        <p:spPr>
          <a:xfrm>
            <a:off x="8284725" y="3469886"/>
            <a:ext cx="3454986" cy="2301552"/>
          </a:xfrm>
          <a:prstGeom prst="rect">
            <a:avLst/>
          </a:prstGeom>
        </p:spPr>
      </p:pic>
      <p:pic>
        <p:nvPicPr>
          <p:cNvPr id="19" name="Picture 18">
            <a:extLst>
              <a:ext uri="{FF2B5EF4-FFF2-40B4-BE49-F238E27FC236}">
                <a16:creationId xmlns:a16="http://schemas.microsoft.com/office/drawing/2014/main" id="{3D203EE9-F4A8-C3A9-9AA8-33484D45AD20}"/>
              </a:ext>
            </a:extLst>
          </p:cNvPr>
          <p:cNvPicPr>
            <a:picLocks noChangeAspect="1"/>
          </p:cNvPicPr>
          <p:nvPr/>
        </p:nvPicPr>
        <p:blipFill>
          <a:blip r:embed="rId5"/>
          <a:stretch>
            <a:fillRect/>
          </a:stretch>
        </p:blipFill>
        <p:spPr>
          <a:xfrm>
            <a:off x="4772025" y="3244334"/>
            <a:ext cx="3558660" cy="2803793"/>
          </a:xfrm>
          <a:prstGeom prst="rect">
            <a:avLst/>
          </a:prstGeom>
        </p:spPr>
      </p:pic>
    </p:spTree>
    <p:extLst>
      <p:ext uri="{BB962C8B-B14F-4D97-AF65-F5344CB8AC3E}">
        <p14:creationId xmlns:p14="http://schemas.microsoft.com/office/powerpoint/2010/main" val="3226234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69778-699A-1094-EDBE-5145142D5B60}"/>
              </a:ext>
            </a:extLst>
          </p:cNvPr>
          <p:cNvSpPr>
            <a:spLocks noGrp="1"/>
          </p:cNvSpPr>
          <p:nvPr>
            <p:ph type="title"/>
          </p:nvPr>
        </p:nvSpPr>
        <p:spPr>
          <a:xfrm>
            <a:off x="839788" y="81965"/>
            <a:ext cx="3932237" cy="1600200"/>
          </a:xfrm>
        </p:spPr>
        <p:txBody>
          <a:bodyPr/>
          <a:lstStyle/>
          <a:p>
            <a:r>
              <a:rPr lang="en-GB" dirty="0"/>
              <a:t>Mid corner forces </a:t>
            </a:r>
          </a:p>
        </p:txBody>
      </p:sp>
      <mc:AlternateContent xmlns:mc="http://schemas.openxmlformats.org/markup-compatibility/2006" xmlns:a14="http://schemas.microsoft.com/office/drawing/2010/main">
        <mc:Choice Requires="a14">
          <p:sp>
            <p:nvSpPr>
              <p:cNvPr id="4" name="Text Placeholder 3">
                <a:extLst>
                  <a:ext uri="{FF2B5EF4-FFF2-40B4-BE49-F238E27FC236}">
                    <a16:creationId xmlns:a16="http://schemas.microsoft.com/office/drawing/2014/main" id="{FEF0FF0F-5F44-3890-9472-66F378940FF1}"/>
                  </a:ext>
                </a:extLst>
              </p:cNvPr>
              <p:cNvSpPr>
                <a:spLocks noGrp="1"/>
              </p:cNvSpPr>
              <p:nvPr>
                <p:ph type="body" sz="half" idx="2"/>
              </p:nvPr>
            </p:nvSpPr>
            <p:spPr>
              <a:xfrm>
                <a:off x="839788" y="1682165"/>
                <a:ext cx="3932237" cy="4186823"/>
              </a:xfrm>
            </p:spPr>
            <p:txBody>
              <a:bodyPr>
                <a:normAutofit lnSpcReduction="10000"/>
              </a:bodyPr>
              <a:lstStyle/>
              <a:p>
                <a:r>
                  <a:rPr lang="en-GB" dirty="0"/>
                  <a:t>Using the information displayed on the table</a:t>
                </a:r>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𝑅</m:t>
                      </m:r>
                      <m:r>
                        <a:rPr lang="en-GB" b="0" i="1" smtClean="0">
                          <a:latin typeface="Cambria Math" panose="02040503050406030204" pitchFamily="18" charset="0"/>
                        </a:rPr>
                        <m:t>=</m:t>
                      </m:r>
                      <m:f>
                        <m:fPr>
                          <m:ctrlPr>
                            <a:rPr lang="en-GB" b="0" i="1" smtClean="0">
                              <a:latin typeface="Cambria Math" panose="02040503050406030204" pitchFamily="18" charset="0"/>
                            </a:rPr>
                          </m:ctrlPr>
                        </m:fPr>
                        <m:num>
                          <m:sSup>
                            <m:sSupPr>
                              <m:ctrlPr>
                                <a:rPr lang="en-GB" b="0" i="1" smtClean="0">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𝑣𝑒𝑙𝑜𝑐𝑖𝑡𝑦</m:t>
                              </m:r>
                            </m:e>
                            <m:sup>
                              <m:r>
                                <a:rPr lang="en-GB" b="0" i="1" smtClean="0">
                                  <a:latin typeface="Cambria Math" panose="02040503050406030204" pitchFamily="18" charset="0"/>
                                </a:rPr>
                                <m:t>2</m:t>
                              </m:r>
                            </m:sup>
                          </m:sSup>
                        </m:num>
                        <m:den>
                          <m:r>
                            <a:rPr lang="en-GB" b="0" i="1" smtClean="0">
                              <a:latin typeface="Cambria Math" panose="02040503050406030204" pitchFamily="18" charset="0"/>
                            </a:rPr>
                            <m:t>𝐺</m:t>
                          </m:r>
                          <m:r>
                            <a:rPr lang="en-GB" b="0" i="1"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tan</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𝑙𝑒𝑎𝑛𝑎𝑛𝑔𝑙𝑒</m:t>
                          </m:r>
                          <m:r>
                            <a:rPr lang="en-GB" b="0" i="1" smtClean="0">
                              <a:latin typeface="Cambria Math" panose="02040503050406030204" pitchFamily="18" charset="0"/>
                              <a:ea typeface="Cambria Math" panose="02040503050406030204" pitchFamily="18" charset="0"/>
                            </a:rPr>
                            <m:t>)</m:t>
                          </m:r>
                        </m:den>
                      </m:f>
                    </m:oMath>
                  </m:oMathPara>
                </a14:m>
                <a:br>
                  <a:rPr lang="en-US" dirty="0"/>
                </a:br>
                <a:endParaRPr lang="en-US" dirty="0"/>
              </a:p>
              <a:p>
                <a:pPr algn="l"/>
                <a:r>
                  <a:rPr lang="en-US" dirty="0"/>
                  <a:t>R = 112.1545</a:t>
                </a:r>
              </a:p>
              <a:p>
                <a:pPr algn="l"/>
                <a:endParaRPr lang="en-US" dirty="0"/>
              </a:p>
              <a:p>
                <a:pPr algn="l"/>
                <a:r>
                  <a:rPr lang="en-US" dirty="0"/>
                  <a:t>Using this we can calculate the lateral forces at max lean of the motorcycle</a:t>
                </a:r>
              </a:p>
              <a:p>
                <a:pPr algn="l"/>
                <a:endParaRPr lang="en-US"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𝐹</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𝑚𝑎𝑠𝑠</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𝑣𝑒𝑙𝑜𝑐𝑖𝑡𝑦</m:t>
                              </m:r>
                            </m:e>
                            <m:sup>
                              <m:r>
                                <a:rPr lang="en-GB" b="0" i="1" smtClean="0">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rPr>
                            <m:t>𝑅</m:t>
                          </m:r>
                        </m:den>
                      </m:f>
                    </m:oMath>
                  </m:oMathPara>
                </a14:m>
                <a:endParaRPr lang="en-GB" dirty="0"/>
              </a:p>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𝐹</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251</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38.5028</m:t>
                              </m:r>
                            </m:e>
                            <m:sup>
                              <m:r>
                                <a:rPr lang="en-GB" b="0" i="1" smtClean="0">
                                  <a:latin typeface="Cambria Math" panose="02040503050406030204" pitchFamily="18" charset="0"/>
                                  <a:ea typeface="Cambria Math" panose="02040503050406030204" pitchFamily="18" charset="0"/>
                                </a:rPr>
                                <m:t>2</m:t>
                              </m:r>
                            </m:sup>
                          </m:sSup>
                        </m:num>
                        <m:den>
                          <m:r>
                            <a:rPr lang="en-GB" b="0" i="1" smtClean="0">
                              <a:latin typeface="Cambria Math" panose="02040503050406030204" pitchFamily="18" charset="0"/>
                              <a:ea typeface="Cambria Math" panose="02040503050406030204" pitchFamily="18" charset="0"/>
                            </a:rPr>
                            <m:t>112.1545</m:t>
                          </m:r>
                        </m:den>
                      </m:f>
                    </m:oMath>
                  </m:oMathPara>
                </a14:m>
                <a:endParaRPr lang="en-GB" dirty="0"/>
              </a:p>
              <a:p>
                <a:r>
                  <a:rPr lang="en-GB" dirty="0"/>
                  <a:t>F = 3325.61 N</a:t>
                </a:r>
              </a:p>
              <a:p>
                <a:r>
                  <a:rPr lang="en-GB" dirty="0"/>
                  <a:t>NF = 438.6 N</a:t>
                </a:r>
              </a:p>
            </p:txBody>
          </p:sp>
        </mc:Choice>
        <mc:Fallback xmlns="">
          <p:sp>
            <p:nvSpPr>
              <p:cNvPr id="4" name="Text Placeholder 3">
                <a:extLst>
                  <a:ext uri="{FF2B5EF4-FFF2-40B4-BE49-F238E27FC236}">
                    <a16:creationId xmlns:a16="http://schemas.microsoft.com/office/drawing/2014/main" id="{FEF0FF0F-5F44-3890-9472-66F378940FF1}"/>
                  </a:ext>
                </a:extLst>
              </p:cNvPr>
              <p:cNvSpPr>
                <a:spLocks noGrp="1" noRot="1" noChangeAspect="1" noMove="1" noResize="1" noEditPoints="1" noAdjustHandles="1" noChangeArrowheads="1" noChangeShapeType="1" noTextEdit="1"/>
              </p:cNvSpPr>
              <p:nvPr>
                <p:ph type="body" sz="half" idx="2"/>
              </p:nvPr>
            </p:nvSpPr>
            <p:spPr>
              <a:xfrm>
                <a:off x="839788" y="1682165"/>
                <a:ext cx="3932237" cy="4186823"/>
              </a:xfrm>
              <a:blipFill>
                <a:blip r:embed="rId3"/>
                <a:stretch>
                  <a:fillRect l="-930" t="-1019" b="-291"/>
                </a:stretch>
              </a:blipFill>
            </p:spPr>
            <p:txBody>
              <a:bodyPr/>
              <a:lstStyle/>
              <a:p>
                <a:r>
                  <a:rPr lang="en-US">
                    <a:noFill/>
                  </a:rPr>
                  <a:t> </a:t>
                </a:r>
              </a:p>
            </p:txBody>
          </p:sp>
        </mc:Fallback>
      </mc:AlternateContent>
      <p:sp>
        <p:nvSpPr>
          <p:cNvPr id="7" name="Slide Number Placeholder 6">
            <a:extLst>
              <a:ext uri="{FF2B5EF4-FFF2-40B4-BE49-F238E27FC236}">
                <a16:creationId xmlns:a16="http://schemas.microsoft.com/office/drawing/2014/main" id="{DF33451F-7141-A243-6C91-3CBB6DC72E7E}"/>
              </a:ext>
            </a:extLst>
          </p:cNvPr>
          <p:cNvSpPr>
            <a:spLocks noGrp="1"/>
          </p:cNvSpPr>
          <p:nvPr>
            <p:ph type="sldNum" sz="quarter" idx="12"/>
          </p:nvPr>
        </p:nvSpPr>
        <p:spPr/>
        <p:txBody>
          <a:bodyPr/>
          <a:lstStyle/>
          <a:p>
            <a:pPr rtl="0"/>
            <a:fld id="{312CC964-A50B-4C29-B4E4-2C30BB34CCF3}" type="slidenum">
              <a:rPr lang="en-GB" smtClean="0"/>
              <a:t>9</a:t>
            </a:fld>
            <a:endParaRPr lang="en-GB" dirty="0"/>
          </a:p>
        </p:txBody>
      </p:sp>
      <p:pic>
        <p:nvPicPr>
          <p:cNvPr id="8" name="Picture 7" descr="A motorcycle on a road&#10;&#10;Description automatically generated">
            <a:extLst>
              <a:ext uri="{FF2B5EF4-FFF2-40B4-BE49-F238E27FC236}">
                <a16:creationId xmlns:a16="http://schemas.microsoft.com/office/drawing/2014/main" id="{5B4D511E-268B-C911-576E-BF40331CBF32}"/>
              </a:ext>
            </a:extLst>
          </p:cNvPr>
          <p:cNvPicPr>
            <a:picLocks noChangeAspect="1"/>
          </p:cNvPicPr>
          <p:nvPr/>
        </p:nvPicPr>
        <p:blipFill>
          <a:blip r:embed="rId4"/>
          <a:stretch>
            <a:fillRect/>
          </a:stretch>
        </p:blipFill>
        <p:spPr>
          <a:xfrm>
            <a:off x="6247222" y="3333920"/>
            <a:ext cx="3837708" cy="2556873"/>
          </a:xfrm>
          <a:prstGeom prst="rect">
            <a:avLst/>
          </a:prstGeom>
        </p:spPr>
      </p:pic>
      <p:pic>
        <p:nvPicPr>
          <p:cNvPr id="1026" name="Picture 2">
            <a:extLst>
              <a:ext uri="{FF2B5EF4-FFF2-40B4-BE49-F238E27FC236}">
                <a16:creationId xmlns:a16="http://schemas.microsoft.com/office/drawing/2014/main" id="{BFF9AFDA-5C0D-52DA-0F90-DBA46D79824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98097" y="967207"/>
            <a:ext cx="2535959" cy="2336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732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4AA284-9635-EEA1-1A42-B360B4757CF6}"/>
              </a:ext>
            </a:extLst>
          </p:cNvPr>
          <p:cNvSpPr>
            <a:spLocks noGrp="1"/>
          </p:cNvSpPr>
          <p:nvPr>
            <p:ph type="title"/>
          </p:nvPr>
        </p:nvSpPr>
        <p:spPr>
          <a:xfrm>
            <a:off x="718795" y="538643"/>
            <a:ext cx="5496636" cy="1685898"/>
          </a:xfrm>
        </p:spPr>
        <p:txBody>
          <a:bodyPr anchor="ctr">
            <a:normAutofit/>
          </a:bodyPr>
          <a:lstStyle/>
          <a:p>
            <a:r>
              <a:rPr lang="en-GB" sz="3700" dirty="0"/>
              <a:t>Simulations </a:t>
            </a:r>
            <a:br>
              <a:rPr lang="en-GB" sz="3700" dirty="0"/>
            </a:br>
            <a:r>
              <a:rPr lang="en-GB" sz="3700" dirty="0"/>
              <a:t>Braking</a:t>
            </a:r>
          </a:p>
        </p:txBody>
      </p:sp>
      <p:sp>
        <p:nvSpPr>
          <p:cNvPr id="6" name="Content Placeholder 5">
            <a:extLst>
              <a:ext uri="{FF2B5EF4-FFF2-40B4-BE49-F238E27FC236}">
                <a16:creationId xmlns:a16="http://schemas.microsoft.com/office/drawing/2014/main" id="{FDC61796-9F27-6F66-0197-E178951718F3}"/>
              </a:ext>
            </a:extLst>
          </p:cNvPr>
          <p:cNvSpPr>
            <a:spLocks noGrp="1"/>
          </p:cNvSpPr>
          <p:nvPr>
            <p:ph idx="1"/>
          </p:nvPr>
        </p:nvSpPr>
        <p:spPr>
          <a:xfrm>
            <a:off x="125557" y="1936193"/>
            <a:ext cx="5496636" cy="3821743"/>
          </a:xfrm>
        </p:spPr>
        <p:txBody>
          <a:bodyPr>
            <a:normAutofit/>
          </a:bodyPr>
          <a:lstStyle/>
          <a:p>
            <a:pPr marL="342900" indent="-342900">
              <a:buFont typeface="Arial" panose="020B0604020202020204" pitchFamily="34" charset="0"/>
              <a:buChar char="•"/>
            </a:pPr>
            <a:r>
              <a:rPr lang="en-GB" dirty="0"/>
              <a:t>Forks 7mm from bottoming </a:t>
            </a:r>
          </a:p>
          <a:p>
            <a:pPr marL="342900" indent="-342900">
              <a:buFont typeface="Arial" panose="020B0604020202020204" pitchFamily="34" charset="0"/>
              <a:buChar char="•"/>
            </a:pPr>
            <a:r>
              <a:rPr lang="en-GB" dirty="0"/>
              <a:t>Braking force applied through the axel</a:t>
            </a:r>
          </a:p>
          <a:p>
            <a:pPr marL="342900" indent="-342900">
              <a:buFont typeface="Arial" panose="020B0604020202020204" pitchFamily="34" charset="0"/>
              <a:buChar char="•"/>
            </a:pPr>
            <a:r>
              <a:rPr lang="en-GB" dirty="0"/>
              <a:t>High stress in-between slot near the fork clamp</a:t>
            </a:r>
          </a:p>
          <a:p>
            <a:pPr marL="342900" indent="-342900">
              <a:buFont typeface="Arial" panose="020B0604020202020204" pitchFamily="34" charset="0"/>
              <a:buChar char="•"/>
            </a:pPr>
            <a:r>
              <a:rPr lang="en-GB" dirty="0"/>
              <a:t>Low displacement and stress on the lower clamp compared to upper clamp</a:t>
            </a:r>
          </a:p>
          <a:p>
            <a:pPr marL="342900" indent="-342900">
              <a:buFont typeface="Arial" panose="020B0604020202020204" pitchFamily="34" charset="0"/>
              <a:buChar char="•"/>
            </a:pPr>
            <a:r>
              <a:rPr lang="en-GB" dirty="0"/>
              <a:t>Highest displacement at upper fork clamps and near slots</a:t>
            </a:r>
          </a:p>
        </p:txBody>
      </p:sp>
      <p:sp>
        <p:nvSpPr>
          <p:cNvPr id="2" name="Date Placeholder 1">
            <a:extLst>
              <a:ext uri="{FF2B5EF4-FFF2-40B4-BE49-F238E27FC236}">
                <a16:creationId xmlns:a16="http://schemas.microsoft.com/office/drawing/2014/main" id="{D7BE198D-D9A7-AD7F-116E-79DEE7D1C183}"/>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dirty="0"/>
              <a:t>2/7/20XX</a:t>
            </a:r>
          </a:p>
        </p:txBody>
      </p:sp>
      <p:sp>
        <p:nvSpPr>
          <p:cNvPr id="4" name="Slide Number Placeholder 3">
            <a:extLst>
              <a:ext uri="{FF2B5EF4-FFF2-40B4-BE49-F238E27FC236}">
                <a16:creationId xmlns:a16="http://schemas.microsoft.com/office/drawing/2014/main" id="{5491B407-4276-B6FE-1779-B5E1D99A8D33}"/>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10</a:t>
            </a:fld>
            <a:endParaRPr lang="en-GB" dirty="0"/>
          </a:p>
        </p:txBody>
      </p:sp>
      <p:pic>
        <p:nvPicPr>
          <p:cNvPr id="30" name="Picture 29" descr="A blue and green pipe&#10;&#10;Description automatically generated">
            <a:extLst>
              <a:ext uri="{FF2B5EF4-FFF2-40B4-BE49-F238E27FC236}">
                <a16:creationId xmlns:a16="http://schemas.microsoft.com/office/drawing/2014/main" id="{9BC952C3-8D87-4337-2B2E-DEF862A6708A}"/>
              </a:ext>
            </a:extLst>
          </p:cNvPr>
          <p:cNvPicPr>
            <a:picLocks noChangeAspect="1"/>
          </p:cNvPicPr>
          <p:nvPr/>
        </p:nvPicPr>
        <p:blipFill>
          <a:blip r:embed="rId3"/>
          <a:stretch>
            <a:fillRect/>
          </a:stretch>
        </p:blipFill>
        <p:spPr>
          <a:xfrm>
            <a:off x="5796456" y="-10797"/>
            <a:ext cx="4134747" cy="2232827"/>
          </a:xfrm>
          <a:prstGeom prst="rect">
            <a:avLst/>
          </a:prstGeom>
        </p:spPr>
      </p:pic>
      <p:pic>
        <p:nvPicPr>
          <p:cNvPr id="32" name="Picture 31" descr="A multicolored object with a hole&#10;&#10;Description automatically generated">
            <a:extLst>
              <a:ext uri="{FF2B5EF4-FFF2-40B4-BE49-F238E27FC236}">
                <a16:creationId xmlns:a16="http://schemas.microsoft.com/office/drawing/2014/main" id="{F0D8305F-76B6-BC43-1CC7-D82C1465045B}"/>
              </a:ext>
            </a:extLst>
          </p:cNvPr>
          <p:cNvPicPr>
            <a:picLocks noChangeAspect="1"/>
          </p:cNvPicPr>
          <p:nvPr/>
        </p:nvPicPr>
        <p:blipFill>
          <a:blip r:embed="rId4"/>
          <a:stretch>
            <a:fillRect/>
          </a:stretch>
        </p:blipFill>
        <p:spPr>
          <a:xfrm>
            <a:off x="8477886" y="0"/>
            <a:ext cx="3714114" cy="2224541"/>
          </a:xfrm>
          <a:prstGeom prst="rect">
            <a:avLst/>
          </a:prstGeom>
        </p:spPr>
      </p:pic>
      <p:pic>
        <p:nvPicPr>
          <p:cNvPr id="34" name="Picture 33" descr="A multicolored object with holes&#10;&#10;Description automatically generated">
            <a:extLst>
              <a:ext uri="{FF2B5EF4-FFF2-40B4-BE49-F238E27FC236}">
                <a16:creationId xmlns:a16="http://schemas.microsoft.com/office/drawing/2014/main" id="{7B26F869-B7B7-B6B4-0B7C-26FD6DC78A99}"/>
              </a:ext>
            </a:extLst>
          </p:cNvPr>
          <p:cNvPicPr>
            <a:picLocks noChangeAspect="1"/>
          </p:cNvPicPr>
          <p:nvPr/>
        </p:nvPicPr>
        <p:blipFill>
          <a:blip r:embed="rId5"/>
          <a:stretch>
            <a:fillRect/>
          </a:stretch>
        </p:blipFill>
        <p:spPr>
          <a:xfrm>
            <a:off x="2788785" y="5162840"/>
            <a:ext cx="3140364" cy="1695160"/>
          </a:xfrm>
          <a:prstGeom prst="rect">
            <a:avLst/>
          </a:prstGeom>
        </p:spPr>
      </p:pic>
      <p:pic>
        <p:nvPicPr>
          <p:cNvPr id="36" name="Picture 35" descr="A blue and grey machine&#10;&#10;Description automatically generated">
            <a:extLst>
              <a:ext uri="{FF2B5EF4-FFF2-40B4-BE49-F238E27FC236}">
                <a16:creationId xmlns:a16="http://schemas.microsoft.com/office/drawing/2014/main" id="{F6AE6511-9C3D-5B11-5A48-9724A3A2EC99}"/>
              </a:ext>
            </a:extLst>
          </p:cNvPr>
          <p:cNvPicPr>
            <a:picLocks noChangeAspect="1"/>
          </p:cNvPicPr>
          <p:nvPr/>
        </p:nvPicPr>
        <p:blipFill>
          <a:blip r:embed="rId6"/>
          <a:stretch>
            <a:fillRect/>
          </a:stretch>
        </p:blipFill>
        <p:spPr>
          <a:xfrm flipH="1">
            <a:off x="8713413" y="4765964"/>
            <a:ext cx="3478587" cy="2092036"/>
          </a:xfrm>
          <a:prstGeom prst="rect">
            <a:avLst/>
          </a:prstGeom>
        </p:spPr>
      </p:pic>
      <p:pic>
        <p:nvPicPr>
          <p:cNvPr id="38" name="Picture 37" descr="A blue and grey machine&#10;&#10;Description automatically generated">
            <a:extLst>
              <a:ext uri="{FF2B5EF4-FFF2-40B4-BE49-F238E27FC236}">
                <a16:creationId xmlns:a16="http://schemas.microsoft.com/office/drawing/2014/main" id="{D6A8033E-EFE4-FCE4-6360-329D02E0FF90}"/>
              </a:ext>
            </a:extLst>
          </p:cNvPr>
          <p:cNvPicPr>
            <a:picLocks noChangeAspect="1"/>
          </p:cNvPicPr>
          <p:nvPr/>
        </p:nvPicPr>
        <p:blipFill>
          <a:blip r:embed="rId7"/>
          <a:stretch>
            <a:fillRect/>
          </a:stretch>
        </p:blipFill>
        <p:spPr>
          <a:xfrm>
            <a:off x="5825736" y="4570367"/>
            <a:ext cx="2879797" cy="2193636"/>
          </a:xfrm>
          <a:prstGeom prst="rect">
            <a:avLst/>
          </a:prstGeom>
        </p:spPr>
      </p:pic>
      <p:sp>
        <p:nvSpPr>
          <p:cNvPr id="39" name="TextBox 38">
            <a:extLst>
              <a:ext uri="{FF2B5EF4-FFF2-40B4-BE49-F238E27FC236}">
                <a16:creationId xmlns:a16="http://schemas.microsoft.com/office/drawing/2014/main" id="{3F6DC9C7-DC72-2094-2DFE-5C7811A07ABE}"/>
              </a:ext>
            </a:extLst>
          </p:cNvPr>
          <p:cNvSpPr txBox="1"/>
          <p:nvPr/>
        </p:nvSpPr>
        <p:spPr>
          <a:xfrm>
            <a:off x="7045012" y="4176746"/>
            <a:ext cx="1432874" cy="369332"/>
          </a:xfrm>
          <a:prstGeom prst="rect">
            <a:avLst/>
          </a:prstGeom>
          <a:noFill/>
        </p:spPr>
        <p:txBody>
          <a:bodyPr wrap="square" rtlCol="0">
            <a:spAutoFit/>
          </a:bodyPr>
          <a:lstStyle/>
          <a:p>
            <a:r>
              <a:rPr lang="en-GB" dirty="0"/>
              <a:t>stress</a:t>
            </a:r>
          </a:p>
        </p:txBody>
      </p:sp>
      <p:sp>
        <p:nvSpPr>
          <p:cNvPr id="40" name="TextBox 39">
            <a:extLst>
              <a:ext uri="{FF2B5EF4-FFF2-40B4-BE49-F238E27FC236}">
                <a16:creationId xmlns:a16="http://schemas.microsoft.com/office/drawing/2014/main" id="{3465BC5C-F84E-D64C-C065-27A6EC7C2577}"/>
              </a:ext>
            </a:extLst>
          </p:cNvPr>
          <p:cNvSpPr txBox="1"/>
          <p:nvPr/>
        </p:nvSpPr>
        <p:spPr>
          <a:xfrm>
            <a:off x="4499028" y="1136222"/>
            <a:ext cx="1432874" cy="369332"/>
          </a:xfrm>
          <a:prstGeom prst="rect">
            <a:avLst/>
          </a:prstGeom>
          <a:noFill/>
        </p:spPr>
        <p:txBody>
          <a:bodyPr wrap="square" rtlCol="0">
            <a:spAutoFit/>
          </a:bodyPr>
          <a:lstStyle/>
          <a:p>
            <a:r>
              <a:rPr lang="en-GB" dirty="0"/>
              <a:t>displacement</a:t>
            </a:r>
          </a:p>
        </p:txBody>
      </p:sp>
    </p:spTree>
    <p:extLst>
      <p:ext uri="{BB962C8B-B14F-4D97-AF65-F5344CB8AC3E}">
        <p14:creationId xmlns:p14="http://schemas.microsoft.com/office/powerpoint/2010/main" val="1925305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BE198D-D9A7-AD7F-116E-79DEE7D1C183}"/>
              </a:ext>
            </a:extLst>
          </p:cNvPr>
          <p:cNvSpPr>
            <a:spLocks noGrp="1"/>
          </p:cNvSpPr>
          <p:nvPr>
            <p:ph type="dt" sz="half" idx="10"/>
          </p:nvPr>
        </p:nvSpPr>
        <p:spPr/>
        <p:txBody>
          <a:bodyPr/>
          <a:lstStyle/>
          <a:p>
            <a:pPr rtl="0"/>
            <a:r>
              <a:rPr lang="en-GB" dirty="0"/>
              <a:t>2/7/20XX</a:t>
            </a:r>
          </a:p>
        </p:txBody>
      </p:sp>
      <p:sp>
        <p:nvSpPr>
          <p:cNvPr id="4" name="Slide Number Placeholder 3">
            <a:extLst>
              <a:ext uri="{FF2B5EF4-FFF2-40B4-BE49-F238E27FC236}">
                <a16:creationId xmlns:a16="http://schemas.microsoft.com/office/drawing/2014/main" id="{5491B407-4276-B6FE-1779-B5E1D99A8D33}"/>
              </a:ext>
            </a:extLst>
          </p:cNvPr>
          <p:cNvSpPr>
            <a:spLocks noGrp="1"/>
          </p:cNvSpPr>
          <p:nvPr>
            <p:ph type="sldNum" sz="quarter" idx="12"/>
          </p:nvPr>
        </p:nvSpPr>
        <p:spPr/>
        <p:txBody>
          <a:bodyPr/>
          <a:lstStyle/>
          <a:p>
            <a:pPr rtl="0"/>
            <a:fld id="{312CC964-A50B-4C29-B4E4-2C30BB34CCF3}" type="slidenum">
              <a:rPr lang="en-GB" smtClean="0"/>
              <a:t>11</a:t>
            </a:fld>
            <a:endParaRPr lang="en-GB" dirty="0"/>
          </a:p>
        </p:txBody>
      </p:sp>
      <p:sp>
        <p:nvSpPr>
          <p:cNvPr id="5" name="Title 4">
            <a:extLst>
              <a:ext uri="{FF2B5EF4-FFF2-40B4-BE49-F238E27FC236}">
                <a16:creationId xmlns:a16="http://schemas.microsoft.com/office/drawing/2014/main" id="{C04AA284-9635-EEA1-1A42-B360B4757CF6}"/>
              </a:ext>
            </a:extLst>
          </p:cNvPr>
          <p:cNvSpPr>
            <a:spLocks noGrp="1"/>
          </p:cNvSpPr>
          <p:nvPr>
            <p:ph type="title"/>
          </p:nvPr>
        </p:nvSpPr>
        <p:spPr>
          <a:xfrm>
            <a:off x="716280" y="680486"/>
            <a:ext cx="3393440" cy="714205"/>
          </a:xfrm>
        </p:spPr>
        <p:txBody>
          <a:bodyPr>
            <a:normAutofit fontScale="90000"/>
          </a:bodyPr>
          <a:lstStyle/>
          <a:p>
            <a:r>
              <a:rPr lang="en-GB" dirty="0"/>
              <a:t>Simulations </a:t>
            </a:r>
            <a:br>
              <a:rPr lang="en-GB" dirty="0"/>
            </a:br>
            <a:r>
              <a:rPr lang="en-GB" dirty="0"/>
              <a:t>Mid corner</a:t>
            </a:r>
            <a:br>
              <a:rPr lang="en-GB" dirty="0"/>
            </a:br>
            <a:br>
              <a:rPr lang="en-GB" dirty="0"/>
            </a:br>
            <a:endParaRPr lang="en-GB" dirty="0"/>
          </a:p>
        </p:txBody>
      </p:sp>
      <p:sp>
        <p:nvSpPr>
          <p:cNvPr id="6" name="Content Placeholder 5">
            <a:extLst>
              <a:ext uri="{FF2B5EF4-FFF2-40B4-BE49-F238E27FC236}">
                <a16:creationId xmlns:a16="http://schemas.microsoft.com/office/drawing/2014/main" id="{FDC61796-9F27-6F66-0197-E178951718F3}"/>
              </a:ext>
            </a:extLst>
          </p:cNvPr>
          <p:cNvSpPr>
            <a:spLocks noGrp="1"/>
          </p:cNvSpPr>
          <p:nvPr>
            <p:ph idx="1"/>
          </p:nvPr>
        </p:nvSpPr>
        <p:spPr>
          <a:xfrm>
            <a:off x="420275" y="707463"/>
            <a:ext cx="3393440" cy="5090995"/>
          </a:xfrm>
        </p:spPr>
        <p:txBody>
          <a:bodyPr/>
          <a:lstStyle/>
          <a:p>
            <a:r>
              <a:rPr lang="en-GB" dirty="0"/>
              <a:t>Data shows 50% fork travel mid corner.</a:t>
            </a:r>
          </a:p>
          <a:p>
            <a:r>
              <a:rPr lang="en-GB" dirty="0"/>
              <a:t>High stress concentrations on top yoke</a:t>
            </a:r>
          </a:p>
          <a:p>
            <a:r>
              <a:rPr lang="en-GB" dirty="0"/>
              <a:t>Bottom yoke is more rigid and strong compared to the top yoke</a:t>
            </a:r>
          </a:p>
          <a:p>
            <a:endParaRPr lang="en-GB" dirty="0"/>
          </a:p>
        </p:txBody>
      </p:sp>
      <p:pic>
        <p:nvPicPr>
          <p:cNvPr id="13" name="Picture Placeholder 12" descr="A blue and green structure&#10;&#10;Description automatically generated">
            <a:extLst>
              <a:ext uri="{FF2B5EF4-FFF2-40B4-BE49-F238E27FC236}">
                <a16:creationId xmlns:a16="http://schemas.microsoft.com/office/drawing/2014/main" id="{1CE1524D-355E-3BD1-9056-341617C19604}"/>
              </a:ext>
            </a:extLst>
          </p:cNvPr>
          <p:cNvPicPr>
            <a:picLocks noGrp="1" noChangeAspect="1"/>
          </p:cNvPicPr>
          <p:nvPr>
            <p:ph type="pic" sz="quarter" idx="14"/>
          </p:nvPr>
        </p:nvPicPr>
        <p:blipFill>
          <a:blip r:embed="rId3"/>
          <a:srcRect l="17941" r="17941"/>
          <a:stretch>
            <a:fillRect/>
          </a:stretch>
        </p:blipFill>
        <p:spPr>
          <a:xfrm>
            <a:off x="9525901" y="7801"/>
            <a:ext cx="2613415" cy="2281125"/>
          </a:xfrm>
        </p:spPr>
      </p:pic>
      <p:pic>
        <p:nvPicPr>
          <p:cNvPr id="15" name="Picture Placeholder 14" descr="A blue and green object with holes&#10;&#10;Description automatically generated">
            <a:extLst>
              <a:ext uri="{FF2B5EF4-FFF2-40B4-BE49-F238E27FC236}">
                <a16:creationId xmlns:a16="http://schemas.microsoft.com/office/drawing/2014/main" id="{7EE3EBB5-F0F7-2FF1-6C3A-4D0242F69073}"/>
              </a:ext>
            </a:extLst>
          </p:cNvPr>
          <p:cNvPicPr>
            <a:picLocks noGrp="1" noChangeAspect="1"/>
          </p:cNvPicPr>
          <p:nvPr>
            <p:ph type="pic" sz="quarter" idx="15"/>
          </p:nvPr>
        </p:nvPicPr>
        <p:blipFill>
          <a:blip r:embed="rId4"/>
          <a:srcRect l="17341" r="17341"/>
          <a:stretch>
            <a:fillRect/>
          </a:stretch>
        </p:blipFill>
        <p:spPr>
          <a:xfrm>
            <a:off x="5950192" y="2261279"/>
            <a:ext cx="2957715" cy="2322576"/>
          </a:xfrm>
        </p:spPr>
      </p:pic>
      <p:pic>
        <p:nvPicPr>
          <p:cNvPr id="17" name="Picture 16" descr="A blue and green object with holes&#10;&#10;Description automatically generated">
            <a:extLst>
              <a:ext uri="{FF2B5EF4-FFF2-40B4-BE49-F238E27FC236}">
                <a16:creationId xmlns:a16="http://schemas.microsoft.com/office/drawing/2014/main" id="{4DB4A727-8799-72D6-ED08-4ACFBE3309CF}"/>
              </a:ext>
            </a:extLst>
          </p:cNvPr>
          <p:cNvPicPr>
            <a:picLocks noChangeAspect="1"/>
          </p:cNvPicPr>
          <p:nvPr/>
        </p:nvPicPr>
        <p:blipFill>
          <a:blip r:embed="rId5"/>
          <a:stretch>
            <a:fillRect/>
          </a:stretch>
        </p:blipFill>
        <p:spPr>
          <a:xfrm>
            <a:off x="8195449" y="2322576"/>
            <a:ext cx="3996551" cy="2230103"/>
          </a:xfrm>
          <a:prstGeom prst="rect">
            <a:avLst/>
          </a:prstGeom>
        </p:spPr>
      </p:pic>
      <p:pic>
        <p:nvPicPr>
          <p:cNvPr id="11" name="Picture Placeholder 10" descr="A computer generated image of a machine&#10;&#10;Description automatically generated">
            <a:extLst>
              <a:ext uri="{FF2B5EF4-FFF2-40B4-BE49-F238E27FC236}">
                <a16:creationId xmlns:a16="http://schemas.microsoft.com/office/drawing/2014/main" id="{AFC72308-AC3E-792D-5C58-967867EBF259}"/>
              </a:ext>
            </a:extLst>
          </p:cNvPr>
          <p:cNvPicPr>
            <a:picLocks noGrp="1" noChangeAspect="1"/>
          </p:cNvPicPr>
          <p:nvPr>
            <p:ph type="pic" sz="quarter" idx="13"/>
          </p:nvPr>
        </p:nvPicPr>
        <p:blipFill>
          <a:blip r:embed="rId6"/>
          <a:srcRect l="2166" r="2166"/>
          <a:stretch>
            <a:fillRect/>
          </a:stretch>
        </p:blipFill>
        <p:spPr>
          <a:xfrm>
            <a:off x="6864997" y="40700"/>
            <a:ext cx="2660904" cy="2322576"/>
          </a:xfrm>
        </p:spPr>
      </p:pic>
      <p:sp>
        <p:nvSpPr>
          <p:cNvPr id="18" name="TextBox 17">
            <a:extLst>
              <a:ext uri="{FF2B5EF4-FFF2-40B4-BE49-F238E27FC236}">
                <a16:creationId xmlns:a16="http://schemas.microsoft.com/office/drawing/2014/main" id="{6CFDFCB7-5039-3D7D-71A9-1FBF2AFA68FF}"/>
              </a:ext>
            </a:extLst>
          </p:cNvPr>
          <p:cNvSpPr txBox="1"/>
          <p:nvPr/>
        </p:nvSpPr>
        <p:spPr>
          <a:xfrm>
            <a:off x="5578667" y="901852"/>
            <a:ext cx="1459345" cy="369332"/>
          </a:xfrm>
          <a:prstGeom prst="rect">
            <a:avLst/>
          </a:prstGeom>
          <a:noFill/>
        </p:spPr>
        <p:txBody>
          <a:bodyPr wrap="square" rtlCol="0">
            <a:spAutoFit/>
          </a:bodyPr>
          <a:lstStyle/>
          <a:p>
            <a:r>
              <a:rPr lang="en-GB" dirty="0"/>
              <a:t>displacement</a:t>
            </a:r>
          </a:p>
        </p:txBody>
      </p:sp>
      <p:sp>
        <p:nvSpPr>
          <p:cNvPr id="19" name="TextBox 18">
            <a:extLst>
              <a:ext uri="{FF2B5EF4-FFF2-40B4-BE49-F238E27FC236}">
                <a16:creationId xmlns:a16="http://schemas.microsoft.com/office/drawing/2014/main" id="{8D756D40-D54A-BFC2-CD73-9A201169C757}"/>
              </a:ext>
            </a:extLst>
          </p:cNvPr>
          <p:cNvSpPr txBox="1"/>
          <p:nvPr/>
        </p:nvSpPr>
        <p:spPr>
          <a:xfrm>
            <a:off x="4636655" y="3252961"/>
            <a:ext cx="1459345" cy="646331"/>
          </a:xfrm>
          <a:prstGeom prst="rect">
            <a:avLst/>
          </a:prstGeom>
          <a:noFill/>
        </p:spPr>
        <p:txBody>
          <a:bodyPr wrap="square" rtlCol="0">
            <a:spAutoFit/>
          </a:bodyPr>
          <a:lstStyle/>
          <a:p>
            <a:r>
              <a:rPr lang="en-GB" dirty="0"/>
              <a:t>Lateral</a:t>
            </a:r>
          </a:p>
          <a:p>
            <a:r>
              <a:rPr lang="en-GB" dirty="0"/>
              <a:t>displacement</a:t>
            </a:r>
          </a:p>
        </p:txBody>
      </p:sp>
      <p:pic>
        <p:nvPicPr>
          <p:cNvPr id="21" name="Picture 20" descr="A computer generated image of a blue and grey object&#10;&#10;Description automatically generated">
            <a:extLst>
              <a:ext uri="{FF2B5EF4-FFF2-40B4-BE49-F238E27FC236}">
                <a16:creationId xmlns:a16="http://schemas.microsoft.com/office/drawing/2014/main" id="{A6BE1219-B6DD-9C4A-B7FA-11D74D67646A}"/>
              </a:ext>
            </a:extLst>
          </p:cNvPr>
          <p:cNvPicPr>
            <a:picLocks noChangeAspect="1"/>
          </p:cNvPicPr>
          <p:nvPr/>
        </p:nvPicPr>
        <p:blipFill>
          <a:blip r:embed="rId7"/>
          <a:stretch>
            <a:fillRect/>
          </a:stretch>
        </p:blipFill>
        <p:spPr>
          <a:xfrm>
            <a:off x="1547547" y="4643187"/>
            <a:ext cx="3388662" cy="2117253"/>
          </a:xfrm>
          <a:prstGeom prst="rect">
            <a:avLst/>
          </a:prstGeom>
        </p:spPr>
      </p:pic>
      <p:pic>
        <p:nvPicPr>
          <p:cNvPr id="23" name="Picture 22" descr="A blue and grey pipe with green parts&#10;&#10;Description automatically generated with medium confidence">
            <a:extLst>
              <a:ext uri="{FF2B5EF4-FFF2-40B4-BE49-F238E27FC236}">
                <a16:creationId xmlns:a16="http://schemas.microsoft.com/office/drawing/2014/main" id="{AFF5D494-FBE3-90D1-7C73-E6EC45CC928B}"/>
              </a:ext>
            </a:extLst>
          </p:cNvPr>
          <p:cNvPicPr>
            <a:picLocks noChangeAspect="1"/>
          </p:cNvPicPr>
          <p:nvPr/>
        </p:nvPicPr>
        <p:blipFill>
          <a:blip r:embed="rId8"/>
          <a:stretch>
            <a:fillRect/>
          </a:stretch>
        </p:blipFill>
        <p:spPr>
          <a:xfrm>
            <a:off x="8100291" y="4586329"/>
            <a:ext cx="4091709" cy="2230971"/>
          </a:xfrm>
          <a:prstGeom prst="rect">
            <a:avLst/>
          </a:prstGeom>
        </p:spPr>
      </p:pic>
      <p:pic>
        <p:nvPicPr>
          <p:cNvPr id="25" name="Picture 24" descr="A blue and white background&#10;&#10;Description automatically generated">
            <a:extLst>
              <a:ext uri="{FF2B5EF4-FFF2-40B4-BE49-F238E27FC236}">
                <a16:creationId xmlns:a16="http://schemas.microsoft.com/office/drawing/2014/main" id="{3CA7E4A1-2B56-F158-048C-F3184BD0D7A9}"/>
              </a:ext>
            </a:extLst>
          </p:cNvPr>
          <p:cNvPicPr>
            <a:picLocks noChangeAspect="1"/>
          </p:cNvPicPr>
          <p:nvPr/>
        </p:nvPicPr>
        <p:blipFill>
          <a:blip r:embed="rId9"/>
          <a:stretch>
            <a:fillRect/>
          </a:stretch>
        </p:blipFill>
        <p:spPr>
          <a:xfrm>
            <a:off x="5005743" y="4907323"/>
            <a:ext cx="3393440" cy="1684557"/>
          </a:xfrm>
          <a:prstGeom prst="rect">
            <a:avLst/>
          </a:prstGeom>
        </p:spPr>
      </p:pic>
      <p:sp>
        <p:nvSpPr>
          <p:cNvPr id="26" name="TextBox 25">
            <a:extLst>
              <a:ext uri="{FF2B5EF4-FFF2-40B4-BE49-F238E27FC236}">
                <a16:creationId xmlns:a16="http://schemas.microsoft.com/office/drawing/2014/main" id="{39857E15-9275-177C-33FD-51C266DEFF94}"/>
              </a:ext>
            </a:extLst>
          </p:cNvPr>
          <p:cNvSpPr txBox="1"/>
          <p:nvPr/>
        </p:nvSpPr>
        <p:spPr>
          <a:xfrm>
            <a:off x="483253" y="5492913"/>
            <a:ext cx="1459345" cy="369332"/>
          </a:xfrm>
          <a:prstGeom prst="rect">
            <a:avLst/>
          </a:prstGeom>
          <a:noFill/>
        </p:spPr>
        <p:txBody>
          <a:bodyPr wrap="square" rtlCol="0">
            <a:spAutoFit/>
          </a:bodyPr>
          <a:lstStyle/>
          <a:p>
            <a:r>
              <a:rPr lang="en-GB" dirty="0"/>
              <a:t>stress</a:t>
            </a:r>
          </a:p>
        </p:txBody>
      </p:sp>
    </p:spTree>
    <p:extLst>
      <p:ext uri="{BB962C8B-B14F-4D97-AF65-F5344CB8AC3E}">
        <p14:creationId xmlns:p14="http://schemas.microsoft.com/office/powerpoint/2010/main" val="1601034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ACF42-044E-0274-14F9-B0030C7DDAC9}"/>
              </a:ext>
            </a:extLst>
          </p:cNvPr>
          <p:cNvSpPr>
            <a:spLocks noGrp="1"/>
          </p:cNvSpPr>
          <p:nvPr>
            <p:ph type="title"/>
          </p:nvPr>
        </p:nvSpPr>
        <p:spPr/>
        <p:txBody>
          <a:bodyPr/>
          <a:lstStyle/>
          <a:p>
            <a:r>
              <a:rPr lang="en-GB" dirty="0"/>
              <a:t>Further work </a:t>
            </a:r>
          </a:p>
        </p:txBody>
      </p:sp>
      <p:sp>
        <p:nvSpPr>
          <p:cNvPr id="3" name="Content Placeholder 2">
            <a:extLst>
              <a:ext uri="{FF2B5EF4-FFF2-40B4-BE49-F238E27FC236}">
                <a16:creationId xmlns:a16="http://schemas.microsoft.com/office/drawing/2014/main" id="{FB667E1E-A08E-65FC-2B73-DA998BCBADB6}"/>
              </a:ext>
            </a:extLst>
          </p:cNvPr>
          <p:cNvSpPr>
            <a:spLocks noGrp="1"/>
          </p:cNvSpPr>
          <p:nvPr>
            <p:ph idx="1"/>
          </p:nvPr>
        </p:nvSpPr>
        <p:spPr/>
        <p:txBody>
          <a:bodyPr/>
          <a:lstStyle/>
          <a:p>
            <a:pPr marL="0" indent="0"/>
            <a:endParaRPr lang="en-GB" dirty="0"/>
          </a:p>
          <a:p>
            <a:pPr marL="342900" indent="-342900">
              <a:buFont typeface="Arial" panose="020B0604020202020204" pitchFamily="34" charset="0"/>
              <a:buChar char="•"/>
            </a:pPr>
            <a:r>
              <a:rPr lang="en-GB" dirty="0"/>
              <a:t>The use of Ansys Topology optimisations </a:t>
            </a:r>
          </a:p>
          <a:p>
            <a:pPr marL="342900" indent="-342900">
              <a:buFont typeface="Arial" panose="020B0604020202020204" pitchFamily="34" charset="0"/>
              <a:buChar char="•"/>
            </a:pPr>
            <a:r>
              <a:rPr lang="en-GB" dirty="0"/>
              <a:t>Research the use of additive manufacturing to create parts with less material with similar rigidity</a:t>
            </a:r>
          </a:p>
          <a:p>
            <a:pPr marL="342900" indent="-342900">
              <a:buFont typeface="Arial" panose="020B0604020202020204" pitchFamily="34" charset="0"/>
              <a:buChar char="•"/>
            </a:pPr>
            <a:r>
              <a:rPr lang="en-GB" dirty="0"/>
              <a:t>Create a bike geometry calculator to see how the offset effects the geometry when using different tyres, fork heights and other altercations </a:t>
            </a:r>
          </a:p>
          <a:p>
            <a:pPr marL="342900" indent="-342900">
              <a:buFont typeface="Arial" panose="020B0604020202020204" pitchFamily="34" charset="0"/>
              <a:buChar char="•"/>
            </a:pPr>
            <a:r>
              <a:rPr lang="en-GB" dirty="0"/>
              <a:t>Study more data and try and find a ideal displacement under lateral forces</a:t>
            </a:r>
          </a:p>
          <a:p>
            <a:pPr marL="342900" indent="-342900">
              <a:buFont typeface="Arial" panose="020B0604020202020204" pitchFamily="34" charset="0"/>
              <a:buChar char="•"/>
            </a:pPr>
            <a:r>
              <a:rPr lang="en-GB" dirty="0"/>
              <a:t>Manufacture a set of triple clamps and test them on track</a:t>
            </a:r>
          </a:p>
        </p:txBody>
      </p:sp>
      <p:sp>
        <p:nvSpPr>
          <p:cNvPr id="6" name="Slide Number Placeholder 5">
            <a:extLst>
              <a:ext uri="{FF2B5EF4-FFF2-40B4-BE49-F238E27FC236}">
                <a16:creationId xmlns:a16="http://schemas.microsoft.com/office/drawing/2014/main" id="{78B613AD-6EDE-913F-3B5A-C5BA73E130C4}"/>
              </a:ext>
            </a:extLst>
          </p:cNvPr>
          <p:cNvSpPr>
            <a:spLocks noGrp="1"/>
          </p:cNvSpPr>
          <p:nvPr>
            <p:ph type="sldNum" sz="quarter" idx="12"/>
          </p:nvPr>
        </p:nvSpPr>
        <p:spPr/>
        <p:txBody>
          <a:bodyPr/>
          <a:lstStyle/>
          <a:p>
            <a:pPr rtl="0"/>
            <a:fld id="{312CC964-A50B-4C29-B4E4-2C30BB34CCF3}" type="slidenum">
              <a:rPr lang="en-GB" smtClean="0"/>
              <a:t>12</a:t>
            </a:fld>
            <a:endParaRPr lang="en-GB" dirty="0"/>
          </a:p>
        </p:txBody>
      </p:sp>
    </p:spTree>
    <p:extLst>
      <p:ext uri="{BB962C8B-B14F-4D97-AF65-F5344CB8AC3E}">
        <p14:creationId xmlns:p14="http://schemas.microsoft.com/office/powerpoint/2010/main" val="1510304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CD9BC-E314-BFA4-8652-3B1025C25FE6}"/>
              </a:ext>
            </a:extLst>
          </p:cNvPr>
          <p:cNvSpPr>
            <a:spLocks noGrp="1"/>
          </p:cNvSpPr>
          <p:nvPr>
            <p:ph type="title"/>
          </p:nvPr>
        </p:nvSpPr>
        <p:spPr>
          <a:xfrm>
            <a:off x="838200" y="400670"/>
            <a:ext cx="10515600" cy="1325563"/>
          </a:xfrm>
        </p:spPr>
        <p:txBody>
          <a:bodyPr/>
          <a:lstStyle/>
          <a:p>
            <a:r>
              <a:rPr lang="en-GB" dirty="0"/>
              <a:t>Overview - Swingarm</a:t>
            </a:r>
          </a:p>
        </p:txBody>
      </p:sp>
      <p:sp>
        <p:nvSpPr>
          <p:cNvPr id="3" name="Content Placeholder 2">
            <a:extLst>
              <a:ext uri="{FF2B5EF4-FFF2-40B4-BE49-F238E27FC236}">
                <a16:creationId xmlns:a16="http://schemas.microsoft.com/office/drawing/2014/main" id="{3F10D04B-819C-C9A8-1151-A5274D8F6598}"/>
              </a:ext>
            </a:extLst>
          </p:cNvPr>
          <p:cNvSpPr>
            <a:spLocks noGrp="1"/>
          </p:cNvSpPr>
          <p:nvPr>
            <p:ph idx="1"/>
          </p:nvPr>
        </p:nvSpPr>
        <p:spPr/>
        <p:txBody>
          <a:bodyPr/>
          <a:lstStyle/>
          <a:p>
            <a:pPr lvl="1"/>
            <a:r>
              <a:rPr lang="en-GB" dirty="0"/>
              <a:t>To conduct a detailed analysis of the swingarm </a:t>
            </a:r>
          </a:p>
        </p:txBody>
      </p:sp>
      <p:pic>
        <p:nvPicPr>
          <p:cNvPr id="5" name="Picture 4">
            <a:extLst>
              <a:ext uri="{FF2B5EF4-FFF2-40B4-BE49-F238E27FC236}">
                <a16:creationId xmlns:a16="http://schemas.microsoft.com/office/drawing/2014/main" id="{782B45D4-1AB2-119F-2FC9-A7FCEE2E0F95}"/>
              </a:ext>
            </a:extLst>
          </p:cNvPr>
          <p:cNvPicPr>
            <a:picLocks noChangeAspect="1"/>
          </p:cNvPicPr>
          <p:nvPr/>
        </p:nvPicPr>
        <p:blipFill>
          <a:blip r:embed="rId2"/>
          <a:stretch>
            <a:fillRect/>
          </a:stretch>
        </p:blipFill>
        <p:spPr>
          <a:xfrm>
            <a:off x="61734" y="3061252"/>
            <a:ext cx="12075769" cy="3796748"/>
          </a:xfrm>
          <a:prstGeom prst="rect">
            <a:avLst/>
          </a:prstGeom>
        </p:spPr>
      </p:pic>
    </p:spTree>
    <p:extLst>
      <p:ext uri="{BB962C8B-B14F-4D97-AF65-F5344CB8AC3E}">
        <p14:creationId xmlns:p14="http://schemas.microsoft.com/office/powerpoint/2010/main" val="4077082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014C8-07B2-F08E-AE5A-E22E12394F80}"/>
              </a:ext>
            </a:extLst>
          </p:cNvPr>
          <p:cNvSpPr>
            <a:spLocks noGrp="1"/>
          </p:cNvSpPr>
          <p:nvPr>
            <p:ph type="title"/>
          </p:nvPr>
        </p:nvSpPr>
        <p:spPr/>
        <p:txBody>
          <a:bodyPr/>
          <a:lstStyle/>
          <a:p>
            <a:r>
              <a:rPr lang="en-GB" dirty="0"/>
              <a:t>And Finally </a:t>
            </a:r>
          </a:p>
        </p:txBody>
      </p:sp>
      <p:sp>
        <p:nvSpPr>
          <p:cNvPr id="3" name="Content Placeholder 2">
            <a:extLst>
              <a:ext uri="{FF2B5EF4-FFF2-40B4-BE49-F238E27FC236}">
                <a16:creationId xmlns:a16="http://schemas.microsoft.com/office/drawing/2014/main" id="{0A7E0255-03B6-41F8-AD2E-21AC10112818}"/>
              </a:ext>
            </a:extLst>
          </p:cNvPr>
          <p:cNvSpPr>
            <a:spLocks noGrp="1"/>
          </p:cNvSpPr>
          <p:nvPr>
            <p:ph idx="1"/>
          </p:nvPr>
        </p:nvSpPr>
        <p:spPr/>
        <p:txBody>
          <a:bodyPr/>
          <a:lstStyle/>
          <a:p>
            <a:r>
              <a:rPr lang="en-GB" dirty="0"/>
              <a:t>This has been the foundation</a:t>
            </a:r>
          </a:p>
          <a:p>
            <a:pPr marL="0" indent="0">
              <a:buNone/>
            </a:pPr>
            <a:r>
              <a:rPr lang="en-GB" dirty="0"/>
              <a:t> for my project</a:t>
            </a:r>
          </a:p>
        </p:txBody>
      </p:sp>
      <p:pic>
        <p:nvPicPr>
          <p:cNvPr id="5" name="Picture 4">
            <a:extLst>
              <a:ext uri="{FF2B5EF4-FFF2-40B4-BE49-F238E27FC236}">
                <a16:creationId xmlns:a16="http://schemas.microsoft.com/office/drawing/2014/main" id="{26036851-53E2-DF2E-ABEE-476A8D455643}"/>
              </a:ext>
            </a:extLst>
          </p:cNvPr>
          <p:cNvPicPr>
            <a:picLocks noChangeAspect="1"/>
          </p:cNvPicPr>
          <p:nvPr/>
        </p:nvPicPr>
        <p:blipFill>
          <a:blip r:embed="rId2"/>
          <a:stretch>
            <a:fillRect/>
          </a:stretch>
        </p:blipFill>
        <p:spPr>
          <a:xfrm>
            <a:off x="6419640" y="228336"/>
            <a:ext cx="4839119" cy="6096528"/>
          </a:xfrm>
          <a:prstGeom prst="rect">
            <a:avLst/>
          </a:prstGeom>
        </p:spPr>
      </p:pic>
      <p:pic>
        <p:nvPicPr>
          <p:cNvPr id="7" name="Picture 6">
            <a:extLst>
              <a:ext uri="{FF2B5EF4-FFF2-40B4-BE49-F238E27FC236}">
                <a16:creationId xmlns:a16="http://schemas.microsoft.com/office/drawing/2014/main" id="{FE2AFC33-E222-FCB0-7059-CCA08F52224C}"/>
              </a:ext>
            </a:extLst>
          </p:cNvPr>
          <p:cNvPicPr>
            <a:picLocks noChangeAspect="1"/>
          </p:cNvPicPr>
          <p:nvPr/>
        </p:nvPicPr>
        <p:blipFill>
          <a:blip r:embed="rId3"/>
          <a:stretch>
            <a:fillRect/>
          </a:stretch>
        </p:blipFill>
        <p:spPr>
          <a:xfrm>
            <a:off x="838200" y="3276600"/>
            <a:ext cx="5143972" cy="3061547"/>
          </a:xfrm>
          <a:prstGeom prst="rect">
            <a:avLst/>
          </a:prstGeom>
        </p:spPr>
      </p:pic>
    </p:spTree>
    <p:extLst>
      <p:ext uri="{BB962C8B-B14F-4D97-AF65-F5344CB8AC3E}">
        <p14:creationId xmlns:p14="http://schemas.microsoft.com/office/powerpoint/2010/main" val="3218443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CFDEA-41E1-FE1C-3207-D221BB0802F0}"/>
              </a:ext>
            </a:extLst>
          </p:cNvPr>
          <p:cNvSpPr>
            <a:spLocks noGrp="1"/>
          </p:cNvSpPr>
          <p:nvPr>
            <p:ph type="title"/>
          </p:nvPr>
        </p:nvSpPr>
        <p:spPr/>
        <p:txBody>
          <a:bodyPr/>
          <a:lstStyle/>
          <a:p>
            <a:r>
              <a:rPr lang="en-GB" dirty="0"/>
              <a:t>What are we testing for?</a:t>
            </a:r>
          </a:p>
        </p:txBody>
      </p:sp>
      <p:sp>
        <p:nvSpPr>
          <p:cNvPr id="3" name="Content Placeholder 2">
            <a:extLst>
              <a:ext uri="{FF2B5EF4-FFF2-40B4-BE49-F238E27FC236}">
                <a16:creationId xmlns:a16="http://schemas.microsoft.com/office/drawing/2014/main" id="{15E7A1BF-4340-6736-ECA5-50B7BF76C31B}"/>
              </a:ext>
            </a:extLst>
          </p:cNvPr>
          <p:cNvSpPr>
            <a:spLocks noGrp="1"/>
          </p:cNvSpPr>
          <p:nvPr>
            <p:ph idx="1"/>
          </p:nvPr>
        </p:nvSpPr>
        <p:spPr/>
        <p:txBody>
          <a:bodyPr/>
          <a:lstStyle/>
          <a:p>
            <a:pPr marL="0" indent="0">
              <a:buNone/>
            </a:pPr>
            <a:r>
              <a:rPr lang="en-GB" dirty="0"/>
              <a:t>  </a:t>
            </a:r>
          </a:p>
        </p:txBody>
      </p:sp>
      <p:pic>
        <p:nvPicPr>
          <p:cNvPr id="5" name="Picture 4">
            <a:extLst>
              <a:ext uri="{FF2B5EF4-FFF2-40B4-BE49-F238E27FC236}">
                <a16:creationId xmlns:a16="http://schemas.microsoft.com/office/drawing/2014/main" id="{B143DF95-0CCF-C563-E138-77357844D86B}"/>
              </a:ext>
            </a:extLst>
          </p:cNvPr>
          <p:cNvPicPr>
            <a:picLocks noChangeAspect="1"/>
          </p:cNvPicPr>
          <p:nvPr/>
        </p:nvPicPr>
        <p:blipFill>
          <a:blip r:embed="rId2"/>
          <a:stretch>
            <a:fillRect/>
          </a:stretch>
        </p:blipFill>
        <p:spPr>
          <a:xfrm>
            <a:off x="6240206" y="3465916"/>
            <a:ext cx="5113594" cy="2706851"/>
          </a:xfrm>
          <a:prstGeom prst="rect">
            <a:avLst/>
          </a:prstGeom>
        </p:spPr>
      </p:pic>
      <p:sp>
        <p:nvSpPr>
          <p:cNvPr id="6" name="TextBox 5">
            <a:extLst>
              <a:ext uri="{FF2B5EF4-FFF2-40B4-BE49-F238E27FC236}">
                <a16:creationId xmlns:a16="http://schemas.microsoft.com/office/drawing/2014/main" id="{C2FE51CA-C043-07CA-F5C5-362CFD6AEBDC}"/>
              </a:ext>
            </a:extLst>
          </p:cNvPr>
          <p:cNvSpPr txBox="1"/>
          <p:nvPr/>
        </p:nvSpPr>
        <p:spPr>
          <a:xfrm>
            <a:off x="5119083" y="1825625"/>
            <a:ext cx="4881880" cy="1477328"/>
          </a:xfrm>
          <a:prstGeom prst="rect">
            <a:avLst/>
          </a:prstGeom>
          <a:noFill/>
        </p:spPr>
        <p:txBody>
          <a:bodyPr wrap="square" rtlCol="0">
            <a:spAutoFit/>
          </a:bodyPr>
          <a:lstStyle/>
          <a:p>
            <a:r>
              <a:rPr lang="en-GB" dirty="0"/>
              <a:t>From our research torsional stiffness appears to be the most commonly referenced </a:t>
            </a:r>
          </a:p>
          <a:p>
            <a:endParaRPr lang="en-GB" dirty="0"/>
          </a:p>
          <a:p>
            <a:r>
              <a:rPr lang="en-GB" dirty="0"/>
              <a:t>Both lateral and vertical loadings have both been considered.</a:t>
            </a:r>
          </a:p>
        </p:txBody>
      </p:sp>
      <p:pic>
        <p:nvPicPr>
          <p:cNvPr id="12" name="Picture 11">
            <a:extLst>
              <a:ext uri="{FF2B5EF4-FFF2-40B4-BE49-F238E27FC236}">
                <a16:creationId xmlns:a16="http://schemas.microsoft.com/office/drawing/2014/main" id="{01983412-7ABA-9894-FFF3-CDC98CD4E423}"/>
              </a:ext>
            </a:extLst>
          </p:cNvPr>
          <p:cNvPicPr>
            <a:picLocks noChangeAspect="1"/>
          </p:cNvPicPr>
          <p:nvPr/>
        </p:nvPicPr>
        <p:blipFill>
          <a:blip r:embed="rId3"/>
          <a:stretch>
            <a:fillRect/>
          </a:stretch>
        </p:blipFill>
        <p:spPr>
          <a:xfrm>
            <a:off x="838200" y="1690688"/>
            <a:ext cx="3225800" cy="4075170"/>
          </a:xfrm>
          <a:prstGeom prst="rect">
            <a:avLst/>
          </a:prstGeom>
        </p:spPr>
      </p:pic>
    </p:spTree>
    <p:extLst>
      <p:ext uri="{BB962C8B-B14F-4D97-AF65-F5344CB8AC3E}">
        <p14:creationId xmlns:p14="http://schemas.microsoft.com/office/powerpoint/2010/main" val="986572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2BE53-7F47-3F3D-0782-BA36070FEFD5}"/>
              </a:ext>
            </a:extLst>
          </p:cNvPr>
          <p:cNvSpPr>
            <a:spLocks noGrp="1"/>
          </p:cNvSpPr>
          <p:nvPr>
            <p:ph type="title"/>
          </p:nvPr>
        </p:nvSpPr>
        <p:spPr/>
        <p:txBody>
          <a:bodyPr/>
          <a:lstStyle/>
          <a:p>
            <a:r>
              <a:rPr lang="en-GB" dirty="0"/>
              <a:t>Strain Gauges </a:t>
            </a:r>
          </a:p>
        </p:txBody>
      </p:sp>
      <p:pic>
        <p:nvPicPr>
          <p:cNvPr id="5" name="Content Placeholder 4">
            <a:extLst>
              <a:ext uri="{FF2B5EF4-FFF2-40B4-BE49-F238E27FC236}">
                <a16:creationId xmlns:a16="http://schemas.microsoft.com/office/drawing/2014/main" id="{4AEB1C82-74C4-D0D2-F616-497F022678BE}"/>
              </a:ext>
            </a:extLst>
          </p:cNvPr>
          <p:cNvPicPr>
            <a:picLocks noGrp="1" noChangeAspect="1"/>
          </p:cNvPicPr>
          <p:nvPr>
            <p:ph idx="1"/>
          </p:nvPr>
        </p:nvPicPr>
        <p:blipFill>
          <a:blip r:embed="rId2"/>
          <a:stretch>
            <a:fillRect/>
          </a:stretch>
        </p:blipFill>
        <p:spPr>
          <a:xfrm>
            <a:off x="838200" y="2680338"/>
            <a:ext cx="3596952" cy="3596952"/>
          </a:xfrm>
        </p:spPr>
      </p:pic>
      <p:pic>
        <p:nvPicPr>
          <p:cNvPr id="7" name="Picture 6">
            <a:extLst>
              <a:ext uri="{FF2B5EF4-FFF2-40B4-BE49-F238E27FC236}">
                <a16:creationId xmlns:a16="http://schemas.microsoft.com/office/drawing/2014/main" id="{7A168F70-3D77-0B0F-CB7E-23B83964B823}"/>
              </a:ext>
            </a:extLst>
          </p:cNvPr>
          <p:cNvPicPr>
            <a:picLocks noChangeAspect="1"/>
          </p:cNvPicPr>
          <p:nvPr/>
        </p:nvPicPr>
        <p:blipFill>
          <a:blip r:embed="rId3"/>
          <a:stretch>
            <a:fillRect/>
          </a:stretch>
        </p:blipFill>
        <p:spPr>
          <a:xfrm>
            <a:off x="4674742" y="2779609"/>
            <a:ext cx="4400677" cy="3497681"/>
          </a:xfrm>
          <a:prstGeom prst="rect">
            <a:avLst/>
          </a:prstGeom>
        </p:spPr>
      </p:pic>
    </p:spTree>
    <p:extLst>
      <p:ext uri="{BB962C8B-B14F-4D97-AF65-F5344CB8AC3E}">
        <p14:creationId xmlns:p14="http://schemas.microsoft.com/office/powerpoint/2010/main" val="679715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9A646-D49C-5B7A-BB16-0B7569586A2C}"/>
              </a:ext>
            </a:extLst>
          </p:cNvPr>
          <p:cNvSpPr>
            <a:spLocks noGrp="1"/>
          </p:cNvSpPr>
          <p:nvPr>
            <p:ph type="title"/>
          </p:nvPr>
        </p:nvSpPr>
        <p:spPr/>
        <p:txBody>
          <a:bodyPr/>
          <a:lstStyle/>
          <a:p>
            <a:r>
              <a:rPr lang="en-GB" dirty="0"/>
              <a:t>Modal Analysis</a:t>
            </a:r>
          </a:p>
        </p:txBody>
      </p:sp>
      <p:pic>
        <p:nvPicPr>
          <p:cNvPr id="5" name="Content Placeholder 4">
            <a:extLst>
              <a:ext uri="{FF2B5EF4-FFF2-40B4-BE49-F238E27FC236}">
                <a16:creationId xmlns:a16="http://schemas.microsoft.com/office/drawing/2014/main" id="{7D08D95A-1FE1-957A-AC09-E7F4F69D33AB}"/>
              </a:ext>
            </a:extLst>
          </p:cNvPr>
          <p:cNvPicPr>
            <a:picLocks noGrp="1" noChangeAspect="1"/>
          </p:cNvPicPr>
          <p:nvPr>
            <p:ph idx="1"/>
          </p:nvPr>
        </p:nvPicPr>
        <p:blipFill>
          <a:blip r:embed="rId2"/>
          <a:stretch>
            <a:fillRect/>
          </a:stretch>
        </p:blipFill>
        <p:spPr>
          <a:xfrm>
            <a:off x="838200" y="3434080"/>
            <a:ext cx="9289585" cy="2522439"/>
          </a:xfrm>
        </p:spPr>
      </p:pic>
      <p:sp>
        <p:nvSpPr>
          <p:cNvPr id="6" name="TextBox 5">
            <a:extLst>
              <a:ext uri="{FF2B5EF4-FFF2-40B4-BE49-F238E27FC236}">
                <a16:creationId xmlns:a16="http://schemas.microsoft.com/office/drawing/2014/main" id="{452D5134-3F9C-57BC-FE83-48D0912BB232}"/>
              </a:ext>
            </a:extLst>
          </p:cNvPr>
          <p:cNvSpPr txBox="1"/>
          <p:nvPr/>
        </p:nvSpPr>
        <p:spPr>
          <a:xfrm>
            <a:off x="508000" y="1564640"/>
            <a:ext cx="9255760" cy="369332"/>
          </a:xfrm>
          <a:prstGeom prst="rect">
            <a:avLst/>
          </a:prstGeom>
          <a:noFill/>
        </p:spPr>
        <p:txBody>
          <a:bodyPr wrap="square" rtlCol="0">
            <a:spAutoFit/>
          </a:bodyPr>
          <a:lstStyle/>
          <a:p>
            <a:r>
              <a:rPr lang="en-GB" dirty="0"/>
              <a:t>Ensuring that the natural frequencies fall within acceptable ranges. </a:t>
            </a:r>
          </a:p>
        </p:txBody>
      </p:sp>
    </p:spTree>
    <p:extLst>
      <p:ext uri="{BB962C8B-B14F-4D97-AF65-F5344CB8AC3E}">
        <p14:creationId xmlns:p14="http://schemas.microsoft.com/office/powerpoint/2010/main" val="2150466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33C39-DA51-ABF3-FC6E-16708CF0EAE3}"/>
              </a:ext>
            </a:extLst>
          </p:cNvPr>
          <p:cNvSpPr>
            <a:spLocks noGrp="1"/>
          </p:cNvSpPr>
          <p:nvPr>
            <p:ph type="title"/>
          </p:nvPr>
        </p:nvSpPr>
        <p:spPr>
          <a:xfrm>
            <a:off x="571500" y="1743654"/>
            <a:ext cx="11049000" cy="3370691"/>
          </a:xfrm>
        </p:spPr>
        <p:txBody>
          <a:bodyPr>
            <a:normAutofit/>
          </a:bodyPr>
          <a:lstStyle/>
          <a:p>
            <a:pPr algn="ctr"/>
            <a:r>
              <a:rPr lang="en-GB" sz="6600" dirty="0"/>
              <a:t>Any questions ?</a:t>
            </a:r>
          </a:p>
        </p:txBody>
      </p:sp>
    </p:spTree>
    <p:extLst>
      <p:ext uri="{BB962C8B-B14F-4D97-AF65-F5344CB8AC3E}">
        <p14:creationId xmlns:p14="http://schemas.microsoft.com/office/powerpoint/2010/main" val="3462200786"/>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3EB88CB5F8F19428B3BA6B018AB348F" ma:contentTypeVersion="9" ma:contentTypeDescription="Create a new document." ma:contentTypeScope="" ma:versionID="4d84d21206df491892e3ddfe820afeab">
  <xsd:schema xmlns:xsd="http://www.w3.org/2001/XMLSchema" xmlns:xs="http://www.w3.org/2001/XMLSchema" xmlns:p="http://schemas.microsoft.com/office/2006/metadata/properties" xmlns:ns2="dcf2d481-bf9c-4498-89f4-bdd4c3393803" targetNamespace="http://schemas.microsoft.com/office/2006/metadata/properties" ma:root="true" ma:fieldsID="cf0cb4485ce3507192c9dd0f902e4daf" ns2:_="">
    <xsd:import namespace="dcf2d481-bf9c-4498-89f4-bdd4c3393803"/>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Locatio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cf2d481-bf9c-4498-89f4-bdd4c33938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Location" ma:index="13" nillable="true" ma:displayName="Location" ma:indexed="true"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2.xml><?xml version="1.0" encoding="utf-8"?>
<ds:datastoreItem xmlns:ds="http://schemas.openxmlformats.org/officeDocument/2006/customXml" ds:itemID="{B15CABE4-909F-4611-A0E1-6E45080B3C9E}">
  <ds:schemaRefs>
    <ds:schemaRef ds:uri="http://schemas.microsoft.com/office/2006/metadata/properties"/>
    <ds:schemaRef ds:uri="http://purl.org/dc/terms/"/>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infopath/2007/PartnerControls"/>
    <ds:schemaRef ds:uri="dcf2d481-bf9c-4498-89f4-bdd4c3393803"/>
    <ds:schemaRef ds:uri="http://purl.org/dc/dcmitype/"/>
  </ds:schemaRefs>
</ds:datastoreItem>
</file>

<file path=customXml/itemProps3.xml><?xml version="1.0" encoding="utf-8"?>
<ds:datastoreItem xmlns:ds="http://schemas.openxmlformats.org/officeDocument/2006/customXml" ds:itemID="{F6924D06-D51C-49A0-BADE-C029A4A6FA48}">
  <ds:schemaRefs>
    <ds:schemaRef ds:uri="dcf2d481-bf9c-4498-89f4-bdd4c339380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{C9638EF6-C7D1-4D18-B065-479E022F1893}tf22797433_win32</Template>
  <TotalTime>1220</TotalTime>
  <Words>834</Words>
  <Application>Microsoft Office PowerPoint</Application>
  <PresentationFormat>Widescreen</PresentationFormat>
  <Paragraphs>151</Paragraphs>
  <Slides>18</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Abadi</vt:lpstr>
      <vt:lpstr>Arial</vt:lpstr>
      <vt:lpstr>Calibri</vt:lpstr>
      <vt:lpstr>Cambria Math</vt:lpstr>
      <vt:lpstr>Univers Condensed Light</vt:lpstr>
      <vt:lpstr>Walbaum Display Light</vt:lpstr>
      <vt:lpstr>Whitney A</vt:lpstr>
      <vt:lpstr>AngleLinesVTI</vt:lpstr>
      <vt:lpstr>Triumph 675 Daytona Gp2 project</vt:lpstr>
      <vt:lpstr>Introduction and Aims</vt:lpstr>
      <vt:lpstr>Reading list</vt:lpstr>
      <vt:lpstr>Project timeline and milestones</vt:lpstr>
      <vt:lpstr>Geometry </vt:lpstr>
      <vt:lpstr>PowerPoint Presentation</vt:lpstr>
      <vt:lpstr>Material selection</vt:lpstr>
      <vt:lpstr> Braking forces</vt:lpstr>
      <vt:lpstr>Mid corner forces </vt:lpstr>
      <vt:lpstr>Simulations  Braking</vt:lpstr>
      <vt:lpstr>Simulations  Mid corner  </vt:lpstr>
      <vt:lpstr>Further work </vt:lpstr>
      <vt:lpstr>Overview - Swingarm</vt:lpstr>
      <vt:lpstr>And Finally </vt:lpstr>
      <vt:lpstr>What are we testing for?</vt:lpstr>
      <vt:lpstr>Strain Gauges </vt:lpstr>
      <vt:lpstr>Modal Analysis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Triumph 675 Daytona Gp2 project</dc:title>
  <dc:creator>Benjamin Hilton (2220555)</dc:creator>
  <cp:lastModifiedBy>Benjamin Hilton (2220555)</cp:lastModifiedBy>
  <cp:revision>4</cp:revision>
  <dcterms:created xsi:type="dcterms:W3CDTF">2023-12-11T14:43:14Z</dcterms:created>
  <dcterms:modified xsi:type="dcterms:W3CDTF">2023-12-12T17:52:53Z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0x010100A3EB88CB5F8F19428B3BA6B018AB348F</vt:lpwstr>
  </property>
</Properties>
</file>