
<file path=[Content_Types].xml><?xml version="1.0" encoding="utf-8"?>
<Types xmlns="http://schemas.openxmlformats.org/package/2006/content-types">
  <Default Extension="0&amp;ixid=M3wxMjA3fDB8MHxwaG90by1wYWdlfHx8fGVufDB8fHx8fA" ContentType="image/jpeg"/>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5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435E24-9FFD-40FF-B21D-A10363219003}" v="1" dt="2026-07-18T22:48:29.6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8" autoAdjust="0"/>
    <p:restoredTop sz="93410" autoAdjust="0"/>
  </p:normalViewPr>
  <p:slideViewPr>
    <p:cSldViewPr snapToGrid="0">
      <p:cViewPr varScale="1">
        <p:scale>
          <a:sx n="63" d="100"/>
          <a:sy n="63"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6D2544-F9B7-4693-AC60-21720ED1F989}" type="doc">
      <dgm:prSet loTypeId="urn:microsoft.com/office/officeart/2005/8/layout/default" loCatId="list" qsTypeId="urn:microsoft.com/office/officeart/2005/8/quickstyle/simple4" qsCatId="simple" csTypeId="urn:microsoft.com/office/officeart/2005/8/colors/colorful1" csCatId="colorful" phldr="1"/>
      <dgm:spPr/>
      <dgm:t>
        <a:bodyPr/>
        <a:lstStyle/>
        <a:p>
          <a:endParaRPr lang="en-US"/>
        </a:p>
      </dgm:t>
    </dgm:pt>
    <dgm:pt modelId="{F5FFB530-F6D2-4DE4-AADA-0066D932F14D}">
      <dgm:prSet custT="1"/>
      <dgm:spPr/>
      <dgm:t>
        <a:bodyPr/>
        <a:lstStyle/>
        <a:p>
          <a:r>
            <a:rPr lang="en-GB" sz="1200" b="1" dirty="0"/>
            <a:t>Chronic inflammation</a:t>
          </a:r>
          <a:r>
            <a:rPr lang="en-GB" sz="1200" dirty="0"/>
            <a:t> causes swelling of the airways, making it more difficult for air to move in and out of the lungs, contributing to breathlessness.</a:t>
          </a:r>
          <a:endParaRPr lang="en-US" sz="1200" dirty="0">
            <a:latin typeface="Arial" panose="020B0604020202020204" pitchFamily="34" charset="0"/>
            <a:cs typeface="Arial" panose="020B0604020202020204" pitchFamily="34" charset="0"/>
          </a:endParaRPr>
        </a:p>
      </dgm:t>
    </dgm:pt>
    <dgm:pt modelId="{CEF711CF-E79D-4586-BC22-015B666B8BBA}" type="parTrans" cxnId="{4F4D2B3D-1EC6-4A42-B801-2FF528D523A9}">
      <dgm:prSet/>
      <dgm:spPr/>
      <dgm:t>
        <a:bodyPr/>
        <a:lstStyle/>
        <a:p>
          <a:endParaRPr lang="en-US"/>
        </a:p>
      </dgm:t>
    </dgm:pt>
    <dgm:pt modelId="{2A6EF888-EED5-4899-BE80-FE2921D0F1D5}" type="sibTrans" cxnId="{4F4D2B3D-1EC6-4A42-B801-2FF528D523A9}">
      <dgm:prSet/>
      <dgm:spPr/>
      <dgm:t>
        <a:bodyPr/>
        <a:lstStyle/>
        <a:p>
          <a:endParaRPr lang="en-US"/>
        </a:p>
      </dgm:t>
    </dgm:pt>
    <dgm:pt modelId="{023142AA-1951-4C9A-9E16-9E1FBA10679C}">
      <dgm:prSet custT="1"/>
      <dgm:spPr/>
      <dgm:t>
        <a:bodyPr/>
        <a:lstStyle/>
        <a:p>
          <a:r>
            <a:rPr lang="en-GB" sz="1200" b="1" dirty="0"/>
            <a:t>Narrowed bronchi</a:t>
          </a:r>
          <a:r>
            <a:rPr lang="en-GB" sz="1200" dirty="0"/>
            <a:t> increase resistance to airflow, reducing ventilation and making breathing more strenuous, especially during physical activity.</a:t>
          </a:r>
          <a:endParaRPr lang="en-US" sz="1200" dirty="0">
            <a:latin typeface="Arial" panose="020B0604020202020204" pitchFamily="34" charset="0"/>
            <a:cs typeface="Arial" panose="020B0604020202020204" pitchFamily="34" charset="0"/>
          </a:endParaRPr>
        </a:p>
      </dgm:t>
    </dgm:pt>
    <dgm:pt modelId="{6EE84F52-D11B-40EA-B96B-6BB014B48883}" type="parTrans" cxnId="{42C4A404-3D16-4B24-81A8-7130E8B493CA}">
      <dgm:prSet/>
      <dgm:spPr/>
      <dgm:t>
        <a:bodyPr/>
        <a:lstStyle/>
        <a:p>
          <a:endParaRPr lang="en-US"/>
        </a:p>
      </dgm:t>
    </dgm:pt>
    <dgm:pt modelId="{E5C58832-006A-46BC-A8A8-81999ACD1EC5}" type="sibTrans" cxnId="{42C4A404-3D16-4B24-81A8-7130E8B493CA}">
      <dgm:prSet/>
      <dgm:spPr/>
      <dgm:t>
        <a:bodyPr/>
        <a:lstStyle/>
        <a:p>
          <a:endParaRPr lang="en-US"/>
        </a:p>
      </dgm:t>
    </dgm:pt>
    <dgm:pt modelId="{CD3D2963-BF8F-4DCF-9144-634F13F92A08}">
      <dgm:prSet custT="1"/>
      <dgm:spPr/>
      <dgm:t>
        <a:bodyPr/>
        <a:lstStyle/>
        <a:p>
          <a:r>
            <a:rPr lang="en-GB" sz="1200" b="1" dirty="0"/>
            <a:t>Damaged alveoli</a:t>
          </a:r>
          <a:r>
            <a:rPr lang="en-GB" sz="1200" dirty="0"/>
            <a:t> reduce the surface area available for gas exchange, meaning less oxygen enters the bloodstream and less carbon dioxide is removed.</a:t>
          </a:r>
          <a:endParaRPr lang="en-US" sz="1200" dirty="0">
            <a:latin typeface="Arial" panose="020B0604020202020204" pitchFamily="34" charset="0"/>
            <a:cs typeface="Arial" panose="020B0604020202020204" pitchFamily="34" charset="0"/>
          </a:endParaRPr>
        </a:p>
      </dgm:t>
    </dgm:pt>
    <dgm:pt modelId="{5E4DEAE4-EEC1-4877-A3F7-B87ADE80B336}" type="parTrans" cxnId="{EE36BCC4-4896-4EEE-AA0F-02EC70622309}">
      <dgm:prSet/>
      <dgm:spPr/>
      <dgm:t>
        <a:bodyPr/>
        <a:lstStyle/>
        <a:p>
          <a:endParaRPr lang="en-US"/>
        </a:p>
      </dgm:t>
    </dgm:pt>
    <dgm:pt modelId="{5325657E-A585-4D7A-B53A-524D6605AE32}" type="sibTrans" cxnId="{EE36BCC4-4896-4EEE-AA0F-02EC70622309}">
      <dgm:prSet/>
      <dgm:spPr/>
      <dgm:t>
        <a:bodyPr/>
        <a:lstStyle/>
        <a:p>
          <a:endParaRPr lang="en-US"/>
        </a:p>
      </dgm:t>
    </dgm:pt>
    <dgm:pt modelId="{8ABABA17-3239-4A56-B1BA-A70984EAB7E2}">
      <dgm:prSet custT="1"/>
      <dgm:spPr/>
      <dgm:t>
        <a:bodyPr/>
        <a:lstStyle/>
        <a:p>
          <a:r>
            <a:rPr lang="en-GB" sz="1200" b="1" dirty="0"/>
            <a:t>Air trapping</a:t>
          </a:r>
          <a:r>
            <a:rPr lang="en-GB" sz="1200" dirty="0"/>
            <a:t> occurs because damaged airways and loss of lung elasticity prevent complete exhalation, causing hyperinflation and making each breath require more effort.</a:t>
          </a:r>
          <a:endParaRPr lang="en-US" sz="1200" dirty="0">
            <a:latin typeface="Arial" panose="020B0604020202020204" pitchFamily="34" charset="0"/>
            <a:cs typeface="Arial" panose="020B0604020202020204" pitchFamily="34" charset="0"/>
          </a:endParaRPr>
        </a:p>
      </dgm:t>
    </dgm:pt>
    <dgm:pt modelId="{7B241F01-DDF4-481C-B489-0B99F25EA958}" type="parTrans" cxnId="{482CCB16-10CB-4558-9160-566FC6C77AB1}">
      <dgm:prSet/>
      <dgm:spPr/>
      <dgm:t>
        <a:bodyPr/>
        <a:lstStyle/>
        <a:p>
          <a:endParaRPr lang="en-US"/>
        </a:p>
      </dgm:t>
    </dgm:pt>
    <dgm:pt modelId="{F4687352-A334-4533-BD00-4EF3FECF0F42}" type="sibTrans" cxnId="{482CCB16-10CB-4558-9160-566FC6C77AB1}">
      <dgm:prSet/>
      <dgm:spPr/>
      <dgm:t>
        <a:bodyPr/>
        <a:lstStyle/>
        <a:p>
          <a:endParaRPr lang="en-US"/>
        </a:p>
      </dgm:t>
    </dgm:pt>
    <dgm:pt modelId="{2811BF57-4D69-48DA-8274-552263287F23}">
      <dgm:prSet custT="1"/>
      <dgm:spPr/>
      <dgm:t>
        <a:bodyPr/>
        <a:lstStyle/>
        <a:p>
          <a:r>
            <a:rPr lang="en-GB" sz="1200" b="1" dirty="0"/>
            <a:t>Reduced gas exchange</a:t>
          </a:r>
          <a:r>
            <a:rPr lang="en-GB" sz="1200" dirty="0"/>
            <a:t> lowers oxygen delivery to body tissues, resulting in fatigue, reduced exercise tolerance, and increasing breathlessness as muscles receive less oxygen for energy production.</a:t>
          </a:r>
          <a:endParaRPr lang="en-US" sz="1200" dirty="0">
            <a:latin typeface="Arial" panose="020B0604020202020204" pitchFamily="34" charset="0"/>
            <a:cs typeface="Arial" panose="020B0604020202020204" pitchFamily="34" charset="0"/>
          </a:endParaRPr>
        </a:p>
      </dgm:t>
    </dgm:pt>
    <dgm:pt modelId="{BE2D9F2B-CDD6-4DA8-9D9A-38BCCBB6343D}" type="parTrans" cxnId="{9F0A57A5-C0D7-472B-A6A6-CD05CBB53556}">
      <dgm:prSet/>
      <dgm:spPr/>
      <dgm:t>
        <a:bodyPr/>
        <a:lstStyle/>
        <a:p>
          <a:endParaRPr lang="en-US"/>
        </a:p>
      </dgm:t>
    </dgm:pt>
    <dgm:pt modelId="{15304B8D-12B9-44D2-ACCB-6FB72EA6A063}" type="sibTrans" cxnId="{9F0A57A5-C0D7-472B-A6A6-CD05CBB53556}">
      <dgm:prSet/>
      <dgm:spPr/>
      <dgm:t>
        <a:bodyPr/>
        <a:lstStyle/>
        <a:p>
          <a:endParaRPr lang="en-US"/>
        </a:p>
      </dgm:t>
    </dgm:pt>
    <dgm:pt modelId="{25746300-6625-41BF-9A22-1F76A9DFBB5B}">
      <dgm:prSet custT="1"/>
      <dgm:spPr/>
      <dgm:t>
        <a:bodyPr/>
        <a:lstStyle/>
        <a:p>
          <a:r>
            <a:rPr lang="en-GB" sz="1200" b="1" dirty="0"/>
            <a:t>Excess mucus</a:t>
          </a:r>
          <a:r>
            <a:rPr lang="en-GB" sz="1200" dirty="0"/>
            <a:t> blocks the airways and traps bacteria, leading to a persistent productive cough and increasing the risk of chest infections (NHS, 2024; World Health Organisation, 2025).</a:t>
          </a:r>
          <a:endParaRPr lang="en-US" sz="1200" dirty="0">
            <a:latin typeface="Arial" panose="020B0604020202020204" pitchFamily="34" charset="0"/>
            <a:cs typeface="Arial" panose="020B0604020202020204" pitchFamily="34" charset="0"/>
          </a:endParaRPr>
        </a:p>
      </dgm:t>
    </dgm:pt>
    <dgm:pt modelId="{89DFA77C-9A84-4958-9D92-A8EE17D321DF}" type="parTrans" cxnId="{EC3E9EB3-0DF4-4BB6-A692-0CF847540A64}">
      <dgm:prSet/>
      <dgm:spPr/>
      <dgm:t>
        <a:bodyPr/>
        <a:lstStyle/>
        <a:p>
          <a:endParaRPr lang="en-US"/>
        </a:p>
      </dgm:t>
    </dgm:pt>
    <dgm:pt modelId="{4DC7D413-4348-4D44-84BE-85019C94FBA6}" type="sibTrans" cxnId="{EC3E9EB3-0DF4-4BB6-A692-0CF847540A64}">
      <dgm:prSet/>
      <dgm:spPr/>
      <dgm:t>
        <a:bodyPr/>
        <a:lstStyle/>
        <a:p>
          <a:endParaRPr lang="en-US"/>
        </a:p>
      </dgm:t>
    </dgm:pt>
    <dgm:pt modelId="{5B1E2C99-2660-4983-BAD5-C268A3CF7AB9}" type="pres">
      <dgm:prSet presAssocID="{636D2544-F9B7-4693-AC60-21720ED1F989}" presName="diagram" presStyleCnt="0">
        <dgm:presLayoutVars>
          <dgm:dir/>
          <dgm:resizeHandles val="exact"/>
        </dgm:presLayoutVars>
      </dgm:prSet>
      <dgm:spPr/>
    </dgm:pt>
    <dgm:pt modelId="{5A28A47D-B392-4072-B06C-0E03D717F92D}" type="pres">
      <dgm:prSet presAssocID="{F5FFB530-F6D2-4DE4-AADA-0066D932F14D}" presName="node" presStyleLbl="node1" presStyleIdx="0" presStyleCnt="6">
        <dgm:presLayoutVars>
          <dgm:bulletEnabled val="1"/>
        </dgm:presLayoutVars>
      </dgm:prSet>
      <dgm:spPr/>
    </dgm:pt>
    <dgm:pt modelId="{E5C89E4E-4C47-49FB-9B30-CF03B9A46F83}" type="pres">
      <dgm:prSet presAssocID="{2A6EF888-EED5-4899-BE80-FE2921D0F1D5}" presName="sibTrans" presStyleCnt="0"/>
      <dgm:spPr/>
    </dgm:pt>
    <dgm:pt modelId="{3ACBA0BB-3587-406E-AD61-802D7048722D}" type="pres">
      <dgm:prSet presAssocID="{023142AA-1951-4C9A-9E16-9E1FBA10679C}" presName="node" presStyleLbl="node1" presStyleIdx="1" presStyleCnt="6">
        <dgm:presLayoutVars>
          <dgm:bulletEnabled val="1"/>
        </dgm:presLayoutVars>
      </dgm:prSet>
      <dgm:spPr/>
    </dgm:pt>
    <dgm:pt modelId="{B420E2E5-3E9F-4013-81B6-13CE19B8C3FB}" type="pres">
      <dgm:prSet presAssocID="{E5C58832-006A-46BC-A8A8-81999ACD1EC5}" presName="sibTrans" presStyleCnt="0"/>
      <dgm:spPr/>
    </dgm:pt>
    <dgm:pt modelId="{B5B218C7-21C0-456A-AE1B-5853858A5400}" type="pres">
      <dgm:prSet presAssocID="{CD3D2963-BF8F-4DCF-9144-634F13F92A08}" presName="node" presStyleLbl="node1" presStyleIdx="2" presStyleCnt="6">
        <dgm:presLayoutVars>
          <dgm:bulletEnabled val="1"/>
        </dgm:presLayoutVars>
      </dgm:prSet>
      <dgm:spPr/>
    </dgm:pt>
    <dgm:pt modelId="{FD30986C-5045-4EC8-9C2F-19C5A822D446}" type="pres">
      <dgm:prSet presAssocID="{5325657E-A585-4D7A-B53A-524D6605AE32}" presName="sibTrans" presStyleCnt="0"/>
      <dgm:spPr/>
    </dgm:pt>
    <dgm:pt modelId="{EAF81162-FDA3-4D55-9E43-188869873C3E}" type="pres">
      <dgm:prSet presAssocID="{8ABABA17-3239-4A56-B1BA-A70984EAB7E2}" presName="node" presStyleLbl="node1" presStyleIdx="3" presStyleCnt="6">
        <dgm:presLayoutVars>
          <dgm:bulletEnabled val="1"/>
        </dgm:presLayoutVars>
      </dgm:prSet>
      <dgm:spPr/>
    </dgm:pt>
    <dgm:pt modelId="{49A0D753-A3DF-4846-9E47-BBD4896EA7BF}" type="pres">
      <dgm:prSet presAssocID="{F4687352-A334-4533-BD00-4EF3FECF0F42}" presName="sibTrans" presStyleCnt="0"/>
      <dgm:spPr/>
    </dgm:pt>
    <dgm:pt modelId="{D38C64F9-F8BA-44C8-B54B-D4AB1F930CCD}" type="pres">
      <dgm:prSet presAssocID="{2811BF57-4D69-48DA-8274-552263287F23}" presName="node" presStyleLbl="node1" presStyleIdx="4" presStyleCnt="6">
        <dgm:presLayoutVars>
          <dgm:bulletEnabled val="1"/>
        </dgm:presLayoutVars>
      </dgm:prSet>
      <dgm:spPr/>
    </dgm:pt>
    <dgm:pt modelId="{26228FFB-7CDD-4E16-A338-0402DB8184B7}" type="pres">
      <dgm:prSet presAssocID="{15304B8D-12B9-44D2-ACCB-6FB72EA6A063}" presName="sibTrans" presStyleCnt="0"/>
      <dgm:spPr/>
    </dgm:pt>
    <dgm:pt modelId="{58819A5B-FDDB-43C0-B04E-F76EE06804F8}" type="pres">
      <dgm:prSet presAssocID="{25746300-6625-41BF-9A22-1F76A9DFBB5B}" presName="node" presStyleLbl="node1" presStyleIdx="5" presStyleCnt="6">
        <dgm:presLayoutVars>
          <dgm:bulletEnabled val="1"/>
        </dgm:presLayoutVars>
      </dgm:prSet>
      <dgm:spPr/>
    </dgm:pt>
  </dgm:ptLst>
  <dgm:cxnLst>
    <dgm:cxn modelId="{42C4A404-3D16-4B24-81A8-7130E8B493CA}" srcId="{636D2544-F9B7-4693-AC60-21720ED1F989}" destId="{023142AA-1951-4C9A-9E16-9E1FBA10679C}" srcOrd="1" destOrd="0" parTransId="{6EE84F52-D11B-40EA-B96B-6BB014B48883}" sibTransId="{E5C58832-006A-46BC-A8A8-81999ACD1EC5}"/>
    <dgm:cxn modelId="{482CCB16-10CB-4558-9160-566FC6C77AB1}" srcId="{636D2544-F9B7-4693-AC60-21720ED1F989}" destId="{8ABABA17-3239-4A56-B1BA-A70984EAB7E2}" srcOrd="3" destOrd="0" parTransId="{7B241F01-DDF4-481C-B489-0B99F25EA958}" sibTransId="{F4687352-A334-4533-BD00-4EF3FECF0F42}"/>
    <dgm:cxn modelId="{4F4D2B3D-1EC6-4A42-B801-2FF528D523A9}" srcId="{636D2544-F9B7-4693-AC60-21720ED1F989}" destId="{F5FFB530-F6D2-4DE4-AADA-0066D932F14D}" srcOrd="0" destOrd="0" parTransId="{CEF711CF-E79D-4586-BC22-015B666B8BBA}" sibTransId="{2A6EF888-EED5-4899-BE80-FE2921D0F1D5}"/>
    <dgm:cxn modelId="{E8E3D13F-FDC7-4C2F-92D4-603BCDA94115}" type="presOf" srcId="{25746300-6625-41BF-9A22-1F76A9DFBB5B}" destId="{58819A5B-FDDB-43C0-B04E-F76EE06804F8}" srcOrd="0" destOrd="0" presId="urn:microsoft.com/office/officeart/2005/8/layout/default"/>
    <dgm:cxn modelId="{4F64185E-1859-4ABD-954D-46EB44B417F7}" type="presOf" srcId="{CD3D2963-BF8F-4DCF-9144-634F13F92A08}" destId="{B5B218C7-21C0-456A-AE1B-5853858A5400}" srcOrd="0" destOrd="0" presId="urn:microsoft.com/office/officeart/2005/8/layout/default"/>
    <dgm:cxn modelId="{B96EF384-F816-4AFB-806E-E829EEFE9B20}" type="presOf" srcId="{F5FFB530-F6D2-4DE4-AADA-0066D932F14D}" destId="{5A28A47D-B392-4072-B06C-0E03D717F92D}" srcOrd="0" destOrd="0" presId="urn:microsoft.com/office/officeart/2005/8/layout/default"/>
    <dgm:cxn modelId="{9F0A57A5-C0D7-472B-A6A6-CD05CBB53556}" srcId="{636D2544-F9B7-4693-AC60-21720ED1F989}" destId="{2811BF57-4D69-48DA-8274-552263287F23}" srcOrd="4" destOrd="0" parTransId="{BE2D9F2B-CDD6-4DA8-9D9A-38BCCBB6343D}" sibTransId="{15304B8D-12B9-44D2-ACCB-6FB72EA6A063}"/>
    <dgm:cxn modelId="{EC3E9EB3-0DF4-4BB6-A692-0CF847540A64}" srcId="{636D2544-F9B7-4693-AC60-21720ED1F989}" destId="{25746300-6625-41BF-9A22-1F76A9DFBB5B}" srcOrd="5" destOrd="0" parTransId="{89DFA77C-9A84-4958-9D92-A8EE17D321DF}" sibTransId="{4DC7D413-4348-4D44-84BE-85019C94FBA6}"/>
    <dgm:cxn modelId="{FE9998B5-4385-4FB9-A4FC-4F8D947A6650}" type="presOf" srcId="{2811BF57-4D69-48DA-8274-552263287F23}" destId="{D38C64F9-F8BA-44C8-B54B-D4AB1F930CCD}" srcOrd="0" destOrd="0" presId="urn:microsoft.com/office/officeart/2005/8/layout/default"/>
    <dgm:cxn modelId="{EE36BCC4-4896-4EEE-AA0F-02EC70622309}" srcId="{636D2544-F9B7-4693-AC60-21720ED1F989}" destId="{CD3D2963-BF8F-4DCF-9144-634F13F92A08}" srcOrd="2" destOrd="0" parTransId="{5E4DEAE4-EEC1-4877-A3F7-B87ADE80B336}" sibTransId="{5325657E-A585-4D7A-B53A-524D6605AE32}"/>
    <dgm:cxn modelId="{F3E1A3CD-1DBD-4759-86C9-764497C9FBF5}" type="presOf" srcId="{8ABABA17-3239-4A56-B1BA-A70984EAB7E2}" destId="{EAF81162-FDA3-4D55-9E43-188869873C3E}" srcOrd="0" destOrd="0" presId="urn:microsoft.com/office/officeart/2005/8/layout/default"/>
    <dgm:cxn modelId="{CFC95DD8-2424-4FC0-9645-724680342EE1}" type="presOf" srcId="{636D2544-F9B7-4693-AC60-21720ED1F989}" destId="{5B1E2C99-2660-4983-BAD5-C268A3CF7AB9}" srcOrd="0" destOrd="0" presId="urn:microsoft.com/office/officeart/2005/8/layout/default"/>
    <dgm:cxn modelId="{6391F9DC-2CB8-43D3-82D0-01D1E9B81BD1}" type="presOf" srcId="{023142AA-1951-4C9A-9E16-9E1FBA10679C}" destId="{3ACBA0BB-3587-406E-AD61-802D7048722D}" srcOrd="0" destOrd="0" presId="urn:microsoft.com/office/officeart/2005/8/layout/default"/>
    <dgm:cxn modelId="{A44B3C0A-F0D4-49FF-9C77-A2ABCE49E1B3}" type="presParOf" srcId="{5B1E2C99-2660-4983-BAD5-C268A3CF7AB9}" destId="{5A28A47D-B392-4072-B06C-0E03D717F92D}" srcOrd="0" destOrd="0" presId="urn:microsoft.com/office/officeart/2005/8/layout/default"/>
    <dgm:cxn modelId="{B16814A3-EC20-4CB4-BB3D-6882F7AC7F3A}" type="presParOf" srcId="{5B1E2C99-2660-4983-BAD5-C268A3CF7AB9}" destId="{E5C89E4E-4C47-49FB-9B30-CF03B9A46F83}" srcOrd="1" destOrd="0" presId="urn:microsoft.com/office/officeart/2005/8/layout/default"/>
    <dgm:cxn modelId="{4DFD1A08-5D3C-4E73-B347-075F70B817A4}" type="presParOf" srcId="{5B1E2C99-2660-4983-BAD5-C268A3CF7AB9}" destId="{3ACBA0BB-3587-406E-AD61-802D7048722D}" srcOrd="2" destOrd="0" presId="urn:microsoft.com/office/officeart/2005/8/layout/default"/>
    <dgm:cxn modelId="{B29442B1-1632-4588-9F2F-CCEFC01F522F}" type="presParOf" srcId="{5B1E2C99-2660-4983-BAD5-C268A3CF7AB9}" destId="{B420E2E5-3E9F-4013-81B6-13CE19B8C3FB}" srcOrd="3" destOrd="0" presId="urn:microsoft.com/office/officeart/2005/8/layout/default"/>
    <dgm:cxn modelId="{B75EB579-0ACB-4D53-80ED-529C97A94493}" type="presParOf" srcId="{5B1E2C99-2660-4983-BAD5-C268A3CF7AB9}" destId="{B5B218C7-21C0-456A-AE1B-5853858A5400}" srcOrd="4" destOrd="0" presId="urn:microsoft.com/office/officeart/2005/8/layout/default"/>
    <dgm:cxn modelId="{8F0A75C1-4759-43EB-A2F7-2EC959B9CEB2}" type="presParOf" srcId="{5B1E2C99-2660-4983-BAD5-C268A3CF7AB9}" destId="{FD30986C-5045-4EC8-9C2F-19C5A822D446}" srcOrd="5" destOrd="0" presId="urn:microsoft.com/office/officeart/2005/8/layout/default"/>
    <dgm:cxn modelId="{525B7B15-41A7-475D-996F-AADC989858CD}" type="presParOf" srcId="{5B1E2C99-2660-4983-BAD5-C268A3CF7AB9}" destId="{EAF81162-FDA3-4D55-9E43-188869873C3E}" srcOrd="6" destOrd="0" presId="urn:microsoft.com/office/officeart/2005/8/layout/default"/>
    <dgm:cxn modelId="{57195484-5A91-4AEF-91E1-36B2F7504506}" type="presParOf" srcId="{5B1E2C99-2660-4983-BAD5-C268A3CF7AB9}" destId="{49A0D753-A3DF-4846-9E47-BBD4896EA7BF}" srcOrd="7" destOrd="0" presId="urn:microsoft.com/office/officeart/2005/8/layout/default"/>
    <dgm:cxn modelId="{484B7D8E-D446-4E53-8168-EC0FD87C926D}" type="presParOf" srcId="{5B1E2C99-2660-4983-BAD5-C268A3CF7AB9}" destId="{D38C64F9-F8BA-44C8-B54B-D4AB1F930CCD}" srcOrd="8" destOrd="0" presId="urn:microsoft.com/office/officeart/2005/8/layout/default"/>
    <dgm:cxn modelId="{F794A9BE-C45F-4781-AB4F-60B224F2A57A}" type="presParOf" srcId="{5B1E2C99-2660-4983-BAD5-C268A3CF7AB9}" destId="{26228FFB-7CDD-4E16-A338-0402DB8184B7}" srcOrd="9" destOrd="0" presId="urn:microsoft.com/office/officeart/2005/8/layout/default"/>
    <dgm:cxn modelId="{8D9CADAB-C464-48FF-AF9A-7601592FF29A}" type="presParOf" srcId="{5B1E2C99-2660-4983-BAD5-C268A3CF7AB9}" destId="{58819A5B-FDDB-43C0-B04E-F76EE06804F8}"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8A47D-B392-4072-B06C-0E03D717F92D}">
      <dsp:nvSpPr>
        <dsp:cNvPr id="0" name=""/>
        <dsp:cNvSpPr/>
      </dsp:nvSpPr>
      <dsp:spPr>
        <a:xfrm>
          <a:off x="601586" y="580"/>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Chronic inflammation</a:t>
          </a:r>
          <a:r>
            <a:rPr lang="en-GB" sz="1200" kern="1200" dirty="0"/>
            <a:t> causes swelling of the airways, making it more difficult for air to move in and out of the lungs, contributing to breathlessness.</a:t>
          </a:r>
          <a:endParaRPr lang="en-US" sz="1200" kern="1200" dirty="0">
            <a:latin typeface="Arial" panose="020B0604020202020204" pitchFamily="34" charset="0"/>
            <a:cs typeface="Arial" panose="020B0604020202020204" pitchFamily="34" charset="0"/>
          </a:endParaRPr>
        </a:p>
      </dsp:txBody>
      <dsp:txXfrm>
        <a:off x="601586" y="580"/>
        <a:ext cx="2631940" cy="1579164"/>
      </dsp:txXfrm>
    </dsp:sp>
    <dsp:sp modelId="{3ACBA0BB-3587-406E-AD61-802D7048722D}">
      <dsp:nvSpPr>
        <dsp:cNvPr id="0" name=""/>
        <dsp:cNvSpPr/>
      </dsp:nvSpPr>
      <dsp:spPr>
        <a:xfrm>
          <a:off x="3496721" y="580"/>
          <a:ext cx="2631940" cy="1579164"/>
        </a:xfrm>
        <a:prstGeom prst="rect">
          <a:avLst/>
        </a:prstGeom>
        <a:gradFill rotWithShape="0">
          <a:gsLst>
            <a:gs pos="0">
              <a:schemeClr val="accent3">
                <a:hueOff val="0"/>
                <a:satOff val="0"/>
                <a:lumOff val="0"/>
                <a:alphaOff val="0"/>
                <a:tint val="98000"/>
                <a:lumMod val="114000"/>
              </a:schemeClr>
            </a:gs>
            <a:gs pos="100000">
              <a:schemeClr val="accent3">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Narrowed bronchi</a:t>
          </a:r>
          <a:r>
            <a:rPr lang="en-GB" sz="1200" kern="1200" dirty="0"/>
            <a:t> increase resistance to airflow, reducing ventilation and making breathing more strenuous, especially during physical activity.</a:t>
          </a:r>
          <a:endParaRPr lang="en-US" sz="1200" kern="1200" dirty="0">
            <a:latin typeface="Arial" panose="020B0604020202020204" pitchFamily="34" charset="0"/>
            <a:cs typeface="Arial" panose="020B0604020202020204" pitchFamily="34" charset="0"/>
          </a:endParaRPr>
        </a:p>
      </dsp:txBody>
      <dsp:txXfrm>
        <a:off x="3496721" y="580"/>
        <a:ext cx="2631940" cy="1579164"/>
      </dsp:txXfrm>
    </dsp:sp>
    <dsp:sp modelId="{B5B218C7-21C0-456A-AE1B-5853858A5400}">
      <dsp:nvSpPr>
        <dsp:cNvPr id="0" name=""/>
        <dsp:cNvSpPr/>
      </dsp:nvSpPr>
      <dsp:spPr>
        <a:xfrm>
          <a:off x="6391855" y="580"/>
          <a:ext cx="2631940" cy="1579164"/>
        </a:xfrm>
        <a:prstGeom prst="rect">
          <a:avLst/>
        </a:prstGeom>
        <a:gradFill rotWithShape="0">
          <a:gsLst>
            <a:gs pos="0">
              <a:schemeClr val="accent4">
                <a:hueOff val="0"/>
                <a:satOff val="0"/>
                <a:lumOff val="0"/>
                <a:alphaOff val="0"/>
                <a:tint val="98000"/>
                <a:lumMod val="114000"/>
              </a:schemeClr>
            </a:gs>
            <a:gs pos="100000">
              <a:schemeClr val="accent4">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Damaged alveoli</a:t>
          </a:r>
          <a:r>
            <a:rPr lang="en-GB" sz="1200" kern="1200" dirty="0"/>
            <a:t> reduce the surface area available for gas exchange, meaning less oxygen enters the bloodstream and less carbon dioxide is removed.</a:t>
          </a:r>
          <a:endParaRPr lang="en-US" sz="1200" kern="1200" dirty="0">
            <a:latin typeface="Arial" panose="020B0604020202020204" pitchFamily="34" charset="0"/>
            <a:cs typeface="Arial" panose="020B0604020202020204" pitchFamily="34" charset="0"/>
          </a:endParaRPr>
        </a:p>
      </dsp:txBody>
      <dsp:txXfrm>
        <a:off x="6391855" y="580"/>
        <a:ext cx="2631940" cy="1579164"/>
      </dsp:txXfrm>
    </dsp:sp>
    <dsp:sp modelId="{EAF81162-FDA3-4D55-9E43-188869873C3E}">
      <dsp:nvSpPr>
        <dsp:cNvPr id="0" name=""/>
        <dsp:cNvSpPr/>
      </dsp:nvSpPr>
      <dsp:spPr>
        <a:xfrm>
          <a:off x="601586" y="1842938"/>
          <a:ext cx="2631940" cy="1579164"/>
        </a:xfrm>
        <a:prstGeom prst="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Air trapping</a:t>
          </a:r>
          <a:r>
            <a:rPr lang="en-GB" sz="1200" kern="1200" dirty="0"/>
            <a:t> occurs because damaged airways and loss of lung elasticity prevent complete exhalation, causing hyperinflation and making each breath require more effort.</a:t>
          </a:r>
          <a:endParaRPr lang="en-US" sz="1200" kern="1200" dirty="0">
            <a:latin typeface="Arial" panose="020B0604020202020204" pitchFamily="34" charset="0"/>
            <a:cs typeface="Arial" panose="020B0604020202020204" pitchFamily="34" charset="0"/>
          </a:endParaRPr>
        </a:p>
      </dsp:txBody>
      <dsp:txXfrm>
        <a:off x="601586" y="1842938"/>
        <a:ext cx="2631940" cy="1579164"/>
      </dsp:txXfrm>
    </dsp:sp>
    <dsp:sp modelId="{D38C64F9-F8BA-44C8-B54B-D4AB1F930CCD}">
      <dsp:nvSpPr>
        <dsp:cNvPr id="0" name=""/>
        <dsp:cNvSpPr/>
      </dsp:nvSpPr>
      <dsp:spPr>
        <a:xfrm>
          <a:off x="3496721" y="1842938"/>
          <a:ext cx="2631940" cy="1579164"/>
        </a:xfrm>
        <a:prstGeom prst="rect">
          <a:avLst/>
        </a:prstGeom>
        <a:gradFill rotWithShape="0">
          <a:gsLst>
            <a:gs pos="0">
              <a:schemeClr val="accent6">
                <a:hueOff val="0"/>
                <a:satOff val="0"/>
                <a:lumOff val="0"/>
                <a:alphaOff val="0"/>
                <a:tint val="98000"/>
                <a:lumMod val="114000"/>
              </a:schemeClr>
            </a:gs>
            <a:gs pos="100000">
              <a:schemeClr val="accent6">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Reduced gas exchange</a:t>
          </a:r>
          <a:r>
            <a:rPr lang="en-GB" sz="1200" kern="1200" dirty="0"/>
            <a:t> lowers oxygen delivery to body tissues, resulting in fatigue, reduced exercise tolerance, and increasing breathlessness as muscles receive less oxygen for energy production.</a:t>
          </a:r>
          <a:endParaRPr lang="en-US" sz="1200" kern="1200" dirty="0">
            <a:latin typeface="Arial" panose="020B0604020202020204" pitchFamily="34" charset="0"/>
            <a:cs typeface="Arial" panose="020B0604020202020204" pitchFamily="34" charset="0"/>
          </a:endParaRPr>
        </a:p>
      </dsp:txBody>
      <dsp:txXfrm>
        <a:off x="3496721" y="1842938"/>
        <a:ext cx="2631940" cy="1579164"/>
      </dsp:txXfrm>
    </dsp:sp>
    <dsp:sp modelId="{58819A5B-FDDB-43C0-B04E-F76EE06804F8}">
      <dsp:nvSpPr>
        <dsp:cNvPr id="0" name=""/>
        <dsp:cNvSpPr/>
      </dsp:nvSpPr>
      <dsp:spPr>
        <a:xfrm>
          <a:off x="6391855" y="1842938"/>
          <a:ext cx="2631940" cy="1579164"/>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Excess mucus</a:t>
          </a:r>
          <a:r>
            <a:rPr lang="en-GB" sz="1200" kern="1200" dirty="0"/>
            <a:t> blocks the airways and traps bacteria, leading to a persistent productive cough and increasing the risk of chest infections (NHS, 2024; World Health Organisation, 2025).</a:t>
          </a:r>
          <a:endParaRPr lang="en-US" sz="1200" kern="1200" dirty="0">
            <a:latin typeface="Arial" panose="020B0604020202020204" pitchFamily="34" charset="0"/>
            <a:cs typeface="Arial" panose="020B0604020202020204" pitchFamily="34" charset="0"/>
          </a:endParaRPr>
        </a:p>
      </dsp:txBody>
      <dsp:txXfrm>
        <a:off x="6391855" y="1842938"/>
        <a:ext cx="2631940" cy="157916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80C50CD-E178-4744-9B35-B2F624D6C5E9}" type="datetimeFigureOut">
              <a:rPr lang="en-US" smtClean="0"/>
              <a:t>7/18/2026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49232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56376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08204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667426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7/18/2026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97324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7/18/2026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9672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7/18/2026</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5489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867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7/18/2026</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22619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7/18/2026</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263356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7/18/2026</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0645141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7/18/2026</a:t>
            </a:fld>
            <a:endParaRPr lang="en-US"/>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289900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7/18/2026</a:t>
            </a:fld>
            <a:endParaRPr lang="en-US"/>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721243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80C50CD-E178-4744-9B35-B2F624D6C5E9}" type="datetimeFigureOut">
              <a:rPr lang="en-US" smtClean="0"/>
              <a:pPr/>
              <a:t>7/18/2026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1929085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80C50CD-E178-4744-9B35-B2F624D6C5E9}" type="datetimeFigureOut">
              <a:rPr lang="en-US" smtClean="0"/>
              <a:pPr/>
              <a:t>7/18/2026</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8537844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80C50CD-E178-4744-9B35-B2F624D6C5E9}"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7608828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80C50CD-E178-4744-9B35-B2F624D6C5E9}" type="datetimeFigureOut">
              <a:rPr lang="en-US" smtClean="0"/>
              <a:t>7/18/2026</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1091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80C50CD-E178-4744-9B35-B2F624D6C5E9}" type="datetimeFigureOut">
              <a:rPr lang="en-US" smtClean="0"/>
              <a:pPr/>
              <a:t>7/18/2026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84193137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 id="2147483742" r:id="rId13"/>
    <p:sldLayoutId id="2147483743" r:id="rId14"/>
    <p:sldLayoutId id="2147483744" r:id="rId15"/>
    <p:sldLayoutId id="2147483745" r:id="rId16"/>
    <p:sldLayoutId id="2147483746"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7.pn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0.png"/><Relationship Id="rId4" Type="http://schemas.openxmlformats.org/officeDocument/2006/relationships/image" Target="../media/image1.jpeg"/><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image" Target="../media/image11.0&amp;ixid=M3wxMjA3fDB8MHxwaG90by1wYWdlfHx8fGVufDB8fHx8f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2.mp4"/><Relationship Id="rId1" Type="http://schemas.microsoft.com/office/2007/relationships/media" Target="../media/media12.mp4"/><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conditions/chronic-obstructive-pulmonary-disease-copd/" TargetMode="External"/><Relationship Id="rId3" Type="http://schemas.openxmlformats.org/officeDocument/2006/relationships/slideLayout" Target="../slideLayouts/slideLayout2.xml"/><Relationship Id="rId7" Type="http://schemas.openxmlformats.org/officeDocument/2006/relationships/hyperlink" Target="https://www.healthcentral.com/article/how-copd-affects-lungs" TargetMode="External"/><Relationship Id="rId12" Type="http://schemas.openxmlformats.org/officeDocument/2006/relationships/image" Target="../media/image20.png"/><Relationship Id="rId2" Type="http://schemas.openxmlformats.org/officeDocument/2006/relationships/video" Target="../media/media14.mp4"/><Relationship Id="rId1" Type="http://schemas.microsoft.com/office/2007/relationships/media" Target="../media/media14.mp4"/><Relationship Id="rId6" Type="http://schemas.openxmlformats.org/officeDocument/2006/relationships/hyperlink" Target="https://goldcopd.org/2025-gold-report/" TargetMode="External"/><Relationship Id="rId11" Type="http://schemas.openxmlformats.org/officeDocument/2006/relationships/hyperlink" Target="https://www.who.int/news-room/fact-sheets/detail/chronic-obstructive-pulm" TargetMode="External"/><Relationship Id="rId5" Type="http://schemas.openxmlformats.org/officeDocument/2006/relationships/hyperlink" Target="https://unsplash.com/photos/a-man-holding-a-cell-phone-in-his-right-hand-gN-8uPWO1tY" TargetMode="External"/><Relationship Id="rId10" Type="http://schemas.openxmlformats.org/officeDocument/2006/relationships/hyperlink" Target="https://www.nmc.org.uk/standards/code/" TargetMode="External"/><Relationship Id="rId4" Type="http://schemas.openxmlformats.org/officeDocument/2006/relationships/hyperlink" Target="https://www.asthmaandlung.org.uk/conditions/copd-chronic-obstructive-pulmonary-disease" TargetMode="External"/><Relationship Id="rId9" Type="http://schemas.openxmlformats.org/officeDocument/2006/relationships/hyperlink" Target="https://www.nice.org.uk/guidance/ng1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3848C64-740B-3308-79B5-182652A8E042}"/>
              </a:ext>
            </a:extLst>
          </p:cNvPr>
          <p:cNvPicPr>
            <a:picLocks noChangeAspect="1"/>
          </p:cNvPicPr>
          <p:nvPr/>
        </p:nvPicPr>
        <p:blipFill>
          <a:blip r:embed="rId4">
            <a:alphaModFix amt="40000"/>
          </a:blip>
          <a:srcRect b="25000"/>
          <a:stretch>
            <a:fillRect/>
          </a:stretch>
        </p:blipFill>
        <p:spPr>
          <a:xfrm>
            <a:off x="-2" y="-2"/>
            <a:ext cx="12192001" cy="6858001"/>
          </a:xfrm>
          <a:prstGeom prst="rect">
            <a:avLst/>
          </a:prstGeom>
        </p:spPr>
      </p:pic>
      <p:sp>
        <p:nvSpPr>
          <p:cNvPr id="2" name="Title 1">
            <a:extLst>
              <a:ext uri="{FF2B5EF4-FFF2-40B4-BE49-F238E27FC236}">
                <a16:creationId xmlns:a16="http://schemas.microsoft.com/office/drawing/2014/main" id="{4B1833AE-47D8-7DE1-D01F-B2B3FDF56340}"/>
              </a:ext>
            </a:extLst>
          </p:cNvPr>
          <p:cNvSpPr>
            <a:spLocks noGrp="1"/>
          </p:cNvSpPr>
          <p:nvPr>
            <p:ph type="ctrTitle"/>
          </p:nvPr>
        </p:nvSpPr>
        <p:spPr>
          <a:xfrm>
            <a:off x="517868" y="978408"/>
            <a:ext cx="9083331" cy="2200222"/>
          </a:xfrm>
        </p:spPr>
        <p:txBody>
          <a:bodyPr anchor="t">
            <a:normAutofit/>
          </a:bodyPr>
          <a:lstStyle/>
          <a:p>
            <a:pPr>
              <a:lnSpc>
                <a:spcPct val="90000"/>
              </a:lnSpc>
            </a:pPr>
            <a:r>
              <a:rPr lang="en-GB" sz="3800" dirty="0">
                <a:solidFill>
                  <a:srgbClr val="FFFFFF"/>
                </a:solidFill>
                <a:latin typeface="Arial" panose="020B0604020202020204" pitchFamily="34" charset="0"/>
                <a:cs typeface="Arial" panose="020B0604020202020204" pitchFamily="34" charset="0"/>
              </a:rPr>
              <a:t>Care Plan for a Fictional Patient with Chronic Obstructive Pulmonary Disease (COPD)</a:t>
            </a:r>
          </a:p>
        </p:txBody>
      </p:sp>
      <p:sp>
        <p:nvSpPr>
          <p:cNvPr id="3" name="Subtitle 2">
            <a:extLst>
              <a:ext uri="{FF2B5EF4-FFF2-40B4-BE49-F238E27FC236}">
                <a16:creationId xmlns:a16="http://schemas.microsoft.com/office/drawing/2014/main" id="{A2016B29-05CC-A813-DDC1-EE821EE8C1D3}"/>
              </a:ext>
            </a:extLst>
          </p:cNvPr>
          <p:cNvSpPr>
            <a:spLocks noGrp="1"/>
          </p:cNvSpPr>
          <p:nvPr>
            <p:ph type="subTitle" idx="1"/>
          </p:nvPr>
        </p:nvSpPr>
        <p:spPr>
          <a:xfrm>
            <a:off x="1055213" y="3777343"/>
            <a:ext cx="5040785" cy="2320279"/>
          </a:xfrm>
        </p:spPr>
        <p:txBody>
          <a:bodyPr anchor="t">
            <a:noAutofit/>
          </a:bodyPr>
          <a:lstStyle/>
          <a:p>
            <a:pPr>
              <a:lnSpc>
                <a:spcPct val="100000"/>
              </a:lnSpc>
            </a:pPr>
            <a:r>
              <a:rPr lang="en-GB" sz="1200" dirty="0">
                <a:solidFill>
                  <a:srgbClr val="FFFFFF"/>
                </a:solidFill>
                <a:latin typeface="Arial" panose="020B0604020202020204" pitchFamily="34" charset="0"/>
                <a:cs typeface="Arial" panose="020B0604020202020204" pitchFamily="34" charset="0"/>
              </a:rPr>
              <a:t>Module code: BMHP5023 </a:t>
            </a:r>
          </a:p>
          <a:p>
            <a:pPr>
              <a:lnSpc>
                <a:spcPct val="100000"/>
              </a:lnSpc>
            </a:pPr>
            <a:r>
              <a:rPr lang="en-GB" sz="1200" dirty="0">
                <a:solidFill>
                  <a:srgbClr val="FFFFFF"/>
                </a:solidFill>
                <a:latin typeface="Arial" panose="020B0604020202020204" pitchFamily="34" charset="0"/>
                <a:cs typeface="Arial" panose="020B0604020202020204" pitchFamily="34" charset="0"/>
              </a:rPr>
              <a:t>Module name: Introduction to Physiology </a:t>
            </a:r>
          </a:p>
          <a:p>
            <a:pPr>
              <a:lnSpc>
                <a:spcPct val="100000"/>
              </a:lnSpc>
            </a:pPr>
            <a:r>
              <a:rPr lang="en-GB" sz="1200" dirty="0">
                <a:solidFill>
                  <a:srgbClr val="FFFFFF"/>
                </a:solidFill>
                <a:latin typeface="Arial" panose="020B0604020202020204" pitchFamily="34" charset="0"/>
                <a:cs typeface="Arial" panose="020B0604020202020204" pitchFamily="34" charset="0"/>
              </a:rPr>
              <a:t>Assessment: Component 2 Presentation </a:t>
            </a:r>
          </a:p>
          <a:p>
            <a:pPr>
              <a:lnSpc>
                <a:spcPct val="100000"/>
              </a:lnSpc>
            </a:pPr>
            <a:r>
              <a:rPr lang="en-GB" sz="1200" dirty="0">
                <a:solidFill>
                  <a:srgbClr val="FFFFFF"/>
                </a:solidFill>
                <a:latin typeface="Arial" panose="020B0604020202020204" pitchFamily="34" charset="0"/>
                <a:cs typeface="Arial" panose="020B0604020202020204" pitchFamily="34" charset="0"/>
              </a:rPr>
              <a:t>Student Name: Tasnim Khanom</a:t>
            </a:r>
          </a:p>
          <a:p>
            <a:pPr>
              <a:lnSpc>
                <a:spcPct val="100000"/>
              </a:lnSpc>
            </a:pPr>
            <a:r>
              <a:rPr lang="en-GB" sz="1200" dirty="0">
                <a:solidFill>
                  <a:srgbClr val="FFFFFF"/>
                </a:solidFill>
                <a:latin typeface="Arial" panose="020B0604020202020204" pitchFamily="34" charset="0"/>
                <a:cs typeface="Arial" panose="020B0604020202020204" pitchFamily="34" charset="0"/>
              </a:rPr>
              <a:t>Student Number: 2431177</a:t>
            </a:r>
          </a:p>
          <a:p>
            <a:pPr>
              <a:lnSpc>
                <a:spcPct val="100000"/>
              </a:lnSpc>
            </a:pPr>
            <a:r>
              <a:rPr lang="en-GB" sz="1200" dirty="0">
                <a:solidFill>
                  <a:srgbClr val="FFFFFF"/>
                </a:solidFill>
                <a:latin typeface="Arial" panose="020B0604020202020204" pitchFamily="34" charset="0"/>
                <a:cs typeface="Arial" panose="020B0604020202020204" pitchFamily="34" charset="0"/>
              </a:rPr>
              <a:t>Lecturer: Philip Jones</a:t>
            </a:r>
          </a:p>
          <a:p>
            <a:pPr>
              <a:lnSpc>
                <a:spcPct val="100000"/>
              </a:lnSpc>
            </a:pPr>
            <a:r>
              <a:rPr lang="en-GB" sz="1200" dirty="0">
                <a:solidFill>
                  <a:srgbClr val="FFFFFF"/>
                </a:solidFill>
                <a:latin typeface="Arial" panose="020B0604020202020204" pitchFamily="34" charset="0"/>
                <a:cs typeface="Arial" panose="020B0604020202020204" pitchFamily="34" charset="0"/>
              </a:rPr>
              <a:t>Date: 19</a:t>
            </a:r>
            <a:r>
              <a:rPr lang="en-GB" sz="1200" baseline="30000" dirty="0">
                <a:solidFill>
                  <a:srgbClr val="FFFFFF"/>
                </a:solidFill>
                <a:latin typeface="Arial" panose="020B0604020202020204" pitchFamily="34" charset="0"/>
                <a:cs typeface="Arial" panose="020B0604020202020204" pitchFamily="34" charset="0"/>
              </a:rPr>
              <a:t>th</a:t>
            </a:r>
            <a:r>
              <a:rPr lang="en-GB" sz="1200" dirty="0">
                <a:solidFill>
                  <a:srgbClr val="FFFFFF"/>
                </a:solidFill>
                <a:latin typeface="Arial" panose="020B0604020202020204" pitchFamily="34" charset="0"/>
                <a:cs typeface="Arial" panose="020B0604020202020204" pitchFamily="34" charset="0"/>
              </a:rPr>
              <a:t> July</a:t>
            </a:r>
          </a:p>
        </p:txBody>
      </p:sp>
      <p:pic>
        <p:nvPicPr>
          <p:cNvPr id="37" name="Video 36">
            <a:hlinkClick r:id="" action="ppaction://media"/>
            <a:extLst>
              <a:ext uri="{FF2B5EF4-FFF2-40B4-BE49-F238E27FC236}">
                <a16:creationId xmlns:a16="http://schemas.microsoft.com/office/drawing/2014/main" id="{0EE28866-A629-49E0-085E-AD0E58D06DA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7292655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110"/>
    </mc:Choice>
    <mc:Fallback xmlns="">
      <p:transition spd="slow" advTm="8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7"/>
                </p:tgtEl>
              </p:cMediaNode>
            </p:video>
            <p:seq concurrent="1" nextAc="seek">
              <p:cTn id="8" restart="whenNotActive" fill="hold" evtFilter="cancelBubble" nodeType="interactiveSeq">
                <p:stCondLst>
                  <p:cond evt="onClick" delay="0">
                    <p:tgtEl>
                      <p:spTgt spid="3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7"/>
                                        </p:tgtEl>
                                      </p:cBhvr>
                                    </p:cmd>
                                  </p:childTnLst>
                                </p:cTn>
                              </p:par>
                            </p:childTnLst>
                          </p:cTn>
                        </p:par>
                      </p:childTnLst>
                    </p:cTn>
                  </p:par>
                </p:childTnLst>
              </p:cTn>
              <p:nextCondLst>
                <p:cond evt="onClick" delay="0">
                  <p:tgtEl>
                    <p:spTgt spid="3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A4AEE74C-9CD1-F03F-18A5-5A6A1596B5D0}"/>
              </a:ext>
            </a:extLst>
          </p:cNvPr>
          <p:cNvSpPr>
            <a:spLocks noGrp="1"/>
          </p:cNvSpPr>
          <p:nvPr>
            <p:ph type="title"/>
          </p:nvPr>
        </p:nvSpPr>
        <p:spPr>
          <a:xfrm>
            <a:off x="708531" y="1020975"/>
            <a:ext cx="5547702" cy="955695"/>
          </a:xfrm>
        </p:spPr>
        <p:txBody>
          <a:bodyPr>
            <a:normAutofit/>
          </a:bodyPr>
          <a:lstStyle/>
          <a:p>
            <a:pPr>
              <a:lnSpc>
                <a:spcPct val="90000"/>
              </a:lnSpc>
            </a:pPr>
            <a:r>
              <a:rPr lang="en-GB" sz="2800" dirty="0">
                <a:solidFill>
                  <a:srgbClr val="EBEBEB"/>
                </a:solidFill>
                <a:latin typeface="Arial" panose="020B0604020202020204" pitchFamily="34" charset="0"/>
                <a:cs typeface="Arial" panose="020B0604020202020204" pitchFamily="34" charset="0"/>
              </a:rPr>
              <a:t>What is Chronic Obstructive Pulmonary Disease?</a:t>
            </a:r>
          </a:p>
        </p:txBody>
      </p:sp>
      <p:pic>
        <p:nvPicPr>
          <p:cNvPr id="4" name="Picture 3" descr="Lungs on COPD ">
            <a:extLst>
              <a:ext uri="{FF2B5EF4-FFF2-40B4-BE49-F238E27FC236}">
                <a16:creationId xmlns:a16="http://schemas.microsoft.com/office/drawing/2014/main" id="{E5326747-A94B-4B1D-3151-6810C6CC1D64}"/>
              </a:ext>
            </a:extLst>
          </p:cNvPr>
          <p:cNvPicPr>
            <a:picLocks noChangeAspect="1"/>
          </p:cNvPicPr>
          <p:nvPr/>
        </p:nvPicPr>
        <p:blipFill>
          <a:blip r:embed="rId4"/>
          <a:stretch>
            <a:fillRect/>
          </a:stretch>
        </p:blipFill>
        <p:spPr>
          <a:xfrm>
            <a:off x="6714836" y="1830521"/>
            <a:ext cx="4828707" cy="3214539"/>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6BD3ED7-D450-98C7-8CCD-AFF99D6D6603}"/>
              </a:ext>
            </a:extLst>
          </p:cNvPr>
          <p:cNvSpPr>
            <a:spLocks noGrp="1"/>
          </p:cNvSpPr>
          <p:nvPr>
            <p:ph idx="1"/>
          </p:nvPr>
        </p:nvSpPr>
        <p:spPr>
          <a:xfrm>
            <a:off x="528036" y="1985537"/>
            <a:ext cx="5763466" cy="3612534"/>
          </a:xfrm>
        </p:spPr>
        <p:txBody>
          <a:bodyPr anchor="ctr">
            <a:normAutofit/>
          </a:bodyPr>
          <a:lstStyle/>
          <a:p>
            <a:pPr>
              <a:lnSpc>
                <a:spcPct val="90000"/>
              </a:lnSpc>
            </a:pPr>
            <a:r>
              <a:rPr lang="en-GB" sz="1200" b="1" dirty="0">
                <a:solidFill>
                  <a:srgbClr val="FFFFFF"/>
                </a:solidFill>
                <a:latin typeface="Arial" panose="020B0604020202020204" pitchFamily="34" charset="0"/>
                <a:cs typeface="Arial" panose="020B0604020202020204" pitchFamily="34" charset="0"/>
              </a:rPr>
              <a:t>Chronic Obstructive Pulmonary Disease (COPD)</a:t>
            </a:r>
            <a:r>
              <a:rPr lang="en-GB" sz="1200" dirty="0">
                <a:solidFill>
                  <a:srgbClr val="FFFFFF"/>
                </a:solidFill>
                <a:latin typeface="Arial" panose="020B0604020202020204" pitchFamily="34" charset="0"/>
                <a:cs typeface="Arial" panose="020B0604020202020204" pitchFamily="34" charset="0"/>
              </a:rPr>
              <a:t> is a long-term, progressive respiratory disease that causes persistent airflow obstruction, making it increasingly difficult to breathe. The airflow limitation is not fully reversible and usually worsens over time. COPD is most commonly caused by long-term cigarette smoking, although exposure to air pollution, dust, and harmful chemicals can also contribute to its development. The condition includes </a:t>
            </a:r>
            <a:r>
              <a:rPr lang="en-GB" sz="1200" b="1" dirty="0">
                <a:solidFill>
                  <a:srgbClr val="FFFFFF"/>
                </a:solidFill>
                <a:latin typeface="Arial" panose="020B0604020202020204" pitchFamily="34" charset="0"/>
                <a:cs typeface="Arial" panose="020B0604020202020204" pitchFamily="34" charset="0"/>
              </a:rPr>
              <a:t>chronic bronchitis</a:t>
            </a:r>
            <a:r>
              <a:rPr lang="en-GB" sz="1200" dirty="0">
                <a:solidFill>
                  <a:srgbClr val="FFFFFF"/>
                </a:solidFill>
                <a:latin typeface="Arial" panose="020B0604020202020204" pitchFamily="34" charset="0"/>
                <a:cs typeface="Arial" panose="020B0604020202020204" pitchFamily="34" charset="0"/>
              </a:rPr>
              <a:t>, which causes inflammation and excess mucus production in the airways, and </a:t>
            </a:r>
            <a:r>
              <a:rPr lang="en-GB" sz="1200" b="1" dirty="0">
                <a:solidFill>
                  <a:srgbClr val="FFFFFF"/>
                </a:solidFill>
                <a:latin typeface="Arial" panose="020B0604020202020204" pitchFamily="34" charset="0"/>
                <a:cs typeface="Arial" panose="020B0604020202020204" pitchFamily="34" charset="0"/>
              </a:rPr>
              <a:t>emphysema</a:t>
            </a:r>
            <a:r>
              <a:rPr lang="en-GB" sz="1200" dirty="0">
                <a:solidFill>
                  <a:srgbClr val="FFFFFF"/>
                </a:solidFill>
                <a:latin typeface="Arial" panose="020B0604020202020204" pitchFamily="34" charset="0"/>
                <a:cs typeface="Arial" panose="020B0604020202020204" pitchFamily="34" charset="0"/>
              </a:rPr>
              <a:t>, which damages the air sacs in the lungs. </a:t>
            </a:r>
            <a:r>
              <a:rPr lang="en-GB" sz="1200" dirty="0">
                <a:latin typeface="Arial" panose="020B0604020202020204" pitchFamily="34" charset="0"/>
                <a:cs typeface="Arial" panose="020B0604020202020204" pitchFamily="34" charset="0"/>
              </a:rPr>
              <a:t>In the United Kingdom, approximately 1.4 million people are living with diagnosed COPD (NHS, 2024). </a:t>
            </a:r>
          </a:p>
          <a:p>
            <a:pPr>
              <a:lnSpc>
                <a:spcPct val="90000"/>
              </a:lnSpc>
            </a:pPr>
            <a:r>
              <a:rPr lang="en-GB" sz="1200" dirty="0">
                <a:latin typeface="Arial" panose="020B0604020202020204" pitchFamily="34" charset="0"/>
                <a:cs typeface="Arial" panose="020B0604020202020204" pitchFamily="34" charset="0"/>
              </a:rPr>
              <a:t>COPD is considered progressive because the damage to the lungs cannot be reversed, meaning lung function gradually declines over time. However, treatments such as smoking cessation, bronchodilators and pulmonary rehabilitation can help slow disease progression and improve quality of life (NHS, 2024).</a:t>
            </a:r>
            <a:r>
              <a:rPr lang="en-GB" sz="1200" dirty="0">
                <a:solidFill>
                  <a:srgbClr val="FFFFFF"/>
                </a:solidFill>
                <a:latin typeface="Arial" panose="020B0604020202020204" pitchFamily="34" charset="0"/>
                <a:cs typeface="Arial" panose="020B0604020202020204" pitchFamily="34" charset="0"/>
              </a:rPr>
              <a:t> COPD affects millions of people worldwide and is a major cause of illness, disability, and premature death (World Health Organisation, 2025).</a:t>
            </a:r>
          </a:p>
        </p:txBody>
      </p:sp>
      <p:sp>
        <p:nvSpPr>
          <p:cNvPr id="5" name="TextBox 4">
            <a:extLst>
              <a:ext uri="{FF2B5EF4-FFF2-40B4-BE49-F238E27FC236}">
                <a16:creationId xmlns:a16="http://schemas.microsoft.com/office/drawing/2014/main" id="{3F618FFB-B657-F512-AFFD-6A3A4927ED8E}"/>
              </a:ext>
            </a:extLst>
          </p:cNvPr>
          <p:cNvSpPr txBox="1"/>
          <p:nvPr/>
        </p:nvSpPr>
        <p:spPr>
          <a:xfrm>
            <a:off x="6714836" y="4723607"/>
            <a:ext cx="4828707" cy="321453"/>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HealthCentral (2023)</a:t>
            </a:r>
          </a:p>
        </p:txBody>
      </p:sp>
      <p:pic>
        <p:nvPicPr>
          <p:cNvPr id="31" name="Video 30">
            <a:hlinkClick r:id="" action="ppaction://media"/>
            <a:extLst>
              <a:ext uri="{FF2B5EF4-FFF2-40B4-BE49-F238E27FC236}">
                <a16:creationId xmlns:a16="http://schemas.microsoft.com/office/drawing/2014/main" id="{3F872C1D-A533-D8A2-AAFD-913EF55797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43067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6533"/>
    </mc:Choice>
    <mc:Fallback xmlns="">
      <p:transition spd="slow" advTm="46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1"/>
                </p:tgtEl>
              </p:cMediaNode>
            </p:video>
            <p:seq concurrent="1" nextAc="seek">
              <p:cTn id="8" restart="whenNotActive" fill="hold" evtFilter="cancelBubble" nodeType="interactiveSeq">
                <p:stCondLst>
                  <p:cond evt="onClick" delay="0">
                    <p:tgtEl>
                      <p:spTgt spid="3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1"/>
                                        </p:tgtEl>
                                      </p:cBhvr>
                                    </p:cmd>
                                  </p:childTnLst>
                                </p:cTn>
                              </p:par>
                            </p:childTnLst>
                          </p:cTn>
                        </p:par>
                      </p:childTnLst>
                    </p:cTn>
                  </p:par>
                </p:childTnLst>
              </p:cTn>
              <p:nextCondLst>
                <p:cond evt="onClick" delay="0">
                  <p:tgtEl>
                    <p:spTgt spid="31"/>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23537-CF54-B9E8-A67C-EF59C9DF7D6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Anatomy of the respiratory disease</a:t>
            </a:r>
          </a:p>
        </p:txBody>
      </p:sp>
      <p:pic>
        <p:nvPicPr>
          <p:cNvPr id="3" name="Picture 2" descr="The respiratory system shows an airway going in through the mouth and one through the nose.">
            <a:extLst>
              <a:ext uri="{FF2B5EF4-FFF2-40B4-BE49-F238E27FC236}">
                <a16:creationId xmlns:a16="http://schemas.microsoft.com/office/drawing/2014/main" id="{158945C7-5AD6-40C5-FAC4-1CF9DA4304B6}"/>
              </a:ext>
            </a:extLst>
          </p:cNvPr>
          <p:cNvPicPr>
            <a:picLocks noChangeAspect="1"/>
          </p:cNvPicPr>
          <p:nvPr/>
        </p:nvPicPr>
        <p:blipFill>
          <a:blip r:embed="rId4"/>
          <a:srcRect t="6640" b="11050"/>
          <a:stretch>
            <a:fillRect/>
          </a:stretch>
        </p:blipFill>
        <p:spPr>
          <a:xfrm>
            <a:off x="6553200" y="2168312"/>
            <a:ext cx="5235212" cy="3489960"/>
          </a:xfrm>
          <a:prstGeom prst="rect">
            <a:avLst/>
          </a:prstGeom>
        </p:spPr>
      </p:pic>
      <p:graphicFrame>
        <p:nvGraphicFramePr>
          <p:cNvPr id="6" name="Table 5">
            <a:extLst>
              <a:ext uri="{FF2B5EF4-FFF2-40B4-BE49-F238E27FC236}">
                <a16:creationId xmlns:a16="http://schemas.microsoft.com/office/drawing/2014/main" id="{D29B40C7-FFC7-F124-230F-40384945E4F8}"/>
              </a:ext>
            </a:extLst>
          </p:cNvPr>
          <p:cNvGraphicFramePr>
            <a:graphicFrameLocks noGrp="1"/>
          </p:cNvGraphicFramePr>
          <p:nvPr>
            <p:extLst>
              <p:ext uri="{D42A27DB-BD31-4B8C-83A1-F6EECF244321}">
                <p14:modId xmlns:p14="http://schemas.microsoft.com/office/powerpoint/2010/main" val="2400877268"/>
              </p:ext>
            </p:extLst>
          </p:nvPr>
        </p:nvGraphicFramePr>
        <p:xfrm>
          <a:off x="241300" y="2363044"/>
          <a:ext cx="6019800" cy="3626274"/>
        </p:xfrm>
        <a:graphic>
          <a:graphicData uri="http://schemas.openxmlformats.org/drawingml/2006/table">
            <a:tbl>
              <a:tblPr firstRow="1" bandRow="1">
                <a:tableStyleId>{5C22544A-7EE6-4342-B048-85BDC9FD1C3A}</a:tableStyleId>
              </a:tblPr>
              <a:tblGrid>
                <a:gridCol w="1631468">
                  <a:extLst>
                    <a:ext uri="{9D8B030D-6E8A-4147-A177-3AD203B41FA5}">
                      <a16:colId xmlns:a16="http://schemas.microsoft.com/office/drawing/2014/main" val="3037078165"/>
                    </a:ext>
                  </a:extLst>
                </a:gridCol>
                <a:gridCol w="4388332">
                  <a:extLst>
                    <a:ext uri="{9D8B030D-6E8A-4147-A177-3AD203B41FA5}">
                      <a16:colId xmlns:a16="http://schemas.microsoft.com/office/drawing/2014/main" val="3792372703"/>
                    </a:ext>
                  </a:extLst>
                </a:gridCol>
              </a:tblGrid>
              <a:tr h="446758">
                <a:tc>
                  <a:txBody>
                    <a:bodyPr/>
                    <a:lstStyle/>
                    <a:p>
                      <a:r>
                        <a:rPr lang="en-GB" dirty="0"/>
                        <a:t>Structure </a:t>
                      </a:r>
                    </a:p>
                  </a:txBody>
                  <a:tcPr/>
                </a:tc>
                <a:tc>
                  <a:txBody>
                    <a:bodyPr/>
                    <a:lstStyle/>
                    <a:p>
                      <a:r>
                        <a:rPr lang="en-GB" dirty="0"/>
                        <a:t>Function </a:t>
                      </a:r>
                    </a:p>
                  </a:txBody>
                  <a:tcPr/>
                </a:tc>
                <a:extLst>
                  <a:ext uri="{0D108BD9-81ED-4DB2-BD59-A6C34878D82A}">
                    <a16:rowId xmlns:a16="http://schemas.microsoft.com/office/drawing/2014/main" val="3637146194"/>
                  </a:ext>
                </a:extLst>
              </a:tr>
              <a:tr h="446758">
                <a:tc>
                  <a:txBody>
                    <a:bodyPr/>
                    <a:lstStyle/>
                    <a:p>
                      <a:r>
                        <a:rPr lang="en-GB" sz="1200" dirty="0">
                          <a:latin typeface="Arial" panose="020B0604020202020204" pitchFamily="34" charset="0"/>
                          <a:cs typeface="Arial" panose="020B0604020202020204" pitchFamily="34" charset="0"/>
                        </a:rPr>
                        <a:t>Nose</a:t>
                      </a:r>
                    </a:p>
                  </a:txBody>
                  <a:tcPr/>
                </a:tc>
                <a:tc>
                  <a:txBody>
                    <a:bodyPr/>
                    <a:lstStyle/>
                    <a:p>
                      <a:r>
                        <a:rPr lang="en-GB" sz="1200" dirty="0">
                          <a:latin typeface="Arial" panose="020B0604020202020204" pitchFamily="34" charset="0"/>
                          <a:cs typeface="Arial" panose="020B0604020202020204" pitchFamily="34" charset="0"/>
                        </a:rPr>
                        <a:t>Filters, warms, humidifies inhaled air before it enters the lungs.</a:t>
                      </a:r>
                    </a:p>
                  </a:txBody>
                  <a:tcPr/>
                </a:tc>
                <a:extLst>
                  <a:ext uri="{0D108BD9-81ED-4DB2-BD59-A6C34878D82A}">
                    <a16:rowId xmlns:a16="http://schemas.microsoft.com/office/drawing/2014/main" val="1074803407"/>
                  </a:ext>
                </a:extLst>
              </a:tr>
              <a:tr h="446758">
                <a:tc>
                  <a:txBody>
                    <a:bodyPr/>
                    <a:lstStyle/>
                    <a:p>
                      <a:r>
                        <a:rPr lang="en-GB" sz="1200" dirty="0">
                          <a:latin typeface="Arial" panose="020B0604020202020204" pitchFamily="34" charset="0"/>
                          <a:cs typeface="Arial" panose="020B0604020202020204" pitchFamily="34" charset="0"/>
                        </a:rPr>
                        <a:t>Trachea</a:t>
                      </a:r>
                    </a:p>
                  </a:txBody>
                  <a:tcPr/>
                </a:tc>
                <a:tc>
                  <a:txBody>
                    <a:bodyPr/>
                    <a:lstStyle/>
                    <a:p>
                      <a:r>
                        <a:rPr lang="en-GB" sz="1200" dirty="0">
                          <a:latin typeface="Arial" panose="020B0604020202020204" pitchFamily="34" charset="0"/>
                          <a:cs typeface="Arial" panose="020B0604020202020204" pitchFamily="34" charset="0"/>
                        </a:rPr>
                        <a:t>Conducts air from the upper airway to the bronchi</a:t>
                      </a:r>
                    </a:p>
                  </a:txBody>
                  <a:tcPr/>
                </a:tc>
                <a:extLst>
                  <a:ext uri="{0D108BD9-81ED-4DB2-BD59-A6C34878D82A}">
                    <a16:rowId xmlns:a16="http://schemas.microsoft.com/office/drawing/2014/main" val="1381002421"/>
                  </a:ext>
                </a:extLst>
              </a:tr>
              <a:tr h="446758">
                <a:tc>
                  <a:txBody>
                    <a:bodyPr/>
                    <a:lstStyle/>
                    <a:p>
                      <a:r>
                        <a:rPr lang="en-GB" sz="1200" dirty="0">
                          <a:latin typeface="Arial" panose="020B0604020202020204" pitchFamily="34" charset="0"/>
                          <a:cs typeface="Arial" panose="020B0604020202020204" pitchFamily="34" charset="0"/>
                        </a:rPr>
                        <a:t>Right and Left Bronchi</a:t>
                      </a:r>
                    </a:p>
                  </a:txBody>
                  <a:tcPr/>
                </a:tc>
                <a:tc>
                  <a:txBody>
                    <a:bodyPr/>
                    <a:lstStyle/>
                    <a:p>
                      <a:r>
                        <a:rPr lang="en-GB" sz="1200" dirty="0">
                          <a:latin typeface="Arial" panose="020B0604020202020204" pitchFamily="34" charset="0"/>
                          <a:cs typeface="Arial" panose="020B0604020202020204" pitchFamily="34" charset="0"/>
                        </a:rPr>
                        <a:t>Carry air into each lung and divide into smaller airways.</a:t>
                      </a:r>
                    </a:p>
                  </a:txBody>
                  <a:tcPr/>
                </a:tc>
                <a:extLst>
                  <a:ext uri="{0D108BD9-81ED-4DB2-BD59-A6C34878D82A}">
                    <a16:rowId xmlns:a16="http://schemas.microsoft.com/office/drawing/2014/main" val="2618873882"/>
                  </a:ext>
                </a:extLst>
              </a:tr>
              <a:tr h="446758">
                <a:tc>
                  <a:txBody>
                    <a:bodyPr/>
                    <a:lstStyle/>
                    <a:p>
                      <a:r>
                        <a:rPr lang="en-GB" sz="1200" dirty="0">
                          <a:latin typeface="Arial" panose="020B0604020202020204" pitchFamily="34" charset="0"/>
                          <a:cs typeface="Arial" panose="020B0604020202020204" pitchFamily="34" charset="0"/>
                        </a:rPr>
                        <a:t>Bronchioles </a:t>
                      </a:r>
                    </a:p>
                  </a:txBody>
                  <a:tcPr/>
                </a:tc>
                <a:tc>
                  <a:txBody>
                    <a:bodyPr/>
                    <a:lstStyle/>
                    <a:p>
                      <a:r>
                        <a:rPr lang="en-GB" sz="1200" dirty="0">
                          <a:latin typeface="Arial" panose="020B0604020202020204" pitchFamily="34" charset="0"/>
                          <a:cs typeface="Arial" panose="020B0604020202020204" pitchFamily="34" charset="0"/>
                        </a:rPr>
                        <a:t>Regulate airflow and deliver air to the alveoli.</a:t>
                      </a:r>
                    </a:p>
                  </a:txBody>
                  <a:tcPr/>
                </a:tc>
                <a:extLst>
                  <a:ext uri="{0D108BD9-81ED-4DB2-BD59-A6C34878D82A}">
                    <a16:rowId xmlns:a16="http://schemas.microsoft.com/office/drawing/2014/main" val="2964147554"/>
                  </a:ext>
                </a:extLst>
              </a:tr>
              <a:tr h="446758">
                <a:tc>
                  <a:txBody>
                    <a:bodyPr/>
                    <a:lstStyle/>
                    <a:p>
                      <a:r>
                        <a:rPr lang="en-GB" sz="1200" dirty="0">
                          <a:latin typeface="Arial" panose="020B0604020202020204" pitchFamily="34" charset="0"/>
                          <a:cs typeface="Arial" panose="020B0604020202020204" pitchFamily="34" charset="0"/>
                        </a:rPr>
                        <a:t>Alveoli</a:t>
                      </a:r>
                    </a:p>
                  </a:txBody>
                  <a:tcPr/>
                </a:tc>
                <a:tc>
                  <a:txBody>
                    <a:bodyPr/>
                    <a:lstStyle/>
                    <a:p>
                      <a:r>
                        <a:rPr lang="en-GB" sz="1200" dirty="0">
                          <a:latin typeface="Arial" panose="020B0604020202020204" pitchFamily="34" charset="0"/>
                          <a:cs typeface="Arial" panose="020B0604020202020204" pitchFamily="34" charset="0"/>
                        </a:rPr>
                        <a:t>Site of gas exchange where oxygen enters the blood and carbon dioxide is removed.</a:t>
                      </a:r>
                    </a:p>
                  </a:txBody>
                  <a:tcPr/>
                </a:tc>
                <a:extLst>
                  <a:ext uri="{0D108BD9-81ED-4DB2-BD59-A6C34878D82A}">
                    <a16:rowId xmlns:a16="http://schemas.microsoft.com/office/drawing/2014/main" val="1642044160"/>
                  </a:ext>
                </a:extLst>
              </a:tr>
              <a:tr h="446758">
                <a:tc>
                  <a:txBody>
                    <a:bodyPr/>
                    <a:lstStyle/>
                    <a:p>
                      <a:r>
                        <a:rPr lang="en-GB" sz="1200" dirty="0">
                          <a:latin typeface="Arial" panose="020B0604020202020204" pitchFamily="34" charset="0"/>
                          <a:cs typeface="Arial" panose="020B0604020202020204" pitchFamily="34" charset="0"/>
                        </a:rPr>
                        <a:t>Lungs</a:t>
                      </a:r>
                    </a:p>
                  </a:txBody>
                  <a:tcPr/>
                </a:tc>
                <a:tc>
                  <a:txBody>
                    <a:bodyPr/>
                    <a:lstStyle/>
                    <a:p>
                      <a:r>
                        <a:rPr lang="en-GB" sz="1200" dirty="0">
                          <a:latin typeface="Arial" panose="020B0604020202020204" pitchFamily="34" charset="0"/>
                          <a:cs typeface="Arial" panose="020B0604020202020204" pitchFamily="34" charset="0"/>
                        </a:rPr>
                        <a:t>Contain the airways and alveoli where ventilation and gas exchange occur.</a:t>
                      </a:r>
                    </a:p>
                  </a:txBody>
                  <a:tcPr/>
                </a:tc>
                <a:extLst>
                  <a:ext uri="{0D108BD9-81ED-4DB2-BD59-A6C34878D82A}">
                    <a16:rowId xmlns:a16="http://schemas.microsoft.com/office/drawing/2014/main" val="508140319"/>
                  </a:ext>
                </a:extLst>
              </a:tr>
              <a:tr h="446758">
                <a:tc>
                  <a:txBody>
                    <a:bodyPr/>
                    <a:lstStyle/>
                    <a:p>
                      <a:r>
                        <a:rPr lang="en-GB" sz="1200" dirty="0">
                          <a:latin typeface="Arial" panose="020B0604020202020204" pitchFamily="34" charset="0"/>
                          <a:cs typeface="Arial" panose="020B0604020202020204" pitchFamily="34" charset="0"/>
                        </a:rPr>
                        <a:t>Diaphragm</a:t>
                      </a:r>
                    </a:p>
                  </a:txBody>
                  <a:tcPr/>
                </a:tc>
                <a:tc>
                  <a:txBody>
                    <a:bodyPr/>
                    <a:lstStyle/>
                    <a:p>
                      <a:r>
                        <a:rPr lang="en-GB" sz="1200" dirty="0">
                          <a:latin typeface="Arial" panose="020B0604020202020204" pitchFamily="34" charset="0"/>
                          <a:cs typeface="Arial" panose="020B0604020202020204" pitchFamily="34" charset="0"/>
                        </a:rPr>
                        <a:t>Primary muscle of respiration that contracts during inhalation and relaxes during exhalation.</a:t>
                      </a:r>
                    </a:p>
                  </a:txBody>
                  <a:tcPr/>
                </a:tc>
                <a:extLst>
                  <a:ext uri="{0D108BD9-81ED-4DB2-BD59-A6C34878D82A}">
                    <a16:rowId xmlns:a16="http://schemas.microsoft.com/office/drawing/2014/main" val="3105215942"/>
                  </a:ext>
                </a:extLst>
              </a:tr>
            </a:tbl>
          </a:graphicData>
        </a:graphic>
      </p:graphicFrame>
      <p:sp>
        <p:nvSpPr>
          <p:cNvPr id="5" name="TextBox 4">
            <a:extLst>
              <a:ext uri="{FF2B5EF4-FFF2-40B4-BE49-F238E27FC236}">
                <a16:creationId xmlns:a16="http://schemas.microsoft.com/office/drawing/2014/main" id="{64674284-0A61-B42D-45C0-38BE77DC5621}"/>
              </a:ext>
            </a:extLst>
          </p:cNvPr>
          <p:cNvSpPr txBox="1"/>
          <p:nvPr/>
        </p:nvSpPr>
        <p:spPr>
          <a:xfrm>
            <a:off x="7581900" y="5989318"/>
            <a:ext cx="2908300"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(Image: Macmillan Cancer Support, 2021)</a:t>
            </a:r>
          </a:p>
        </p:txBody>
      </p:sp>
      <p:pic>
        <p:nvPicPr>
          <p:cNvPr id="19" name="Video 18">
            <a:hlinkClick r:id="" action="ppaction://media"/>
            <a:extLst>
              <a:ext uri="{FF2B5EF4-FFF2-40B4-BE49-F238E27FC236}">
                <a16:creationId xmlns:a16="http://schemas.microsoft.com/office/drawing/2014/main" id="{C21952AF-7702-8CB4-ED18-F09330C8735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4095521"/>
      </p:ext>
    </p:extLst>
  </p:cSld>
  <p:clrMapOvr>
    <a:masterClrMapping/>
  </p:clrMapOvr>
  <mc:AlternateContent xmlns:mc="http://schemas.openxmlformats.org/markup-compatibility/2006" xmlns:p14="http://schemas.microsoft.com/office/powerpoint/2010/main">
    <mc:Choice Requires="p14">
      <p:transition spd="slow" p14:dur="2000" advTm="56610"/>
    </mc:Choice>
    <mc:Fallback xmlns="">
      <p:transition spd="slow" advTm="56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453F1-109D-96BE-5FA6-F5FAB720675F}"/>
              </a:ext>
            </a:extLst>
          </p:cNvPr>
          <p:cNvSpPr>
            <a:spLocks noGrp="1"/>
          </p:cNvSpPr>
          <p:nvPr>
            <p:ph type="title"/>
          </p:nvPr>
        </p:nvSpPr>
        <p:spPr/>
        <p:txBody>
          <a:bodyPr/>
          <a:lstStyle/>
          <a:p>
            <a:r>
              <a:rPr lang="en-GB" dirty="0"/>
              <a:t>Normal physiology</a:t>
            </a:r>
          </a:p>
        </p:txBody>
      </p:sp>
      <p:sp>
        <p:nvSpPr>
          <p:cNvPr id="3" name="Content Placeholder 2">
            <a:extLst>
              <a:ext uri="{FF2B5EF4-FFF2-40B4-BE49-F238E27FC236}">
                <a16:creationId xmlns:a16="http://schemas.microsoft.com/office/drawing/2014/main" id="{A973B528-9E72-7EF4-66DD-9DCBDA2C2937}"/>
              </a:ext>
            </a:extLst>
          </p:cNvPr>
          <p:cNvSpPr>
            <a:spLocks noGrp="1"/>
          </p:cNvSpPr>
          <p:nvPr>
            <p:ph idx="1"/>
          </p:nvPr>
        </p:nvSpPr>
        <p:spPr>
          <a:xfrm>
            <a:off x="762000" y="2603500"/>
            <a:ext cx="4310333" cy="4058968"/>
          </a:xfrm>
        </p:spPr>
        <p:txBody>
          <a:bodyPr>
            <a:noAutofit/>
          </a:bodyPr>
          <a:lstStyle/>
          <a:p>
            <a:r>
              <a:rPr lang="en-GB" sz="1200" b="1" dirty="0">
                <a:solidFill>
                  <a:schemeClr val="tx1"/>
                </a:solidFill>
                <a:latin typeface="Arial" panose="020B0604020202020204" pitchFamily="34" charset="0"/>
                <a:cs typeface="Arial" panose="020B0604020202020204" pitchFamily="34" charset="0"/>
              </a:rPr>
              <a:t>Ventilation</a:t>
            </a:r>
            <a:r>
              <a:rPr lang="en-GB" sz="1200" dirty="0">
                <a:solidFill>
                  <a:schemeClr val="tx1"/>
                </a:solidFill>
                <a:latin typeface="Arial" panose="020B0604020202020204" pitchFamily="34" charset="0"/>
                <a:cs typeface="Arial" panose="020B0604020202020204" pitchFamily="34" charset="0"/>
              </a:rPr>
              <a:t> moves air into and out of the lungs through inhalation and exhalation. </a:t>
            </a:r>
          </a:p>
          <a:p>
            <a:r>
              <a:rPr lang="en-GB" sz="1200" b="1" dirty="0">
                <a:solidFill>
                  <a:schemeClr val="tx1"/>
                </a:solidFill>
                <a:latin typeface="Arial" panose="020B0604020202020204" pitchFamily="34" charset="0"/>
                <a:cs typeface="Arial" panose="020B0604020202020204" pitchFamily="34" charset="0"/>
              </a:rPr>
              <a:t>Gas exchange</a:t>
            </a:r>
            <a:r>
              <a:rPr lang="en-GB" sz="1200" dirty="0">
                <a:solidFill>
                  <a:schemeClr val="tx1"/>
                </a:solidFill>
                <a:latin typeface="Arial" panose="020B0604020202020204" pitchFamily="34" charset="0"/>
                <a:cs typeface="Arial" panose="020B0604020202020204" pitchFamily="34" charset="0"/>
              </a:rPr>
              <a:t> occurs in the alveoli where oxygen enters the bloodstream. </a:t>
            </a:r>
          </a:p>
          <a:p>
            <a:r>
              <a:rPr lang="en-GB" sz="1200" b="1" dirty="0">
                <a:solidFill>
                  <a:schemeClr val="tx1"/>
                </a:solidFill>
                <a:latin typeface="Arial" panose="020B0604020202020204" pitchFamily="34" charset="0"/>
                <a:cs typeface="Arial" panose="020B0604020202020204" pitchFamily="34" charset="0"/>
              </a:rPr>
              <a:t>Carbon dioxide</a:t>
            </a:r>
            <a:r>
              <a:rPr lang="en-GB" sz="1200" dirty="0">
                <a:solidFill>
                  <a:schemeClr val="tx1"/>
                </a:solidFill>
                <a:latin typeface="Arial" panose="020B0604020202020204" pitchFamily="34" charset="0"/>
                <a:cs typeface="Arial" panose="020B0604020202020204" pitchFamily="34" charset="0"/>
              </a:rPr>
              <a:t> diffuses from the blood into the alveoli to be exhaled. </a:t>
            </a:r>
          </a:p>
          <a:p>
            <a:r>
              <a:rPr lang="en-GB" sz="1200" b="1" dirty="0">
                <a:solidFill>
                  <a:schemeClr val="tx1"/>
                </a:solidFill>
                <a:latin typeface="Arial" panose="020B0604020202020204" pitchFamily="34" charset="0"/>
                <a:cs typeface="Arial" panose="020B0604020202020204" pitchFamily="34" charset="0"/>
              </a:rPr>
              <a:t>Haemoglobin</a:t>
            </a:r>
            <a:r>
              <a:rPr lang="en-GB" sz="1200" dirty="0">
                <a:solidFill>
                  <a:schemeClr val="tx1"/>
                </a:solidFill>
                <a:latin typeface="Arial" panose="020B0604020202020204" pitchFamily="34" charset="0"/>
                <a:cs typeface="Arial" panose="020B0604020202020204" pitchFamily="34" charset="0"/>
              </a:rPr>
              <a:t> transports oxygen from the lungs to body tissues. </a:t>
            </a:r>
          </a:p>
          <a:p>
            <a:r>
              <a:rPr lang="en-GB" sz="1200" b="1" dirty="0">
                <a:solidFill>
                  <a:schemeClr val="tx1"/>
                </a:solidFill>
                <a:latin typeface="Arial" panose="020B0604020202020204" pitchFamily="34" charset="0"/>
                <a:cs typeface="Arial" panose="020B0604020202020204" pitchFamily="34" charset="0"/>
              </a:rPr>
              <a:t>Healthy alveoli</a:t>
            </a:r>
            <a:r>
              <a:rPr lang="en-GB" sz="1200" dirty="0">
                <a:solidFill>
                  <a:schemeClr val="tx1"/>
                </a:solidFill>
                <a:latin typeface="Arial" panose="020B0604020202020204" pitchFamily="34" charset="0"/>
                <a:cs typeface="Arial" panose="020B0604020202020204" pitchFamily="34" charset="0"/>
              </a:rPr>
              <a:t> provide a large surface area for efficient gas exchange. </a:t>
            </a:r>
          </a:p>
          <a:p>
            <a:r>
              <a:rPr lang="en-GB" sz="1200" b="1" dirty="0">
                <a:solidFill>
                  <a:schemeClr val="tx1"/>
                </a:solidFill>
                <a:latin typeface="Arial" panose="020B0604020202020204" pitchFamily="34" charset="0"/>
                <a:cs typeface="Arial" panose="020B0604020202020204" pitchFamily="34" charset="0"/>
              </a:rPr>
              <a:t>Elastic lung tissue</a:t>
            </a:r>
            <a:r>
              <a:rPr lang="en-GB" sz="1200" dirty="0">
                <a:solidFill>
                  <a:schemeClr val="tx1"/>
                </a:solidFill>
                <a:latin typeface="Arial" panose="020B0604020202020204" pitchFamily="34" charset="0"/>
                <a:cs typeface="Arial" panose="020B0604020202020204" pitchFamily="34" charset="0"/>
              </a:rPr>
              <a:t> allows the lungs to expand and recoil during breathing.</a:t>
            </a:r>
          </a:p>
          <a:p>
            <a:r>
              <a:rPr lang="en-GB" sz="1200" dirty="0">
                <a:solidFill>
                  <a:schemeClr val="tx1"/>
                </a:solidFill>
                <a:latin typeface="Arial" panose="020B0604020202020204" pitchFamily="34" charset="0"/>
                <a:cs typeface="Arial" panose="020B0604020202020204" pitchFamily="34" charset="0"/>
              </a:rPr>
              <a:t>Efficient gas exchange provides oxygen for body tissues and removes carbon dioxide, enabling cells to produce energy and function normally (Macmillan Cancer Support, 2021; NHS, 2024).</a:t>
            </a:r>
          </a:p>
        </p:txBody>
      </p:sp>
      <p:pic>
        <p:nvPicPr>
          <p:cNvPr id="5" name="Picture 4">
            <a:extLst>
              <a:ext uri="{FF2B5EF4-FFF2-40B4-BE49-F238E27FC236}">
                <a16:creationId xmlns:a16="http://schemas.microsoft.com/office/drawing/2014/main" id="{E06DA1C1-05E9-03DC-EBCD-E1D767977B51}"/>
              </a:ext>
            </a:extLst>
          </p:cNvPr>
          <p:cNvPicPr>
            <a:picLocks noChangeAspect="1"/>
          </p:cNvPicPr>
          <p:nvPr/>
        </p:nvPicPr>
        <p:blipFill>
          <a:blip r:embed="rId4"/>
          <a:stretch>
            <a:fillRect/>
          </a:stretch>
        </p:blipFill>
        <p:spPr>
          <a:xfrm>
            <a:off x="5746614" y="2449902"/>
            <a:ext cx="5141359" cy="3548562"/>
          </a:xfrm>
          <a:prstGeom prst="rect">
            <a:avLst/>
          </a:prstGeom>
        </p:spPr>
      </p:pic>
      <p:sp>
        <p:nvSpPr>
          <p:cNvPr id="4" name="TextBox 3">
            <a:extLst>
              <a:ext uri="{FF2B5EF4-FFF2-40B4-BE49-F238E27FC236}">
                <a16:creationId xmlns:a16="http://schemas.microsoft.com/office/drawing/2014/main" id="{9D862AFC-0318-A59D-F738-376C7E8FC13A}"/>
              </a:ext>
            </a:extLst>
          </p:cNvPr>
          <p:cNvSpPr txBox="1"/>
          <p:nvPr/>
        </p:nvSpPr>
        <p:spPr>
          <a:xfrm>
            <a:off x="8266176" y="6336792"/>
            <a:ext cx="303580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Image source: NHS (2024)</a:t>
            </a:r>
          </a:p>
        </p:txBody>
      </p:sp>
      <p:pic>
        <p:nvPicPr>
          <p:cNvPr id="17" name="Video 16">
            <a:hlinkClick r:id="" action="ppaction://media"/>
            <a:extLst>
              <a:ext uri="{FF2B5EF4-FFF2-40B4-BE49-F238E27FC236}">
                <a16:creationId xmlns:a16="http://schemas.microsoft.com/office/drawing/2014/main" id="{0AD49BAD-9670-E18B-50FB-8EACCA865D4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7638240"/>
      </p:ext>
    </p:extLst>
  </p:cSld>
  <p:clrMapOvr>
    <a:masterClrMapping/>
  </p:clrMapOvr>
  <mc:AlternateContent xmlns:mc="http://schemas.openxmlformats.org/markup-compatibility/2006" xmlns:p14="http://schemas.microsoft.com/office/powerpoint/2010/main">
    <mc:Choice Requires="p14">
      <p:transition spd="slow" p14:dur="2000" advTm="69358"/>
    </mc:Choice>
    <mc:Fallback xmlns="">
      <p:transition spd="slow" advTm="69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txBody>
            <a:bodyPr/>
            <a:lstStyle/>
            <a:p>
              <a:endParaRPr lang="en-GB"/>
            </a:p>
          </p:txBody>
        </p:sp>
      </p:grpSp>
      <p:sp>
        <p:nvSpPr>
          <p:cNvPr id="2" name="Title 1">
            <a:extLst>
              <a:ext uri="{FF2B5EF4-FFF2-40B4-BE49-F238E27FC236}">
                <a16:creationId xmlns:a16="http://schemas.microsoft.com/office/drawing/2014/main" id="{65522C76-37C2-E282-90B2-A389902F9F24}"/>
              </a:ext>
            </a:extLst>
          </p:cNvPr>
          <p:cNvSpPr>
            <a:spLocks noGrp="1"/>
          </p:cNvSpPr>
          <p:nvPr>
            <p:ph type="title"/>
          </p:nvPr>
        </p:nvSpPr>
        <p:spPr>
          <a:xfrm>
            <a:off x="1154954" y="960968"/>
            <a:ext cx="8761413" cy="706964"/>
          </a:xfrm>
        </p:spPr>
        <p:txBody>
          <a:bodyPr>
            <a:normAutofit/>
          </a:bodyPr>
          <a:lstStyle/>
          <a:p>
            <a:r>
              <a:rPr lang="en-GB" sz="3300">
                <a:solidFill>
                  <a:srgbClr val="FFFFFF"/>
                </a:solidFill>
                <a:latin typeface="Arial" panose="020B0604020202020204" pitchFamily="34" charset="0"/>
                <a:cs typeface="Arial" panose="020B0604020202020204" pitchFamily="34" charset="0"/>
              </a:rPr>
              <a:t>How COPD Affects the Respiratory System</a:t>
            </a:r>
          </a:p>
        </p:txBody>
      </p:sp>
      <p:sp>
        <p:nvSpPr>
          <p:cNvPr id="13" name="Rectangle 12">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00D35D9-AA9B-DA95-B4BA-AA5F60189A32}"/>
              </a:ext>
            </a:extLst>
          </p:cNvPr>
          <p:cNvGraphicFramePr>
            <a:graphicFrameLocks noGrp="1"/>
          </p:cNvGraphicFramePr>
          <p:nvPr>
            <p:ph idx="1"/>
            <p:extLst>
              <p:ext uri="{D42A27DB-BD31-4B8C-83A1-F6EECF244321}">
                <p14:modId xmlns:p14="http://schemas.microsoft.com/office/powerpoint/2010/main" val="1817826055"/>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Video 17">
            <a:hlinkClick r:id="" action="ppaction://media"/>
            <a:extLst>
              <a:ext uri="{FF2B5EF4-FFF2-40B4-BE49-F238E27FC236}">
                <a16:creationId xmlns:a16="http://schemas.microsoft.com/office/drawing/2014/main" id="{4181F287-D3C0-5B40-09F8-C15157194A2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58625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0640"/>
    </mc:Choice>
    <mc:Fallback xmlns="">
      <p:transition spd="slow" advTm="60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D32A-ED83-39F9-A597-5892BCDAA601}"/>
              </a:ext>
            </a:extLst>
          </p:cNvPr>
          <p:cNvSpPr>
            <a:spLocks noGrp="1"/>
          </p:cNvSpPr>
          <p:nvPr>
            <p:ph type="title"/>
          </p:nvPr>
        </p:nvSpPr>
        <p:spPr/>
        <p:txBody>
          <a:bodyPr/>
          <a:lstStyle/>
          <a:p>
            <a:r>
              <a:rPr lang="en-GB" sz="2800" dirty="0">
                <a:latin typeface="Arial" panose="020B0604020202020204" pitchFamily="34" charset="0"/>
                <a:cs typeface="Arial" panose="020B0604020202020204" pitchFamily="34" charset="0"/>
              </a:rPr>
              <a:t>Case study</a:t>
            </a:r>
          </a:p>
        </p:txBody>
      </p:sp>
      <p:sp>
        <p:nvSpPr>
          <p:cNvPr id="3" name="Content Placeholder 2">
            <a:extLst>
              <a:ext uri="{FF2B5EF4-FFF2-40B4-BE49-F238E27FC236}">
                <a16:creationId xmlns:a16="http://schemas.microsoft.com/office/drawing/2014/main" id="{4DC58EFB-6898-0A05-2A1A-0CC1B5CD4973}"/>
              </a:ext>
            </a:extLst>
          </p:cNvPr>
          <p:cNvSpPr>
            <a:spLocks noGrp="1"/>
          </p:cNvSpPr>
          <p:nvPr>
            <p:ph idx="1"/>
          </p:nvPr>
        </p:nvSpPr>
        <p:spPr>
          <a:xfrm>
            <a:off x="190500" y="2298700"/>
            <a:ext cx="7095117" cy="4179592"/>
          </a:xfrm>
        </p:spPr>
        <p:txBody>
          <a:bodyPr>
            <a:normAutofit lnSpcReduction="10000"/>
          </a:bodyPr>
          <a:lstStyle/>
          <a:p>
            <a:r>
              <a:rPr lang="en-GB" sz="1100" b="1" dirty="0">
                <a:solidFill>
                  <a:schemeClr val="tx1"/>
                </a:solidFill>
                <a:latin typeface="Arial" panose="020B0604020202020204" pitchFamily="34" charset="0"/>
                <a:cs typeface="Arial" panose="020B0604020202020204" pitchFamily="34" charset="0"/>
              </a:rPr>
              <a:t>David Williams</a:t>
            </a:r>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68-year-old</a:t>
            </a:r>
            <a:r>
              <a:rPr lang="en-GB" sz="1100" dirty="0">
                <a:solidFill>
                  <a:schemeClr val="tx1"/>
                </a:solidFill>
                <a:latin typeface="Arial" panose="020B0604020202020204" pitchFamily="34" charset="0"/>
                <a:cs typeface="Arial" panose="020B0604020202020204" pitchFamily="34" charset="0"/>
              </a:rPr>
              <a:t> retired construction worker. </a:t>
            </a:r>
          </a:p>
          <a:p>
            <a:r>
              <a:rPr lang="en-GB" sz="1100" dirty="0">
                <a:solidFill>
                  <a:schemeClr val="tx1"/>
                </a:solidFill>
                <a:latin typeface="Arial" panose="020B0604020202020204" pitchFamily="34" charset="0"/>
                <a:cs typeface="Arial" panose="020B0604020202020204" pitchFamily="34" charset="0"/>
              </a:rPr>
              <a:t>Diagnosed with </a:t>
            </a:r>
            <a:r>
              <a:rPr lang="en-GB" sz="1100" b="1" dirty="0">
                <a:solidFill>
                  <a:schemeClr val="tx1"/>
                </a:solidFill>
                <a:latin typeface="Arial" panose="020B0604020202020204" pitchFamily="34" charset="0"/>
                <a:cs typeface="Arial" panose="020B0604020202020204" pitchFamily="34" charset="0"/>
              </a:rPr>
              <a:t>moderate Chronic Obstructive Pulmonary Disease (COPD)</a:t>
            </a:r>
            <a:r>
              <a:rPr lang="en-GB" sz="1100" dirty="0">
                <a:solidFill>
                  <a:schemeClr val="tx1"/>
                </a:solidFill>
                <a:latin typeface="Arial" panose="020B0604020202020204" pitchFamily="34" charset="0"/>
                <a:cs typeface="Arial" panose="020B0604020202020204" pitchFamily="34" charset="0"/>
              </a:rPr>
              <a:t>. </a:t>
            </a:r>
          </a:p>
          <a:p>
            <a:r>
              <a:rPr lang="en-GB" sz="1100" dirty="0">
                <a:solidFill>
                  <a:schemeClr val="tx1"/>
                </a:solidFill>
                <a:latin typeface="Arial" panose="020B0604020202020204" pitchFamily="34" charset="0"/>
                <a:cs typeface="Arial" panose="020B0604020202020204" pitchFamily="34" charset="0"/>
              </a:rPr>
              <a:t>Smoked </a:t>
            </a:r>
            <a:r>
              <a:rPr lang="en-GB" sz="1100" b="1" dirty="0">
                <a:solidFill>
                  <a:schemeClr val="tx1"/>
                </a:solidFill>
                <a:latin typeface="Arial" panose="020B0604020202020204" pitchFamily="34" charset="0"/>
                <a:cs typeface="Arial" panose="020B0604020202020204" pitchFamily="34" charset="0"/>
              </a:rPr>
              <a:t>20 cigarettes per day for 40 years</a:t>
            </a:r>
            <a:r>
              <a:rPr lang="en-GB" sz="1100" dirty="0">
                <a:solidFill>
                  <a:schemeClr val="tx1"/>
                </a:solidFill>
                <a:latin typeface="Arial" panose="020B0604020202020204" pitchFamily="34" charset="0"/>
                <a:cs typeface="Arial" panose="020B0604020202020204" pitchFamily="34" charset="0"/>
              </a:rPr>
              <a:t> before quitting </a:t>
            </a:r>
            <a:r>
              <a:rPr lang="en-GB" sz="1100" b="1" dirty="0">
                <a:solidFill>
                  <a:schemeClr val="tx1"/>
                </a:solidFill>
                <a:latin typeface="Arial" panose="020B0604020202020204" pitchFamily="34" charset="0"/>
                <a:cs typeface="Arial" panose="020B0604020202020204" pitchFamily="34" charset="0"/>
              </a:rPr>
              <a:t>2 years ago</a:t>
            </a:r>
            <a:r>
              <a:rPr lang="en-GB" sz="1100" dirty="0">
                <a:solidFill>
                  <a:schemeClr val="tx1"/>
                </a:solidFill>
                <a:latin typeface="Arial" panose="020B0604020202020204" pitchFamily="34" charset="0"/>
                <a:cs typeface="Arial" panose="020B0604020202020204" pitchFamily="34" charset="0"/>
              </a:rPr>
              <a:t>. </a:t>
            </a:r>
          </a:p>
          <a:p>
            <a:r>
              <a:rPr lang="en-GB" sz="1100" dirty="0">
                <a:solidFill>
                  <a:schemeClr val="tx1"/>
                </a:solidFill>
                <a:latin typeface="Arial" panose="020B0604020202020204" pitchFamily="34" charset="0"/>
                <a:cs typeface="Arial" panose="020B0604020202020204" pitchFamily="34" charset="0"/>
              </a:rPr>
              <a:t>Experiences </a:t>
            </a:r>
            <a:r>
              <a:rPr lang="en-GB" sz="1100" b="1" dirty="0">
                <a:solidFill>
                  <a:schemeClr val="tx1"/>
                </a:solidFill>
                <a:latin typeface="Arial" panose="020B0604020202020204" pitchFamily="34" charset="0"/>
                <a:cs typeface="Arial" panose="020B0604020202020204" pitchFamily="34" charset="0"/>
              </a:rPr>
              <a:t>breathlessness on exertion, persistent productive cough, wheezing, and fatigue</a:t>
            </a:r>
            <a:r>
              <a:rPr lang="en-GB" sz="1100" dirty="0">
                <a:solidFill>
                  <a:schemeClr val="tx1"/>
                </a:solidFill>
                <a:latin typeface="Arial" panose="020B0604020202020204" pitchFamily="34" charset="0"/>
                <a:cs typeface="Arial" panose="020B0604020202020204" pitchFamily="34" charset="0"/>
              </a:rPr>
              <a:t>. </a:t>
            </a:r>
          </a:p>
          <a:p>
            <a:r>
              <a:rPr lang="en-GB" sz="1100" dirty="0">
                <a:solidFill>
                  <a:schemeClr val="tx1"/>
                </a:solidFill>
                <a:latin typeface="Arial" panose="020B0604020202020204" pitchFamily="34" charset="0"/>
                <a:cs typeface="Arial" panose="020B0604020202020204" pitchFamily="34" charset="0"/>
              </a:rPr>
              <a:t>Has had </a:t>
            </a:r>
            <a:r>
              <a:rPr lang="en-GB" sz="1100" b="1" dirty="0">
                <a:solidFill>
                  <a:schemeClr val="tx1"/>
                </a:solidFill>
                <a:latin typeface="Arial" panose="020B0604020202020204" pitchFamily="34" charset="0"/>
                <a:cs typeface="Arial" panose="020B0604020202020204" pitchFamily="34" charset="0"/>
              </a:rPr>
              <a:t>2 hospital admissions</a:t>
            </a:r>
            <a:r>
              <a:rPr lang="en-GB" sz="1100" dirty="0">
                <a:solidFill>
                  <a:schemeClr val="tx1"/>
                </a:solidFill>
                <a:latin typeface="Arial" panose="020B0604020202020204" pitchFamily="34" charset="0"/>
                <a:cs typeface="Arial" panose="020B0604020202020204" pitchFamily="34" charset="0"/>
              </a:rPr>
              <a:t> in the past year due to COPD exacerbations.</a:t>
            </a:r>
          </a:p>
          <a:p>
            <a:r>
              <a:rPr lang="en-GB" sz="1100"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BMI:</a:t>
            </a:r>
            <a:r>
              <a:rPr lang="en-GB" sz="1100"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22 kg/m²</a:t>
            </a:r>
            <a:r>
              <a:rPr lang="en-GB" sz="1100" dirty="0">
                <a:solidFill>
                  <a:schemeClr val="tx1"/>
                </a:solidFill>
                <a:latin typeface="Arial" panose="020B0604020202020204" pitchFamily="34" charset="0"/>
                <a:cs typeface="Arial" panose="020B0604020202020204" pitchFamily="34" charset="0"/>
              </a:rPr>
              <a:t> (healthy weight), with recent mild unintentional weight loss. </a:t>
            </a:r>
          </a:p>
          <a:p>
            <a:r>
              <a:rPr lang="en-GB" sz="1100" b="1" dirty="0">
                <a:solidFill>
                  <a:schemeClr val="tx1"/>
                </a:solidFill>
                <a:latin typeface="Arial" panose="020B0604020202020204" pitchFamily="34" charset="0"/>
                <a:cs typeface="Arial" panose="020B0604020202020204" pitchFamily="34" charset="0"/>
              </a:rPr>
              <a:t>Oxygen saturation (SpO₂):</a:t>
            </a:r>
            <a:r>
              <a:rPr lang="en-GB" sz="1100"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91% on room air</a:t>
            </a:r>
            <a:r>
              <a:rPr lang="en-GB" sz="1100" dirty="0">
                <a:solidFill>
                  <a:schemeClr val="tx1"/>
                </a:solidFill>
                <a:latin typeface="Arial" panose="020B0604020202020204" pitchFamily="34" charset="0"/>
                <a:cs typeface="Arial" panose="020B0604020202020204" pitchFamily="34" charset="0"/>
              </a:rPr>
              <a:t>, indicating reduced oxygenation. </a:t>
            </a:r>
          </a:p>
          <a:p>
            <a:r>
              <a:rPr lang="en-GB" sz="1100" b="1" dirty="0">
                <a:solidFill>
                  <a:schemeClr val="tx1"/>
                </a:solidFill>
                <a:latin typeface="Arial" panose="020B0604020202020204" pitchFamily="34" charset="0"/>
                <a:cs typeface="Arial" panose="020B0604020202020204" pitchFamily="34" charset="0"/>
              </a:rPr>
              <a:t>Lives alone</a:t>
            </a:r>
            <a:r>
              <a:rPr lang="en-GB" sz="1100" dirty="0">
                <a:solidFill>
                  <a:schemeClr val="tx1"/>
                </a:solidFill>
                <a:latin typeface="Arial" panose="020B0604020202020204" pitchFamily="34" charset="0"/>
                <a:cs typeface="Arial" panose="020B0604020202020204" pitchFamily="34" charset="0"/>
              </a:rPr>
              <a:t> in a bungalow; daughter visits regularly to provide support with shopping and household tasks. </a:t>
            </a:r>
          </a:p>
          <a:p>
            <a:r>
              <a:rPr lang="en-GB" sz="1100" dirty="0">
                <a:solidFill>
                  <a:schemeClr val="tx1"/>
                </a:solidFill>
                <a:latin typeface="Arial" panose="020B0604020202020204" pitchFamily="34" charset="0"/>
                <a:cs typeface="Arial" panose="020B0604020202020204" pitchFamily="34" charset="0"/>
              </a:rPr>
              <a:t>Independent with personal care but struggles with </a:t>
            </a:r>
            <a:r>
              <a:rPr lang="en-GB" sz="1100" b="1" dirty="0">
                <a:solidFill>
                  <a:schemeClr val="tx1"/>
                </a:solidFill>
                <a:latin typeface="Arial" panose="020B0604020202020204" pitchFamily="34" charset="0"/>
                <a:cs typeface="Arial" panose="020B0604020202020204" pitchFamily="34" charset="0"/>
              </a:rPr>
              <a:t>climbing stairs, carrying groceries, and gardening</a:t>
            </a:r>
            <a:r>
              <a:rPr lang="en-GB" sz="1100" dirty="0">
                <a:solidFill>
                  <a:schemeClr val="tx1"/>
                </a:solidFill>
                <a:latin typeface="Arial" panose="020B0604020202020204" pitchFamily="34" charset="0"/>
                <a:cs typeface="Arial" panose="020B0604020202020204" pitchFamily="34" charset="0"/>
              </a:rPr>
              <a:t>. </a:t>
            </a:r>
          </a:p>
          <a:p>
            <a:r>
              <a:rPr lang="en-GB" sz="1100" b="1" dirty="0">
                <a:solidFill>
                  <a:schemeClr val="tx1"/>
                </a:solidFill>
                <a:latin typeface="Arial" panose="020B0604020202020204" pitchFamily="34" charset="0"/>
                <a:cs typeface="Arial" panose="020B0604020202020204" pitchFamily="34" charset="0"/>
              </a:rPr>
              <a:t>Current medications:</a:t>
            </a:r>
            <a:r>
              <a:rPr lang="en-GB" sz="1100" dirty="0">
                <a:solidFill>
                  <a:schemeClr val="tx1"/>
                </a:solidFill>
                <a:latin typeface="Arial" panose="020B0604020202020204" pitchFamily="34" charset="0"/>
                <a:cs typeface="Arial" panose="020B0604020202020204" pitchFamily="34" charset="0"/>
              </a:rPr>
              <a:t> </a:t>
            </a:r>
            <a:r>
              <a:rPr lang="en-GB" sz="1100" b="1" dirty="0">
                <a:solidFill>
                  <a:schemeClr val="tx1"/>
                </a:solidFill>
                <a:latin typeface="Arial" panose="020B0604020202020204" pitchFamily="34" charset="0"/>
                <a:cs typeface="Arial" panose="020B0604020202020204" pitchFamily="34" charset="0"/>
              </a:rPr>
              <a:t>Tiotropium (LAMA)</a:t>
            </a:r>
            <a:r>
              <a:rPr lang="en-GB" sz="1100" dirty="0">
                <a:solidFill>
                  <a:schemeClr val="tx1"/>
                </a:solidFill>
                <a:latin typeface="Arial" panose="020B0604020202020204" pitchFamily="34" charset="0"/>
                <a:cs typeface="Arial" panose="020B0604020202020204" pitchFamily="34" charset="0"/>
              </a:rPr>
              <a:t> – once daily. </a:t>
            </a:r>
          </a:p>
          <a:p>
            <a:r>
              <a:rPr lang="en-GB" sz="1100" b="1" dirty="0">
                <a:solidFill>
                  <a:schemeClr val="tx1"/>
                </a:solidFill>
                <a:latin typeface="Arial" panose="020B0604020202020204" pitchFamily="34" charset="0"/>
                <a:cs typeface="Arial" panose="020B0604020202020204" pitchFamily="34" charset="0"/>
              </a:rPr>
              <a:t>Budesonide/Formoterol (ICS/LABA)</a:t>
            </a:r>
            <a:r>
              <a:rPr lang="en-GB" sz="1100" dirty="0">
                <a:solidFill>
                  <a:schemeClr val="tx1"/>
                </a:solidFill>
                <a:latin typeface="Arial" panose="020B0604020202020204" pitchFamily="34" charset="0"/>
                <a:cs typeface="Arial" panose="020B0604020202020204" pitchFamily="34" charset="0"/>
              </a:rPr>
              <a:t> – twice daily. </a:t>
            </a:r>
          </a:p>
          <a:p>
            <a:r>
              <a:rPr lang="en-GB" sz="1100" b="1" dirty="0">
                <a:solidFill>
                  <a:schemeClr val="tx1"/>
                </a:solidFill>
                <a:latin typeface="Arial" panose="020B0604020202020204" pitchFamily="34" charset="0"/>
                <a:cs typeface="Arial" panose="020B0604020202020204" pitchFamily="34" charset="0"/>
              </a:rPr>
              <a:t>Salbutamol (SABA)</a:t>
            </a:r>
            <a:r>
              <a:rPr lang="en-GB" sz="1100" dirty="0">
                <a:solidFill>
                  <a:schemeClr val="tx1"/>
                </a:solidFill>
                <a:latin typeface="Arial" panose="020B0604020202020204" pitchFamily="34" charset="0"/>
                <a:cs typeface="Arial" panose="020B0604020202020204" pitchFamily="34" charset="0"/>
              </a:rPr>
              <a:t> – as needed for symptom relief. </a:t>
            </a:r>
          </a:p>
          <a:p>
            <a:r>
              <a:rPr lang="en-GB" sz="1100" dirty="0">
                <a:solidFill>
                  <a:schemeClr val="tx1"/>
                </a:solidFill>
                <a:latin typeface="Arial" panose="020B0604020202020204" pitchFamily="34" charset="0"/>
                <a:cs typeface="Arial" panose="020B0604020202020204" pitchFamily="34" charset="0"/>
              </a:rPr>
              <a:t>Receives </a:t>
            </a:r>
            <a:r>
              <a:rPr lang="en-GB" sz="1100" b="1" dirty="0">
                <a:solidFill>
                  <a:schemeClr val="tx1"/>
                </a:solidFill>
                <a:latin typeface="Arial" panose="020B0604020202020204" pitchFamily="34" charset="0"/>
                <a:cs typeface="Arial" panose="020B0604020202020204" pitchFamily="34" charset="0"/>
              </a:rPr>
              <a:t>annual influenza</a:t>
            </a:r>
            <a:r>
              <a:rPr lang="en-GB" sz="1100" dirty="0">
                <a:solidFill>
                  <a:schemeClr val="tx1"/>
                </a:solidFill>
                <a:latin typeface="Arial" panose="020B0604020202020204" pitchFamily="34" charset="0"/>
                <a:cs typeface="Arial" panose="020B0604020202020204" pitchFamily="34" charset="0"/>
              </a:rPr>
              <a:t> and </a:t>
            </a:r>
            <a:r>
              <a:rPr lang="en-GB" sz="1100" b="1" dirty="0">
                <a:solidFill>
                  <a:schemeClr val="tx1"/>
                </a:solidFill>
                <a:latin typeface="Arial" panose="020B0604020202020204" pitchFamily="34" charset="0"/>
                <a:cs typeface="Arial" panose="020B0604020202020204" pitchFamily="34" charset="0"/>
              </a:rPr>
              <a:t>pneumococcal vaccinations</a:t>
            </a:r>
            <a:r>
              <a:rPr lang="en-GB" sz="1100" dirty="0">
                <a:solidFill>
                  <a:schemeClr val="tx1"/>
                </a:solidFill>
                <a:latin typeface="Arial" panose="020B0604020202020204" pitchFamily="34" charset="0"/>
                <a:cs typeface="Arial" panose="020B0604020202020204" pitchFamily="34" charset="0"/>
              </a:rPr>
              <a:t> to reduce the risk of respiratory infections.</a:t>
            </a:r>
            <a:endParaRPr lang="en-GB" dirty="0">
              <a:solidFill>
                <a:schemeClr val="tx1"/>
              </a:solidFill>
              <a:latin typeface="Arial" panose="020B0604020202020204" pitchFamily="34" charset="0"/>
              <a:cs typeface="Arial" panose="020B0604020202020204" pitchFamily="34" charset="0"/>
            </a:endParaRPr>
          </a:p>
        </p:txBody>
      </p:sp>
      <p:pic>
        <p:nvPicPr>
          <p:cNvPr id="4" name="Picture 3" descr="A man holding a cell phone in his right hand">
            <a:extLst>
              <a:ext uri="{FF2B5EF4-FFF2-40B4-BE49-F238E27FC236}">
                <a16:creationId xmlns:a16="http://schemas.microsoft.com/office/drawing/2014/main" id="{FB217102-3310-50A6-F7C7-3D866C8B29B5}"/>
              </a:ext>
            </a:extLst>
          </p:cNvPr>
          <p:cNvPicPr>
            <a:picLocks noChangeAspect="1"/>
          </p:cNvPicPr>
          <p:nvPr/>
        </p:nvPicPr>
        <p:blipFill>
          <a:blip r:embed="rId4"/>
          <a:stretch>
            <a:fillRect/>
          </a:stretch>
        </p:blipFill>
        <p:spPr>
          <a:xfrm>
            <a:off x="7285617" y="2485350"/>
            <a:ext cx="4302730" cy="3398982"/>
          </a:xfrm>
          <a:prstGeom prst="rect">
            <a:avLst/>
          </a:prstGeom>
        </p:spPr>
      </p:pic>
      <p:sp>
        <p:nvSpPr>
          <p:cNvPr id="5" name="TextBox 4">
            <a:extLst>
              <a:ext uri="{FF2B5EF4-FFF2-40B4-BE49-F238E27FC236}">
                <a16:creationId xmlns:a16="http://schemas.microsoft.com/office/drawing/2014/main" id="{9934F2F0-6D00-E183-0268-3EC59C5426F9}"/>
              </a:ext>
            </a:extLst>
          </p:cNvPr>
          <p:cNvSpPr txBox="1"/>
          <p:nvPr/>
        </p:nvSpPr>
        <p:spPr>
          <a:xfrm>
            <a:off x="8460509" y="5889473"/>
            <a:ext cx="2382982" cy="261610"/>
          </a:xfrm>
          <a:prstGeom prst="rect">
            <a:avLst/>
          </a:prstGeom>
          <a:noFill/>
        </p:spPr>
        <p:txBody>
          <a:bodyPr wrap="square" rtlCol="0">
            <a:spAutoFit/>
          </a:bodyPr>
          <a:lstStyle/>
          <a:p>
            <a:r>
              <a:rPr lang="en-GB" sz="1100" dirty="0" err="1">
                <a:latin typeface="Arial" panose="020B0604020202020204" pitchFamily="34" charset="0"/>
                <a:cs typeface="Arial" panose="020B0604020202020204" pitchFamily="34" charset="0"/>
              </a:rPr>
              <a:t>CNordic</a:t>
            </a:r>
            <a:r>
              <a:rPr lang="en-GB" sz="1100" dirty="0">
                <a:latin typeface="Arial" panose="020B0604020202020204" pitchFamily="34" charset="0"/>
                <a:cs typeface="Arial" panose="020B0604020202020204" pitchFamily="34" charset="0"/>
              </a:rPr>
              <a:t> Nordic (no date)</a:t>
            </a:r>
          </a:p>
        </p:txBody>
      </p:sp>
      <p:pic>
        <p:nvPicPr>
          <p:cNvPr id="15" name="Video 14">
            <a:hlinkClick r:id="" action="ppaction://media"/>
            <a:extLst>
              <a:ext uri="{FF2B5EF4-FFF2-40B4-BE49-F238E27FC236}">
                <a16:creationId xmlns:a16="http://schemas.microsoft.com/office/drawing/2014/main" id="{04651BC5-35D3-40AA-AE52-1C2713D0C96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34802503"/>
      </p:ext>
    </p:extLst>
  </p:cSld>
  <p:clrMapOvr>
    <a:masterClrMapping/>
  </p:clrMapOvr>
  <mc:AlternateContent xmlns:mc="http://schemas.openxmlformats.org/markup-compatibility/2006" xmlns:p14="http://schemas.microsoft.com/office/powerpoint/2010/main">
    <mc:Choice Requires="p14">
      <p:transition spd="slow" p14:dur="2000" advTm="134257"/>
    </mc:Choice>
    <mc:Fallback xmlns="">
      <p:transition spd="slow" advTm="134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4487A-D23D-8160-A7AF-7D7EBA618AA6}"/>
              </a:ext>
            </a:extLst>
          </p:cNvPr>
          <p:cNvSpPr>
            <a:spLocks noGrp="1"/>
          </p:cNvSpPr>
          <p:nvPr>
            <p:ph type="title"/>
          </p:nvPr>
        </p:nvSpPr>
        <p:spPr/>
        <p:txBody>
          <a:bodyPr/>
          <a:lstStyle/>
          <a:p>
            <a:pPr algn="ctr"/>
            <a:r>
              <a:rPr lang="en-GB" dirty="0"/>
              <a:t>Risk Factors</a:t>
            </a:r>
          </a:p>
        </p:txBody>
      </p:sp>
      <p:sp>
        <p:nvSpPr>
          <p:cNvPr id="3" name="Content Placeholder 2">
            <a:extLst>
              <a:ext uri="{FF2B5EF4-FFF2-40B4-BE49-F238E27FC236}">
                <a16:creationId xmlns:a16="http://schemas.microsoft.com/office/drawing/2014/main" id="{38E9C73D-C53F-2DAD-E065-658A2184ED72}"/>
              </a:ext>
            </a:extLst>
          </p:cNvPr>
          <p:cNvSpPr>
            <a:spLocks noGrp="1"/>
          </p:cNvSpPr>
          <p:nvPr>
            <p:ph idx="1"/>
          </p:nvPr>
        </p:nvSpPr>
        <p:spPr>
          <a:xfrm>
            <a:off x="647700" y="2603500"/>
            <a:ext cx="9332913" cy="3860800"/>
          </a:xfrm>
        </p:spPr>
        <p:txBody>
          <a:bodyPr>
            <a:normAutofit/>
          </a:bodyPr>
          <a:lstStyle/>
          <a:p>
            <a:r>
              <a:rPr lang="en-GB" sz="1200" dirty="0">
                <a:solidFill>
                  <a:schemeClr val="tx1"/>
                </a:solidFill>
                <a:latin typeface="Arial" panose="020B0604020202020204" pitchFamily="34" charset="0"/>
                <a:cs typeface="Arial" panose="020B0604020202020204" pitchFamily="34" charset="0"/>
              </a:rPr>
              <a:t>There are several risk factors to COPD. They are:</a:t>
            </a:r>
          </a:p>
          <a:p>
            <a:r>
              <a:rPr lang="en-GB" sz="1200" b="1" dirty="0">
                <a:solidFill>
                  <a:schemeClr val="tx1"/>
                </a:solidFill>
                <a:latin typeface="Arial" panose="020B0604020202020204" pitchFamily="34" charset="0"/>
                <a:cs typeface="Arial" panose="020B0604020202020204" pitchFamily="34" charset="0"/>
              </a:rPr>
              <a:t>Smoking (primary risk factor):</a:t>
            </a:r>
            <a:r>
              <a:rPr lang="en-GB" sz="1200" dirty="0">
                <a:solidFill>
                  <a:schemeClr val="tx1"/>
                </a:solidFill>
                <a:latin typeface="Arial" panose="020B0604020202020204" pitchFamily="34" charset="0"/>
                <a:cs typeface="Arial" panose="020B0604020202020204" pitchFamily="34" charset="0"/>
              </a:rPr>
              <a:t> Tobacco smoke causes chronic inflammation, damages the airways and alveoli, and reduces lung function over time. </a:t>
            </a:r>
          </a:p>
          <a:p>
            <a:r>
              <a:rPr lang="en-GB" sz="1200" b="1" dirty="0">
                <a:solidFill>
                  <a:schemeClr val="tx1"/>
                </a:solidFill>
                <a:latin typeface="Arial" panose="020B0604020202020204" pitchFamily="34" charset="0"/>
                <a:cs typeface="Arial" panose="020B0604020202020204" pitchFamily="34" charset="0"/>
              </a:rPr>
              <a:t>Passive smoking:</a:t>
            </a:r>
            <a:r>
              <a:rPr lang="en-GB" sz="1200" dirty="0">
                <a:solidFill>
                  <a:schemeClr val="tx1"/>
                </a:solidFill>
                <a:latin typeface="Arial" panose="020B0604020202020204" pitchFamily="34" charset="0"/>
                <a:cs typeface="Arial" panose="020B0604020202020204" pitchFamily="34" charset="0"/>
              </a:rPr>
              <a:t> Regular exposure to second-hand smoke irritates the lungs and contributes to long-term airway damage. </a:t>
            </a:r>
          </a:p>
          <a:p>
            <a:r>
              <a:rPr lang="en-GB" sz="1200" b="1" dirty="0">
                <a:solidFill>
                  <a:schemeClr val="tx1"/>
                </a:solidFill>
                <a:latin typeface="Arial" panose="020B0604020202020204" pitchFamily="34" charset="0"/>
                <a:cs typeface="Arial" panose="020B0604020202020204" pitchFamily="34" charset="0"/>
              </a:rPr>
              <a:t>Air pollution:</a:t>
            </a:r>
            <a:r>
              <a:rPr lang="en-GB" sz="1200" dirty="0">
                <a:solidFill>
                  <a:schemeClr val="tx1"/>
                </a:solidFill>
                <a:latin typeface="Arial" panose="020B0604020202020204" pitchFamily="34" charset="0"/>
                <a:cs typeface="Arial" panose="020B0604020202020204" pitchFamily="34" charset="0"/>
              </a:rPr>
              <a:t> Long-term exposure to polluted air causes airway inflammation and accelerates the decline in lung function.</a:t>
            </a:r>
          </a:p>
          <a:p>
            <a:r>
              <a:rPr lang="en-GB" sz="1200" dirty="0">
                <a:solidFill>
                  <a:schemeClr val="tx1"/>
                </a:solidFill>
                <a:latin typeface="Arial" panose="020B0604020202020204" pitchFamily="34" charset="0"/>
                <a:cs typeface="Arial" panose="020B0604020202020204" pitchFamily="34" charset="0"/>
              </a:rPr>
              <a:t> </a:t>
            </a:r>
            <a:r>
              <a:rPr lang="en-GB" sz="1200" b="1" dirty="0">
                <a:solidFill>
                  <a:schemeClr val="tx1"/>
                </a:solidFill>
                <a:latin typeface="Arial" panose="020B0604020202020204" pitchFamily="34" charset="0"/>
                <a:cs typeface="Arial" panose="020B0604020202020204" pitchFamily="34" charset="0"/>
              </a:rPr>
              <a:t>Occupational exposure:</a:t>
            </a:r>
            <a:r>
              <a:rPr lang="en-GB" sz="1200" dirty="0">
                <a:solidFill>
                  <a:schemeClr val="tx1"/>
                </a:solidFill>
                <a:latin typeface="Arial" panose="020B0604020202020204" pitchFamily="34" charset="0"/>
                <a:cs typeface="Arial" panose="020B0604020202020204" pitchFamily="34" charset="0"/>
              </a:rPr>
              <a:t> Dust, chemicals, and fumes inhaled in workplaces such as construction, mining, and manufacturing damage lung tissue after prolonged exposure. </a:t>
            </a:r>
          </a:p>
          <a:p>
            <a:r>
              <a:rPr lang="en-GB" sz="1200" b="1" dirty="0">
                <a:solidFill>
                  <a:schemeClr val="tx1"/>
                </a:solidFill>
                <a:latin typeface="Arial" panose="020B0604020202020204" pitchFamily="34" charset="0"/>
                <a:cs typeface="Arial" panose="020B0604020202020204" pitchFamily="34" charset="0"/>
              </a:rPr>
              <a:t>Genetic factors:</a:t>
            </a:r>
            <a:r>
              <a:rPr lang="en-GB" sz="1200" dirty="0">
                <a:solidFill>
                  <a:schemeClr val="tx1"/>
                </a:solidFill>
                <a:latin typeface="Arial" panose="020B0604020202020204" pitchFamily="34" charset="0"/>
                <a:cs typeface="Arial" panose="020B0604020202020204" pitchFamily="34" charset="0"/>
              </a:rPr>
              <a:t> Alpha-1 antitrypsin deficiency reduces protection of lung tissue, increasing the risk of developing emphysema even in non-smokers. </a:t>
            </a:r>
          </a:p>
          <a:p>
            <a:r>
              <a:rPr lang="en-GB" sz="1200" b="1" dirty="0">
                <a:solidFill>
                  <a:schemeClr val="tx1"/>
                </a:solidFill>
                <a:latin typeface="Arial" panose="020B0604020202020204" pitchFamily="34" charset="0"/>
                <a:cs typeface="Arial" panose="020B0604020202020204" pitchFamily="34" charset="0"/>
              </a:rPr>
              <a:t>Respiratory infections:</a:t>
            </a:r>
            <a:r>
              <a:rPr lang="en-GB" sz="1200" dirty="0">
                <a:solidFill>
                  <a:schemeClr val="tx1"/>
                </a:solidFill>
                <a:latin typeface="Arial" panose="020B0604020202020204" pitchFamily="34" charset="0"/>
                <a:cs typeface="Arial" panose="020B0604020202020204" pitchFamily="34" charset="0"/>
              </a:rPr>
              <a:t> Frequent childhood or recurrent respiratory infections can impair lung development and increase susceptibility to COPD later in life. </a:t>
            </a:r>
          </a:p>
          <a:p>
            <a:r>
              <a:rPr lang="en-GB" sz="1200" b="1" dirty="0">
                <a:solidFill>
                  <a:schemeClr val="tx1"/>
                </a:solidFill>
                <a:latin typeface="Arial" panose="020B0604020202020204" pitchFamily="34" charset="0"/>
                <a:cs typeface="Arial" panose="020B0604020202020204" pitchFamily="34" charset="0"/>
              </a:rPr>
              <a:t>Increasing age:</a:t>
            </a:r>
            <a:r>
              <a:rPr lang="en-GB" sz="1200" dirty="0">
                <a:solidFill>
                  <a:schemeClr val="tx1"/>
                </a:solidFill>
                <a:latin typeface="Arial" panose="020B0604020202020204" pitchFamily="34" charset="0"/>
                <a:cs typeface="Arial" panose="020B0604020202020204" pitchFamily="34" charset="0"/>
              </a:rPr>
              <a:t> Lung function naturally declines with age, and the cumulative effects of harmful exposures make COPD more likely to develop (NHS, 2024; World Health Organisation, 2025).</a:t>
            </a:r>
          </a:p>
        </p:txBody>
      </p:sp>
      <p:pic>
        <p:nvPicPr>
          <p:cNvPr id="18" name="Video 17">
            <a:hlinkClick r:id="" action="ppaction://media"/>
            <a:extLst>
              <a:ext uri="{FF2B5EF4-FFF2-40B4-BE49-F238E27FC236}">
                <a16:creationId xmlns:a16="http://schemas.microsoft.com/office/drawing/2014/main" id="{6E489941-8ACB-6776-8831-0DDA6FED202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65449388"/>
      </p:ext>
    </p:extLst>
  </p:cSld>
  <p:clrMapOvr>
    <a:masterClrMapping/>
  </p:clrMapOvr>
  <mc:AlternateContent xmlns:mc="http://schemas.openxmlformats.org/markup-compatibility/2006" xmlns:p14="http://schemas.microsoft.com/office/powerpoint/2010/main">
    <mc:Choice Requires="p14">
      <p:transition spd="slow" p14:dur="2000" advTm="27453"/>
    </mc:Choice>
    <mc:Fallback xmlns="">
      <p:transition spd="slow" advTm="274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E9C7-C92C-5146-21E3-930E94F85DA5}"/>
              </a:ext>
            </a:extLst>
          </p:cNvPr>
          <p:cNvSpPr>
            <a:spLocks noGrp="1"/>
          </p:cNvSpPr>
          <p:nvPr>
            <p:ph type="title"/>
          </p:nvPr>
        </p:nvSpPr>
        <p:spPr/>
        <p:txBody>
          <a:bodyPr/>
          <a:lstStyle/>
          <a:p>
            <a:r>
              <a:rPr lang="en-GB" dirty="0"/>
              <a:t>Assessment </a:t>
            </a:r>
          </a:p>
        </p:txBody>
      </p:sp>
      <p:sp>
        <p:nvSpPr>
          <p:cNvPr id="3" name="Content Placeholder 2">
            <a:extLst>
              <a:ext uri="{FF2B5EF4-FFF2-40B4-BE49-F238E27FC236}">
                <a16:creationId xmlns:a16="http://schemas.microsoft.com/office/drawing/2014/main" id="{1032E04A-2340-06D8-96D3-7784A5409B20}"/>
              </a:ext>
            </a:extLst>
          </p:cNvPr>
          <p:cNvSpPr>
            <a:spLocks noGrp="1"/>
          </p:cNvSpPr>
          <p:nvPr>
            <p:ph idx="1"/>
          </p:nvPr>
        </p:nvSpPr>
        <p:spPr/>
        <p:txBody>
          <a:bodyPr>
            <a:normAutofit/>
          </a:bodyPr>
          <a:lstStyle/>
          <a:p>
            <a:r>
              <a:rPr lang="en-GB" sz="1200" b="1" dirty="0">
                <a:solidFill>
                  <a:schemeClr val="tx1"/>
                </a:solidFill>
                <a:latin typeface="Arial" panose="020B0604020202020204" pitchFamily="34" charset="0"/>
                <a:cs typeface="Arial" panose="020B0604020202020204" pitchFamily="34" charset="0"/>
              </a:rPr>
              <a:t>Assessment and Diagnosis</a:t>
            </a:r>
          </a:p>
          <a:p>
            <a:r>
              <a:rPr lang="en-GB" sz="1200" b="1" dirty="0">
                <a:solidFill>
                  <a:schemeClr val="tx1"/>
                </a:solidFill>
                <a:latin typeface="Arial" panose="020B0604020202020204" pitchFamily="34" charset="0"/>
                <a:cs typeface="Arial" panose="020B0604020202020204" pitchFamily="34" charset="0"/>
              </a:rPr>
              <a:t>Spirometry:</a:t>
            </a:r>
            <a:r>
              <a:rPr lang="en-GB" sz="1200" dirty="0">
                <a:solidFill>
                  <a:schemeClr val="tx1"/>
                </a:solidFill>
                <a:latin typeface="Arial" panose="020B0604020202020204" pitchFamily="34" charset="0"/>
                <a:cs typeface="Arial" panose="020B0604020202020204" pitchFamily="34" charset="0"/>
              </a:rPr>
              <a:t> Measures lung function by assessing the amount and speed of air that can be exhaled (FEV₁ and FVC). It confirms the presence of airflow obstruction, determines the severity of COPD, and helps monitor disease progression. </a:t>
            </a:r>
          </a:p>
          <a:p>
            <a:r>
              <a:rPr lang="en-GB" sz="1200" b="1" dirty="0">
                <a:solidFill>
                  <a:schemeClr val="tx1"/>
                </a:solidFill>
                <a:latin typeface="Arial" panose="020B0604020202020204" pitchFamily="34" charset="0"/>
                <a:cs typeface="Arial" panose="020B0604020202020204" pitchFamily="34" charset="0"/>
              </a:rPr>
              <a:t>Oxygen saturation (SpO₂):</a:t>
            </a:r>
            <a:r>
              <a:rPr lang="en-GB" sz="1200" dirty="0">
                <a:solidFill>
                  <a:schemeClr val="tx1"/>
                </a:solidFill>
                <a:latin typeface="Arial" panose="020B0604020202020204" pitchFamily="34" charset="0"/>
                <a:cs typeface="Arial" panose="020B0604020202020204" pitchFamily="34" charset="0"/>
              </a:rPr>
              <a:t> Measured using a pulse oximeter to assess how much oxygen is carried in the blood. Low oxygen saturation indicates impaired gas exchange and helps determine whether oxygen therapy or further investigations are required. </a:t>
            </a:r>
          </a:p>
          <a:p>
            <a:r>
              <a:rPr lang="en-GB" sz="1200" b="1" dirty="0">
                <a:solidFill>
                  <a:schemeClr val="tx1"/>
                </a:solidFill>
                <a:latin typeface="Arial" panose="020B0604020202020204" pitchFamily="34" charset="0"/>
                <a:cs typeface="Arial" panose="020B0604020202020204" pitchFamily="34" charset="0"/>
              </a:rPr>
              <a:t>Body Mass Index (BMI):</a:t>
            </a:r>
            <a:r>
              <a:rPr lang="en-GB" sz="1200" dirty="0">
                <a:solidFill>
                  <a:schemeClr val="tx1"/>
                </a:solidFill>
                <a:latin typeface="Arial" panose="020B0604020202020204" pitchFamily="34" charset="0"/>
                <a:cs typeface="Arial" panose="020B0604020202020204" pitchFamily="34" charset="0"/>
              </a:rPr>
              <a:t> Assesses nutritional status and body weight. A low BMI may indicate muscle wasting and poor prognosis, while a high BMI can increase the effort required for breathing and reduce exercise tolerance. </a:t>
            </a:r>
          </a:p>
          <a:p>
            <a:r>
              <a:rPr lang="en-GB" sz="1200" b="1" dirty="0">
                <a:solidFill>
                  <a:schemeClr val="tx1"/>
                </a:solidFill>
                <a:latin typeface="Arial" panose="020B0604020202020204" pitchFamily="34" charset="0"/>
                <a:cs typeface="Arial" panose="020B0604020202020204" pitchFamily="34" charset="0"/>
              </a:rPr>
              <a:t>Chest X-ray:</a:t>
            </a:r>
            <a:r>
              <a:rPr lang="en-GB" sz="1200" dirty="0">
                <a:solidFill>
                  <a:schemeClr val="tx1"/>
                </a:solidFill>
                <a:latin typeface="Arial" panose="020B0604020202020204" pitchFamily="34" charset="0"/>
                <a:cs typeface="Arial" panose="020B0604020202020204" pitchFamily="34" charset="0"/>
              </a:rPr>
              <a:t> Helps exclude other respiratory conditions, such as pneumonia or lung cancer, and may identify lung hyperinflation associated with COPD. </a:t>
            </a:r>
          </a:p>
          <a:p>
            <a:r>
              <a:rPr lang="en-GB" sz="1200" b="1" dirty="0">
                <a:solidFill>
                  <a:schemeClr val="tx1"/>
                </a:solidFill>
                <a:latin typeface="Arial" panose="020B0604020202020204" pitchFamily="34" charset="0"/>
                <a:cs typeface="Arial" panose="020B0604020202020204" pitchFamily="34" charset="0"/>
              </a:rPr>
              <a:t>Medical history and physical examination:</a:t>
            </a:r>
            <a:r>
              <a:rPr lang="en-GB" sz="1200" dirty="0">
                <a:solidFill>
                  <a:schemeClr val="tx1"/>
                </a:solidFill>
                <a:latin typeface="Arial" panose="020B0604020202020204" pitchFamily="34" charset="0"/>
                <a:cs typeface="Arial" panose="020B0604020202020204" pitchFamily="34" charset="0"/>
              </a:rPr>
              <a:t> Evaluates symptoms, smoking history, occupational exposure, and exacerbation frequency to support diagnosis and guide treatment planning (NICE, 2023; GOLD, 2025).</a:t>
            </a:r>
          </a:p>
        </p:txBody>
      </p:sp>
      <p:pic>
        <p:nvPicPr>
          <p:cNvPr id="18" name="Video 17">
            <a:hlinkClick r:id="" action="ppaction://media"/>
            <a:extLst>
              <a:ext uri="{FF2B5EF4-FFF2-40B4-BE49-F238E27FC236}">
                <a16:creationId xmlns:a16="http://schemas.microsoft.com/office/drawing/2014/main" id="{6575B9AA-DD81-F0B1-E42B-80FD3C248B6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5412791"/>
      </p:ext>
    </p:extLst>
  </p:cSld>
  <p:clrMapOvr>
    <a:masterClrMapping/>
  </p:clrMapOvr>
  <mc:AlternateContent xmlns:mc="http://schemas.openxmlformats.org/markup-compatibility/2006" xmlns:p14="http://schemas.microsoft.com/office/powerpoint/2010/main">
    <mc:Choice Requires="p14">
      <p:transition spd="slow" p14:dur="2000" advTm="91628"/>
    </mc:Choice>
    <mc:Fallback xmlns="">
      <p:transition spd="slow" advTm="916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E961F-1423-C4AE-EDCF-AAA5111ECC5C}"/>
              </a:ext>
            </a:extLst>
          </p:cNvPr>
          <p:cNvSpPr>
            <a:spLocks noGrp="1"/>
          </p:cNvSpPr>
          <p:nvPr>
            <p:ph type="title"/>
          </p:nvPr>
        </p:nvSpPr>
        <p:spPr/>
        <p:txBody>
          <a:bodyPr/>
          <a:lstStyle/>
          <a:p>
            <a:pPr algn="ctr"/>
            <a:r>
              <a:rPr lang="en-GB" dirty="0"/>
              <a:t>Care plan</a:t>
            </a:r>
          </a:p>
        </p:txBody>
      </p:sp>
      <p:sp>
        <p:nvSpPr>
          <p:cNvPr id="3" name="Content Placeholder 2">
            <a:extLst>
              <a:ext uri="{FF2B5EF4-FFF2-40B4-BE49-F238E27FC236}">
                <a16:creationId xmlns:a16="http://schemas.microsoft.com/office/drawing/2014/main" id="{0AB16802-C24E-AA9B-6DA8-70CEEE7E67E8}"/>
              </a:ext>
            </a:extLst>
          </p:cNvPr>
          <p:cNvSpPr>
            <a:spLocks noGrp="1"/>
          </p:cNvSpPr>
          <p:nvPr>
            <p:ph idx="1"/>
          </p:nvPr>
        </p:nvSpPr>
        <p:spPr>
          <a:xfrm>
            <a:off x="457200" y="2603499"/>
            <a:ext cx="10693400" cy="3859293"/>
          </a:xfrm>
        </p:spPr>
        <p:txBody>
          <a:bodyPr>
            <a:normAutofit/>
          </a:bodyPr>
          <a:lstStyle/>
          <a:p>
            <a:pPr marL="0" indent="0">
              <a:buNone/>
            </a:pPr>
            <a:r>
              <a:rPr lang="en-GB" sz="1200" dirty="0">
                <a:solidFill>
                  <a:schemeClr val="tx1"/>
                </a:solidFill>
                <a:latin typeface="Arial" panose="020B0604020202020204" pitchFamily="34" charset="0"/>
                <a:cs typeface="Arial" panose="020B0604020202020204" pitchFamily="34" charset="0"/>
              </a:rPr>
              <a:t>Care interventions:</a:t>
            </a:r>
          </a:p>
          <a:p>
            <a:r>
              <a:rPr lang="en-GB" sz="1200" b="1" dirty="0">
                <a:solidFill>
                  <a:schemeClr val="tx1"/>
                </a:solidFill>
                <a:latin typeface="Arial" panose="020B0604020202020204" pitchFamily="34" charset="0"/>
                <a:cs typeface="Arial" panose="020B0604020202020204" pitchFamily="34" charset="0"/>
              </a:rPr>
              <a:t>Smoking cessation:</a:t>
            </a:r>
            <a:r>
              <a:rPr lang="en-GB" sz="1200" dirty="0">
                <a:solidFill>
                  <a:schemeClr val="tx1"/>
                </a:solidFill>
                <a:latin typeface="Arial" panose="020B0604020202020204" pitchFamily="34" charset="0"/>
                <a:cs typeface="Arial" panose="020B0604020202020204" pitchFamily="34" charset="0"/>
              </a:rPr>
              <a:t> The most effective intervention to slow the progression of COPD by reducing further lung damage and improving long-term respiratory health. </a:t>
            </a:r>
          </a:p>
          <a:p>
            <a:r>
              <a:rPr lang="en-GB" sz="1200" b="1" dirty="0">
                <a:solidFill>
                  <a:schemeClr val="tx1"/>
                </a:solidFill>
                <a:latin typeface="Arial" panose="020B0604020202020204" pitchFamily="34" charset="0"/>
                <a:cs typeface="Arial" panose="020B0604020202020204" pitchFamily="34" charset="0"/>
              </a:rPr>
              <a:t>Bronchodilator inhalers:</a:t>
            </a:r>
            <a:r>
              <a:rPr lang="en-GB" sz="1200" dirty="0">
                <a:solidFill>
                  <a:schemeClr val="tx1"/>
                </a:solidFill>
                <a:latin typeface="Arial" panose="020B0604020202020204" pitchFamily="34" charset="0"/>
                <a:cs typeface="Arial" panose="020B0604020202020204" pitchFamily="34" charset="0"/>
              </a:rPr>
              <a:t> Relax the airway muscles, widen the airways, improve airflow, and reduce symptoms such as breathlessness and wheezing. </a:t>
            </a:r>
          </a:p>
          <a:p>
            <a:r>
              <a:rPr lang="en-GB" sz="1200" b="1" dirty="0">
                <a:solidFill>
                  <a:schemeClr val="tx1"/>
                </a:solidFill>
                <a:latin typeface="Arial" panose="020B0604020202020204" pitchFamily="34" charset="0"/>
                <a:cs typeface="Arial" panose="020B0604020202020204" pitchFamily="34" charset="0"/>
              </a:rPr>
              <a:t>Pulmonary rehabilitation:</a:t>
            </a:r>
            <a:r>
              <a:rPr lang="en-GB" sz="1200" dirty="0">
                <a:solidFill>
                  <a:schemeClr val="tx1"/>
                </a:solidFill>
                <a:latin typeface="Arial" panose="020B0604020202020204" pitchFamily="34" charset="0"/>
                <a:cs typeface="Arial" panose="020B0604020202020204" pitchFamily="34" charset="0"/>
              </a:rPr>
              <a:t> Combines exercise, breathing techniques, and education to improve exercise tolerance, reduce breathlessness, and enhance quality of life. </a:t>
            </a:r>
          </a:p>
          <a:p>
            <a:r>
              <a:rPr lang="en-GB" sz="1200" b="1" dirty="0">
                <a:solidFill>
                  <a:schemeClr val="tx1"/>
                </a:solidFill>
                <a:latin typeface="Arial" panose="020B0604020202020204" pitchFamily="34" charset="0"/>
                <a:cs typeface="Arial" panose="020B0604020202020204" pitchFamily="34" charset="0"/>
              </a:rPr>
              <a:t>Vaccinations (influenza and pneumococcal):</a:t>
            </a:r>
            <a:r>
              <a:rPr lang="en-GB" sz="1200" dirty="0">
                <a:solidFill>
                  <a:schemeClr val="tx1"/>
                </a:solidFill>
                <a:latin typeface="Arial" panose="020B0604020202020204" pitchFamily="34" charset="0"/>
                <a:cs typeface="Arial" panose="020B0604020202020204" pitchFamily="34" charset="0"/>
              </a:rPr>
              <a:t> Reduce the risk of respiratory infections that can trigger COPD exacerbations and hospital admissions. </a:t>
            </a:r>
          </a:p>
          <a:p>
            <a:r>
              <a:rPr lang="en-GB" sz="1200" b="1" dirty="0">
                <a:solidFill>
                  <a:schemeClr val="tx1"/>
                </a:solidFill>
                <a:latin typeface="Arial" panose="020B0604020202020204" pitchFamily="34" charset="0"/>
                <a:cs typeface="Arial" panose="020B0604020202020204" pitchFamily="34" charset="0"/>
              </a:rPr>
              <a:t>Oxygen therapy (if indicated):</a:t>
            </a:r>
            <a:r>
              <a:rPr lang="en-GB" sz="1200" dirty="0">
                <a:solidFill>
                  <a:schemeClr val="tx1"/>
                </a:solidFill>
                <a:latin typeface="Arial" panose="020B0604020202020204" pitchFamily="34" charset="0"/>
                <a:cs typeface="Arial" panose="020B0604020202020204" pitchFamily="34" charset="0"/>
              </a:rPr>
              <a:t> Increases blood oxygen levels in patients with chronic hypoxaemia, improving tissue oxygenation and reducing strain on the heart. </a:t>
            </a:r>
          </a:p>
          <a:p>
            <a:r>
              <a:rPr lang="en-GB" sz="1200" b="1" dirty="0">
                <a:solidFill>
                  <a:schemeClr val="tx1"/>
                </a:solidFill>
                <a:latin typeface="Arial" panose="020B0604020202020204" pitchFamily="34" charset="0"/>
                <a:cs typeface="Arial" panose="020B0604020202020204" pitchFamily="34" charset="0"/>
              </a:rPr>
              <a:t>Nutritional support:</a:t>
            </a:r>
            <a:r>
              <a:rPr lang="en-GB" sz="1200" dirty="0">
                <a:solidFill>
                  <a:schemeClr val="tx1"/>
                </a:solidFill>
                <a:latin typeface="Arial" panose="020B0604020202020204" pitchFamily="34" charset="0"/>
                <a:cs typeface="Arial" panose="020B0604020202020204" pitchFamily="34" charset="0"/>
              </a:rPr>
              <a:t> Helps maintain a healthy body weight and muscle strength, improving energy levels, immune function, and the ability to breathe effectively. </a:t>
            </a:r>
          </a:p>
          <a:p>
            <a:r>
              <a:rPr lang="en-GB" sz="1200" b="1" dirty="0">
                <a:solidFill>
                  <a:schemeClr val="tx1"/>
                </a:solidFill>
                <a:latin typeface="Arial" panose="020B0604020202020204" pitchFamily="34" charset="0"/>
                <a:cs typeface="Arial" panose="020B0604020202020204" pitchFamily="34" charset="0"/>
              </a:rPr>
              <a:t>Self-management education:</a:t>
            </a:r>
            <a:r>
              <a:rPr lang="en-GB" sz="1200" dirty="0">
                <a:solidFill>
                  <a:schemeClr val="tx1"/>
                </a:solidFill>
                <a:latin typeface="Arial" panose="020B0604020202020204" pitchFamily="34" charset="0"/>
                <a:cs typeface="Arial" panose="020B0604020202020204" pitchFamily="34" charset="0"/>
              </a:rPr>
              <a:t> Teaches correct inhaler technique, symptom monitoring, breathing exercises, and when to seek medical help, enabling patients to better manage their condition and reduce exacerbations (NICE, 2023; GOLD, 2025).</a:t>
            </a:r>
          </a:p>
        </p:txBody>
      </p:sp>
      <p:pic>
        <p:nvPicPr>
          <p:cNvPr id="9" name="Video 8">
            <a:hlinkClick r:id="" action="ppaction://media"/>
            <a:extLst>
              <a:ext uri="{FF2B5EF4-FFF2-40B4-BE49-F238E27FC236}">
                <a16:creationId xmlns:a16="http://schemas.microsoft.com/office/drawing/2014/main" id="{C327817A-65ED-AF00-359D-ADD7AE7CDD3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3181006"/>
      </p:ext>
    </p:extLst>
  </p:cSld>
  <p:clrMapOvr>
    <a:masterClrMapping/>
  </p:clrMapOvr>
  <mc:AlternateContent xmlns:mc="http://schemas.openxmlformats.org/markup-compatibility/2006" xmlns:p14="http://schemas.microsoft.com/office/powerpoint/2010/main">
    <mc:Choice Requires="p14">
      <p:transition spd="slow" p14:dur="2000" advTm="119750"/>
    </mc:Choice>
    <mc:Fallback xmlns="">
      <p:transition spd="slow" advTm="1197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F406C-BA61-23AA-8D79-D97DA6362ED5}"/>
              </a:ext>
            </a:extLst>
          </p:cNvPr>
          <p:cNvSpPr>
            <a:spLocks noGrp="1"/>
          </p:cNvSpPr>
          <p:nvPr>
            <p:ph type="title"/>
          </p:nvPr>
        </p:nvSpPr>
        <p:spPr/>
        <p:txBody>
          <a:bodyPr/>
          <a:lstStyle/>
          <a:p>
            <a:pPr algn="ctr"/>
            <a:r>
              <a:rPr lang="en-GB" dirty="0"/>
              <a:t>Monitoring </a:t>
            </a:r>
          </a:p>
        </p:txBody>
      </p:sp>
      <p:sp>
        <p:nvSpPr>
          <p:cNvPr id="3" name="Content Placeholder 2">
            <a:extLst>
              <a:ext uri="{FF2B5EF4-FFF2-40B4-BE49-F238E27FC236}">
                <a16:creationId xmlns:a16="http://schemas.microsoft.com/office/drawing/2014/main" id="{F72ED1CC-9FF0-883C-7F43-9F5EB68E3698}"/>
              </a:ext>
            </a:extLst>
          </p:cNvPr>
          <p:cNvSpPr>
            <a:spLocks noGrp="1"/>
          </p:cNvSpPr>
          <p:nvPr>
            <p:ph idx="1"/>
          </p:nvPr>
        </p:nvSpPr>
        <p:spPr>
          <a:xfrm>
            <a:off x="596900" y="2603500"/>
            <a:ext cx="9740900" cy="3898900"/>
          </a:xfrm>
        </p:spPr>
        <p:txBody>
          <a:bodyPr>
            <a:normAutofit lnSpcReduction="10000"/>
          </a:bodyPr>
          <a:lstStyle/>
          <a:p>
            <a:r>
              <a:rPr lang="en-GB" sz="1200" b="1" dirty="0">
                <a:solidFill>
                  <a:schemeClr val="tx1"/>
                </a:solidFill>
                <a:latin typeface="Arial" panose="020B0604020202020204" pitchFamily="34" charset="0"/>
                <a:cs typeface="Arial" panose="020B0604020202020204" pitchFamily="34" charset="0"/>
              </a:rPr>
              <a:t>Ongoing Monitoring</a:t>
            </a:r>
          </a:p>
          <a:p>
            <a:r>
              <a:rPr lang="en-GB" sz="1200" b="1" dirty="0">
                <a:solidFill>
                  <a:schemeClr val="tx1"/>
                </a:solidFill>
                <a:latin typeface="Arial" panose="020B0604020202020204" pitchFamily="34" charset="0"/>
                <a:cs typeface="Arial" panose="020B0604020202020204" pitchFamily="34" charset="0"/>
              </a:rPr>
              <a:t>Regular spirometry:</a:t>
            </a:r>
            <a:r>
              <a:rPr lang="en-GB" sz="1200" dirty="0">
                <a:solidFill>
                  <a:schemeClr val="tx1"/>
                </a:solidFill>
                <a:latin typeface="Arial" panose="020B0604020202020204" pitchFamily="34" charset="0"/>
                <a:cs typeface="Arial" panose="020B0604020202020204" pitchFamily="34" charset="0"/>
              </a:rPr>
              <a:t> Monitors changes in lung function, helping healthcare professionals identify disease progression and adjust treatment before symptoms worsen. </a:t>
            </a:r>
          </a:p>
          <a:p>
            <a:r>
              <a:rPr lang="en-GB" sz="1200" b="1" dirty="0">
                <a:solidFill>
                  <a:schemeClr val="tx1"/>
                </a:solidFill>
                <a:latin typeface="Arial" panose="020B0604020202020204" pitchFamily="34" charset="0"/>
                <a:cs typeface="Arial" panose="020B0604020202020204" pitchFamily="34" charset="0"/>
              </a:rPr>
              <a:t>Oxygen saturation (SpO₂):</a:t>
            </a:r>
            <a:r>
              <a:rPr lang="en-GB" sz="1200" dirty="0">
                <a:solidFill>
                  <a:schemeClr val="tx1"/>
                </a:solidFill>
                <a:latin typeface="Arial" panose="020B0604020202020204" pitchFamily="34" charset="0"/>
                <a:cs typeface="Arial" panose="020B0604020202020204" pitchFamily="34" charset="0"/>
              </a:rPr>
              <a:t> Detects reduced oxygen levels early, allowing timely intervention to prevent complications such as hypoxaemia. </a:t>
            </a:r>
          </a:p>
          <a:p>
            <a:r>
              <a:rPr lang="en-GB" sz="1200" b="1" dirty="0">
                <a:solidFill>
                  <a:schemeClr val="tx1"/>
                </a:solidFill>
                <a:latin typeface="Arial" panose="020B0604020202020204" pitchFamily="34" charset="0"/>
                <a:cs typeface="Arial" panose="020B0604020202020204" pitchFamily="34" charset="0"/>
              </a:rPr>
              <a:t>Symptom monitoring:</a:t>
            </a:r>
            <a:r>
              <a:rPr lang="en-GB" sz="1200" dirty="0">
                <a:solidFill>
                  <a:schemeClr val="tx1"/>
                </a:solidFill>
                <a:latin typeface="Arial" panose="020B0604020202020204" pitchFamily="34" charset="0"/>
                <a:cs typeface="Arial" panose="020B0604020202020204" pitchFamily="34" charset="0"/>
              </a:rPr>
              <a:t> Regular assessment of breathlessness, cough, sputum production, and fatigue helps identify early signs of an exacerbation so treatment can begin promptly. </a:t>
            </a:r>
          </a:p>
          <a:p>
            <a:r>
              <a:rPr lang="en-GB" sz="1200" b="1" dirty="0">
                <a:solidFill>
                  <a:schemeClr val="tx1"/>
                </a:solidFill>
                <a:latin typeface="Arial" panose="020B0604020202020204" pitchFamily="34" charset="0"/>
                <a:cs typeface="Arial" panose="020B0604020202020204" pitchFamily="34" charset="0"/>
              </a:rPr>
              <a:t>Medication and inhaler technique reviews:</a:t>
            </a:r>
            <a:r>
              <a:rPr lang="en-GB" sz="1200" dirty="0">
                <a:solidFill>
                  <a:schemeClr val="tx1"/>
                </a:solidFill>
                <a:latin typeface="Arial" panose="020B0604020202020204" pitchFamily="34" charset="0"/>
                <a:cs typeface="Arial" panose="020B0604020202020204" pitchFamily="34" charset="0"/>
              </a:rPr>
              <a:t> Ensure medications are used correctly and remain effective, reducing symptoms and preventing avoidable flare-ups. </a:t>
            </a:r>
          </a:p>
          <a:p>
            <a:r>
              <a:rPr lang="en-GB" sz="1200" b="1" dirty="0">
                <a:solidFill>
                  <a:schemeClr val="tx1"/>
                </a:solidFill>
                <a:latin typeface="Arial" panose="020B0604020202020204" pitchFamily="34" charset="0"/>
                <a:cs typeface="Arial" panose="020B0604020202020204" pitchFamily="34" charset="0"/>
              </a:rPr>
              <a:t>Monitoring exacerbation frequency:</a:t>
            </a:r>
            <a:r>
              <a:rPr lang="en-GB" sz="1200" dirty="0">
                <a:solidFill>
                  <a:schemeClr val="tx1"/>
                </a:solidFill>
                <a:latin typeface="Arial" panose="020B0604020202020204" pitchFamily="34" charset="0"/>
                <a:cs typeface="Arial" panose="020B0604020202020204" pitchFamily="34" charset="0"/>
              </a:rPr>
              <a:t> Recording hospital admissions and acute episodes helps evaluate disease control and identify patients who require additional support or changes to their treatment plan. </a:t>
            </a:r>
          </a:p>
          <a:p>
            <a:r>
              <a:rPr lang="en-GB" sz="1200" b="1" dirty="0">
                <a:solidFill>
                  <a:schemeClr val="tx1"/>
                </a:solidFill>
                <a:latin typeface="Arial" panose="020B0604020202020204" pitchFamily="34" charset="0"/>
                <a:cs typeface="Arial" panose="020B0604020202020204" pitchFamily="34" charset="0"/>
              </a:rPr>
              <a:t>Regular follow-up appointments:</a:t>
            </a:r>
            <a:r>
              <a:rPr lang="en-GB" sz="1200" dirty="0">
                <a:solidFill>
                  <a:schemeClr val="tx1"/>
                </a:solidFill>
                <a:latin typeface="Arial" panose="020B0604020202020204" pitchFamily="34" charset="0"/>
                <a:cs typeface="Arial" panose="020B0604020202020204" pitchFamily="34" charset="0"/>
              </a:rPr>
              <a:t> Enable healthcare professionals to review the patient's condition, reinforce self-management strategies, and provide lifestyle advice, helping reduce the risk of future exacerbations. </a:t>
            </a:r>
          </a:p>
          <a:p>
            <a:r>
              <a:rPr lang="en-GB" sz="1200" b="1" dirty="0">
                <a:solidFill>
                  <a:schemeClr val="tx1"/>
                </a:solidFill>
                <a:latin typeface="Arial" panose="020B0604020202020204" pitchFamily="34" charset="0"/>
                <a:cs typeface="Arial" panose="020B0604020202020204" pitchFamily="34" charset="0"/>
              </a:rPr>
              <a:t>Why regular monitoring reduces exacerbations:</a:t>
            </a:r>
            <a:br>
              <a:rPr lang="en-GB" sz="1200" dirty="0">
                <a:solidFill>
                  <a:schemeClr val="tx1"/>
                </a:solidFill>
                <a:latin typeface="Arial" panose="020B0604020202020204" pitchFamily="34" charset="0"/>
                <a:cs typeface="Arial" panose="020B0604020202020204" pitchFamily="34" charset="0"/>
              </a:rPr>
            </a:br>
            <a:r>
              <a:rPr lang="en-GB" sz="1200" dirty="0">
                <a:solidFill>
                  <a:schemeClr val="tx1"/>
                </a:solidFill>
                <a:latin typeface="Arial" panose="020B0604020202020204" pitchFamily="34" charset="0"/>
                <a:cs typeface="Arial" panose="020B0604020202020204" pitchFamily="34" charset="0"/>
              </a:rPr>
              <a:t>Early identification of worsening symptoms or declining lung function allows prompt treatment, preventing minor changes from developing into severe exacerbations. This reduces hospital admissions, slows disease progression, improves quality of life, and supports better long-term management of COPD (NICE, 2023; GOLD, 2025).</a:t>
            </a:r>
          </a:p>
        </p:txBody>
      </p:sp>
      <p:pic>
        <p:nvPicPr>
          <p:cNvPr id="10" name="Video 9">
            <a:hlinkClick r:id="" action="ppaction://media"/>
            <a:extLst>
              <a:ext uri="{FF2B5EF4-FFF2-40B4-BE49-F238E27FC236}">
                <a16:creationId xmlns:a16="http://schemas.microsoft.com/office/drawing/2014/main" id="{B3023B01-97F4-439F-1CA6-CC30856E609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5722771"/>
      </p:ext>
    </p:extLst>
  </p:cSld>
  <p:clrMapOvr>
    <a:masterClrMapping/>
  </p:clrMapOvr>
  <mc:AlternateContent xmlns:mc="http://schemas.openxmlformats.org/markup-compatibility/2006" xmlns:p14="http://schemas.microsoft.com/office/powerpoint/2010/main">
    <mc:Choice Requires="p14">
      <p:transition spd="slow" p14:dur="2000" advTm="69814"/>
    </mc:Choice>
    <mc:Fallback xmlns="">
      <p:transition spd="slow" advTm="69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F4BEC-4108-DEA0-78B3-1AD72A6E036A}"/>
              </a:ext>
            </a:extLst>
          </p:cNvPr>
          <p:cNvSpPr>
            <a:spLocks noGrp="1"/>
          </p:cNvSpPr>
          <p:nvPr>
            <p:ph type="title"/>
          </p:nvPr>
        </p:nvSpPr>
        <p:spPr/>
        <p:txBody>
          <a:bodyPr/>
          <a:lstStyle/>
          <a:p>
            <a:r>
              <a:rPr lang="en-GB" dirty="0"/>
              <a:t>Communication &amp; Ethics</a:t>
            </a:r>
          </a:p>
        </p:txBody>
      </p:sp>
      <p:sp>
        <p:nvSpPr>
          <p:cNvPr id="3" name="Content Placeholder 2">
            <a:extLst>
              <a:ext uri="{FF2B5EF4-FFF2-40B4-BE49-F238E27FC236}">
                <a16:creationId xmlns:a16="http://schemas.microsoft.com/office/drawing/2014/main" id="{EF13666B-4043-06E4-8725-479FBA10367A}"/>
              </a:ext>
            </a:extLst>
          </p:cNvPr>
          <p:cNvSpPr>
            <a:spLocks noGrp="1"/>
          </p:cNvSpPr>
          <p:nvPr>
            <p:ph idx="1"/>
          </p:nvPr>
        </p:nvSpPr>
        <p:spPr>
          <a:xfrm>
            <a:off x="449452" y="2311401"/>
            <a:ext cx="11285348" cy="4228884"/>
          </a:xfrm>
        </p:spPr>
        <p:txBody>
          <a:bodyPr>
            <a:normAutofit fontScale="77500" lnSpcReduction="20000"/>
          </a:bodyPr>
          <a:lstStyle/>
          <a:p>
            <a:r>
              <a:rPr lang="en-GB" b="1" dirty="0">
                <a:solidFill>
                  <a:schemeClr val="tx1"/>
                </a:solidFill>
                <a:latin typeface="Arial" panose="020B0604020202020204" pitchFamily="34" charset="0"/>
                <a:cs typeface="Arial" panose="020B0604020202020204" pitchFamily="34" charset="0"/>
              </a:rPr>
              <a:t>Communication &amp; Ethics</a:t>
            </a:r>
          </a:p>
          <a:p>
            <a:r>
              <a:rPr lang="en-GB" b="1" dirty="0">
                <a:solidFill>
                  <a:schemeClr val="tx1"/>
                </a:solidFill>
                <a:latin typeface="Arial" panose="020B0604020202020204" pitchFamily="34" charset="0"/>
                <a:cs typeface="Arial" panose="020B0604020202020204" pitchFamily="34" charset="0"/>
              </a:rPr>
              <a:t>Person-centred care:</a:t>
            </a:r>
            <a:r>
              <a:rPr lang="en-GB" dirty="0">
                <a:solidFill>
                  <a:schemeClr val="tx1"/>
                </a:solidFill>
                <a:latin typeface="Arial" panose="020B0604020202020204" pitchFamily="34" charset="0"/>
                <a:cs typeface="Arial" panose="020B0604020202020204" pitchFamily="34" charset="0"/>
              </a:rPr>
              <a:t> Care is tailored to the patient's individual needs, preferences, values, and goals. Involving the patient in planning their care improves treatment adherence, confidence, and quality of life. </a:t>
            </a:r>
          </a:p>
          <a:p>
            <a:r>
              <a:rPr lang="en-GB" b="1" dirty="0">
                <a:solidFill>
                  <a:schemeClr val="tx1"/>
                </a:solidFill>
                <a:latin typeface="Arial" panose="020B0604020202020204" pitchFamily="34" charset="0"/>
                <a:cs typeface="Arial" panose="020B0604020202020204" pitchFamily="34" charset="0"/>
              </a:rPr>
              <a:t>Shared decision-making:</a:t>
            </a:r>
            <a:r>
              <a:rPr lang="en-GB" dirty="0">
                <a:solidFill>
                  <a:schemeClr val="tx1"/>
                </a:solidFill>
                <a:latin typeface="Arial" panose="020B0604020202020204" pitchFamily="34" charset="0"/>
                <a:cs typeface="Arial" panose="020B0604020202020204" pitchFamily="34" charset="0"/>
              </a:rPr>
              <a:t> Healthcare professionals and the patient work together to choose treatments based on clinical evidence and the patient's preferences. This encourages active participation and supports long-term self-management. </a:t>
            </a:r>
          </a:p>
          <a:p>
            <a:r>
              <a:rPr lang="en-GB" b="1" dirty="0">
                <a:solidFill>
                  <a:schemeClr val="tx1"/>
                </a:solidFill>
                <a:latin typeface="Arial" panose="020B0604020202020204" pitchFamily="34" charset="0"/>
                <a:cs typeface="Arial" panose="020B0604020202020204" pitchFamily="34" charset="0"/>
              </a:rPr>
              <a:t>Clear communication:</a:t>
            </a:r>
            <a:r>
              <a:rPr lang="en-GB" dirty="0">
                <a:solidFill>
                  <a:schemeClr val="tx1"/>
                </a:solidFill>
                <a:latin typeface="Arial" panose="020B0604020202020204" pitchFamily="34" charset="0"/>
                <a:cs typeface="Arial" panose="020B0604020202020204" pitchFamily="34" charset="0"/>
              </a:rPr>
              <a:t> Information should be provided in simple, understandable language, with opportunities for the patient to ask questions. Effective communication promotes understanding of COPD, correct inhaler use, and recognition of worsening symptoms. </a:t>
            </a:r>
          </a:p>
          <a:p>
            <a:r>
              <a:rPr lang="en-GB" b="1" dirty="0">
                <a:solidFill>
                  <a:schemeClr val="tx1"/>
                </a:solidFill>
                <a:latin typeface="Arial" panose="020B0604020202020204" pitchFamily="34" charset="0"/>
                <a:cs typeface="Arial" panose="020B0604020202020204" pitchFamily="34" charset="0"/>
              </a:rPr>
              <a:t>Multidisciplinary team (MDT):</a:t>
            </a:r>
            <a:r>
              <a:rPr lang="en-GB" dirty="0">
                <a:solidFill>
                  <a:schemeClr val="tx1"/>
                </a:solidFill>
                <a:latin typeface="Arial" panose="020B0604020202020204" pitchFamily="34" charset="0"/>
                <a:cs typeface="Arial" panose="020B0604020202020204" pitchFamily="34" charset="0"/>
              </a:rPr>
              <a:t> Nurses, doctors, physiotherapists, respiratory specialists, pharmacists, dietitians, and smoking cessation advisers collaborate to provide coordinated, holistic care. </a:t>
            </a:r>
          </a:p>
          <a:p>
            <a:pPr marL="0" indent="0">
              <a:buNone/>
            </a:pPr>
            <a:r>
              <a:rPr lang="en-GB" b="1" dirty="0">
                <a:solidFill>
                  <a:schemeClr val="tx1"/>
                </a:solidFill>
                <a:latin typeface="Arial" panose="020B0604020202020204" pitchFamily="34" charset="0"/>
                <a:cs typeface="Arial" panose="020B0604020202020204" pitchFamily="34" charset="0"/>
              </a:rPr>
              <a:t>Ethical Principles</a:t>
            </a:r>
          </a:p>
          <a:p>
            <a:r>
              <a:rPr lang="en-GB" b="1" dirty="0">
                <a:solidFill>
                  <a:schemeClr val="tx1"/>
                </a:solidFill>
                <a:latin typeface="Arial" panose="020B0604020202020204" pitchFamily="34" charset="0"/>
                <a:cs typeface="Arial" panose="020B0604020202020204" pitchFamily="34" charset="0"/>
              </a:rPr>
              <a:t>Autonomy:</a:t>
            </a:r>
            <a:r>
              <a:rPr lang="en-GB" dirty="0">
                <a:solidFill>
                  <a:schemeClr val="tx1"/>
                </a:solidFill>
                <a:latin typeface="Arial" panose="020B0604020202020204" pitchFamily="34" charset="0"/>
                <a:cs typeface="Arial" panose="020B0604020202020204" pitchFamily="34" charset="0"/>
              </a:rPr>
              <a:t> Respecting the patient's right to make informed decisions about their treatment, including accepting or declining interventions. </a:t>
            </a:r>
          </a:p>
          <a:p>
            <a:r>
              <a:rPr lang="en-GB" b="1" dirty="0">
                <a:solidFill>
                  <a:schemeClr val="tx1"/>
                </a:solidFill>
                <a:latin typeface="Arial" panose="020B0604020202020204" pitchFamily="34" charset="0"/>
                <a:cs typeface="Arial" panose="020B0604020202020204" pitchFamily="34" charset="0"/>
              </a:rPr>
              <a:t>Beneficence:</a:t>
            </a:r>
            <a:r>
              <a:rPr lang="en-GB" dirty="0">
                <a:solidFill>
                  <a:schemeClr val="tx1"/>
                </a:solidFill>
                <a:latin typeface="Arial" panose="020B0604020202020204" pitchFamily="34" charset="0"/>
                <a:cs typeface="Arial" panose="020B0604020202020204" pitchFamily="34" charset="0"/>
              </a:rPr>
              <a:t> Acting in the patient's best interests by providing evidence-based treatments that improve health and quality of life. </a:t>
            </a:r>
          </a:p>
          <a:p>
            <a:r>
              <a:rPr lang="en-GB" b="1" dirty="0">
                <a:solidFill>
                  <a:schemeClr val="tx1"/>
                </a:solidFill>
                <a:latin typeface="Arial" panose="020B0604020202020204" pitchFamily="34" charset="0"/>
                <a:cs typeface="Arial" panose="020B0604020202020204" pitchFamily="34" charset="0"/>
              </a:rPr>
              <a:t>Non-maleficence:</a:t>
            </a:r>
            <a:r>
              <a:rPr lang="en-GB" dirty="0">
                <a:solidFill>
                  <a:schemeClr val="tx1"/>
                </a:solidFill>
                <a:latin typeface="Arial" panose="020B0604020202020204" pitchFamily="34" charset="0"/>
                <a:cs typeface="Arial" panose="020B0604020202020204" pitchFamily="34" charset="0"/>
              </a:rPr>
              <a:t> Avoiding harm by prescribing safe treatments, monitoring for side effects, and reducing the risk of complications. </a:t>
            </a:r>
          </a:p>
          <a:p>
            <a:r>
              <a:rPr lang="en-GB" b="1" dirty="0">
                <a:solidFill>
                  <a:schemeClr val="tx1"/>
                </a:solidFill>
                <a:latin typeface="Arial" panose="020B0604020202020204" pitchFamily="34" charset="0"/>
                <a:cs typeface="Arial" panose="020B0604020202020204" pitchFamily="34" charset="0"/>
              </a:rPr>
              <a:t>Justice:</a:t>
            </a:r>
            <a:r>
              <a:rPr lang="en-GB" dirty="0">
                <a:solidFill>
                  <a:schemeClr val="tx1"/>
                </a:solidFill>
                <a:latin typeface="Arial" panose="020B0604020202020204" pitchFamily="34" charset="0"/>
                <a:cs typeface="Arial" panose="020B0604020202020204" pitchFamily="34" charset="0"/>
              </a:rPr>
              <a:t> Ensuring fair and equal access to healthcare services, medications, pulmonary rehabilitation, and respiratory support regardless of background or personal circumstances (NMC, 2018).</a:t>
            </a:r>
          </a:p>
          <a:p>
            <a:endParaRPr lang="en-GB" dirty="0"/>
          </a:p>
        </p:txBody>
      </p:sp>
      <p:pic>
        <p:nvPicPr>
          <p:cNvPr id="6" name="Video 5">
            <a:hlinkClick r:id="" action="ppaction://media"/>
            <a:extLst>
              <a:ext uri="{FF2B5EF4-FFF2-40B4-BE49-F238E27FC236}">
                <a16:creationId xmlns:a16="http://schemas.microsoft.com/office/drawing/2014/main" id="{013F8E9A-3A29-FA8C-E629-76B4BA9B435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9136937"/>
      </p:ext>
    </p:extLst>
  </p:cSld>
  <p:clrMapOvr>
    <a:masterClrMapping/>
  </p:clrMapOvr>
  <mc:AlternateContent xmlns:mc="http://schemas.openxmlformats.org/markup-compatibility/2006" xmlns:p14="http://schemas.microsoft.com/office/powerpoint/2010/main">
    <mc:Choice Requires="p14">
      <p:transition spd="slow" p14:dur="2000" advTm="56056"/>
    </mc:Choice>
    <mc:Fallback xmlns="">
      <p:transition spd="slow" advTm="560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25755-8C68-01E3-B886-F742C6E1E3B8}"/>
              </a:ext>
            </a:extLst>
          </p:cNvPr>
          <p:cNvSpPr>
            <a:spLocks noGrp="1"/>
          </p:cNvSpPr>
          <p:nvPr>
            <p:ph type="title"/>
          </p:nvPr>
        </p:nvSpPr>
        <p:spPr/>
        <p:txBody>
          <a:bodyPr/>
          <a:lstStyle/>
          <a:p>
            <a:pPr algn="ctr"/>
            <a:r>
              <a:rPr lang="en-GB" dirty="0"/>
              <a:t>Health promotion</a:t>
            </a:r>
          </a:p>
        </p:txBody>
      </p:sp>
      <p:sp>
        <p:nvSpPr>
          <p:cNvPr id="3" name="Content Placeholder 2">
            <a:extLst>
              <a:ext uri="{FF2B5EF4-FFF2-40B4-BE49-F238E27FC236}">
                <a16:creationId xmlns:a16="http://schemas.microsoft.com/office/drawing/2014/main" id="{F797BEEB-7F53-633B-7565-F977C7AD9F32}"/>
              </a:ext>
            </a:extLst>
          </p:cNvPr>
          <p:cNvSpPr>
            <a:spLocks noGrp="1"/>
          </p:cNvSpPr>
          <p:nvPr>
            <p:ph idx="1"/>
          </p:nvPr>
        </p:nvSpPr>
        <p:spPr>
          <a:xfrm>
            <a:off x="571500" y="2324100"/>
            <a:ext cx="10731500" cy="4165600"/>
          </a:xfrm>
        </p:spPr>
        <p:txBody>
          <a:bodyPr>
            <a:normAutofit fontScale="92500" lnSpcReduction="10000"/>
          </a:bodyPr>
          <a:lstStyle/>
          <a:p>
            <a:r>
              <a:rPr lang="en-GB" sz="1400" b="1" dirty="0">
                <a:solidFill>
                  <a:schemeClr val="tx1"/>
                </a:solidFill>
                <a:latin typeface="Arial" panose="020B0604020202020204" pitchFamily="34" charset="0"/>
                <a:cs typeface="Arial" panose="020B0604020202020204" pitchFamily="34" charset="0"/>
              </a:rPr>
              <a:t>Health Promotion</a:t>
            </a:r>
          </a:p>
          <a:p>
            <a:r>
              <a:rPr lang="en-GB" sz="1400" b="1" dirty="0">
                <a:solidFill>
                  <a:schemeClr val="tx1"/>
                </a:solidFill>
                <a:latin typeface="Arial" panose="020B0604020202020204" pitchFamily="34" charset="0"/>
                <a:cs typeface="Arial" panose="020B0604020202020204" pitchFamily="34" charset="0"/>
              </a:rPr>
              <a:t>Smoking cessation:</a:t>
            </a:r>
            <a:r>
              <a:rPr lang="en-GB" sz="1400" dirty="0">
                <a:solidFill>
                  <a:schemeClr val="tx1"/>
                </a:solidFill>
                <a:latin typeface="Arial" panose="020B0604020202020204" pitchFamily="34" charset="0"/>
                <a:cs typeface="Arial" panose="020B0604020202020204" pitchFamily="34" charset="0"/>
              </a:rPr>
              <a:t> The most effective way to slow the progression of COPD by preventing further lung damage, improving lung function decline, and reducing the frequency of exacerbations. </a:t>
            </a:r>
          </a:p>
          <a:p>
            <a:r>
              <a:rPr lang="en-GB" sz="1400" b="1" dirty="0">
                <a:solidFill>
                  <a:schemeClr val="tx1"/>
                </a:solidFill>
                <a:latin typeface="Arial" panose="020B0604020202020204" pitchFamily="34" charset="0"/>
                <a:cs typeface="Arial" panose="020B0604020202020204" pitchFamily="34" charset="0"/>
              </a:rPr>
              <a:t>Regular physical activity and exercise:</a:t>
            </a:r>
            <a:r>
              <a:rPr lang="en-GB" sz="1400" dirty="0">
                <a:solidFill>
                  <a:schemeClr val="tx1"/>
                </a:solidFill>
                <a:latin typeface="Arial" panose="020B0604020202020204" pitchFamily="34" charset="0"/>
                <a:cs typeface="Arial" panose="020B0604020202020204" pitchFamily="34" charset="0"/>
              </a:rPr>
              <a:t> Improves cardiovascular fitness, muscle strength, and exercise tolerance, helping reduce breathlessness and maintain independence in daily activities. </a:t>
            </a:r>
          </a:p>
          <a:p>
            <a:r>
              <a:rPr lang="en-GB" sz="1400" b="1" dirty="0">
                <a:solidFill>
                  <a:schemeClr val="tx1"/>
                </a:solidFill>
                <a:latin typeface="Arial" panose="020B0604020202020204" pitchFamily="34" charset="0"/>
                <a:cs typeface="Arial" panose="020B0604020202020204" pitchFamily="34" charset="0"/>
              </a:rPr>
              <a:t>Healthy balanced diet:</a:t>
            </a:r>
            <a:r>
              <a:rPr lang="en-GB" sz="1400" dirty="0">
                <a:solidFill>
                  <a:schemeClr val="tx1"/>
                </a:solidFill>
                <a:latin typeface="Arial" panose="020B0604020202020204" pitchFamily="34" charset="0"/>
                <a:cs typeface="Arial" panose="020B0604020202020204" pitchFamily="34" charset="0"/>
              </a:rPr>
              <a:t> Supports a healthy body weight, preserves muscle mass, strengthens the immune system, and provides the energy needed for breathing and everyday activities. </a:t>
            </a:r>
          </a:p>
          <a:p>
            <a:r>
              <a:rPr lang="en-GB" sz="1400" b="1" dirty="0">
                <a:solidFill>
                  <a:schemeClr val="tx1"/>
                </a:solidFill>
                <a:latin typeface="Arial" panose="020B0604020202020204" pitchFamily="34" charset="0"/>
                <a:cs typeface="Arial" panose="020B0604020202020204" pitchFamily="34" charset="0"/>
              </a:rPr>
              <a:t>Annual influenza and pneumococcal vaccinations:</a:t>
            </a:r>
            <a:r>
              <a:rPr lang="en-GB" sz="1400" dirty="0">
                <a:solidFill>
                  <a:schemeClr val="tx1"/>
                </a:solidFill>
                <a:latin typeface="Arial" panose="020B0604020202020204" pitchFamily="34" charset="0"/>
                <a:cs typeface="Arial" panose="020B0604020202020204" pitchFamily="34" charset="0"/>
              </a:rPr>
              <a:t> Lower the risk of respiratory infections, reducing COPD exacerbations, hospital admissions, and complications. </a:t>
            </a:r>
          </a:p>
          <a:p>
            <a:r>
              <a:rPr lang="en-GB" sz="1400" b="1" dirty="0">
                <a:solidFill>
                  <a:schemeClr val="tx1"/>
                </a:solidFill>
                <a:latin typeface="Arial" panose="020B0604020202020204" pitchFamily="34" charset="0"/>
                <a:cs typeface="Arial" panose="020B0604020202020204" pitchFamily="34" charset="0"/>
              </a:rPr>
              <a:t>Pulmonary rehabilitation:</a:t>
            </a:r>
            <a:r>
              <a:rPr lang="en-GB" sz="1400" dirty="0">
                <a:solidFill>
                  <a:schemeClr val="tx1"/>
                </a:solidFill>
                <a:latin typeface="Arial" panose="020B0604020202020204" pitchFamily="34" charset="0"/>
                <a:cs typeface="Arial" panose="020B0604020202020204" pitchFamily="34" charset="0"/>
              </a:rPr>
              <a:t> Provides supervised exercise, breathing techniques, and education to improve physical function, reduce symptoms, increase confidence, and enhance quality of life. </a:t>
            </a:r>
          </a:p>
          <a:p>
            <a:r>
              <a:rPr lang="en-GB" sz="1400" b="1" dirty="0">
                <a:solidFill>
                  <a:schemeClr val="tx1"/>
                </a:solidFill>
                <a:latin typeface="Arial" panose="020B0604020202020204" pitchFamily="34" charset="0"/>
                <a:cs typeface="Arial" panose="020B0604020202020204" pitchFamily="34" charset="0"/>
              </a:rPr>
              <a:t>Patient education:</a:t>
            </a:r>
            <a:r>
              <a:rPr lang="en-GB" sz="1400" dirty="0">
                <a:solidFill>
                  <a:schemeClr val="tx1"/>
                </a:solidFill>
                <a:latin typeface="Arial" panose="020B0604020202020204" pitchFamily="34" charset="0"/>
                <a:cs typeface="Arial" panose="020B0604020202020204" pitchFamily="34" charset="0"/>
              </a:rPr>
              <a:t> Encourages correct inhaler technique, medication adherence, recognition of worsening symptoms, and self-management, enabling earlier treatment of exacerbations and reducing emergency hospital visits. </a:t>
            </a:r>
          </a:p>
          <a:p>
            <a:r>
              <a:rPr lang="en-GB" sz="1400" b="1" dirty="0">
                <a:solidFill>
                  <a:schemeClr val="tx1"/>
                </a:solidFill>
                <a:latin typeface="Arial" panose="020B0604020202020204" pitchFamily="34" charset="0"/>
                <a:cs typeface="Arial" panose="020B0604020202020204" pitchFamily="34" charset="0"/>
              </a:rPr>
              <a:t>Long-term benefits:</a:t>
            </a:r>
            <a:br>
              <a:rPr lang="en-GB" sz="1400" dirty="0">
                <a:solidFill>
                  <a:schemeClr val="tx1"/>
                </a:solidFill>
                <a:latin typeface="Arial" panose="020B0604020202020204" pitchFamily="34" charset="0"/>
                <a:cs typeface="Arial" panose="020B0604020202020204" pitchFamily="34" charset="0"/>
              </a:rPr>
            </a:br>
            <a:r>
              <a:rPr lang="en-GB" sz="1400" dirty="0">
                <a:solidFill>
                  <a:schemeClr val="tx1"/>
                </a:solidFill>
                <a:latin typeface="Arial" panose="020B0604020202020204" pitchFamily="34" charset="0"/>
                <a:cs typeface="Arial" panose="020B0604020202020204" pitchFamily="34" charset="0"/>
              </a:rPr>
              <a:t>Together, these health promotion interventions help slow disease progression, reduce the frequency and severity of exacerbations, improve quality of life, maintain independence, and decrease hospital admissions, leading to better long-term outcomes for people living with COPD (NHS, 2024; World Health Organisation, 2025; Asthma + Lung UK, 2024).</a:t>
            </a:r>
          </a:p>
          <a:p>
            <a:endParaRPr lang="en-GB" dirty="0"/>
          </a:p>
        </p:txBody>
      </p:sp>
      <p:pic>
        <p:nvPicPr>
          <p:cNvPr id="6" name="Video 5">
            <a:hlinkClick r:id="" action="ppaction://media"/>
            <a:extLst>
              <a:ext uri="{FF2B5EF4-FFF2-40B4-BE49-F238E27FC236}">
                <a16:creationId xmlns:a16="http://schemas.microsoft.com/office/drawing/2014/main" id="{4F1C5423-A793-31C4-4317-A67C17DECC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09401187"/>
      </p:ext>
    </p:extLst>
  </p:cSld>
  <p:clrMapOvr>
    <a:masterClrMapping/>
  </p:clrMapOvr>
  <mc:AlternateContent xmlns:mc="http://schemas.openxmlformats.org/markup-compatibility/2006" xmlns:p14="http://schemas.microsoft.com/office/powerpoint/2010/main">
    <mc:Choice Requires="p14">
      <p:transition spd="slow" p14:dur="2000" advTm="76550"/>
    </mc:Choice>
    <mc:Fallback xmlns="">
      <p:transition spd="slow" advTm="76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955AD-38AB-81E4-871F-826CD42190DF}"/>
              </a:ext>
            </a:extLst>
          </p:cNvPr>
          <p:cNvSpPr>
            <a:spLocks noGrp="1"/>
          </p:cNvSpPr>
          <p:nvPr>
            <p:ph type="title"/>
          </p:nvPr>
        </p:nvSpPr>
        <p:spPr/>
        <p:txBody>
          <a:bodyPr/>
          <a:lstStyle/>
          <a:p>
            <a:pPr algn="ctr"/>
            <a:r>
              <a:rPr lang="en-GB" dirty="0"/>
              <a:t>Conclusion </a:t>
            </a:r>
          </a:p>
        </p:txBody>
      </p:sp>
      <p:sp>
        <p:nvSpPr>
          <p:cNvPr id="3" name="Content Placeholder 2">
            <a:extLst>
              <a:ext uri="{FF2B5EF4-FFF2-40B4-BE49-F238E27FC236}">
                <a16:creationId xmlns:a16="http://schemas.microsoft.com/office/drawing/2014/main" id="{30205C4A-C757-A591-8E5E-55B30705B7D9}"/>
              </a:ext>
            </a:extLst>
          </p:cNvPr>
          <p:cNvSpPr>
            <a:spLocks noGrp="1"/>
          </p:cNvSpPr>
          <p:nvPr>
            <p:ph idx="1"/>
          </p:nvPr>
        </p:nvSpPr>
        <p:spPr>
          <a:xfrm>
            <a:off x="520700" y="2603500"/>
            <a:ext cx="9459913" cy="3416300"/>
          </a:xfrm>
        </p:spPr>
        <p:txBody>
          <a:bodyPr>
            <a:normAutofit/>
          </a:bodyPr>
          <a:lstStyle/>
          <a:p>
            <a:r>
              <a:rPr lang="en-GB" sz="1200" dirty="0">
                <a:solidFill>
                  <a:schemeClr val="tx1"/>
                </a:solidFill>
                <a:latin typeface="Arial" panose="020B0604020202020204" pitchFamily="34" charset="0"/>
                <a:cs typeface="Arial" panose="020B0604020202020204" pitchFamily="34" charset="0"/>
              </a:rPr>
              <a:t>COPD is a progressive respiratory disease that causes airflow limitation, reduced gas exchange, and symptoms such as breathlessness, cough, and fatigue. </a:t>
            </a:r>
          </a:p>
          <a:p>
            <a:r>
              <a:rPr lang="en-GB" sz="1200" dirty="0">
                <a:solidFill>
                  <a:schemeClr val="tx1"/>
                </a:solidFill>
                <a:latin typeface="Arial" panose="020B0604020202020204" pitchFamily="34" charset="0"/>
                <a:cs typeface="Arial" panose="020B0604020202020204" pitchFamily="34" charset="0"/>
              </a:rPr>
              <a:t>Early diagnosis using </a:t>
            </a:r>
            <a:r>
              <a:rPr lang="en-GB" sz="1200" b="1" dirty="0">
                <a:solidFill>
                  <a:schemeClr val="tx1"/>
                </a:solidFill>
                <a:latin typeface="Arial" panose="020B0604020202020204" pitchFamily="34" charset="0"/>
                <a:cs typeface="Arial" panose="020B0604020202020204" pitchFamily="34" charset="0"/>
              </a:rPr>
              <a:t>spirometry</a:t>
            </a:r>
            <a:r>
              <a:rPr lang="en-GB" sz="1200" dirty="0">
                <a:solidFill>
                  <a:schemeClr val="tx1"/>
                </a:solidFill>
                <a:latin typeface="Arial" panose="020B0604020202020204" pitchFamily="34" charset="0"/>
                <a:cs typeface="Arial" panose="020B0604020202020204" pitchFamily="34" charset="0"/>
              </a:rPr>
              <a:t> and regular monitoring help identify disease progression and reduce the risk of exacerbations. </a:t>
            </a:r>
          </a:p>
          <a:p>
            <a:r>
              <a:rPr lang="en-GB" sz="1200" dirty="0">
                <a:solidFill>
                  <a:schemeClr val="tx1"/>
                </a:solidFill>
                <a:latin typeface="Arial" panose="020B0604020202020204" pitchFamily="34" charset="0"/>
                <a:cs typeface="Arial" panose="020B0604020202020204" pitchFamily="34" charset="0"/>
              </a:rPr>
              <a:t>Evidence-based interventions, including </a:t>
            </a:r>
            <a:r>
              <a:rPr lang="en-GB" sz="1200" b="1" dirty="0">
                <a:solidFill>
                  <a:schemeClr val="tx1"/>
                </a:solidFill>
                <a:latin typeface="Arial" panose="020B0604020202020204" pitchFamily="34" charset="0"/>
                <a:cs typeface="Arial" panose="020B0604020202020204" pitchFamily="34" charset="0"/>
              </a:rPr>
              <a:t>smoking cessation, bronchodilator therapy, pulmonary rehabilitation, vaccinations, and self-management education</a:t>
            </a:r>
            <a:r>
              <a:rPr lang="en-GB" sz="1200" dirty="0">
                <a:solidFill>
                  <a:schemeClr val="tx1"/>
                </a:solidFill>
                <a:latin typeface="Arial" panose="020B0604020202020204" pitchFamily="34" charset="0"/>
                <a:cs typeface="Arial" panose="020B0604020202020204" pitchFamily="34" charset="0"/>
              </a:rPr>
              <a:t>, improve symptom control and quality of life. </a:t>
            </a:r>
          </a:p>
          <a:p>
            <a:r>
              <a:rPr lang="en-GB" sz="1200" b="1" dirty="0">
                <a:solidFill>
                  <a:schemeClr val="tx1"/>
                </a:solidFill>
                <a:latin typeface="Arial" panose="020B0604020202020204" pitchFamily="34" charset="0"/>
                <a:cs typeface="Arial" panose="020B0604020202020204" pitchFamily="34" charset="0"/>
              </a:rPr>
              <a:t>Person-centred care, shared decision-making, and multidisciplinary teamwork</a:t>
            </a:r>
            <a:r>
              <a:rPr lang="en-GB" sz="1200" dirty="0">
                <a:solidFill>
                  <a:schemeClr val="tx1"/>
                </a:solidFill>
                <a:latin typeface="Arial" panose="020B0604020202020204" pitchFamily="34" charset="0"/>
                <a:cs typeface="Arial" panose="020B0604020202020204" pitchFamily="34" charset="0"/>
              </a:rPr>
              <a:t> ensure treatment is tailored to the patient's individual needs and preferences. </a:t>
            </a:r>
          </a:p>
          <a:p>
            <a:r>
              <a:rPr lang="en-GB" sz="1200" dirty="0">
                <a:solidFill>
                  <a:schemeClr val="tx1"/>
                </a:solidFill>
                <a:latin typeface="Arial" panose="020B0604020202020204" pitchFamily="34" charset="0"/>
                <a:cs typeface="Arial" panose="020B0604020202020204" pitchFamily="34" charset="0"/>
              </a:rPr>
              <a:t>Health promotion strategies support long-term disease management, helping to reduce hospital admissions, maintain independence, and improve overall patient outcomes.</a:t>
            </a:r>
          </a:p>
          <a:p>
            <a:r>
              <a:rPr lang="en-GB" sz="1200" i="1" dirty="0">
                <a:solidFill>
                  <a:schemeClr val="tx1"/>
                </a:solidFill>
                <a:latin typeface="Arial" panose="020B0604020202020204" pitchFamily="34" charset="0"/>
                <a:cs typeface="Arial" panose="020B0604020202020204" pitchFamily="34" charset="0"/>
              </a:rPr>
              <a:t>Effective assessment, evidence-based management, and person-centred care are essential to slowing COPD progression, preventing exacerbations, and improving the long-term health and wellbeing of people living with COPD. (NHS, 2024; World Health Organisation, 2025).</a:t>
            </a:r>
            <a:endParaRPr lang="en-GB" sz="1200" dirty="0">
              <a:solidFill>
                <a:schemeClr val="tx1"/>
              </a:solidFill>
              <a:latin typeface="Arial" panose="020B0604020202020204" pitchFamily="34" charset="0"/>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p:txBody>
      </p:sp>
      <p:pic>
        <p:nvPicPr>
          <p:cNvPr id="6" name="Video 5">
            <a:hlinkClick r:id="" action="ppaction://media"/>
            <a:extLst>
              <a:ext uri="{FF2B5EF4-FFF2-40B4-BE49-F238E27FC236}">
                <a16:creationId xmlns:a16="http://schemas.microsoft.com/office/drawing/2014/main" id="{D5A2E245-4F2C-41A1-5565-73AFBED2FBF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76975138"/>
      </p:ext>
    </p:extLst>
  </p:cSld>
  <p:clrMapOvr>
    <a:masterClrMapping/>
  </p:clrMapOvr>
  <mc:AlternateContent xmlns:mc="http://schemas.openxmlformats.org/markup-compatibility/2006" xmlns:p14="http://schemas.microsoft.com/office/powerpoint/2010/main">
    <mc:Choice Requires="p14">
      <p:transition spd="slow" p14:dur="2000" advTm="84428"/>
    </mc:Choice>
    <mc:Fallback xmlns="">
      <p:transition spd="slow" advTm="84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6A22A-80E3-67C9-BA9B-0F15D156532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AA720A3F-52BD-348E-93D9-169EE9CE5FBA}"/>
              </a:ext>
            </a:extLst>
          </p:cNvPr>
          <p:cNvSpPr>
            <a:spLocks noGrp="1"/>
          </p:cNvSpPr>
          <p:nvPr>
            <p:ph idx="1"/>
          </p:nvPr>
        </p:nvSpPr>
        <p:spPr>
          <a:xfrm>
            <a:off x="457200" y="2221992"/>
            <a:ext cx="11329416" cy="4361688"/>
          </a:xfrm>
        </p:spPr>
        <p:txBody>
          <a:bodyPr>
            <a:noAutofit/>
          </a:bodyPr>
          <a:lstStyle/>
          <a:p>
            <a:r>
              <a:rPr lang="en-GB" sz="1200" dirty="0">
                <a:solidFill>
                  <a:schemeClr val="tx1"/>
                </a:solidFill>
                <a:latin typeface="Arial" panose="020B0604020202020204" pitchFamily="34" charset="0"/>
                <a:cs typeface="Arial" panose="020B0604020202020204" pitchFamily="34" charset="0"/>
              </a:rPr>
              <a:t>Asthma + Lung UK (2024) </a:t>
            </a:r>
            <a:r>
              <a:rPr lang="en-GB" sz="1200" i="1" dirty="0">
                <a:solidFill>
                  <a:schemeClr val="tx1"/>
                </a:solidFill>
                <a:latin typeface="Arial" panose="020B0604020202020204" pitchFamily="34" charset="0"/>
                <a:cs typeface="Arial" panose="020B0604020202020204" pitchFamily="34" charset="0"/>
              </a:rPr>
              <a:t>Chronic obstructive pulmonary disease (COPD)</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https://www.asthmaandlung.org.uk/conditions/copd-chronic-obstructive-pulmonary-disease</a:t>
            </a:r>
            <a:r>
              <a:rPr lang="en-GB" sz="1200" dirty="0">
                <a:solidFill>
                  <a:schemeClr val="tx1"/>
                </a:solidFill>
                <a:latin typeface="Arial" panose="020B0604020202020204" pitchFamily="34" charset="0"/>
                <a:cs typeface="Arial" panose="020B0604020202020204" pitchFamily="34" charset="0"/>
              </a:rPr>
              <a:t> (Accessed: 15 July 2026).</a:t>
            </a:r>
          </a:p>
          <a:p>
            <a:r>
              <a:rPr lang="en-GB" sz="1200" dirty="0" err="1">
                <a:solidFill>
                  <a:schemeClr val="tx1"/>
                </a:solidFill>
                <a:latin typeface="Arial" panose="020B0604020202020204" pitchFamily="34" charset="0"/>
                <a:cs typeface="Arial" panose="020B0604020202020204" pitchFamily="34" charset="0"/>
              </a:rPr>
              <a:t>CNordic</a:t>
            </a:r>
            <a:r>
              <a:rPr lang="en-GB" sz="1200" dirty="0">
                <a:solidFill>
                  <a:schemeClr val="tx1"/>
                </a:solidFill>
                <a:latin typeface="Arial" panose="020B0604020202020204" pitchFamily="34" charset="0"/>
                <a:cs typeface="Arial" panose="020B0604020202020204" pitchFamily="34" charset="0"/>
              </a:rPr>
              <a:t> Nordic (no date) </a:t>
            </a:r>
            <a:r>
              <a:rPr lang="en-GB" sz="1200" i="1" dirty="0">
                <a:solidFill>
                  <a:schemeClr val="tx1"/>
                </a:solidFill>
                <a:latin typeface="Arial" panose="020B0604020202020204" pitchFamily="34" charset="0"/>
                <a:cs typeface="Arial" panose="020B0604020202020204" pitchFamily="34" charset="0"/>
              </a:rPr>
              <a:t>A man holding a cell phone in his right hand</a:t>
            </a:r>
            <a:r>
              <a:rPr lang="en-GB" sz="1200" dirty="0">
                <a:solidFill>
                  <a:schemeClr val="tx1"/>
                </a:solidFill>
                <a:latin typeface="Arial" panose="020B0604020202020204" pitchFamily="34" charset="0"/>
                <a:cs typeface="Arial" panose="020B0604020202020204" pitchFamily="34" charset="0"/>
              </a:rPr>
              <a:t> [Photograph]. </a:t>
            </a:r>
            <a:r>
              <a:rPr lang="en-GB" sz="1200" dirty="0" err="1">
                <a:solidFill>
                  <a:schemeClr val="tx1"/>
                </a:solidFill>
                <a:latin typeface="Arial" panose="020B0604020202020204" pitchFamily="34" charset="0"/>
                <a:cs typeface="Arial" panose="020B0604020202020204" pitchFamily="34" charset="0"/>
              </a:rPr>
              <a:t>Unsplash</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https://unsplash.com/photos/a-man-holding-a-cell-phone-in-his-right-hand-gN-8uPWO1tY</a:t>
            </a:r>
            <a:r>
              <a:rPr lang="en-GB" sz="1200" dirty="0">
                <a:solidFill>
                  <a:schemeClr val="tx1"/>
                </a:solidFill>
                <a:latin typeface="Arial" panose="020B0604020202020204" pitchFamily="34" charset="0"/>
                <a:cs typeface="Arial" panose="020B0604020202020204" pitchFamily="34" charset="0"/>
              </a:rPr>
              <a:t> (Accessed: 11 July 2026). </a:t>
            </a:r>
          </a:p>
          <a:p>
            <a:r>
              <a:rPr lang="en-GB" sz="1200" dirty="0">
                <a:solidFill>
                  <a:schemeClr val="tx1"/>
                </a:solidFill>
                <a:latin typeface="Arial" panose="020B0604020202020204" pitchFamily="34" charset="0"/>
                <a:cs typeface="Arial" panose="020B0604020202020204" pitchFamily="34" charset="0"/>
              </a:rPr>
              <a:t>Global Initiative for Chronic Obstructive Lung Disease (GOLD) (2025) </a:t>
            </a:r>
            <a:r>
              <a:rPr lang="en-GB" sz="1200" i="1" dirty="0">
                <a:solidFill>
                  <a:schemeClr val="tx1"/>
                </a:solidFill>
                <a:latin typeface="Arial" panose="020B0604020202020204" pitchFamily="34" charset="0"/>
                <a:cs typeface="Arial" panose="020B0604020202020204" pitchFamily="34" charset="0"/>
              </a:rPr>
              <a:t>Global strategy for the diagnosis, management, and prevention of chronic obstructive pulmonary disease: 2025 report</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https://goldcopd.org/2025-gold-report/</a:t>
            </a:r>
            <a:r>
              <a:rPr lang="en-GB" sz="1200" dirty="0">
                <a:solidFill>
                  <a:schemeClr val="tx1"/>
                </a:solidFill>
                <a:latin typeface="Arial" panose="020B0604020202020204" pitchFamily="34" charset="0"/>
                <a:cs typeface="Arial" panose="020B0604020202020204" pitchFamily="34" charset="0"/>
              </a:rPr>
              <a:t> (Accessed: 15 July 2026).</a:t>
            </a:r>
          </a:p>
          <a:p>
            <a:r>
              <a:rPr lang="en-GB" sz="1200" dirty="0" err="1">
                <a:solidFill>
                  <a:schemeClr val="tx1"/>
                </a:solidFill>
                <a:latin typeface="Arial" panose="020B0604020202020204" pitchFamily="34" charset="0"/>
                <a:cs typeface="Arial" panose="020B0604020202020204" pitchFamily="34" charset="0"/>
              </a:rPr>
              <a:t>HealthCentral</a:t>
            </a:r>
            <a:r>
              <a:rPr lang="en-GB" sz="1200" dirty="0">
                <a:solidFill>
                  <a:schemeClr val="tx1"/>
                </a:solidFill>
                <a:latin typeface="Arial" panose="020B0604020202020204" pitchFamily="34" charset="0"/>
                <a:cs typeface="Arial" panose="020B0604020202020204" pitchFamily="34" charset="0"/>
              </a:rPr>
              <a:t> (2023) </a:t>
            </a:r>
            <a:r>
              <a:rPr lang="en-GB" sz="1200" i="1" dirty="0">
                <a:solidFill>
                  <a:schemeClr val="tx1"/>
                </a:solidFill>
                <a:latin typeface="Arial" panose="020B0604020202020204" pitchFamily="34" charset="0"/>
                <a:cs typeface="Arial" panose="020B0604020202020204" pitchFamily="34" charset="0"/>
              </a:rPr>
              <a:t>COPD lungs: Causes, symptoms, and treatments</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https://www.healthcentral.com/article/how-copd-affects-lungs</a:t>
            </a:r>
            <a:r>
              <a:rPr lang="en-GB" sz="1200" dirty="0">
                <a:solidFill>
                  <a:schemeClr val="tx1"/>
                </a:solidFill>
                <a:latin typeface="Arial" panose="020B0604020202020204" pitchFamily="34" charset="0"/>
                <a:cs typeface="Arial" panose="020B0604020202020204" pitchFamily="34" charset="0"/>
              </a:rPr>
              <a:t> (Accessed: 1 July 2026).</a:t>
            </a:r>
          </a:p>
          <a:p>
            <a:r>
              <a:rPr lang="en-GB" sz="1200" dirty="0">
                <a:solidFill>
                  <a:schemeClr val="tx1"/>
                </a:solidFill>
                <a:latin typeface="Arial" panose="020B0604020202020204" pitchFamily="34" charset="0"/>
                <a:cs typeface="Arial" panose="020B0604020202020204" pitchFamily="34" charset="0"/>
              </a:rPr>
              <a:t>Macmillan Cancer Support (2021). </a:t>
            </a:r>
            <a:r>
              <a:rPr lang="en-GB" sz="1200" i="1" dirty="0">
                <a:solidFill>
                  <a:schemeClr val="tx1"/>
                </a:solidFill>
                <a:latin typeface="Arial" panose="020B0604020202020204" pitchFamily="34" charset="0"/>
                <a:cs typeface="Arial" panose="020B0604020202020204" pitchFamily="34" charset="0"/>
              </a:rPr>
              <a:t>The Lungs</a:t>
            </a:r>
            <a:r>
              <a:rPr lang="en-GB" sz="1200" dirty="0">
                <a:solidFill>
                  <a:schemeClr val="tx1"/>
                </a:solidFill>
                <a:latin typeface="Arial" panose="020B0604020202020204" pitchFamily="34" charset="0"/>
                <a:cs typeface="Arial" panose="020B0604020202020204" pitchFamily="34" charset="0"/>
              </a:rPr>
              <a:t>. [online] www.macmillan.org.uk. Available at: https://www.macmillan.org.uk/cancer-information-and-support/lung-cancer/the-lungs [Accessed 8 July 2026].</a:t>
            </a:r>
          </a:p>
          <a:p>
            <a:r>
              <a:rPr lang="en-GB" sz="1200" dirty="0">
                <a:solidFill>
                  <a:schemeClr val="tx1"/>
                </a:solidFill>
                <a:latin typeface="Arial" panose="020B0604020202020204" pitchFamily="34" charset="0"/>
                <a:cs typeface="Arial" panose="020B0604020202020204" pitchFamily="34" charset="0"/>
              </a:rPr>
              <a:t>NHS (2024) </a:t>
            </a:r>
            <a:r>
              <a:rPr lang="en-GB" sz="1200" i="1" dirty="0">
                <a:solidFill>
                  <a:schemeClr val="tx1"/>
                </a:solidFill>
                <a:latin typeface="Arial" panose="020B0604020202020204" pitchFamily="34" charset="0"/>
                <a:cs typeface="Arial" panose="020B0604020202020204" pitchFamily="34" charset="0"/>
              </a:rPr>
              <a:t>Chronic obstructive pulmonary disease (COPD).</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https://www.nhs.uk/conditions/chronic-obstructive-pulmonary-disease-copd/</a:t>
            </a:r>
            <a:r>
              <a:rPr lang="en-GB" sz="1200" dirty="0">
                <a:solidFill>
                  <a:schemeClr val="tx1"/>
                </a:solidFill>
                <a:latin typeface="Arial" panose="020B0604020202020204" pitchFamily="34" charset="0"/>
                <a:cs typeface="Arial" panose="020B0604020202020204" pitchFamily="34" charset="0"/>
              </a:rPr>
              <a:t> (Accessed: 12 July 2026).</a:t>
            </a:r>
          </a:p>
          <a:p>
            <a:r>
              <a:rPr lang="en-GB" sz="1200" dirty="0">
                <a:solidFill>
                  <a:schemeClr val="tx1"/>
                </a:solidFill>
                <a:latin typeface="Arial" panose="020B0604020202020204" pitchFamily="34" charset="0"/>
                <a:cs typeface="Arial" panose="020B0604020202020204" pitchFamily="34" charset="0"/>
              </a:rPr>
              <a:t>National Institute for Health and Care Excellence (NICE) (2023) </a:t>
            </a:r>
            <a:r>
              <a:rPr lang="en-GB" sz="1200" i="1" dirty="0">
                <a:solidFill>
                  <a:schemeClr val="tx1"/>
                </a:solidFill>
                <a:latin typeface="Arial" panose="020B0604020202020204" pitchFamily="34" charset="0"/>
                <a:cs typeface="Arial" panose="020B0604020202020204" pitchFamily="34" charset="0"/>
              </a:rPr>
              <a:t>Chronic obstructive pulmonary disease in over 16s: diagnosis and management (NG115).</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https://www.nice.org.uk/guidance/ng115</a:t>
            </a:r>
            <a:r>
              <a:rPr lang="en-GB" sz="1200" dirty="0">
                <a:solidFill>
                  <a:schemeClr val="tx1"/>
                </a:solidFill>
                <a:latin typeface="Arial" panose="020B0604020202020204" pitchFamily="34" charset="0"/>
                <a:cs typeface="Arial" panose="020B0604020202020204" pitchFamily="34" charset="0"/>
              </a:rPr>
              <a:t> (Accessed: 15 July 2026). </a:t>
            </a:r>
          </a:p>
          <a:p>
            <a:r>
              <a:rPr lang="en-GB" sz="1200" dirty="0">
                <a:solidFill>
                  <a:schemeClr val="tx1"/>
                </a:solidFill>
                <a:latin typeface="Arial" panose="020B0604020202020204" pitchFamily="34" charset="0"/>
                <a:cs typeface="Arial" panose="020B0604020202020204" pitchFamily="34" charset="0"/>
              </a:rPr>
              <a:t>Nursing and Midwifery Council (2018) </a:t>
            </a:r>
            <a:r>
              <a:rPr lang="en-GB" sz="1200" i="1" dirty="0">
                <a:solidFill>
                  <a:schemeClr val="tx1"/>
                </a:solidFill>
                <a:latin typeface="Arial" panose="020B0604020202020204" pitchFamily="34" charset="0"/>
                <a:cs typeface="Arial" panose="020B0604020202020204" pitchFamily="34" charset="0"/>
              </a:rPr>
              <a:t>The Code: Professional standards of practice and behaviour for nurses, midwives and nursing associates.</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https://www.nmc.org.uk/standards/code/</a:t>
            </a:r>
            <a:r>
              <a:rPr lang="en-GB" sz="1200" dirty="0">
                <a:solidFill>
                  <a:schemeClr val="tx1"/>
                </a:solidFill>
                <a:latin typeface="Arial" panose="020B0604020202020204" pitchFamily="34" charset="0"/>
                <a:cs typeface="Arial" panose="020B0604020202020204" pitchFamily="34" charset="0"/>
              </a:rPr>
              <a:t> (Accessed: 15 July 2026). </a:t>
            </a:r>
          </a:p>
          <a:p>
            <a:r>
              <a:rPr lang="en-GB" sz="1200" dirty="0">
                <a:solidFill>
                  <a:schemeClr val="tx1"/>
                </a:solidFill>
                <a:latin typeface="Arial" panose="020B0604020202020204" pitchFamily="34" charset="0"/>
                <a:cs typeface="Arial" panose="020B0604020202020204" pitchFamily="34" charset="0"/>
              </a:rPr>
              <a:t>World Health Organization (2025) </a:t>
            </a:r>
            <a:r>
              <a:rPr lang="en-GB" sz="1200" i="1" dirty="0">
                <a:solidFill>
                  <a:schemeClr val="tx1"/>
                </a:solidFill>
                <a:latin typeface="Arial" panose="020B0604020202020204" pitchFamily="34" charset="0"/>
                <a:cs typeface="Arial" panose="020B0604020202020204" pitchFamily="34" charset="0"/>
              </a:rPr>
              <a:t>Chronic obstructive pulmonary disease (COPD).</a:t>
            </a:r>
            <a:r>
              <a:rPr lang="en-GB" sz="1200" dirty="0">
                <a:solidFill>
                  <a:schemeClr val="tx1"/>
                </a:solidFill>
                <a:latin typeface="Arial" panose="020B0604020202020204" pitchFamily="34" charset="0"/>
                <a:cs typeface="Arial" panose="020B0604020202020204" pitchFamily="34" charset="0"/>
              </a:rPr>
              <a:t> Available at: </a:t>
            </a:r>
            <a:r>
              <a:rPr lang="en-GB" sz="1200"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https://www.who.int/news-room/fact-sheets/detail/chronic-obstructive-pulm</a:t>
            </a:r>
            <a:r>
              <a:rPr lang="en-GB" sz="1200" dirty="0">
                <a:solidFill>
                  <a:schemeClr val="tx1"/>
                </a:solidFill>
                <a:latin typeface="Arial" panose="020B0604020202020204" pitchFamily="34" charset="0"/>
                <a:cs typeface="Arial" panose="020B0604020202020204" pitchFamily="34" charset="0"/>
              </a:rPr>
              <a:t>onary-disease-(copd) (Accessed: 1 July 2026).</a:t>
            </a:r>
          </a:p>
          <a:p>
            <a:pPr marL="0" indent="0">
              <a:buNone/>
            </a:pPr>
            <a:endParaRPr lang="en-GB" sz="1200" dirty="0">
              <a:solidFill>
                <a:schemeClr val="tx1"/>
              </a:solidFill>
              <a:latin typeface="Arial" panose="020B0604020202020204" pitchFamily="34" charset="0"/>
              <a:cs typeface="Arial" panose="020B0604020202020204" pitchFamily="34" charset="0"/>
            </a:endParaRPr>
          </a:p>
        </p:txBody>
      </p:sp>
      <p:pic>
        <p:nvPicPr>
          <p:cNvPr id="6" name="Video 5">
            <a:hlinkClick r:id="" action="ppaction://media"/>
            <a:extLst>
              <a:ext uri="{FF2B5EF4-FFF2-40B4-BE49-F238E27FC236}">
                <a16:creationId xmlns:a16="http://schemas.microsoft.com/office/drawing/2014/main" id="{5FC24C8F-B206-F5F6-1F0A-21825B01002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2"/>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607616"/>
      </p:ext>
    </p:extLst>
  </p:cSld>
  <p:clrMapOvr>
    <a:masterClrMapping/>
  </p:clrMapOvr>
  <mc:AlternateContent xmlns:mc="http://schemas.openxmlformats.org/markup-compatibility/2006" xmlns:p14="http://schemas.microsoft.com/office/powerpoint/2010/main">
    <mc:Choice Requires="p14">
      <p:transition spd="slow" p14:dur="2000" advTm="35057"/>
    </mc:Choice>
    <mc:Fallback xmlns="">
      <p:transition spd="slow" advTm="35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1217</TotalTime>
  <Words>2605</Words>
  <Application>Microsoft Office PowerPoint</Application>
  <PresentationFormat>Widescreen</PresentationFormat>
  <Paragraphs>133</Paragraphs>
  <Slides>14</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 Boardroom</vt:lpstr>
      <vt:lpstr>Care Plan for a Fictional Patient with Chronic Obstructive Pulmonary Disease (COPD)</vt:lpstr>
      <vt:lpstr>What is Chronic Obstructive Pulmonary Disease?</vt:lpstr>
      <vt:lpstr>Anatomy of the respiratory disease</vt:lpstr>
      <vt:lpstr>Normal physiology</vt:lpstr>
      <vt:lpstr>How COPD Affects the Respiratory System</vt:lpstr>
      <vt:lpstr>Case study</vt:lpstr>
      <vt:lpstr>Risk Factors</vt:lpstr>
      <vt:lpstr>Assessment </vt:lpstr>
      <vt:lpstr>Care plan</vt:lpstr>
      <vt:lpstr>Monitoring </vt:lpstr>
      <vt:lpstr>Communication &amp; Ethics</vt:lpstr>
      <vt:lpstr>Health promotion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Tasnim Khanom (2431177)</dc:creator>
  <cp:lastModifiedBy>tasnim khanom</cp:lastModifiedBy>
  <cp:revision>22</cp:revision>
  <dcterms:created xsi:type="dcterms:W3CDTF">2026-07-01T15:08:00Z</dcterms:created>
  <dcterms:modified xsi:type="dcterms:W3CDTF">2026-07-18T22:48:40Z</dcterms:modified>
</cp:coreProperties>
</file>