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3"/>
  </p:notesMasterIdLst>
  <p:handoutMasterIdLst>
    <p:handoutMasterId r:id="rId24"/>
  </p:handoutMasterIdLst>
  <p:sldIdLst>
    <p:sldId id="297" r:id="rId2"/>
    <p:sldId id="336" r:id="rId3"/>
    <p:sldId id="335" r:id="rId4"/>
    <p:sldId id="334" r:id="rId5"/>
    <p:sldId id="349" r:id="rId6"/>
    <p:sldId id="337" r:id="rId7"/>
    <p:sldId id="338" r:id="rId8"/>
    <p:sldId id="339" r:id="rId9"/>
    <p:sldId id="346" r:id="rId10"/>
    <p:sldId id="340" r:id="rId11"/>
    <p:sldId id="341" r:id="rId12"/>
    <p:sldId id="342" r:id="rId13"/>
    <p:sldId id="345" r:id="rId14"/>
    <p:sldId id="350" r:id="rId15"/>
    <p:sldId id="351" r:id="rId16"/>
    <p:sldId id="343" r:id="rId17"/>
    <p:sldId id="352" r:id="rId18"/>
    <p:sldId id="353" r:id="rId19"/>
    <p:sldId id="344" r:id="rId20"/>
    <p:sldId id="347" r:id="rId21"/>
    <p:sldId id="348" r:id="rId2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88" d="100"/>
          <a:sy n="88" d="100"/>
        </p:scale>
        <p:origin x="102" y="7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A85865F-FAF1-4E40-A918-F954B06888E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633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AF81C21C-6E41-4761-9E5C-FE5CFFCCAD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91162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6D9733BA-4A8D-4FA9-9204-786A9A1188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182820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796693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119210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90822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3965974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68168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11921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094566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4811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68262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239091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defRPr/>
            </a:pPr>
            <a:r>
              <a:rPr lang="en-US" altLang="en-US" sz="1000" smtClean="0"/>
              <a:t>Mike Dacey</a:t>
            </a:r>
            <a:endParaRPr lang="en-US" altLang="en-US" sz="1400" smtClean="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fld id="{0184BADD-86D7-4022-81AB-4270B83C14BB}" type="slidenum">
              <a:rPr lang="en-US" altLang="en-US" sz="1000" smtClean="0"/>
              <a:pPr algn="ctr">
                <a:spcBef>
                  <a:spcPct val="50000"/>
                </a:spcBef>
                <a:defRPr/>
              </a:pPr>
              <a:t>‹#›</a:t>
            </a:fld>
            <a:endParaRPr lang="en-US" altLang="en-US" sz="1000" smtClean="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2147483646 w 79"/>
              <a:gd name="T1" fmla="*/ 2147483646 h 29"/>
              <a:gd name="T2" fmla="*/ 2147483646 w 79"/>
              <a:gd name="T3" fmla="*/ 2147483646 h 29"/>
              <a:gd name="T4" fmla="*/ 2147483646 w 79"/>
              <a:gd name="T5" fmla="*/ 2147483646 h 29"/>
              <a:gd name="T6" fmla="*/ 2147483646 w 79"/>
              <a:gd name="T7" fmla="*/ 2147483646 h 29"/>
              <a:gd name="T8" fmla="*/ 2147483646 w 79"/>
              <a:gd name="T9" fmla="*/ 2147483646 h 29"/>
              <a:gd name="T10" fmla="*/ 2147483646 w 79"/>
              <a:gd name="T11" fmla="*/ 2147483646 h 29"/>
              <a:gd name="T12" fmla="*/ 2147483646 w 79"/>
              <a:gd name="T13" fmla="*/ 2147483646 h 29"/>
              <a:gd name="T14" fmla="*/ 2147483646 w 79"/>
              <a:gd name="T15" fmla="*/ 2147483646 h 29"/>
              <a:gd name="T16" fmla="*/ 2147483646 w 79"/>
              <a:gd name="T17" fmla="*/ 2147483646 h 29"/>
              <a:gd name="T18" fmla="*/ 2147483646 w 79"/>
              <a:gd name="T19" fmla="*/ 2147483646 h 29"/>
              <a:gd name="T20" fmla="*/ 2147483646 w 79"/>
              <a:gd name="T21" fmla="*/ 2147483646 h 29"/>
              <a:gd name="T22" fmla="*/ 2147483646 w 79"/>
              <a:gd name="T23" fmla="*/ 2147483646 h 29"/>
              <a:gd name="T24" fmla="*/ 2147483646 w 79"/>
              <a:gd name="T25" fmla="*/ 2147483646 h 29"/>
              <a:gd name="T26" fmla="*/ 2147483646 w 79"/>
              <a:gd name="T27" fmla="*/ 2147483646 h 29"/>
              <a:gd name="T28" fmla="*/ 2147483646 w 79"/>
              <a:gd name="T29" fmla="*/ 2147483646 h 29"/>
              <a:gd name="T30" fmla="*/ 2147483646 w 79"/>
              <a:gd name="T31" fmla="*/ 2147483646 h 29"/>
              <a:gd name="T32" fmla="*/ 2147483646 w 79"/>
              <a:gd name="T33" fmla="*/ 2147483646 h 29"/>
              <a:gd name="T34" fmla="*/ 2147483646 w 79"/>
              <a:gd name="T35" fmla="*/ 2147483646 h 29"/>
              <a:gd name="T36" fmla="*/ 2147483646 w 79"/>
              <a:gd name="T37" fmla="*/ 2147483646 h 29"/>
              <a:gd name="T38" fmla="*/ 2147483646 w 79"/>
              <a:gd name="T39" fmla="*/ 0 h 29"/>
              <a:gd name="T40" fmla="*/ 2147483646 w 79"/>
              <a:gd name="T41" fmla="*/ 2147483646 h 29"/>
              <a:gd name="T42" fmla="*/ 2147483646 w 79"/>
              <a:gd name="T43" fmla="*/ 2147483646 h 29"/>
              <a:gd name="T44" fmla="*/ 2147483646 w 79"/>
              <a:gd name="T45" fmla="*/ 2147483646 h 29"/>
              <a:gd name="T46" fmla="*/ 0 w 79"/>
              <a:gd name="T47" fmla="*/ 2147483646 h 29"/>
              <a:gd name="T48" fmla="*/ 2147483646 w 79"/>
              <a:gd name="T49" fmla="*/ 2147483646 h 29"/>
              <a:gd name="T50" fmla="*/ 2147483646 w 79"/>
              <a:gd name="T51" fmla="*/ 2147483646 h 29"/>
              <a:gd name="T52" fmla="*/ 2147483646 w 79"/>
              <a:gd name="T53" fmla="*/ 2147483646 h 29"/>
              <a:gd name="T54" fmla="*/ 2147483646 w 79"/>
              <a:gd name="T55" fmla="*/ 2147483646 h 29"/>
              <a:gd name="T56" fmla="*/ 2147483646 w 79"/>
              <a:gd name="T57" fmla="*/ 2147483646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147483646 w 64"/>
              <a:gd name="T1" fmla="*/ 2147483646 h 27"/>
              <a:gd name="T2" fmla="*/ 2147483646 w 64"/>
              <a:gd name="T3" fmla="*/ 2147483646 h 27"/>
              <a:gd name="T4" fmla="*/ 2147483646 w 64"/>
              <a:gd name="T5" fmla="*/ 2147483646 h 27"/>
              <a:gd name="T6" fmla="*/ 2147483646 w 64"/>
              <a:gd name="T7" fmla="*/ 0 h 27"/>
              <a:gd name="T8" fmla="*/ 2147483646 w 64"/>
              <a:gd name="T9" fmla="*/ 2147483646 h 27"/>
              <a:gd name="T10" fmla="*/ 2147483646 w 64"/>
              <a:gd name="T11" fmla="*/ 2147483646 h 27"/>
              <a:gd name="T12" fmla="*/ 2147483646 w 64"/>
              <a:gd name="T13" fmla="*/ 2147483646 h 27"/>
              <a:gd name="T14" fmla="*/ 0 w 64"/>
              <a:gd name="T15" fmla="*/ 2147483646 h 27"/>
              <a:gd name="T16" fmla="*/ 2147483646 w 64"/>
              <a:gd name="T17" fmla="*/ 2147483646 h 27"/>
              <a:gd name="T18" fmla="*/ 2147483646 w 64"/>
              <a:gd name="T19" fmla="*/ 2147483646 h 27"/>
              <a:gd name="T20" fmla="*/ 2147483646 w 64"/>
              <a:gd name="T21" fmla="*/ 2147483646 h 27"/>
              <a:gd name="T22" fmla="*/ 2147483646 w 64"/>
              <a:gd name="T23" fmla="*/ 2147483646 h 27"/>
              <a:gd name="T24" fmla="*/ 2147483646 w 64"/>
              <a:gd name="T25" fmla="*/ 2147483646 h 27"/>
              <a:gd name="T26" fmla="*/ 2147483646 w 64"/>
              <a:gd name="T27" fmla="*/ 2147483646 h 27"/>
              <a:gd name="T28" fmla="*/ 2147483646 w 64"/>
              <a:gd name="T29" fmla="*/ 2147483646 h 27"/>
              <a:gd name="T30" fmla="*/ 2147483646 w 64"/>
              <a:gd name="T31" fmla="*/ 2147483646 h 27"/>
              <a:gd name="T32" fmla="*/ 2147483646 w 64"/>
              <a:gd name="T33" fmla="*/ 2147483646 h 27"/>
              <a:gd name="T34" fmla="*/ 2147483646 w 64"/>
              <a:gd name="T35" fmla="*/ 2147483646 h 27"/>
              <a:gd name="T36" fmla="*/ 2147483646 w 64"/>
              <a:gd name="T37" fmla="*/ 2147483646 h 27"/>
              <a:gd name="T38" fmla="*/ 2147483646 w 64"/>
              <a:gd name="T39" fmla="*/ 2147483646 h 27"/>
              <a:gd name="T40" fmla="*/ 2147483646 w 64"/>
              <a:gd name="T41" fmla="*/ 2147483646 h 27"/>
              <a:gd name="T42" fmla="*/ 2147483646 w 64"/>
              <a:gd name="T43" fmla="*/ 2147483646 h 27"/>
              <a:gd name="T44" fmla="*/ 2147483646 w 64"/>
              <a:gd name="T45" fmla="*/ 2147483646 h 27"/>
              <a:gd name="T46" fmla="*/ 2147483646 w 64"/>
              <a:gd name="T47" fmla="*/ 2147483646 h 27"/>
              <a:gd name="T48" fmla="*/ 2147483646 w 64"/>
              <a:gd name="T49" fmla="*/ 2147483646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2147483646 w 103"/>
              <a:gd name="T1" fmla="*/ 2147483646 h 53"/>
              <a:gd name="T2" fmla="*/ 2147483646 w 103"/>
              <a:gd name="T3" fmla="*/ 2147483646 h 53"/>
              <a:gd name="T4" fmla="*/ 2147483646 w 103"/>
              <a:gd name="T5" fmla="*/ 2147483646 h 53"/>
              <a:gd name="T6" fmla="*/ 2147483646 w 103"/>
              <a:gd name="T7" fmla="*/ 2147483646 h 53"/>
              <a:gd name="T8" fmla="*/ 2147483646 w 103"/>
              <a:gd name="T9" fmla="*/ 2147483646 h 53"/>
              <a:gd name="T10" fmla="*/ 2147483646 w 103"/>
              <a:gd name="T11" fmla="*/ 2147483646 h 53"/>
              <a:gd name="T12" fmla="*/ 2147483646 w 103"/>
              <a:gd name="T13" fmla="*/ 2147483646 h 53"/>
              <a:gd name="T14" fmla="*/ 2147483646 w 103"/>
              <a:gd name="T15" fmla="*/ 2147483646 h 53"/>
              <a:gd name="T16" fmla="*/ 2147483646 w 103"/>
              <a:gd name="T17" fmla="*/ 2147483646 h 53"/>
              <a:gd name="T18" fmla="*/ 2147483646 w 103"/>
              <a:gd name="T19" fmla="*/ 2147483646 h 53"/>
              <a:gd name="T20" fmla="*/ 2147483646 w 103"/>
              <a:gd name="T21" fmla="*/ 2147483646 h 53"/>
              <a:gd name="T22" fmla="*/ 2147483646 w 103"/>
              <a:gd name="T23" fmla="*/ 2147483646 h 53"/>
              <a:gd name="T24" fmla="*/ 0 w 103"/>
              <a:gd name="T25" fmla="*/ 2147483646 h 53"/>
              <a:gd name="T26" fmla="*/ 2147483646 w 103"/>
              <a:gd name="T27" fmla="*/ 2147483646 h 53"/>
              <a:gd name="T28" fmla="*/ 2147483646 w 103"/>
              <a:gd name="T29" fmla="*/ 2147483646 h 53"/>
              <a:gd name="T30" fmla="*/ 2147483646 w 103"/>
              <a:gd name="T31" fmla="*/ 2147483646 h 53"/>
              <a:gd name="T32" fmla="*/ 2147483646 w 103"/>
              <a:gd name="T33" fmla="*/ 2147483646 h 53"/>
              <a:gd name="T34" fmla="*/ 2147483646 w 103"/>
              <a:gd name="T35" fmla="*/ 2147483646 h 53"/>
              <a:gd name="T36" fmla="*/ 2147483646 w 103"/>
              <a:gd name="T37" fmla="*/ 2147483646 h 53"/>
              <a:gd name="T38" fmla="*/ 2147483646 w 103"/>
              <a:gd name="T39" fmla="*/ 2147483646 h 53"/>
              <a:gd name="T40" fmla="*/ 2147483646 w 103"/>
              <a:gd name="T41" fmla="*/ 2147483646 h 53"/>
              <a:gd name="T42" fmla="*/ 2147483646 w 103"/>
              <a:gd name="T43" fmla="*/ 2147483646 h 53"/>
              <a:gd name="T44" fmla="*/ 2147483646 w 103"/>
              <a:gd name="T45" fmla="*/ 0 h 53"/>
              <a:gd name="T46" fmla="*/ 2147483646 w 103"/>
              <a:gd name="T47" fmla="*/ 0 h 53"/>
              <a:gd name="T48" fmla="*/ 2147483646 w 103"/>
              <a:gd name="T49" fmla="*/ 2147483646 h 53"/>
              <a:gd name="T50" fmla="*/ 2147483646 w 103"/>
              <a:gd name="T51" fmla="*/ 2147483646 h 53"/>
              <a:gd name="T52" fmla="*/ 2147483646 w 103"/>
              <a:gd name="T53" fmla="*/ 2147483646 h 53"/>
              <a:gd name="T54" fmla="*/ 2147483646 w 103"/>
              <a:gd name="T55" fmla="*/ 2147483646 h 53"/>
              <a:gd name="T56" fmla="*/ 2147483646 w 103"/>
              <a:gd name="T57" fmla="*/ 2147483646 h 53"/>
              <a:gd name="T58" fmla="*/ 2147483646 w 103"/>
              <a:gd name="T59" fmla="*/ 2147483646 h 53"/>
              <a:gd name="T60" fmla="*/ 2147483646 w 103"/>
              <a:gd name="T61" fmla="*/ 2147483646 h 53"/>
              <a:gd name="T62" fmla="*/ 2147483646 w 103"/>
              <a:gd name="T63" fmla="*/ 2147483646 h 53"/>
              <a:gd name="T64" fmla="*/ 2147483646 w 103"/>
              <a:gd name="T65" fmla="*/ 2147483646 h 53"/>
              <a:gd name="T66" fmla="*/ 2147483646 w 103"/>
              <a:gd name="T67" fmla="*/ 2147483646 h 53"/>
              <a:gd name="T68" fmla="*/ 2147483646 w 103"/>
              <a:gd name="T69" fmla="*/ 2147483646 h 53"/>
              <a:gd name="T70" fmla="*/ 2147483646 w 103"/>
              <a:gd name="T71" fmla="*/ 2147483646 h 53"/>
              <a:gd name="T72" fmla="*/ 2147483646 w 103"/>
              <a:gd name="T73" fmla="*/ 2147483646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0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GD &amp; H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Week 12 C++</a:t>
            </a:r>
            <a:endParaRPr lang="en-US" altLang="en-US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Generic Function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Solve problems by giving them an name (or name the solution)</a:t>
            </a:r>
          </a:p>
          <a:p>
            <a:pPr>
              <a:defRPr/>
            </a:pPr>
            <a:r>
              <a:rPr lang="en-GB" dirty="0" smtClean="0"/>
              <a:t>Provide information to solve the problem</a:t>
            </a:r>
          </a:p>
          <a:p>
            <a:pPr>
              <a:defRPr/>
            </a:pPr>
            <a:r>
              <a:rPr lang="en-GB" dirty="0" smtClean="0"/>
              <a:t>Some problems produce a result</a:t>
            </a:r>
          </a:p>
          <a:p>
            <a:pPr>
              <a:defRPr/>
            </a:pPr>
            <a:endParaRPr lang="en-GB" dirty="0" smtClean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err="1" smtClean="0"/>
              <a:t>resulttype</a:t>
            </a:r>
            <a:r>
              <a:rPr lang="en-GB" dirty="0" smtClean="0"/>
              <a:t> </a:t>
            </a:r>
            <a:r>
              <a:rPr lang="en-GB" dirty="0" err="1" smtClean="0"/>
              <a:t>ProblemName</a:t>
            </a:r>
            <a:r>
              <a:rPr lang="en-GB" dirty="0" smtClean="0"/>
              <a:t>(information to solve problem)</a:t>
            </a:r>
            <a:endParaRPr lang="en-GB" dirty="0"/>
          </a:p>
        </p:txBody>
      </p:sp>
      <p:sp>
        <p:nvSpPr>
          <p:cNvPr id="6148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GD &amp; 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FYI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047750" y="2701925"/>
            <a:ext cx="7029450" cy="31369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endParaRPr lang="en-GB" altLang="en-US" dirty="0" smtClean="0"/>
          </a:p>
          <a:p>
            <a:pPr marL="0" indent="0">
              <a:buFont typeface="Monotype Sorts" pitchFamily="2" charset="2"/>
              <a:buNone/>
            </a:pPr>
            <a:r>
              <a:rPr lang="en-GB" altLang="en-US" dirty="0" err="1" smtClean="0"/>
              <a:t>int</a:t>
            </a:r>
            <a:r>
              <a:rPr lang="en-GB" altLang="en-US" dirty="0" smtClean="0"/>
              <a:t> result = </a:t>
            </a:r>
            <a:r>
              <a:rPr lang="en-GB" altLang="en-US" dirty="0" err="1" smtClean="0"/>
              <a:t>DoWork</a:t>
            </a:r>
            <a:r>
              <a:rPr lang="en-GB" altLang="en-US" dirty="0" smtClean="0"/>
              <a:t>( </a:t>
            </a:r>
            <a:r>
              <a:rPr lang="en-GB" altLang="en-US" b="1" dirty="0" err="1" smtClean="0"/>
              <a:t>GetValue</a:t>
            </a:r>
            <a:r>
              <a:rPr lang="en-GB" altLang="en-US" b="1" dirty="0" smtClean="0"/>
              <a:t>() </a:t>
            </a:r>
            <a:r>
              <a:rPr lang="en-GB" altLang="en-US" dirty="0" smtClean="0"/>
              <a:t>);</a:t>
            </a:r>
            <a:br>
              <a:rPr lang="en-GB" altLang="en-US" dirty="0" smtClean="0"/>
            </a:br>
            <a:endParaRPr lang="en-GB" altLang="en-US" dirty="0" smtClean="0"/>
          </a:p>
          <a:p>
            <a:pPr marL="0" indent="0">
              <a:buFont typeface="Monotype Sorts" pitchFamily="2" charset="2"/>
              <a:buNone/>
            </a:pPr>
            <a:r>
              <a:rPr lang="en-GB" altLang="en-US" b="1" dirty="0" err="1" smtClean="0"/>
              <a:t>int</a:t>
            </a:r>
            <a:r>
              <a:rPr lang="en-GB" altLang="en-US" b="1" dirty="0" smtClean="0"/>
              <a:t> </a:t>
            </a:r>
            <a:r>
              <a:rPr lang="en-GB" altLang="en-US" dirty="0" err="1" smtClean="0"/>
              <a:t>DoWork</a:t>
            </a:r>
            <a:r>
              <a:rPr lang="en-GB" altLang="en-US" b="1" dirty="0" smtClean="0"/>
              <a:t>(</a:t>
            </a:r>
            <a:r>
              <a:rPr lang="en-GB" altLang="en-US" dirty="0" err="1" smtClean="0"/>
              <a:t>int</a:t>
            </a:r>
            <a:r>
              <a:rPr lang="en-GB" altLang="en-US" dirty="0" smtClean="0"/>
              <a:t> number</a:t>
            </a:r>
            <a:r>
              <a:rPr lang="en-GB" altLang="en-US" b="1" dirty="0" smtClean="0"/>
              <a:t>)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b="1" dirty="0" smtClean="0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 smtClean="0"/>
              <a:t>      return </a:t>
            </a:r>
            <a:r>
              <a:rPr lang="en-GB" altLang="en-US" dirty="0" err="1" smtClean="0"/>
              <a:t>DoCalculation</a:t>
            </a:r>
            <a:r>
              <a:rPr lang="en-GB" altLang="en-US" dirty="0" smtClean="0"/>
              <a:t>(number);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b="1" dirty="0" smtClean="0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 b="1" dirty="0" smtClean="0"/>
          </a:p>
          <a:p>
            <a:pPr marL="0" indent="0">
              <a:buFont typeface="Monotype Sorts" pitchFamily="2" charset="2"/>
              <a:buNone/>
            </a:pPr>
            <a:endParaRPr lang="en-GB" altLang="en-US" b="1" dirty="0" smtClean="0"/>
          </a:p>
          <a:p>
            <a:pPr marL="0" indent="0">
              <a:buFont typeface="Monotype Sorts" pitchFamily="2" charset="2"/>
              <a:buNone/>
            </a:pPr>
            <a:endParaRPr lang="en-GB" altLang="en-US" dirty="0" smtClean="0"/>
          </a:p>
          <a:p>
            <a:pPr marL="0" indent="0">
              <a:buFont typeface="Monotype Sorts" pitchFamily="2" charset="2"/>
              <a:buNone/>
            </a:pPr>
            <a:endParaRPr lang="en-GB" altLang="en-US" dirty="0" smtClean="0"/>
          </a:p>
          <a:p>
            <a:pPr marL="0" indent="0">
              <a:buFont typeface="Monotype Sorts" pitchFamily="2" charset="2"/>
              <a:buNone/>
            </a:pPr>
            <a:endParaRPr lang="en-GB" altLang="en-US" dirty="0" smtClean="0"/>
          </a:p>
        </p:txBody>
      </p:sp>
      <p:sp>
        <p:nvSpPr>
          <p:cNvPr id="717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GD &amp; H</a:t>
            </a:r>
          </a:p>
        </p:txBody>
      </p:sp>
      <p:sp>
        <p:nvSpPr>
          <p:cNvPr id="7173" name="TextBox 4"/>
          <p:cNvSpPr txBox="1">
            <a:spLocks noChangeArrowheads="1"/>
          </p:cNvSpPr>
          <p:nvPr/>
        </p:nvSpPr>
        <p:spPr bwMode="auto">
          <a:xfrm>
            <a:off x="6054725" y="3394075"/>
            <a:ext cx="1630363" cy="1200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int </a:t>
            </a:r>
            <a:r>
              <a:rPr kumimoji="0" lang="en-GB" altLang="en-US" sz="1800"/>
              <a:t>GetValue</a:t>
            </a:r>
            <a:r>
              <a:rPr kumimoji="0" lang="en-GB" altLang="en-US" sz="1800" b="1"/>
              <a:t>()</a:t>
            </a:r>
            <a:r>
              <a:rPr kumimoji="0" lang="en-GB" altLang="en-US" sz="1800"/>
              <a:t/>
            </a:r>
            <a:br>
              <a:rPr kumimoji="0" lang="en-GB" altLang="en-US" sz="1800"/>
            </a:br>
            <a:r>
              <a:rPr kumimoji="0" lang="en-GB" altLang="en-US" sz="1800" b="1"/>
              <a:t>{</a:t>
            </a:r>
            <a:br>
              <a:rPr kumimoji="0" lang="en-GB" altLang="en-US" sz="1800" b="1"/>
            </a:br>
            <a:r>
              <a:rPr kumimoji="0" lang="en-GB" altLang="en-US" sz="1800"/>
              <a:t>     return 3;</a:t>
            </a:r>
            <a:r>
              <a:rPr kumimoji="0" lang="en-GB" altLang="en-US" sz="1800" b="1"/>
              <a:t/>
            </a:r>
            <a:br>
              <a:rPr kumimoji="0" lang="en-GB" altLang="en-US" sz="1800" b="1"/>
            </a:br>
            <a:r>
              <a:rPr kumimoji="0" lang="en-GB" altLang="en-US" sz="1800" b="1"/>
              <a:t>}</a:t>
            </a:r>
          </a:p>
        </p:txBody>
      </p:sp>
      <p:sp>
        <p:nvSpPr>
          <p:cNvPr id="7174" name="TextBox 5"/>
          <p:cNvSpPr txBox="1">
            <a:spLocks noChangeArrowheads="1"/>
          </p:cNvSpPr>
          <p:nvPr/>
        </p:nvSpPr>
        <p:spPr bwMode="auto">
          <a:xfrm>
            <a:off x="6061075" y="5135563"/>
            <a:ext cx="2954338" cy="1201737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int </a:t>
            </a:r>
            <a:r>
              <a:rPr kumimoji="0" lang="en-GB" altLang="en-US" sz="1800"/>
              <a:t>DoCalculation</a:t>
            </a:r>
            <a:r>
              <a:rPr kumimoji="0" lang="en-GB" altLang="en-US" sz="1800" b="1"/>
              <a:t>(</a:t>
            </a:r>
            <a:r>
              <a:rPr kumimoji="0" lang="en-GB" altLang="en-US" sz="1800"/>
              <a:t>int num</a:t>
            </a:r>
            <a:r>
              <a:rPr kumimoji="0" lang="en-GB" altLang="en-US" sz="1800" b="1"/>
              <a:t>)</a:t>
            </a:r>
            <a:r>
              <a:rPr kumimoji="0" lang="en-GB" altLang="en-US" sz="1800"/>
              <a:t/>
            </a:r>
            <a:br>
              <a:rPr kumimoji="0" lang="en-GB" altLang="en-US" sz="1800"/>
            </a:br>
            <a:r>
              <a:rPr kumimoji="0" lang="en-GB" altLang="en-US" sz="1800" b="1"/>
              <a:t>{</a:t>
            </a:r>
            <a:br>
              <a:rPr kumimoji="0" lang="en-GB" altLang="en-US" sz="1800" b="1"/>
            </a:br>
            <a:r>
              <a:rPr kumimoji="0" lang="en-GB" altLang="en-US" sz="1800"/>
              <a:t>     return num + 2;</a:t>
            </a:r>
            <a:r>
              <a:rPr kumimoji="0" lang="en-GB" altLang="en-US" sz="1800" b="1"/>
              <a:t/>
            </a:r>
            <a:br>
              <a:rPr kumimoji="0" lang="en-GB" altLang="en-US" sz="1800" b="1"/>
            </a:br>
            <a:r>
              <a:rPr kumimoji="0" lang="en-GB" altLang="en-US" sz="1800" b="1"/>
              <a:t>}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 bwMode="auto">
          <a:xfrm>
            <a:off x="1042988" y="755650"/>
            <a:ext cx="702945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smtClean="0"/>
              <a:t>You can treat function calls like values, you can:</a:t>
            </a:r>
          </a:p>
          <a:p>
            <a:pPr lvl="1">
              <a:defRPr/>
            </a:pPr>
            <a:r>
              <a:rPr lang="en-GB" dirty="0" smtClean="0"/>
              <a:t>Assign them to variables</a:t>
            </a:r>
          </a:p>
          <a:p>
            <a:pPr lvl="1">
              <a:defRPr/>
            </a:pPr>
            <a:r>
              <a:rPr lang="en-GB" dirty="0"/>
              <a:t>U</a:t>
            </a:r>
            <a:r>
              <a:rPr lang="en-GB" dirty="0" smtClean="0"/>
              <a:t>se them directly in arguments in other function calls</a:t>
            </a:r>
          </a:p>
          <a:p>
            <a:pPr lvl="1">
              <a:defRPr/>
            </a:pPr>
            <a:r>
              <a:rPr lang="en-GB" dirty="0" smtClean="0"/>
              <a:t>Use them as a return value for another function provided the return types of both functions match</a:t>
            </a:r>
          </a:p>
          <a:p>
            <a:pPr lvl="1">
              <a:defRPr/>
            </a:pPr>
            <a:endParaRPr lang="en-GB" dirty="0" smtClean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 smtClean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 smtClean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7182" name="Oval 19"/>
          <p:cNvSpPr>
            <a:spLocks noChangeArrowheads="1"/>
          </p:cNvSpPr>
          <p:nvPr/>
        </p:nvSpPr>
        <p:spPr bwMode="auto">
          <a:xfrm>
            <a:off x="2368550" y="4932363"/>
            <a:ext cx="441325" cy="439737"/>
          </a:xfrm>
          <a:prstGeom prst="ellipse">
            <a:avLst/>
          </a:prstGeom>
          <a:solidFill>
            <a:srgbClr val="FF0000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7183" name="Oval 20"/>
          <p:cNvSpPr>
            <a:spLocks noChangeArrowheads="1"/>
          </p:cNvSpPr>
          <p:nvPr/>
        </p:nvSpPr>
        <p:spPr bwMode="auto">
          <a:xfrm>
            <a:off x="1363663" y="1055688"/>
            <a:ext cx="439737" cy="439737"/>
          </a:xfrm>
          <a:prstGeom prst="ellipse">
            <a:avLst/>
          </a:prstGeom>
          <a:solidFill>
            <a:srgbClr val="FF0000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7184" name="Oval 21"/>
          <p:cNvSpPr>
            <a:spLocks noChangeArrowheads="1"/>
          </p:cNvSpPr>
          <p:nvPr/>
        </p:nvSpPr>
        <p:spPr bwMode="auto">
          <a:xfrm>
            <a:off x="1363663" y="1470025"/>
            <a:ext cx="439737" cy="439738"/>
          </a:xfrm>
          <a:prstGeom prst="ellipse">
            <a:avLst/>
          </a:prstGeom>
          <a:solidFill>
            <a:srgbClr val="FF0000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7185" name="Oval 22"/>
          <p:cNvSpPr>
            <a:spLocks noChangeArrowheads="1"/>
          </p:cNvSpPr>
          <p:nvPr/>
        </p:nvSpPr>
        <p:spPr bwMode="auto">
          <a:xfrm>
            <a:off x="1363663" y="1925638"/>
            <a:ext cx="439737" cy="439737"/>
          </a:xfrm>
          <a:prstGeom prst="ellipse">
            <a:avLst/>
          </a:prstGeom>
          <a:solidFill>
            <a:srgbClr val="FF0000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7186" name="Oval 23"/>
          <p:cNvSpPr>
            <a:spLocks noChangeArrowheads="1"/>
          </p:cNvSpPr>
          <p:nvPr/>
        </p:nvSpPr>
        <p:spPr bwMode="auto">
          <a:xfrm>
            <a:off x="1239838" y="3354388"/>
            <a:ext cx="441325" cy="439737"/>
          </a:xfrm>
          <a:prstGeom prst="ellipse">
            <a:avLst/>
          </a:prstGeom>
          <a:solidFill>
            <a:srgbClr val="FF0000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7187" name="Oval 24"/>
          <p:cNvSpPr>
            <a:spLocks noChangeArrowheads="1"/>
          </p:cNvSpPr>
          <p:nvPr/>
        </p:nvSpPr>
        <p:spPr bwMode="auto">
          <a:xfrm>
            <a:off x="3835400" y="3489325"/>
            <a:ext cx="439738" cy="439738"/>
          </a:xfrm>
          <a:prstGeom prst="ellipse">
            <a:avLst/>
          </a:prstGeom>
          <a:solidFill>
            <a:srgbClr val="FF0000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Nested Call Pattern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004888" y="1639888"/>
            <a:ext cx="6796087" cy="4198937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smtClean="0"/>
              <a:t>returntypeA</a:t>
            </a:r>
            <a:r>
              <a:rPr lang="en-GB" altLang="en-US" smtClean="0"/>
              <a:t> </a:t>
            </a:r>
            <a:r>
              <a:rPr lang="en-GB" altLang="en-US" i="1" smtClean="0"/>
              <a:t>FunctionNameA</a:t>
            </a:r>
            <a:r>
              <a:rPr lang="en-GB" altLang="en-US" b="1" smtClean="0"/>
              <a:t>(</a:t>
            </a:r>
            <a:r>
              <a:rPr lang="en-GB" altLang="en-US" i="1" smtClean="0"/>
              <a:t>arglist</a:t>
            </a:r>
            <a:r>
              <a:rPr lang="en-GB" altLang="en-US" b="1" smtClean="0"/>
              <a:t>)</a:t>
            </a: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b="1" smtClean="0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mtClean="0"/>
              <a:t>	result = FunctionNameB(</a:t>
            </a:r>
            <a:r>
              <a:rPr lang="en-GB" altLang="en-US" i="1" smtClean="0"/>
              <a:t>argvalues</a:t>
            </a:r>
            <a:r>
              <a:rPr lang="en-GB" altLang="en-US" smtClean="0"/>
              <a:t>);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b="1" smtClean="0"/>
              <a:t>}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b="1" smtClean="0"/>
              <a:t>returntypeB</a:t>
            </a:r>
            <a:r>
              <a:rPr lang="en-GB" altLang="en-US" sz="3200" smtClean="0"/>
              <a:t> </a:t>
            </a:r>
            <a:r>
              <a:rPr lang="en-GB" altLang="en-US" i="1" smtClean="0"/>
              <a:t>FunctionNameB</a:t>
            </a:r>
            <a:r>
              <a:rPr lang="en-GB" altLang="en-US" b="1" smtClean="0"/>
              <a:t>(</a:t>
            </a:r>
            <a:r>
              <a:rPr lang="en-GB" altLang="en-US" i="1" smtClean="0"/>
              <a:t>arglist</a:t>
            </a:r>
            <a:r>
              <a:rPr lang="en-GB" altLang="en-US" b="1" smtClean="0"/>
              <a:t>)</a:t>
            </a: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b="1" smtClean="0"/>
              <a:t>{</a:t>
            </a:r>
            <a:br>
              <a:rPr lang="en-GB" altLang="en-US" b="1" smtClean="0"/>
            </a:br>
            <a:r>
              <a:rPr lang="en-GB" altLang="en-US" smtClean="0"/>
              <a:t>	 result = FunctionNameC(</a:t>
            </a:r>
            <a:r>
              <a:rPr lang="en-GB" altLang="en-US" i="1" smtClean="0"/>
              <a:t>argvalues</a:t>
            </a:r>
            <a:r>
              <a:rPr lang="en-GB" altLang="en-US" smtClean="0"/>
              <a:t>);</a:t>
            </a:r>
            <a:endParaRPr lang="en-GB" altLang="en-US" b="1" smtClean="0"/>
          </a:p>
          <a:p>
            <a:pPr marL="0" indent="0">
              <a:buFont typeface="Monotype Sorts" pitchFamily="2" charset="2"/>
              <a:buNone/>
            </a:pPr>
            <a:r>
              <a:rPr lang="en-GB" altLang="en-US" b="1" smtClean="0"/>
              <a:t>}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b="1" smtClean="0"/>
              <a:t>returntypeC</a:t>
            </a:r>
            <a:r>
              <a:rPr lang="en-GB" altLang="en-US" sz="3200" smtClean="0"/>
              <a:t> </a:t>
            </a:r>
            <a:r>
              <a:rPr lang="en-GB" altLang="en-US" i="1" smtClean="0"/>
              <a:t>FunctionNameC</a:t>
            </a:r>
            <a:r>
              <a:rPr lang="en-GB" altLang="en-US" b="1" smtClean="0"/>
              <a:t>(</a:t>
            </a:r>
            <a:r>
              <a:rPr lang="en-GB" altLang="en-US" i="1" smtClean="0"/>
              <a:t>arglist</a:t>
            </a:r>
            <a:r>
              <a:rPr lang="en-GB" altLang="en-US" b="1" smtClean="0"/>
              <a:t>)</a:t>
            </a: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b="1" smtClean="0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b="1" smtClean="0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 b="1" smtClean="0"/>
          </a:p>
          <a:p>
            <a:pPr marL="0" indent="0">
              <a:buFont typeface="Monotype Sorts" pitchFamily="2" charset="2"/>
              <a:buNone/>
            </a:pPr>
            <a:endParaRPr lang="en-GB" altLang="en-US" sz="3200" b="1" smtClean="0"/>
          </a:p>
          <a:p>
            <a:pPr marL="0" indent="0">
              <a:buFont typeface="Monotype Sorts" pitchFamily="2" charset="2"/>
              <a:buNone/>
            </a:pPr>
            <a:endParaRPr lang="en-GB" altLang="en-US" sz="3200" b="1" smtClean="0"/>
          </a:p>
          <a:p>
            <a:pPr marL="0" indent="0">
              <a:buFont typeface="Monotype Sorts" pitchFamily="2" charset="2"/>
              <a:buNone/>
            </a:pPr>
            <a:endParaRPr lang="en-GB" altLang="en-US" smtClean="0"/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GD &amp; H</a:t>
            </a:r>
          </a:p>
        </p:txBody>
      </p:sp>
      <p:sp>
        <p:nvSpPr>
          <p:cNvPr id="8197" name="Right Arrow 3"/>
          <p:cNvSpPr>
            <a:spLocks noChangeArrowheads="1"/>
          </p:cNvSpPr>
          <p:nvPr/>
        </p:nvSpPr>
        <p:spPr bwMode="auto">
          <a:xfrm rot="4092221">
            <a:off x="3287712" y="2735263"/>
            <a:ext cx="461963" cy="477838"/>
          </a:xfrm>
          <a:prstGeom prst="rightArrow">
            <a:avLst>
              <a:gd name="adj1" fmla="val 50000"/>
              <a:gd name="adj2" fmla="val 41069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8198" name="Right Arrow 9"/>
          <p:cNvSpPr>
            <a:spLocks noChangeArrowheads="1"/>
          </p:cNvSpPr>
          <p:nvPr/>
        </p:nvSpPr>
        <p:spPr bwMode="auto">
          <a:xfrm rot="4092221">
            <a:off x="3389312" y="4329113"/>
            <a:ext cx="461963" cy="477838"/>
          </a:xfrm>
          <a:prstGeom prst="rightArrow">
            <a:avLst>
              <a:gd name="adj1" fmla="val 50000"/>
              <a:gd name="adj2" fmla="val 41069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Helpful 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Area of a rectangle = width * height</a:t>
            </a:r>
            <a:br>
              <a:rPr lang="en-GB" dirty="0" smtClean="0"/>
            </a:br>
            <a:r>
              <a:rPr lang="en-GB" dirty="0" smtClean="0"/>
              <a:t>For a square the width = height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smtClean="0"/>
          </a:p>
          <a:p>
            <a:r>
              <a:rPr lang="en-GB" smtClean="0"/>
              <a:t>Area </a:t>
            </a:r>
            <a:r>
              <a:rPr lang="en-GB" dirty="0"/>
              <a:t>of a circle = </a:t>
            </a:r>
            <a:r>
              <a:rPr lang="el-GR" dirty="0"/>
              <a:t>π </a:t>
            </a:r>
            <a:r>
              <a:rPr lang="en-GB" dirty="0"/>
              <a:t>* radius</a:t>
            </a:r>
            <a:r>
              <a:rPr lang="en-GB" sz="2070" b="1" baseline="30000" dirty="0"/>
              <a:t>2</a:t>
            </a:r>
            <a:endParaRPr lang="en-GB" dirty="0" smtClean="0"/>
          </a:p>
          <a:p>
            <a:r>
              <a:rPr lang="en-GB" dirty="0" smtClean="0"/>
              <a:t>Where PI is </a:t>
            </a:r>
            <a:r>
              <a:rPr lang="en-GB" dirty="0" err="1" smtClean="0"/>
              <a:t>Math.PI</a:t>
            </a:r>
            <a:r>
              <a:rPr lang="en-GB" dirty="0" smtClean="0"/>
              <a:t> or 3.142</a:t>
            </a:r>
          </a:p>
          <a:p>
            <a:r>
              <a:rPr lang="en-GB" dirty="0" smtClean="0"/>
              <a:t>Squared means radius * radius</a:t>
            </a:r>
            <a:endParaRPr lang="en-GB" sz="2070" b="1" baseline="300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6346372" y="1382486"/>
            <a:ext cx="1654628" cy="1164771"/>
          </a:xfrm>
          <a:prstGeom prst="rect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 bwMode="auto">
          <a:xfrm>
            <a:off x="6346372" y="1028700"/>
            <a:ext cx="1654628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7081158" y="587641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>
            <a:off x="8273142" y="1382486"/>
            <a:ext cx="0" cy="1164771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8343948" y="172402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</a:t>
            </a:r>
            <a:endParaRPr lang="en-GB" dirty="0"/>
          </a:p>
        </p:txBody>
      </p:sp>
      <p:sp>
        <p:nvSpPr>
          <p:cNvPr id="13" name="Oval 12"/>
          <p:cNvSpPr/>
          <p:nvPr/>
        </p:nvSpPr>
        <p:spPr bwMode="auto">
          <a:xfrm>
            <a:off x="6809014" y="3781425"/>
            <a:ext cx="1534934" cy="1534934"/>
          </a:xfrm>
          <a:prstGeom prst="ellips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576482" y="4235325"/>
            <a:ext cx="696660" cy="36933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7541344" y="405560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110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Exercise 1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047750" y="1227138"/>
            <a:ext cx="7029450" cy="4611687"/>
          </a:xfrm>
        </p:spPr>
        <p:txBody>
          <a:bodyPr/>
          <a:lstStyle/>
          <a:p>
            <a:r>
              <a:rPr lang="en-GB" altLang="en-US" dirty="0" smtClean="0"/>
              <a:t>Calculate the area of the following shape</a:t>
            </a:r>
          </a:p>
          <a:p>
            <a:r>
              <a:rPr lang="en-GB" altLang="en-US" dirty="0" smtClean="0"/>
              <a:t>We’ll name this problem </a:t>
            </a:r>
            <a:r>
              <a:rPr lang="en-GB" altLang="en-US" b="1" dirty="0" err="1" smtClean="0"/>
              <a:t>CalculateShapeArea</a:t>
            </a:r>
            <a:endParaRPr lang="en-GB" altLang="en-US" b="1" dirty="0" smtClean="0"/>
          </a:p>
          <a:p>
            <a:r>
              <a:rPr lang="en-GB" altLang="en-US" dirty="0" smtClean="0"/>
              <a:t>The </a:t>
            </a:r>
            <a:r>
              <a:rPr lang="en-GB" altLang="en-US" u="sng" dirty="0" smtClean="0"/>
              <a:t>information required to solve this problem </a:t>
            </a:r>
            <a:r>
              <a:rPr lang="en-GB" altLang="en-US" dirty="0" smtClean="0"/>
              <a:t>is</a:t>
            </a:r>
          </a:p>
          <a:p>
            <a:pPr lvl="1"/>
            <a:r>
              <a:rPr lang="en-GB" altLang="en-US" dirty="0" smtClean="0"/>
              <a:t>W</a:t>
            </a:r>
            <a:r>
              <a:rPr lang="en-GB" altLang="en-US" sz="1400" dirty="0" smtClean="0"/>
              <a:t>1</a:t>
            </a:r>
            <a:r>
              <a:rPr lang="en-GB" altLang="en-US" dirty="0" smtClean="0"/>
              <a:t>, H</a:t>
            </a:r>
            <a:r>
              <a:rPr lang="en-GB" altLang="en-US" sz="1400" dirty="0" smtClean="0"/>
              <a:t>1</a:t>
            </a:r>
            <a:r>
              <a:rPr lang="en-GB" altLang="en-US" dirty="0" smtClean="0"/>
              <a:t>, W</a:t>
            </a:r>
            <a:r>
              <a:rPr lang="en-GB" altLang="en-US" sz="1400" dirty="0" smtClean="0"/>
              <a:t>2</a:t>
            </a:r>
            <a:r>
              <a:rPr lang="en-GB" altLang="en-US" dirty="0" smtClean="0"/>
              <a:t>, H</a:t>
            </a:r>
            <a:r>
              <a:rPr lang="en-GB" altLang="en-US" sz="1400" dirty="0" smtClean="0"/>
              <a:t>2</a:t>
            </a:r>
            <a:r>
              <a:rPr lang="en-GB" altLang="en-US" dirty="0" smtClean="0"/>
              <a:t>, R</a:t>
            </a:r>
            <a:r>
              <a:rPr lang="en-GB" altLang="en-US" sz="1400" dirty="0" smtClean="0"/>
              <a:t>1</a:t>
            </a:r>
            <a:r>
              <a:rPr lang="en-GB" altLang="en-US" dirty="0" smtClean="0"/>
              <a:t>, R</a:t>
            </a:r>
            <a:r>
              <a:rPr lang="en-GB" altLang="en-US" sz="1400" dirty="0" smtClean="0"/>
              <a:t>2</a:t>
            </a:r>
          </a:p>
          <a:p>
            <a:r>
              <a:rPr lang="en-GB" altLang="en-US" dirty="0" smtClean="0"/>
              <a:t>For example, some input values might be</a:t>
            </a:r>
          </a:p>
          <a:p>
            <a:pPr lvl="1"/>
            <a:r>
              <a:rPr lang="en-GB" altLang="en-US" dirty="0" smtClean="0"/>
              <a:t>W</a:t>
            </a:r>
            <a:r>
              <a:rPr lang="en-GB" altLang="en-US" sz="1400" dirty="0" smtClean="0"/>
              <a:t>1</a:t>
            </a:r>
            <a:r>
              <a:rPr lang="en-GB" altLang="en-US" dirty="0" smtClean="0"/>
              <a:t> = 3.2, H</a:t>
            </a:r>
            <a:r>
              <a:rPr lang="en-GB" altLang="en-US" sz="1400" dirty="0" smtClean="0"/>
              <a:t>1</a:t>
            </a:r>
            <a:r>
              <a:rPr lang="en-GB" altLang="en-US" dirty="0" smtClean="0"/>
              <a:t> = 10, W</a:t>
            </a:r>
            <a:r>
              <a:rPr lang="en-GB" altLang="en-US" sz="1400" dirty="0" smtClean="0"/>
              <a:t>2</a:t>
            </a:r>
            <a:r>
              <a:rPr lang="en-GB" altLang="en-US" dirty="0" smtClean="0"/>
              <a:t> = 8, H</a:t>
            </a:r>
            <a:r>
              <a:rPr lang="en-GB" altLang="en-US" sz="1400" dirty="0" smtClean="0"/>
              <a:t>2</a:t>
            </a:r>
            <a:r>
              <a:rPr lang="en-GB" altLang="en-US" dirty="0" smtClean="0"/>
              <a:t> = 4, R</a:t>
            </a:r>
            <a:r>
              <a:rPr lang="en-GB" altLang="en-US" sz="1400" dirty="0" smtClean="0"/>
              <a:t>1</a:t>
            </a:r>
            <a:r>
              <a:rPr lang="en-GB" altLang="en-US" dirty="0" smtClean="0"/>
              <a:t> = 3.5, R</a:t>
            </a:r>
            <a:r>
              <a:rPr lang="en-GB" altLang="en-US" sz="1400" dirty="0" smtClean="0"/>
              <a:t>2</a:t>
            </a:r>
            <a:r>
              <a:rPr lang="en-GB" altLang="en-US" dirty="0" smtClean="0"/>
              <a:t> = 3</a:t>
            </a:r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  <p:pic>
        <p:nvPicPr>
          <p:cNvPr id="9221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038" y="3492500"/>
            <a:ext cx="3173412" cy="303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TextBox 6"/>
          <p:cNvSpPr txBox="1">
            <a:spLocks noChangeArrowheads="1"/>
          </p:cNvSpPr>
          <p:nvPr/>
        </p:nvSpPr>
        <p:spPr bwMode="auto">
          <a:xfrm>
            <a:off x="4902200" y="4556125"/>
            <a:ext cx="3635375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latin typeface="Lucida Handwriting" panose="03010101010101010101" pitchFamily="66" charset="0"/>
              </a:rPr>
              <a:t>Calculating the area of a rectangle and a circle are different problems  that both need to be solved </a:t>
            </a:r>
            <a:r>
              <a:rPr lang="en-GB" altLang="en-US" dirty="0" smtClean="0">
                <a:latin typeface="Lucida Handwriting" panose="03010101010101010101" pitchFamily="66" charset="0"/>
              </a:rPr>
              <a:t>separately i.e. we need two more functions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97233" y="2515671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The arguments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5" name="Freeform 4"/>
          <p:cNvSpPr/>
          <p:nvPr/>
        </p:nvSpPr>
        <p:spPr bwMode="auto">
          <a:xfrm>
            <a:off x="5900928" y="2340864"/>
            <a:ext cx="877824" cy="341376"/>
          </a:xfrm>
          <a:custGeom>
            <a:avLst/>
            <a:gdLst>
              <a:gd name="connsiteX0" fmla="*/ 877824 w 877824"/>
              <a:gd name="connsiteY0" fmla="*/ 341376 h 341376"/>
              <a:gd name="connsiteX1" fmla="*/ 304800 w 877824"/>
              <a:gd name="connsiteY1" fmla="*/ 268224 h 341376"/>
              <a:gd name="connsiteX2" fmla="*/ 0 w 877824"/>
              <a:gd name="connsiteY2" fmla="*/ 0 h 341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824" h="341376">
                <a:moveTo>
                  <a:pt x="877824" y="341376"/>
                </a:moveTo>
                <a:cubicBezTo>
                  <a:pt x="664464" y="333248"/>
                  <a:pt x="451104" y="325120"/>
                  <a:pt x="304800" y="268224"/>
                </a:cubicBezTo>
                <a:cubicBezTo>
                  <a:pt x="158496" y="211328"/>
                  <a:pt x="0" y="0"/>
                  <a:pt x="0" y="0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97233" y="378399"/>
            <a:ext cx="22290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Solving the problem gives us the  total area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6" name="Freeform 5"/>
          <p:cNvSpPr/>
          <p:nvPr/>
        </p:nvSpPr>
        <p:spPr bwMode="auto">
          <a:xfrm>
            <a:off x="6360701" y="914400"/>
            <a:ext cx="484599" cy="774700"/>
          </a:xfrm>
          <a:custGeom>
            <a:avLst/>
            <a:gdLst>
              <a:gd name="connsiteX0" fmla="*/ 484599 w 484599"/>
              <a:gd name="connsiteY0" fmla="*/ 0 h 774700"/>
              <a:gd name="connsiteX1" fmla="*/ 230599 w 484599"/>
              <a:gd name="connsiteY1" fmla="*/ 50800 h 774700"/>
              <a:gd name="connsiteX2" fmla="*/ 65499 w 484599"/>
              <a:gd name="connsiteY2" fmla="*/ 165100 h 774700"/>
              <a:gd name="connsiteX3" fmla="*/ 1999 w 484599"/>
              <a:gd name="connsiteY3" fmla="*/ 533400 h 774700"/>
              <a:gd name="connsiteX4" fmla="*/ 14699 w 484599"/>
              <a:gd name="connsiteY4" fmla="*/ 774700 h 774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599" h="774700">
                <a:moveTo>
                  <a:pt x="484599" y="0"/>
                </a:moveTo>
                <a:cubicBezTo>
                  <a:pt x="392524" y="11641"/>
                  <a:pt x="300449" y="23283"/>
                  <a:pt x="230599" y="50800"/>
                </a:cubicBezTo>
                <a:cubicBezTo>
                  <a:pt x="160749" y="78317"/>
                  <a:pt x="103599" y="84667"/>
                  <a:pt x="65499" y="165100"/>
                </a:cubicBezTo>
                <a:cubicBezTo>
                  <a:pt x="27399" y="245533"/>
                  <a:pt x="10466" y="431800"/>
                  <a:pt x="1999" y="533400"/>
                </a:cubicBezTo>
                <a:cubicBezTo>
                  <a:pt x="-6468" y="635000"/>
                  <a:pt x="14699" y="774700"/>
                  <a:pt x="14699" y="774700"/>
                </a:cubicBezTo>
              </a:path>
            </a:pathLst>
          </a:cu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02057" y="3360222"/>
            <a:ext cx="3259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Also try different values</a:t>
            </a:r>
            <a:endParaRPr lang="en-GB" dirty="0">
              <a:latin typeface="Lucida Handwriting" panose="03010101010101010101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Exercise 2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Calculate the shaded area of the following shape</a:t>
            </a:r>
          </a:p>
          <a:p>
            <a:pPr lvl="1"/>
            <a:r>
              <a:rPr lang="en-GB" altLang="en-US" dirty="0" smtClean="0"/>
              <a:t>R</a:t>
            </a:r>
            <a:r>
              <a:rPr lang="en-GB" altLang="en-US" sz="1200" dirty="0" smtClean="0"/>
              <a:t>1</a:t>
            </a:r>
            <a:r>
              <a:rPr lang="en-GB" altLang="en-US" dirty="0" smtClean="0"/>
              <a:t> = 2.4, R</a:t>
            </a:r>
            <a:r>
              <a:rPr lang="en-GB" altLang="en-US" sz="1200" dirty="0" smtClean="0"/>
              <a:t>2</a:t>
            </a:r>
            <a:r>
              <a:rPr lang="en-GB" altLang="en-US" dirty="0" smtClean="0"/>
              <a:t> = 3.8</a:t>
            </a:r>
          </a:p>
          <a:p>
            <a:r>
              <a:rPr lang="en-GB" altLang="en-US" dirty="0" smtClean="0"/>
              <a:t>Constraint: R</a:t>
            </a:r>
            <a:r>
              <a:rPr lang="en-GB" altLang="en-US" sz="1200" dirty="0" smtClean="0"/>
              <a:t>1</a:t>
            </a:r>
            <a:r>
              <a:rPr lang="en-GB" altLang="en-US" dirty="0" smtClean="0"/>
              <a:t> is always less than R</a:t>
            </a:r>
            <a:r>
              <a:rPr lang="en-GB" altLang="en-US" sz="1200" dirty="0" smtClean="0"/>
              <a:t>2</a:t>
            </a:r>
            <a:endParaRPr lang="en-GB" altLang="en-US" dirty="0" smtClean="0"/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  <p:pic>
        <p:nvPicPr>
          <p:cNvPr id="1024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775" y="3105150"/>
            <a:ext cx="1585913" cy="158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Box 6"/>
          <p:cNvSpPr txBox="1">
            <a:spLocks noChangeArrowheads="1"/>
          </p:cNvSpPr>
          <p:nvPr/>
        </p:nvSpPr>
        <p:spPr bwMode="auto">
          <a:xfrm>
            <a:off x="5026819" y="2921472"/>
            <a:ext cx="36337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latin typeface="Lucida Handwriting" panose="03010101010101010101" pitchFamily="66" charset="0"/>
              </a:rPr>
              <a:t>Hint: Calculate the empty </a:t>
            </a:r>
            <a:r>
              <a:rPr lang="en-GB" altLang="en-US" dirty="0" smtClean="0">
                <a:latin typeface="Lucida Handwriting" panose="03010101010101010101" pitchFamily="66" charset="0"/>
              </a:rPr>
              <a:t>area shown here in white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10247" name="Freeform 7"/>
          <p:cNvSpPr>
            <a:spLocks/>
          </p:cNvSpPr>
          <p:nvPr/>
        </p:nvSpPr>
        <p:spPr bwMode="auto">
          <a:xfrm>
            <a:off x="4275138" y="3567113"/>
            <a:ext cx="2109787" cy="731837"/>
          </a:xfrm>
          <a:custGeom>
            <a:avLst/>
            <a:gdLst>
              <a:gd name="T0" fmla="*/ 2108886 w 2108886"/>
              <a:gd name="T1" fmla="*/ 0 h 732640"/>
              <a:gd name="T2" fmla="*/ 2034746 w 2108886"/>
              <a:gd name="T3" fmla="*/ 362465 h 732640"/>
              <a:gd name="T4" fmla="*/ 1828800 w 2108886"/>
              <a:gd name="T5" fmla="*/ 617838 h 732640"/>
              <a:gd name="T6" fmla="*/ 1260389 w 2108886"/>
              <a:gd name="T7" fmla="*/ 724930 h 732640"/>
              <a:gd name="T8" fmla="*/ 691978 w 2108886"/>
              <a:gd name="T9" fmla="*/ 420130 h 732640"/>
              <a:gd name="T10" fmla="*/ 354227 w 2108886"/>
              <a:gd name="T11" fmla="*/ 271848 h 732640"/>
              <a:gd name="T12" fmla="*/ 0 w 2108886"/>
              <a:gd name="T13" fmla="*/ 313038 h 73264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108886" h="732640">
                <a:moveTo>
                  <a:pt x="2108886" y="0"/>
                </a:moveTo>
                <a:cubicBezTo>
                  <a:pt x="2095156" y="129746"/>
                  <a:pt x="2081427" y="259492"/>
                  <a:pt x="2034746" y="362465"/>
                </a:cubicBezTo>
                <a:cubicBezTo>
                  <a:pt x="1988065" y="465438"/>
                  <a:pt x="1957859" y="557427"/>
                  <a:pt x="1828800" y="617838"/>
                </a:cubicBezTo>
                <a:cubicBezTo>
                  <a:pt x="1699740" y="678249"/>
                  <a:pt x="1449859" y="757881"/>
                  <a:pt x="1260389" y="724930"/>
                </a:cubicBezTo>
                <a:cubicBezTo>
                  <a:pt x="1070919" y="691979"/>
                  <a:pt x="843005" y="495644"/>
                  <a:pt x="691978" y="420130"/>
                </a:cubicBezTo>
                <a:cubicBezTo>
                  <a:pt x="540951" y="344616"/>
                  <a:pt x="469557" y="289697"/>
                  <a:pt x="354227" y="271848"/>
                </a:cubicBezTo>
                <a:cubicBezTo>
                  <a:pt x="238897" y="253999"/>
                  <a:pt x="119448" y="283518"/>
                  <a:pt x="0" y="313038"/>
                </a:cubicBezTo>
              </a:path>
            </a:pathLst>
          </a:cu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TextBox 8"/>
          <p:cNvSpPr txBox="1">
            <a:spLocks noChangeArrowheads="1"/>
          </p:cNvSpPr>
          <p:nvPr/>
        </p:nvSpPr>
        <p:spPr bwMode="auto">
          <a:xfrm>
            <a:off x="1951831" y="4961581"/>
            <a:ext cx="522128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latin typeface="Lucida Handwriting" panose="03010101010101010101" pitchFamily="66" charset="0"/>
              </a:rPr>
              <a:t>Don’t forget you solved the problem of calculating the area of a circle before. Reuse the working solution you previously created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32139" y="992660"/>
            <a:ext cx="3481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Provide a function to calculate this area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2" name="Freeform 1"/>
          <p:cNvSpPr/>
          <p:nvPr/>
        </p:nvSpPr>
        <p:spPr bwMode="auto">
          <a:xfrm>
            <a:off x="4035552" y="1243791"/>
            <a:ext cx="1243584" cy="475281"/>
          </a:xfrm>
          <a:custGeom>
            <a:avLst/>
            <a:gdLst>
              <a:gd name="connsiteX0" fmla="*/ 1243584 w 1243584"/>
              <a:gd name="connsiteY0" fmla="*/ 24177 h 475281"/>
              <a:gd name="connsiteX1" fmla="*/ 853440 w 1243584"/>
              <a:gd name="connsiteY1" fmla="*/ 24177 h 475281"/>
              <a:gd name="connsiteX2" fmla="*/ 195072 w 1243584"/>
              <a:gd name="connsiteY2" fmla="*/ 36369 h 475281"/>
              <a:gd name="connsiteX3" fmla="*/ 0 w 1243584"/>
              <a:gd name="connsiteY3" fmla="*/ 475281 h 475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3584" h="475281">
                <a:moveTo>
                  <a:pt x="1243584" y="24177"/>
                </a:moveTo>
                <a:lnTo>
                  <a:pt x="853440" y="24177"/>
                </a:lnTo>
                <a:cubicBezTo>
                  <a:pt x="678688" y="26209"/>
                  <a:pt x="337312" y="-38815"/>
                  <a:pt x="195072" y="36369"/>
                </a:cubicBezTo>
                <a:cubicBezTo>
                  <a:pt x="52832" y="111553"/>
                  <a:pt x="26416" y="293417"/>
                  <a:pt x="0" y="47528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Exercise 3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Calculate the shaded area of the following shape</a:t>
            </a:r>
          </a:p>
          <a:p>
            <a:endParaRPr lang="en-GB" altLang="en-US" smtClean="0"/>
          </a:p>
        </p:txBody>
      </p:sp>
      <p:sp>
        <p:nvSpPr>
          <p:cNvPr id="11268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  <p:pic>
        <p:nvPicPr>
          <p:cNvPr id="11269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773" y="2382838"/>
            <a:ext cx="5191125" cy="398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TextBox 5"/>
          <p:cNvSpPr txBox="1">
            <a:spLocks noChangeArrowheads="1"/>
          </p:cNvSpPr>
          <p:nvPr/>
        </p:nvSpPr>
        <p:spPr bwMode="auto">
          <a:xfrm>
            <a:off x="6720399" y="3266857"/>
            <a:ext cx="215587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White means empty space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11271" name="Freeform 6"/>
          <p:cNvSpPr>
            <a:spLocks/>
          </p:cNvSpPr>
          <p:nvPr/>
        </p:nvSpPr>
        <p:spPr bwMode="auto">
          <a:xfrm>
            <a:off x="5264361" y="3913188"/>
            <a:ext cx="2066925" cy="603250"/>
          </a:xfrm>
          <a:custGeom>
            <a:avLst/>
            <a:gdLst>
              <a:gd name="T0" fmla="*/ 2034746 w 2066829"/>
              <a:gd name="T1" fmla="*/ 0 h 603311"/>
              <a:gd name="T2" fmla="*/ 2018271 w 2066829"/>
              <a:gd name="T3" fmla="*/ 354227 h 603311"/>
              <a:gd name="T4" fmla="*/ 1573427 w 2066829"/>
              <a:gd name="T5" fmla="*/ 601362 h 603311"/>
              <a:gd name="T6" fmla="*/ 1013254 w 2066829"/>
              <a:gd name="T7" fmla="*/ 222422 h 603311"/>
              <a:gd name="T8" fmla="*/ 321276 w 2066829"/>
              <a:gd name="T9" fmla="*/ 107092 h 603311"/>
              <a:gd name="T10" fmla="*/ 0 w 2066829"/>
              <a:gd name="T11" fmla="*/ 263611 h 60331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66829" h="603311">
                <a:moveTo>
                  <a:pt x="2034746" y="0"/>
                </a:moveTo>
                <a:cubicBezTo>
                  <a:pt x="2064951" y="127000"/>
                  <a:pt x="2095157" y="254000"/>
                  <a:pt x="2018271" y="354227"/>
                </a:cubicBezTo>
                <a:cubicBezTo>
                  <a:pt x="1941385" y="454454"/>
                  <a:pt x="1740930" y="623329"/>
                  <a:pt x="1573427" y="601362"/>
                </a:cubicBezTo>
                <a:cubicBezTo>
                  <a:pt x="1405924" y="579395"/>
                  <a:pt x="1221946" y="304800"/>
                  <a:pt x="1013254" y="222422"/>
                </a:cubicBezTo>
                <a:cubicBezTo>
                  <a:pt x="804562" y="140044"/>
                  <a:pt x="490152" y="100227"/>
                  <a:pt x="321276" y="107092"/>
                </a:cubicBezTo>
                <a:cubicBezTo>
                  <a:pt x="152400" y="113957"/>
                  <a:pt x="76200" y="188784"/>
                  <a:pt x="0" y="26361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432139" y="992660"/>
            <a:ext cx="3481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Provide a function to calculate this area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4035552" y="1243791"/>
            <a:ext cx="1243584" cy="475281"/>
          </a:xfrm>
          <a:custGeom>
            <a:avLst/>
            <a:gdLst>
              <a:gd name="connsiteX0" fmla="*/ 1243584 w 1243584"/>
              <a:gd name="connsiteY0" fmla="*/ 24177 h 475281"/>
              <a:gd name="connsiteX1" fmla="*/ 853440 w 1243584"/>
              <a:gd name="connsiteY1" fmla="*/ 24177 h 475281"/>
              <a:gd name="connsiteX2" fmla="*/ 195072 w 1243584"/>
              <a:gd name="connsiteY2" fmla="*/ 36369 h 475281"/>
              <a:gd name="connsiteX3" fmla="*/ 0 w 1243584"/>
              <a:gd name="connsiteY3" fmla="*/ 475281 h 475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3584" h="475281">
                <a:moveTo>
                  <a:pt x="1243584" y="24177"/>
                </a:moveTo>
                <a:lnTo>
                  <a:pt x="853440" y="24177"/>
                </a:lnTo>
                <a:cubicBezTo>
                  <a:pt x="678688" y="26209"/>
                  <a:pt x="337312" y="-38815"/>
                  <a:pt x="195072" y="36369"/>
                </a:cubicBezTo>
                <a:cubicBezTo>
                  <a:pt x="52832" y="111553"/>
                  <a:pt x="26416" y="293417"/>
                  <a:pt x="0" y="47528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4395" y="410691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</a:schemeClr>
                </a:solidFill>
              </a:rPr>
              <a:t>H</a:t>
            </a:r>
            <a:endParaRPr lang="en-GB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19998" y="6283921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</a:schemeClr>
                </a:solidFill>
              </a:rPr>
              <a:t>W</a:t>
            </a:r>
            <a:endParaRPr lang="en-GB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5" name="Straight Arrow Connector 4"/>
          <p:cNvCxnSpPr/>
          <p:nvPr/>
        </p:nvCxnSpPr>
        <p:spPr bwMode="auto">
          <a:xfrm>
            <a:off x="4122672" y="6370638"/>
            <a:ext cx="2394226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H="1">
            <a:off x="1414272" y="6370638"/>
            <a:ext cx="219024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>
            <a:off x="1206246" y="4516756"/>
            <a:ext cx="0" cy="176716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V="1">
            <a:off x="1206246" y="2382838"/>
            <a:ext cx="0" cy="168882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Calculate the shaded area of the following shape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166" y="2292143"/>
            <a:ext cx="4096861" cy="409887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32139" y="992660"/>
            <a:ext cx="3481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Provide a function to calculate this area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7" name="Freeform 6"/>
          <p:cNvSpPr/>
          <p:nvPr/>
        </p:nvSpPr>
        <p:spPr bwMode="auto">
          <a:xfrm>
            <a:off x="4035552" y="1243791"/>
            <a:ext cx="1243584" cy="475281"/>
          </a:xfrm>
          <a:custGeom>
            <a:avLst/>
            <a:gdLst>
              <a:gd name="connsiteX0" fmla="*/ 1243584 w 1243584"/>
              <a:gd name="connsiteY0" fmla="*/ 24177 h 475281"/>
              <a:gd name="connsiteX1" fmla="*/ 853440 w 1243584"/>
              <a:gd name="connsiteY1" fmla="*/ 24177 h 475281"/>
              <a:gd name="connsiteX2" fmla="*/ 195072 w 1243584"/>
              <a:gd name="connsiteY2" fmla="*/ 36369 h 475281"/>
              <a:gd name="connsiteX3" fmla="*/ 0 w 1243584"/>
              <a:gd name="connsiteY3" fmla="*/ 475281 h 475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3584" h="475281">
                <a:moveTo>
                  <a:pt x="1243584" y="24177"/>
                </a:moveTo>
                <a:lnTo>
                  <a:pt x="853440" y="24177"/>
                </a:lnTo>
                <a:cubicBezTo>
                  <a:pt x="678688" y="26209"/>
                  <a:pt x="337312" y="-38815"/>
                  <a:pt x="195072" y="36369"/>
                </a:cubicBezTo>
                <a:cubicBezTo>
                  <a:pt x="52832" y="111553"/>
                  <a:pt x="26416" y="293417"/>
                  <a:pt x="0" y="47528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79136" y="4038816"/>
            <a:ext cx="3481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Hint2: The radius of a circle is the same at any point on the circumference of the circle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279136" y="2608071"/>
            <a:ext cx="3481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Hint1: Look closely at the radius values, what does it mean if they are the identical?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10" name="Freeform 9"/>
          <p:cNvSpPr/>
          <p:nvPr/>
        </p:nvSpPr>
        <p:spPr bwMode="auto">
          <a:xfrm>
            <a:off x="4815840" y="4620768"/>
            <a:ext cx="487680" cy="66825"/>
          </a:xfrm>
          <a:custGeom>
            <a:avLst/>
            <a:gdLst>
              <a:gd name="connsiteX0" fmla="*/ 487680 w 487680"/>
              <a:gd name="connsiteY0" fmla="*/ 60960 h 66825"/>
              <a:gd name="connsiteX1" fmla="*/ 268224 w 487680"/>
              <a:gd name="connsiteY1" fmla="*/ 60960 h 66825"/>
              <a:gd name="connsiteX2" fmla="*/ 0 w 487680"/>
              <a:gd name="connsiteY2" fmla="*/ 0 h 66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7680" h="66825">
                <a:moveTo>
                  <a:pt x="487680" y="60960"/>
                </a:moveTo>
                <a:cubicBezTo>
                  <a:pt x="418592" y="66040"/>
                  <a:pt x="349504" y="71120"/>
                  <a:pt x="268224" y="60960"/>
                </a:cubicBezTo>
                <a:cubicBezTo>
                  <a:pt x="186944" y="50800"/>
                  <a:pt x="40640" y="8128"/>
                  <a:pt x="0" y="0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Freeform 10"/>
          <p:cNvSpPr/>
          <p:nvPr/>
        </p:nvSpPr>
        <p:spPr bwMode="auto">
          <a:xfrm>
            <a:off x="4023360" y="4767072"/>
            <a:ext cx="1292352" cy="831937"/>
          </a:xfrm>
          <a:custGeom>
            <a:avLst/>
            <a:gdLst>
              <a:gd name="connsiteX0" fmla="*/ 1292352 w 1292352"/>
              <a:gd name="connsiteY0" fmla="*/ 0 h 831937"/>
              <a:gd name="connsiteX1" fmla="*/ 1207008 w 1292352"/>
              <a:gd name="connsiteY1" fmla="*/ 316992 h 831937"/>
              <a:gd name="connsiteX2" fmla="*/ 950976 w 1292352"/>
              <a:gd name="connsiteY2" fmla="*/ 670560 h 831937"/>
              <a:gd name="connsiteX3" fmla="*/ 670560 w 1292352"/>
              <a:gd name="connsiteY3" fmla="*/ 804672 h 831937"/>
              <a:gd name="connsiteX4" fmla="*/ 329184 w 1292352"/>
              <a:gd name="connsiteY4" fmla="*/ 816864 h 831937"/>
              <a:gd name="connsiteX5" fmla="*/ 97536 w 1292352"/>
              <a:gd name="connsiteY5" fmla="*/ 633984 h 831937"/>
              <a:gd name="connsiteX6" fmla="*/ 0 w 1292352"/>
              <a:gd name="connsiteY6" fmla="*/ 390144 h 831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92352" h="831937">
                <a:moveTo>
                  <a:pt x="1292352" y="0"/>
                </a:moveTo>
                <a:cubicBezTo>
                  <a:pt x="1278128" y="102616"/>
                  <a:pt x="1263904" y="205232"/>
                  <a:pt x="1207008" y="316992"/>
                </a:cubicBezTo>
                <a:cubicBezTo>
                  <a:pt x="1150112" y="428752"/>
                  <a:pt x="1040384" y="589280"/>
                  <a:pt x="950976" y="670560"/>
                </a:cubicBezTo>
                <a:cubicBezTo>
                  <a:pt x="861568" y="751840"/>
                  <a:pt x="774192" y="780288"/>
                  <a:pt x="670560" y="804672"/>
                </a:cubicBezTo>
                <a:cubicBezTo>
                  <a:pt x="566928" y="829056"/>
                  <a:pt x="424688" y="845312"/>
                  <a:pt x="329184" y="816864"/>
                </a:cubicBezTo>
                <a:cubicBezTo>
                  <a:pt x="233680" y="788416"/>
                  <a:pt x="152400" y="705104"/>
                  <a:pt x="97536" y="633984"/>
                </a:cubicBezTo>
                <a:cubicBezTo>
                  <a:pt x="42672" y="562864"/>
                  <a:pt x="21336" y="476504"/>
                  <a:pt x="0" y="390144"/>
                </a:cubicBezTo>
              </a:path>
            </a:pathLst>
          </a:cu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Freeform 11"/>
          <p:cNvSpPr/>
          <p:nvPr/>
        </p:nvSpPr>
        <p:spPr bwMode="auto">
          <a:xfrm>
            <a:off x="4011168" y="2900681"/>
            <a:ext cx="1280160" cy="1622551"/>
          </a:xfrm>
          <a:custGeom>
            <a:avLst/>
            <a:gdLst>
              <a:gd name="connsiteX0" fmla="*/ 1280160 w 1280160"/>
              <a:gd name="connsiteY0" fmla="*/ 1622551 h 1622551"/>
              <a:gd name="connsiteX1" fmla="*/ 1207008 w 1280160"/>
              <a:gd name="connsiteY1" fmla="*/ 1000759 h 1622551"/>
              <a:gd name="connsiteX2" fmla="*/ 999744 w 1280160"/>
              <a:gd name="connsiteY2" fmla="*/ 171703 h 1622551"/>
              <a:gd name="connsiteX3" fmla="*/ 633984 w 1280160"/>
              <a:gd name="connsiteY3" fmla="*/ 1015 h 1622551"/>
              <a:gd name="connsiteX4" fmla="*/ 243840 w 1280160"/>
              <a:gd name="connsiteY4" fmla="*/ 122935 h 1622551"/>
              <a:gd name="connsiteX5" fmla="*/ 0 w 1280160"/>
              <a:gd name="connsiteY5" fmla="*/ 537463 h 1622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80160" h="1622551">
                <a:moveTo>
                  <a:pt x="1280160" y="1622551"/>
                </a:moveTo>
                <a:cubicBezTo>
                  <a:pt x="1266952" y="1432559"/>
                  <a:pt x="1253744" y="1242567"/>
                  <a:pt x="1207008" y="1000759"/>
                </a:cubicBezTo>
                <a:cubicBezTo>
                  <a:pt x="1160272" y="758951"/>
                  <a:pt x="1095248" y="338327"/>
                  <a:pt x="999744" y="171703"/>
                </a:cubicBezTo>
                <a:cubicBezTo>
                  <a:pt x="904240" y="5079"/>
                  <a:pt x="759968" y="9143"/>
                  <a:pt x="633984" y="1015"/>
                </a:cubicBezTo>
                <a:cubicBezTo>
                  <a:pt x="508000" y="-7113"/>
                  <a:pt x="349504" y="33527"/>
                  <a:pt x="243840" y="122935"/>
                </a:cubicBezTo>
                <a:cubicBezTo>
                  <a:pt x="138176" y="212343"/>
                  <a:pt x="69088" y="374903"/>
                  <a:pt x="0" y="537463"/>
                </a:cubicBezTo>
              </a:path>
            </a:pathLst>
          </a:cu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59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Exercise 5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Calculate the shaded area of the following shape</a:t>
            </a:r>
          </a:p>
          <a:p>
            <a:r>
              <a:rPr lang="en-GB" altLang="en-US" dirty="0" smtClean="0"/>
              <a:t>Constraint: You </a:t>
            </a:r>
            <a:r>
              <a:rPr lang="en-GB" altLang="en-US" u="sng" dirty="0" smtClean="0"/>
              <a:t>must</a:t>
            </a:r>
            <a:r>
              <a:rPr lang="en-GB" altLang="en-US" dirty="0" smtClean="0"/>
              <a:t> calculate the individual areas of each shape</a:t>
            </a:r>
          </a:p>
          <a:p>
            <a:endParaRPr lang="en-GB" altLang="en-US" dirty="0" smtClean="0"/>
          </a:p>
        </p:txBody>
      </p:sp>
      <p:sp>
        <p:nvSpPr>
          <p:cNvPr id="1229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  <p:pic>
        <p:nvPicPr>
          <p:cNvPr id="12293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913" y="2765425"/>
            <a:ext cx="3059112" cy="307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TextBox 6"/>
          <p:cNvSpPr txBox="1">
            <a:spLocks noChangeArrowheads="1"/>
          </p:cNvSpPr>
          <p:nvPr/>
        </p:nvSpPr>
        <p:spPr bwMode="auto">
          <a:xfrm>
            <a:off x="5075216" y="2804894"/>
            <a:ext cx="190740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White means empty space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12295" name="Freeform 7"/>
          <p:cNvSpPr>
            <a:spLocks/>
          </p:cNvSpPr>
          <p:nvPr/>
        </p:nvSpPr>
        <p:spPr bwMode="auto">
          <a:xfrm>
            <a:off x="3533775" y="3451225"/>
            <a:ext cx="2066925" cy="603250"/>
          </a:xfrm>
          <a:custGeom>
            <a:avLst/>
            <a:gdLst>
              <a:gd name="T0" fmla="*/ 2034746 w 2066829"/>
              <a:gd name="T1" fmla="*/ 0 h 603311"/>
              <a:gd name="T2" fmla="*/ 2018271 w 2066829"/>
              <a:gd name="T3" fmla="*/ 354227 h 603311"/>
              <a:gd name="T4" fmla="*/ 1573427 w 2066829"/>
              <a:gd name="T5" fmla="*/ 601362 h 603311"/>
              <a:gd name="T6" fmla="*/ 1013254 w 2066829"/>
              <a:gd name="T7" fmla="*/ 222422 h 603311"/>
              <a:gd name="T8" fmla="*/ 321276 w 2066829"/>
              <a:gd name="T9" fmla="*/ 107092 h 603311"/>
              <a:gd name="T10" fmla="*/ 0 w 2066829"/>
              <a:gd name="T11" fmla="*/ 263611 h 60331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66829" h="603311">
                <a:moveTo>
                  <a:pt x="2034746" y="0"/>
                </a:moveTo>
                <a:cubicBezTo>
                  <a:pt x="2064951" y="127000"/>
                  <a:pt x="2095157" y="254000"/>
                  <a:pt x="2018271" y="354227"/>
                </a:cubicBezTo>
                <a:cubicBezTo>
                  <a:pt x="1941385" y="454454"/>
                  <a:pt x="1740930" y="623329"/>
                  <a:pt x="1573427" y="601362"/>
                </a:cubicBezTo>
                <a:cubicBezTo>
                  <a:pt x="1405924" y="579395"/>
                  <a:pt x="1221946" y="304800"/>
                  <a:pt x="1013254" y="222422"/>
                </a:cubicBezTo>
                <a:cubicBezTo>
                  <a:pt x="804562" y="140044"/>
                  <a:pt x="490152" y="100227"/>
                  <a:pt x="321276" y="107092"/>
                </a:cubicBezTo>
                <a:cubicBezTo>
                  <a:pt x="152400" y="113957"/>
                  <a:pt x="76200" y="188784"/>
                  <a:pt x="0" y="26361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7" name="Oval 9"/>
          <p:cNvSpPr>
            <a:spLocks noChangeArrowheads="1"/>
          </p:cNvSpPr>
          <p:nvPr/>
        </p:nvSpPr>
        <p:spPr bwMode="auto">
          <a:xfrm>
            <a:off x="2495550" y="4114800"/>
            <a:ext cx="1768475" cy="1639888"/>
          </a:xfrm>
          <a:prstGeom prst="ellipse">
            <a:avLst/>
          </a:prstGeom>
          <a:noFill/>
          <a:ln w="15875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12298" name="TextBox 10"/>
          <p:cNvSpPr txBox="1">
            <a:spLocks noChangeArrowheads="1"/>
          </p:cNvSpPr>
          <p:nvPr/>
        </p:nvSpPr>
        <p:spPr bwMode="auto">
          <a:xfrm>
            <a:off x="5600700" y="4114800"/>
            <a:ext cx="33988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latin typeface="Lucida Handwriting" panose="03010101010101010101" pitchFamily="66" charset="0"/>
              </a:rPr>
              <a:t>Hint: </a:t>
            </a:r>
            <a:r>
              <a:rPr lang="en-GB" altLang="en-US" dirty="0" smtClean="0">
                <a:latin typeface="Lucida Handwriting" panose="03010101010101010101" pitchFamily="66" charset="0"/>
              </a:rPr>
              <a:t>Reuse </a:t>
            </a:r>
            <a:r>
              <a:rPr lang="en-GB" altLang="en-US" dirty="0">
                <a:latin typeface="Lucida Handwriting" panose="03010101010101010101" pitchFamily="66" charset="0"/>
              </a:rPr>
              <a:t>the </a:t>
            </a:r>
            <a:r>
              <a:rPr lang="en-GB" altLang="en-US" dirty="0" smtClean="0">
                <a:latin typeface="Lucida Handwriting" panose="03010101010101010101" pitchFamily="66" charset="0"/>
              </a:rPr>
              <a:t> previous solutions </a:t>
            </a:r>
            <a:r>
              <a:rPr lang="en-GB" altLang="en-US" dirty="0">
                <a:latin typeface="Lucida Handwriting" panose="03010101010101010101" pitchFamily="66" charset="0"/>
              </a:rPr>
              <a:t>to calculate the area of the circle and rectangle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32139" y="992660"/>
            <a:ext cx="3481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Handwriting" panose="03010101010101010101" pitchFamily="66" charset="0"/>
              </a:rPr>
              <a:t>Provide a function to calculate this area</a:t>
            </a:r>
            <a:endParaRPr lang="en-GB" dirty="0">
              <a:latin typeface="Lucida Handwriting" panose="03010101010101010101" pitchFamily="66" charset="0"/>
            </a:endParaRPr>
          </a:p>
        </p:txBody>
      </p:sp>
      <p:sp>
        <p:nvSpPr>
          <p:cNvPr id="12" name="Freeform 11"/>
          <p:cNvSpPr/>
          <p:nvPr/>
        </p:nvSpPr>
        <p:spPr bwMode="auto">
          <a:xfrm>
            <a:off x="4035552" y="1243791"/>
            <a:ext cx="1243584" cy="475281"/>
          </a:xfrm>
          <a:custGeom>
            <a:avLst/>
            <a:gdLst>
              <a:gd name="connsiteX0" fmla="*/ 1243584 w 1243584"/>
              <a:gd name="connsiteY0" fmla="*/ 24177 h 475281"/>
              <a:gd name="connsiteX1" fmla="*/ 853440 w 1243584"/>
              <a:gd name="connsiteY1" fmla="*/ 24177 h 475281"/>
              <a:gd name="connsiteX2" fmla="*/ 195072 w 1243584"/>
              <a:gd name="connsiteY2" fmla="*/ 36369 h 475281"/>
              <a:gd name="connsiteX3" fmla="*/ 0 w 1243584"/>
              <a:gd name="connsiteY3" fmla="*/ 475281 h 475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3584" h="475281">
                <a:moveTo>
                  <a:pt x="1243584" y="24177"/>
                </a:moveTo>
                <a:lnTo>
                  <a:pt x="853440" y="24177"/>
                </a:lnTo>
                <a:cubicBezTo>
                  <a:pt x="678688" y="26209"/>
                  <a:pt x="337312" y="-38815"/>
                  <a:pt x="195072" y="36369"/>
                </a:cubicBezTo>
                <a:cubicBezTo>
                  <a:pt x="52832" y="111553"/>
                  <a:pt x="26416" y="293417"/>
                  <a:pt x="0" y="47528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6"/>
          <p:cNvSpPr txBox="1">
            <a:spLocks noChangeArrowheads="1"/>
          </p:cNvSpPr>
          <p:nvPr/>
        </p:nvSpPr>
        <p:spPr bwMode="auto">
          <a:xfrm>
            <a:off x="3969721" y="5678785"/>
            <a:ext cx="237951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Note: This is considered a shape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3" name="Freeform 2"/>
          <p:cNvSpPr/>
          <p:nvPr/>
        </p:nvSpPr>
        <p:spPr bwMode="auto">
          <a:xfrm>
            <a:off x="4176939" y="5317697"/>
            <a:ext cx="174171" cy="330926"/>
          </a:xfrm>
          <a:custGeom>
            <a:avLst/>
            <a:gdLst>
              <a:gd name="connsiteX0" fmla="*/ 174171 w 174171"/>
              <a:gd name="connsiteY0" fmla="*/ 330926 h 330926"/>
              <a:gd name="connsiteX1" fmla="*/ 121920 w 174171"/>
              <a:gd name="connsiteY1" fmla="*/ 200297 h 330926"/>
              <a:gd name="connsiteX2" fmla="*/ 0 w 174171"/>
              <a:gd name="connsiteY2" fmla="*/ 0 h 330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4171" h="330926">
                <a:moveTo>
                  <a:pt x="174171" y="330926"/>
                </a:moveTo>
                <a:cubicBezTo>
                  <a:pt x="162559" y="293188"/>
                  <a:pt x="150948" y="255451"/>
                  <a:pt x="121920" y="200297"/>
                </a:cubicBezTo>
                <a:cubicBezTo>
                  <a:pt x="92892" y="145143"/>
                  <a:pt x="0" y="0"/>
                  <a:pt x="0" y="0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Exercise 6</a:t>
            </a:r>
          </a:p>
        </p:txBody>
      </p:sp>
      <p:sp>
        <p:nvSpPr>
          <p:cNvPr id="3" name="Content Placeholder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0">
            <a:blip r:embed="rId2"/>
            <a:stretch>
              <a:fillRect l="-607" t="-741"/>
            </a:stretch>
          </a:blipFill>
          <a:extLst/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13316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Exercise 7</a:t>
            </a:r>
          </a:p>
        </p:txBody>
      </p:sp>
      <p:sp>
        <p:nvSpPr>
          <p:cNvPr id="3" name="Content Placeholder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0">
            <a:blip r:embed="rId2"/>
            <a:stretch>
              <a:fillRect l="-607" t="-741"/>
            </a:stretch>
          </a:blipFill>
          <a:extLst/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14340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1769"/>
            <a:ext cx="7029450" cy="4114800"/>
          </a:xfrm>
        </p:spPr>
        <p:txBody>
          <a:bodyPr/>
          <a:lstStyle/>
          <a:p>
            <a:r>
              <a:rPr lang="en-GB" dirty="0" smtClean="0"/>
              <a:t>Calculate the length of the path described by the following shape.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5882409" y="3378364"/>
            <a:ext cx="263207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These are quarter circles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230" y="2056106"/>
            <a:ext cx="3431598" cy="398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687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Helpful 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143"/>
            <a:ext cx="7029450" cy="4804682"/>
          </a:xfrm>
        </p:spPr>
        <p:txBody>
          <a:bodyPr/>
          <a:lstStyle/>
          <a:p>
            <a:r>
              <a:rPr lang="en-GB" dirty="0" smtClean="0"/>
              <a:t>Pythagoras’ Theorem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5" name="Right Triangle 4"/>
          <p:cNvSpPr/>
          <p:nvPr/>
        </p:nvSpPr>
        <p:spPr bwMode="auto">
          <a:xfrm flipH="1">
            <a:off x="2503714" y="2090737"/>
            <a:ext cx="3254829" cy="1600200"/>
          </a:xfrm>
          <a:prstGeom prst="rtTriangl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6" name="Straight Arrow Connector 5"/>
          <p:cNvCxnSpPr/>
          <p:nvPr/>
        </p:nvCxnSpPr>
        <p:spPr bwMode="auto">
          <a:xfrm>
            <a:off x="6085113" y="2090737"/>
            <a:ext cx="0" cy="16002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6227519" y="2709861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Opposite</a:t>
            </a:r>
            <a:br>
              <a:rPr lang="en-GB" dirty="0" smtClean="0"/>
            </a:br>
            <a:r>
              <a:rPr lang="en-GB" dirty="0" smtClean="0"/>
              <a:t>(b)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2503715" y="3882395"/>
            <a:ext cx="3254828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800763" y="4000766"/>
            <a:ext cx="1082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Adjacent</a:t>
            </a:r>
            <a:br>
              <a:rPr lang="en-GB" dirty="0" smtClean="0"/>
            </a:br>
            <a:r>
              <a:rPr lang="en-GB" dirty="0" smtClean="0"/>
              <a:t>(a)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 bwMode="auto">
          <a:xfrm flipH="1">
            <a:off x="2403163" y="1935797"/>
            <a:ext cx="3313810" cy="1667153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2788401" y="2252830"/>
            <a:ext cx="141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Hypotenuse</a:t>
            </a:r>
            <a:br>
              <a:rPr lang="en-GB" dirty="0" smtClean="0"/>
            </a:br>
            <a:r>
              <a:rPr lang="en-GB" dirty="0" smtClean="0"/>
              <a:t>(c)</a:t>
            </a:r>
            <a:endParaRPr lang="en-GB" dirty="0"/>
          </a:p>
        </p:txBody>
      </p:sp>
      <p:sp>
        <p:nvSpPr>
          <p:cNvPr id="21" name="Arc 20"/>
          <p:cNvSpPr/>
          <p:nvPr/>
        </p:nvSpPr>
        <p:spPr bwMode="auto">
          <a:xfrm rot="2128591">
            <a:off x="3139227" y="3221248"/>
            <a:ext cx="714120" cy="551031"/>
          </a:xfrm>
          <a:prstGeom prst="arc">
            <a:avLst>
              <a:gd name="adj1" fmla="val 14798726"/>
              <a:gd name="adj2" fmla="val 72387"/>
            </a:avLst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339834" y="331167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θ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/>
              <p:cNvSpPr txBox="1"/>
              <p:nvPr/>
            </p:nvSpPr>
            <p:spPr>
              <a:xfrm>
                <a:off x="2612840" y="5025241"/>
                <a:ext cx="2682016" cy="7023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</m:t>
                      </m:r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20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sz="3200" dirty="0"/>
              </a:p>
            </p:txBody>
          </p:sp>
        </mc:Choice>
        <mc:Fallback>
          <p:sp>
            <p:nvSpPr>
              <p:cNvPr id="23" name="TextBox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840" y="5025241"/>
                <a:ext cx="2682016" cy="702372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0689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Helpful 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08670"/>
            <a:ext cx="7029450" cy="4430155"/>
          </a:xfrm>
        </p:spPr>
        <p:txBody>
          <a:bodyPr/>
          <a:lstStyle/>
          <a:p>
            <a:r>
              <a:rPr lang="en-GB" dirty="0" smtClean="0"/>
              <a:t>2D Graphs</a:t>
            </a:r>
          </a:p>
          <a:p>
            <a:r>
              <a:rPr lang="en-GB" dirty="0" smtClean="0"/>
              <a:t>2D co-ordinates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grpSp>
        <p:nvGrpSpPr>
          <p:cNvPr id="63" name="Group 62"/>
          <p:cNvGrpSpPr/>
          <p:nvPr/>
        </p:nvGrpSpPr>
        <p:grpSpPr>
          <a:xfrm>
            <a:off x="2656977" y="2521590"/>
            <a:ext cx="3298264" cy="3317235"/>
            <a:chOff x="5177754" y="2304405"/>
            <a:chExt cx="3298264" cy="3317235"/>
          </a:xfrm>
        </p:grpSpPr>
        <p:sp>
          <p:nvSpPr>
            <p:cNvPr id="26" name="TextBox 25"/>
            <p:cNvSpPr txBox="1"/>
            <p:nvPr/>
          </p:nvSpPr>
          <p:spPr>
            <a:xfrm>
              <a:off x="5948483" y="525230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</a:t>
              </a:r>
              <a:endParaRPr lang="en-GB" dirty="0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6785027" y="524355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5</a:t>
              </a:r>
              <a:endParaRPr lang="en-GB" dirty="0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137464" y="5058884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X</a:t>
              </a:r>
              <a:endParaRPr lang="en-GB" dirty="0"/>
            </a:p>
          </p:txBody>
        </p:sp>
        <p:cxnSp>
          <p:nvCxnSpPr>
            <p:cNvPr id="32" name="Straight Arrow Connector 31"/>
            <p:cNvCxnSpPr/>
            <p:nvPr/>
          </p:nvCxnSpPr>
          <p:spPr bwMode="auto">
            <a:xfrm>
              <a:off x="5549352" y="5243550"/>
              <a:ext cx="2588112" cy="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4" name="Straight Arrow Connector 33"/>
            <p:cNvCxnSpPr/>
            <p:nvPr/>
          </p:nvCxnSpPr>
          <p:spPr bwMode="auto">
            <a:xfrm flipV="1">
              <a:off x="5549352" y="2644346"/>
              <a:ext cx="0" cy="259920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5" name="TextBox 34"/>
            <p:cNvSpPr txBox="1"/>
            <p:nvPr/>
          </p:nvSpPr>
          <p:spPr>
            <a:xfrm>
              <a:off x="5380075" y="2304405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Y</a:t>
              </a:r>
              <a:endParaRPr lang="en-GB" dirty="0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5177754" y="423866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3</a:t>
              </a:r>
              <a:endParaRPr lang="en-GB" dirty="0"/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5180810" y="345984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6</a:t>
              </a:r>
              <a:endParaRPr lang="en-GB" dirty="0"/>
            </a:p>
          </p:txBody>
        </p:sp>
        <p:grpSp>
          <p:nvGrpSpPr>
            <p:cNvPr id="53" name="Group 52"/>
            <p:cNvGrpSpPr/>
            <p:nvPr/>
          </p:nvGrpSpPr>
          <p:grpSpPr>
            <a:xfrm>
              <a:off x="5545230" y="3092571"/>
              <a:ext cx="2544318" cy="1866607"/>
              <a:chOff x="5545230" y="3092571"/>
              <a:chExt cx="2544318" cy="1866607"/>
            </a:xfrm>
          </p:grpSpPr>
          <p:cxnSp>
            <p:nvCxnSpPr>
              <p:cNvPr id="45" name="Straight Connector 44"/>
              <p:cNvCxnSpPr/>
              <p:nvPr/>
            </p:nvCxnSpPr>
            <p:spPr bwMode="auto">
              <a:xfrm>
                <a:off x="5549352" y="495917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6" name="Straight Connector 45"/>
              <p:cNvCxnSpPr/>
              <p:nvPr/>
            </p:nvCxnSpPr>
            <p:spPr bwMode="auto">
              <a:xfrm>
                <a:off x="5545230" y="470792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7" name="Straight Connector 46"/>
              <p:cNvCxnSpPr/>
              <p:nvPr/>
            </p:nvCxnSpPr>
            <p:spPr bwMode="auto">
              <a:xfrm>
                <a:off x="5557584" y="4431954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8" name="Straight Connector 47"/>
              <p:cNvCxnSpPr/>
              <p:nvPr/>
            </p:nvCxnSpPr>
            <p:spPr bwMode="auto">
              <a:xfrm>
                <a:off x="5549352" y="417585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9" name="Straight Connector 48"/>
              <p:cNvCxnSpPr/>
              <p:nvPr/>
            </p:nvCxnSpPr>
            <p:spPr bwMode="auto">
              <a:xfrm>
                <a:off x="5545230" y="3924596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0" name="Straight Connector 49"/>
              <p:cNvCxnSpPr/>
              <p:nvPr/>
            </p:nvCxnSpPr>
            <p:spPr bwMode="auto">
              <a:xfrm>
                <a:off x="5557584" y="364862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1" name="Straight Connector 50"/>
              <p:cNvCxnSpPr/>
              <p:nvPr/>
            </p:nvCxnSpPr>
            <p:spPr bwMode="auto">
              <a:xfrm>
                <a:off x="5549346" y="3368539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2" name="Straight Connector 51"/>
              <p:cNvCxnSpPr/>
              <p:nvPr/>
            </p:nvCxnSpPr>
            <p:spPr bwMode="auto">
              <a:xfrm>
                <a:off x="5561700" y="3092571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54" name="Group 53"/>
            <p:cNvGrpSpPr/>
            <p:nvPr/>
          </p:nvGrpSpPr>
          <p:grpSpPr>
            <a:xfrm rot="16200000">
              <a:off x="5492783" y="3055240"/>
              <a:ext cx="2544318" cy="1866607"/>
              <a:chOff x="5545230" y="3092571"/>
              <a:chExt cx="2544318" cy="1866607"/>
            </a:xfrm>
          </p:grpSpPr>
          <p:cxnSp>
            <p:nvCxnSpPr>
              <p:cNvPr id="55" name="Straight Connector 54"/>
              <p:cNvCxnSpPr/>
              <p:nvPr/>
            </p:nvCxnSpPr>
            <p:spPr bwMode="auto">
              <a:xfrm>
                <a:off x="5549352" y="495917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6" name="Straight Connector 55"/>
              <p:cNvCxnSpPr/>
              <p:nvPr/>
            </p:nvCxnSpPr>
            <p:spPr bwMode="auto">
              <a:xfrm>
                <a:off x="5545230" y="470792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7" name="Straight Connector 56"/>
              <p:cNvCxnSpPr/>
              <p:nvPr/>
            </p:nvCxnSpPr>
            <p:spPr bwMode="auto">
              <a:xfrm>
                <a:off x="5557584" y="4431954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8" name="Straight Connector 57"/>
              <p:cNvCxnSpPr/>
              <p:nvPr/>
            </p:nvCxnSpPr>
            <p:spPr bwMode="auto">
              <a:xfrm>
                <a:off x="5549352" y="417585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9" name="Straight Connector 58"/>
              <p:cNvCxnSpPr/>
              <p:nvPr/>
            </p:nvCxnSpPr>
            <p:spPr bwMode="auto">
              <a:xfrm>
                <a:off x="5545230" y="3924596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0" name="Straight Connector 59"/>
              <p:cNvCxnSpPr/>
              <p:nvPr/>
            </p:nvCxnSpPr>
            <p:spPr bwMode="auto">
              <a:xfrm>
                <a:off x="5557584" y="364862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1" name="Straight Connector 60"/>
              <p:cNvCxnSpPr/>
              <p:nvPr/>
            </p:nvCxnSpPr>
            <p:spPr bwMode="auto">
              <a:xfrm>
                <a:off x="5549346" y="3368539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2" name="Straight Connector 61"/>
              <p:cNvCxnSpPr/>
              <p:nvPr/>
            </p:nvCxnSpPr>
            <p:spPr bwMode="auto">
              <a:xfrm>
                <a:off x="5561700" y="3092571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grpSp>
        <p:nvGrpSpPr>
          <p:cNvPr id="65" name="Group 64"/>
          <p:cNvGrpSpPr/>
          <p:nvPr/>
        </p:nvGrpSpPr>
        <p:grpSpPr>
          <a:xfrm>
            <a:off x="3183918" y="4600542"/>
            <a:ext cx="723275" cy="566343"/>
            <a:chOff x="2270156" y="4158753"/>
            <a:chExt cx="723275" cy="566343"/>
          </a:xfrm>
        </p:grpSpPr>
        <p:sp>
          <p:nvSpPr>
            <p:cNvPr id="24" name="Oval 23"/>
            <p:cNvSpPr/>
            <p:nvPr/>
          </p:nvSpPr>
          <p:spPr bwMode="auto">
            <a:xfrm>
              <a:off x="2631794" y="4158753"/>
              <a:ext cx="99243" cy="99243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2270156" y="4355764"/>
              <a:ext cx="7232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(2, </a:t>
              </a:r>
              <a:r>
                <a:rPr lang="en-GB" dirty="0"/>
                <a:t>3</a:t>
              </a:r>
              <a:r>
                <a:rPr lang="en-GB" dirty="0" smtClean="0"/>
                <a:t>)</a:t>
              </a:r>
              <a:endParaRPr lang="en-GB" dirty="0"/>
            </a:p>
          </p:txBody>
        </p:sp>
      </p:grpSp>
      <p:grpSp>
        <p:nvGrpSpPr>
          <p:cNvPr id="64" name="Group 63"/>
          <p:cNvGrpSpPr/>
          <p:nvPr/>
        </p:nvGrpSpPr>
        <p:grpSpPr>
          <a:xfrm>
            <a:off x="4364278" y="3635227"/>
            <a:ext cx="877640" cy="369332"/>
            <a:chOff x="3495809" y="3152858"/>
            <a:chExt cx="877640" cy="369332"/>
          </a:xfrm>
        </p:grpSpPr>
        <p:sp>
          <p:nvSpPr>
            <p:cNvPr id="25" name="Oval 24"/>
            <p:cNvSpPr/>
            <p:nvPr/>
          </p:nvSpPr>
          <p:spPr bwMode="auto">
            <a:xfrm>
              <a:off x="3495809" y="3337029"/>
              <a:ext cx="99243" cy="99243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650174" y="3152858"/>
              <a:ext cx="7232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(5, 6)</a:t>
              </a:r>
              <a:endParaRPr lang="en-GB" dirty="0"/>
            </a:p>
          </p:txBody>
        </p:sp>
      </p:grpSp>
      <p:grpSp>
        <p:nvGrpSpPr>
          <p:cNvPr id="88" name="Group 87"/>
          <p:cNvGrpSpPr/>
          <p:nvPr/>
        </p:nvGrpSpPr>
        <p:grpSpPr>
          <a:xfrm>
            <a:off x="2354638" y="3098426"/>
            <a:ext cx="3295484" cy="2106538"/>
            <a:chOff x="641167" y="2675295"/>
            <a:chExt cx="3295484" cy="2106538"/>
          </a:xfrm>
        </p:grpSpPr>
        <p:grpSp>
          <p:nvGrpSpPr>
            <p:cNvPr id="86" name="Group 85"/>
            <p:cNvGrpSpPr/>
            <p:nvPr/>
          </p:nvGrpSpPr>
          <p:grpSpPr>
            <a:xfrm>
              <a:off x="1900176" y="3495510"/>
              <a:ext cx="2036475" cy="1286323"/>
              <a:chOff x="1900176" y="3495510"/>
              <a:chExt cx="2036475" cy="1286323"/>
            </a:xfrm>
          </p:grpSpPr>
          <p:grpSp>
            <p:nvGrpSpPr>
              <p:cNvPr id="82" name="Group 81"/>
              <p:cNvGrpSpPr/>
              <p:nvPr/>
            </p:nvGrpSpPr>
            <p:grpSpPr>
              <a:xfrm>
                <a:off x="1900176" y="3495510"/>
                <a:ext cx="800252" cy="725311"/>
                <a:chOff x="1683753" y="3475634"/>
                <a:chExt cx="800252" cy="725311"/>
              </a:xfrm>
            </p:grpSpPr>
            <p:cxnSp>
              <p:nvCxnSpPr>
                <p:cNvPr id="67" name="Straight Connector 66"/>
                <p:cNvCxnSpPr/>
                <p:nvPr/>
              </p:nvCxnSpPr>
              <p:spPr bwMode="auto">
                <a:xfrm>
                  <a:off x="1700371" y="4200945"/>
                  <a:ext cx="783634" cy="0"/>
                </a:xfrm>
                <a:prstGeom prst="line">
                  <a:avLst/>
                </a:prstGeom>
                <a:solidFill>
                  <a:schemeClr val="accent1"/>
                </a:solidFill>
                <a:ln w="254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76" name="Straight Connector 75"/>
                <p:cNvCxnSpPr/>
                <p:nvPr/>
              </p:nvCxnSpPr>
              <p:spPr bwMode="auto">
                <a:xfrm>
                  <a:off x="2484005" y="3475634"/>
                  <a:ext cx="0" cy="723175"/>
                </a:xfrm>
                <a:prstGeom prst="line">
                  <a:avLst/>
                </a:prstGeom>
                <a:solidFill>
                  <a:schemeClr val="accent1"/>
                </a:solidFill>
                <a:ln w="254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80" name="Straight Connector 79"/>
                <p:cNvCxnSpPr/>
                <p:nvPr/>
              </p:nvCxnSpPr>
              <p:spPr bwMode="auto">
                <a:xfrm flipV="1">
                  <a:off x="1683753" y="3485898"/>
                  <a:ext cx="783634" cy="696435"/>
                </a:xfrm>
                <a:prstGeom prst="line">
                  <a:avLst/>
                </a:prstGeom>
                <a:solidFill>
                  <a:schemeClr val="accent1"/>
                </a:solidFill>
                <a:ln w="222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</p:grpSp>
          <p:sp>
            <p:nvSpPr>
              <p:cNvPr id="84" name="TextBox 83"/>
              <p:cNvSpPr txBox="1"/>
              <p:nvPr/>
            </p:nvSpPr>
            <p:spPr>
              <a:xfrm>
                <a:off x="2899188" y="3740279"/>
                <a:ext cx="1037463" cy="36933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540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b = 6 - 3</a:t>
                </a:r>
                <a:endParaRPr lang="en-GB" dirty="0"/>
              </a:p>
            </p:txBody>
          </p:sp>
          <p:sp>
            <p:nvSpPr>
              <p:cNvPr id="85" name="TextBox 84"/>
              <p:cNvSpPr txBox="1"/>
              <p:nvPr/>
            </p:nvSpPr>
            <p:spPr>
              <a:xfrm>
                <a:off x="2394765" y="4412501"/>
                <a:ext cx="1037463" cy="36933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2540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a = 5 - 2</a:t>
                </a:r>
                <a:endParaRPr lang="en-GB" dirty="0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87" name="TextBox 86"/>
                <p:cNvSpPr txBox="1"/>
                <p:nvPr/>
              </p:nvSpPr>
              <p:spPr>
                <a:xfrm>
                  <a:off x="641167" y="2675295"/>
                  <a:ext cx="1568763" cy="1054712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 w="25400">
                  <a:solidFill>
                    <a:srgbClr val="FF0000"/>
                  </a:solidFill>
                </a:ln>
              </p:spPr>
              <p:txBody>
                <a:bodyPr wrap="non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𝑐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=</m:t>
                        </m:r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oMath>
                    </m:oMathPara>
                  </a14:m>
                  <a:endParaRPr lang="en-GB" i="1" dirty="0" smtClean="0">
                    <a:latin typeface="Cambria Math" panose="02040503050406030204" pitchFamily="18" charset="0"/>
                  </a:endParaRPr>
                </a:p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i="1">
                            <a:latin typeface="Cambria Math" panose="02040503050406030204" pitchFamily="18" charset="0"/>
                          </a:rPr>
                          <m:t>=</m:t>
                        </m:r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18</m:t>
                            </m:r>
                          </m:e>
                        </m:rad>
                      </m:oMath>
                    </m:oMathPara>
                  </a14:m>
                  <a:endParaRPr lang="en-GB" i="1" dirty="0" smtClean="0">
                    <a:latin typeface="Cambria Math" panose="02040503050406030204" pitchFamily="18" charset="0"/>
                  </a:endParaRPr>
                </a:p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GB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4.24</m:t>
                        </m:r>
                      </m:oMath>
                    </m:oMathPara>
                  </a14:m>
                  <a:endParaRPr lang="en-GB" dirty="0"/>
                </a:p>
              </p:txBody>
            </p:sp>
          </mc:Choice>
          <mc:Fallback>
            <p:sp>
              <p:nvSpPr>
                <p:cNvPr id="87" name="TextBox 8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41167" y="2675295"/>
                  <a:ext cx="1568763" cy="1054712"/>
                </a:xfrm>
                <a:prstGeom prst="rect">
                  <a:avLst/>
                </a:prstGeom>
                <a:blipFill rotWithShape="0">
                  <a:blip r:embed="rId2"/>
                  <a:stretch>
                    <a:fillRect/>
                  </a:stretch>
                </a:blipFill>
                <a:ln w="25400">
                  <a:solidFill>
                    <a:srgbClr val="FF0000"/>
                  </a:solidFill>
                </a:ln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149111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Exercise 9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1047750" y="1458097"/>
            <a:ext cx="7029450" cy="4380728"/>
          </a:xfrm>
        </p:spPr>
        <p:txBody>
          <a:bodyPr/>
          <a:lstStyle/>
          <a:p>
            <a:r>
              <a:rPr lang="en-GB" altLang="en-US" dirty="0" smtClean="0"/>
              <a:t>Calculate the total length of the path created between the points in the following figure</a:t>
            </a:r>
          </a:p>
        </p:txBody>
      </p:sp>
      <p:sp>
        <p:nvSpPr>
          <p:cNvPr id="15364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mtClean="0"/>
              <a:t>GD &amp; H</a:t>
            </a:r>
          </a:p>
        </p:txBody>
      </p:sp>
      <p:pic>
        <p:nvPicPr>
          <p:cNvPr id="1536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463" y="2486025"/>
            <a:ext cx="5289550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grpSp>
        <p:nvGrpSpPr>
          <p:cNvPr id="5" name="Group 4"/>
          <p:cNvGrpSpPr/>
          <p:nvPr/>
        </p:nvGrpSpPr>
        <p:grpSpPr>
          <a:xfrm>
            <a:off x="836420" y="198519"/>
            <a:ext cx="3298264" cy="3317235"/>
            <a:chOff x="5177754" y="2304405"/>
            <a:chExt cx="3298264" cy="3317235"/>
          </a:xfrm>
        </p:grpSpPr>
        <p:sp>
          <p:nvSpPr>
            <p:cNvPr id="6" name="TextBox 5"/>
            <p:cNvSpPr txBox="1"/>
            <p:nvPr/>
          </p:nvSpPr>
          <p:spPr>
            <a:xfrm>
              <a:off x="5948483" y="525230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6785027" y="524355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5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8137464" y="5058884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X</a:t>
              </a:r>
              <a:endParaRPr lang="en-GB" dirty="0"/>
            </a:p>
          </p:txBody>
        </p:sp>
        <p:cxnSp>
          <p:nvCxnSpPr>
            <p:cNvPr id="9" name="Straight Arrow Connector 8"/>
            <p:cNvCxnSpPr/>
            <p:nvPr/>
          </p:nvCxnSpPr>
          <p:spPr bwMode="auto">
            <a:xfrm>
              <a:off x="5549352" y="5243550"/>
              <a:ext cx="2588112" cy="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Arrow Connector 9"/>
            <p:cNvCxnSpPr/>
            <p:nvPr/>
          </p:nvCxnSpPr>
          <p:spPr bwMode="auto">
            <a:xfrm flipV="1">
              <a:off x="5549352" y="2644346"/>
              <a:ext cx="0" cy="259920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1" name="TextBox 10"/>
            <p:cNvSpPr txBox="1"/>
            <p:nvPr/>
          </p:nvSpPr>
          <p:spPr>
            <a:xfrm>
              <a:off x="5380075" y="2304405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Y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177754" y="423866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3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81645" y="317816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7</a:t>
              </a:r>
              <a:endParaRPr lang="en-GB" dirty="0"/>
            </a:p>
          </p:txBody>
        </p:sp>
        <p:grpSp>
          <p:nvGrpSpPr>
            <p:cNvPr id="14" name="Group 13"/>
            <p:cNvGrpSpPr/>
            <p:nvPr/>
          </p:nvGrpSpPr>
          <p:grpSpPr>
            <a:xfrm>
              <a:off x="5545230" y="3092571"/>
              <a:ext cx="2544318" cy="1866607"/>
              <a:chOff x="5545230" y="3092571"/>
              <a:chExt cx="2544318" cy="1866607"/>
            </a:xfrm>
          </p:grpSpPr>
          <p:cxnSp>
            <p:nvCxnSpPr>
              <p:cNvPr id="24" name="Straight Connector 23"/>
              <p:cNvCxnSpPr/>
              <p:nvPr/>
            </p:nvCxnSpPr>
            <p:spPr bwMode="auto">
              <a:xfrm>
                <a:off x="5549352" y="495917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5" name="Straight Connector 24"/>
              <p:cNvCxnSpPr/>
              <p:nvPr/>
            </p:nvCxnSpPr>
            <p:spPr bwMode="auto">
              <a:xfrm>
                <a:off x="5545230" y="470792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6" name="Straight Connector 25"/>
              <p:cNvCxnSpPr/>
              <p:nvPr/>
            </p:nvCxnSpPr>
            <p:spPr bwMode="auto">
              <a:xfrm>
                <a:off x="5557584" y="4431954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7" name="Straight Connector 26"/>
              <p:cNvCxnSpPr/>
              <p:nvPr/>
            </p:nvCxnSpPr>
            <p:spPr bwMode="auto">
              <a:xfrm>
                <a:off x="5549352" y="417585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8" name="Straight Connector 27"/>
              <p:cNvCxnSpPr/>
              <p:nvPr/>
            </p:nvCxnSpPr>
            <p:spPr bwMode="auto">
              <a:xfrm>
                <a:off x="5545230" y="3924596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9" name="Straight Connector 28"/>
              <p:cNvCxnSpPr/>
              <p:nvPr/>
            </p:nvCxnSpPr>
            <p:spPr bwMode="auto">
              <a:xfrm>
                <a:off x="5557584" y="364862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30" name="Straight Connector 29"/>
              <p:cNvCxnSpPr/>
              <p:nvPr/>
            </p:nvCxnSpPr>
            <p:spPr bwMode="auto">
              <a:xfrm>
                <a:off x="5549346" y="3368539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31" name="Straight Connector 30"/>
              <p:cNvCxnSpPr/>
              <p:nvPr/>
            </p:nvCxnSpPr>
            <p:spPr bwMode="auto">
              <a:xfrm>
                <a:off x="5561700" y="3092571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5" name="Group 14"/>
            <p:cNvGrpSpPr/>
            <p:nvPr/>
          </p:nvGrpSpPr>
          <p:grpSpPr>
            <a:xfrm rot="16200000">
              <a:off x="5492783" y="3055240"/>
              <a:ext cx="2544318" cy="1866607"/>
              <a:chOff x="5545230" y="3092571"/>
              <a:chExt cx="2544318" cy="1866607"/>
            </a:xfrm>
          </p:grpSpPr>
          <p:cxnSp>
            <p:nvCxnSpPr>
              <p:cNvPr id="16" name="Straight Connector 15"/>
              <p:cNvCxnSpPr/>
              <p:nvPr/>
            </p:nvCxnSpPr>
            <p:spPr bwMode="auto">
              <a:xfrm>
                <a:off x="5549352" y="495917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7" name="Straight Connector 16"/>
              <p:cNvCxnSpPr/>
              <p:nvPr/>
            </p:nvCxnSpPr>
            <p:spPr bwMode="auto">
              <a:xfrm>
                <a:off x="5545230" y="470792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8" name="Straight Connector 17"/>
              <p:cNvCxnSpPr/>
              <p:nvPr/>
            </p:nvCxnSpPr>
            <p:spPr bwMode="auto">
              <a:xfrm>
                <a:off x="5557584" y="4431954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9" name="Straight Connector 18"/>
              <p:cNvCxnSpPr/>
              <p:nvPr/>
            </p:nvCxnSpPr>
            <p:spPr bwMode="auto">
              <a:xfrm>
                <a:off x="5549352" y="417585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0" name="Straight Connector 19"/>
              <p:cNvCxnSpPr/>
              <p:nvPr/>
            </p:nvCxnSpPr>
            <p:spPr bwMode="auto">
              <a:xfrm>
                <a:off x="5545230" y="3924596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1" name="Straight Connector 20"/>
              <p:cNvCxnSpPr/>
              <p:nvPr/>
            </p:nvCxnSpPr>
            <p:spPr bwMode="auto">
              <a:xfrm>
                <a:off x="5557584" y="364862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2" name="Straight Connector 21"/>
              <p:cNvCxnSpPr/>
              <p:nvPr/>
            </p:nvCxnSpPr>
            <p:spPr bwMode="auto">
              <a:xfrm>
                <a:off x="5549346" y="3368539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3" name="Straight Connector 22"/>
              <p:cNvCxnSpPr/>
              <p:nvPr/>
            </p:nvCxnSpPr>
            <p:spPr bwMode="auto">
              <a:xfrm>
                <a:off x="5561700" y="3092571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grpSp>
        <p:nvGrpSpPr>
          <p:cNvPr id="32" name="Group 31"/>
          <p:cNvGrpSpPr/>
          <p:nvPr/>
        </p:nvGrpSpPr>
        <p:grpSpPr>
          <a:xfrm>
            <a:off x="1724999" y="2277471"/>
            <a:ext cx="1104640" cy="417929"/>
            <a:chOff x="2631794" y="4158753"/>
            <a:chExt cx="1104640" cy="417929"/>
          </a:xfrm>
        </p:grpSpPr>
        <p:sp>
          <p:nvSpPr>
            <p:cNvPr id="33" name="Oval 32"/>
            <p:cNvSpPr/>
            <p:nvPr/>
          </p:nvSpPr>
          <p:spPr bwMode="auto">
            <a:xfrm>
              <a:off x="2631794" y="4158753"/>
              <a:ext cx="99243" cy="99243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3013159" y="4207350"/>
              <a:ext cx="7232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(2, </a:t>
              </a:r>
              <a:r>
                <a:rPr lang="en-GB" dirty="0"/>
                <a:t>3</a:t>
              </a:r>
              <a:r>
                <a:rPr lang="en-GB" dirty="0" smtClean="0"/>
                <a:t>)</a:t>
              </a:r>
              <a:endParaRPr lang="en-GB" dirty="0"/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2491608" y="1207322"/>
            <a:ext cx="723275" cy="490905"/>
            <a:chOff x="3207399" y="3337029"/>
            <a:chExt cx="723275" cy="490905"/>
          </a:xfrm>
        </p:grpSpPr>
        <p:sp>
          <p:nvSpPr>
            <p:cNvPr id="36" name="Oval 35"/>
            <p:cNvSpPr/>
            <p:nvPr/>
          </p:nvSpPr>
          <p:spPr bwMode="auto">
            <a:xfrm>
              <a:off x="3495809" y="3337029"/>
              <a:ext cx="99243" cy="99243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207399" y="3458602"/>
              <a:ext cx="7232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(5, 7)</a:t>
              </a:r>
              <a:endParaRPr lang="en-GB" dirty="0"/>
            </a:p>
          </p:txBody>
        </p:sp>
      </p:grpSp>
      <p:sp>
        <p:nvSpPr>
          <p:cNvPr id="39" name="Oval 38"/>
          <p:cNvSpPr/>
          <p:nvPr/>
        </p:nvSpPr>
        <p:spPr bwMode="auto">
          <a:xfrm>
            <a:off x="2330562" y="741405"/>
            <a:ext cx="1026350" cy="1068548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40" name="Oval 39"/>
          <p:cNvSpPr/>
          <p:nvPr/>
        </p:nvSpPr>
        <p:spPr bwMode="auto">
          <a:xfrm>
            <a:off x="1498383" y="2069965"/>
            <a:ext cx="567846" cy="560341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42" name="Straight Connector 41"/>
          <p:cNvCxnSpPr/>
          <p:nvPr/>
        </p:nvCxnSpPr>
        <p:spPr bwMode="auto">
          <a:xfrm flipV="1">
            <a:off x="1818468" y="1289794"/>
            <a:ext cx="961549" cy="976018"/>
          </a:xfrm>
          <a:prstGeom prst="line">
            <a:avLst/>
          </a:prstGeom>
          <a:solidFill>
            <a:schemeClr val="accent1"/>
          </a:solidFill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5" name="Straight Connector 44"/>
          <p:cNvCxnSpPr>
            <a:stCxn id="36" idx="6"/>
          </p:cNvCxnSpPr>
          <p:nvPr/>
        </p:nvCxnSpPr>
        <p:spPr bwMode="auto">
          <a:xfrm flipV="1">
            <a:off x="2879261" y="1062680"/>
            <a:ext cx="477651" cy="194264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6" name="Straight Connector 45"/>
          <p:cNvCxnSpPr>
            <a:endCxn id="40" idx="3"/>
          </p:cNvCxnSpPr>
          <p:nvPr/>
        </p:nvCxnSpPr>
        <p:spPr bwMode="auto">
          <a:xfrm flipH="1">
            <a:off x="1581542" y="2377416"/>
            <a:ext cx="207349" cy="17083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9" name="TextBox 48"/>
          <p:cNvSpPr txBox="1"/>
          <p:nvPr/>
        </p:nvSpPr>
        <p:spPr>
          <a:xfrm>
            <a:off x="3682275" y="995260"/>
            <a:ext cx="129394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Radius = 2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186085" y="2677915"/>
            <a:ext cx="129394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Radius = 1</a:t>
            </a:r>
            <a:endParaRPr lang="en-GB" dirty="0"/>
          </a:p>
        </p:txBody>
      </p:sp>
      <p:grpSp>
        <p:nvGrpSpPr>
          <p:cNvPr id="51" name="Group 50"/>
          <p:cNvGrpSpPr/>
          <p:nvPr/>
        </p:nvGrpSpPr>
        <p:grpSpPr>
          <a:xfrm>
            <a:off x="4915212" y="3137664"/>
            <a:ext cx="3095943" cy="3317235"/>
            <a:chOff x="5380075" y="2304405"/>
            <a:chExt cx="3095943" cy="3317235"/>
          </a:xfrm>
        </p:grpSpPr>
        <p:sp>
          <p:nvSpPr>
            <p:cNvPr id="52" name="TextBox 51"/>
            <p:cNvSpPr txBox="1"/>
            <p:nvPr/>
          </p:nvSpPr>
          <p:spPr>
            <a:xfrm>
              <a:off x="5948483" y="525230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</a:t>
              </a:r>
              <a:endParaRPr lang="en-GB" dirty="0"/>
            </a:p>
          </p:txBody>
        </p:sp>
        <p:sp>
          <p:nvSpPr>
            <p:cNvPr id="54" name="TextBox 53"/>
            <p:cNvSpPr txBox="1"/>
            <p:nvPr/>
          </p:nvSpPr>
          <p:spPr>
            <a:xfrm>
              <a:off x="8137464" y="5058884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X</a:t>
              </a:r>
              <a:endParaRPr lang="en-GB" dirty="0"/>
            </a:p>
          </p:txBody>
        </p:sp>
        <p:cxnSp>
          <p:nvCxnSpPr>
            <p:cNvPr id="55" name="Straight Arrow Connector 54"/>
            <p:cNvCxnSpPr/>
            <p:nvPr/>
          </p:nvCxnSpPr>
          <p:spPr bwMode="auto">
            <a:xfrm>
              <a:off x="5549352" y="5243550"/>
              <a:ext cx="2588112" cy="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6" name="Straight Arrow Connector 55"/>
            <p:cNvCxnSpPr/>
            <p:nvPr/>
          </p:nvCxnSpPr>
          <p:spPr bwMode="auto">
            <a:xfrm flipV="1">
              <a:off x="5549352" y="2644346"/>
              <a:ext cx="0" cy="259920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57" name="TextBox 56"/>
            <p:cNvSpPr txBox="1"/>
            <p:nvPr/>
          </p:nvSpPr>
          <p:spPr>
            <a:xfrm>
              <a:off x="5380075" y="2304405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Y</a:t>
              </a:r>
              <a:endParaRPr lang="en-GB" dirty="0"/>
            </a:p>
          </p:txBody>
        </p:sp>
        <p:grpSp>
          <p:nvGrpSpPr>
            <p:cNvPr id="60" name="Group 59"/>
            <p:cNvGrpSpPr/>
            <p:nvPr/>
          </p:nvGrpSpPr>
          <p:grpSpPr>
            <a:xfrm>
              <a:off x="5545230" y="3092571"/>
              <a:ext cx="2544318" cy="1866607"/>
              <a:chOff x="5545230" y="3092571"/>
              <a:chExt cx="2544318" cy="1866607"/>
            </a:xfrm>
          </p:grpSpPr>
          <p:cxnSp>
            <p:nvCxnSpPr>
              <p:cNvPr id="70" name="Straight Connector 69"/>
              <p:cNvCxnSpPr/>
              <p:nvPr/>
            </p:nvCxnSpPr>
            <p:spPr bwMode="auto">
              <a:xfrm>
                <a:off x="5549352" y="495917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1" name="Straight Connector 70"/>
              <p:cNvCxnSpPr/>
              <p:nvPr/>
            </p:nvCxnSpPr>
            <p:spPr bwMode="auto">
              <a:xfrm>
                <a:off x="5545230" y="470792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2" name="Straight Connector 71"/>
              <p:cNvCxnSpPr/>
              <p:nvPr/>
            </p:nvCxnSpPr>
            <p:spPr bwMode="auto">
              <a:xfrm>
                <a:off x="5557584" y="4431954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3" name="Straight Connector 72"/>
              <p:cNvCxnSpPr/>
              <p:nvPr/>
            </p:nvCxnSpPr>
            <p:spPr bwMode="auto">
              <a:xfrm>
                <a:off x="5549352" y="417585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4" name="Straight Connector 73"/>
              <p:cNvCxnSpPr/>
              <p:nvPr/>
            </p:nvCxnSpPr>
            <p:spPr bwMode="auto">
              <a:xfrm>
                <a:off x="5545230" y="3924596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5" name="Straight Connector 74"/>
              <p:cNvCxnSpPr/>
              <p:nvPr/>
            </p:nvCxnSpPr>
            <p:spPr bwMode="auto">
              <a:xfrm>
                <a:off x="5557584" y="364862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6" name="Straight Connector 75"/>
              <p:cNvCxnSpPr/>
              <p:nvPr/>
            </p:nvCxnSpPr>
            <p:spPr bwMode="auto">
              <a:xfrm>
                <a:off x="5549346" y="3368539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77" name="Straight Connector 76"/>
              <p:cNvCxnSpPr/>
              <p:nvPr/>
            </p:nvCxnSpPr>
            <p:spPr bwMode="auto">
              <a:xfrm>
                <a:off x="5561700" y="3092571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61" name="Group 60"/>
            <p:cNvGrpSpPr/>
            <p:nvPr/>
          </p:nvGrpSpPr>
          <p:grpSpPr>
            <a:xfrm rot="16200000">
              <a:off x="5492783" y="3055240"/>
              <a:ext cx="2544318" cy="1866607"/>
              <a:chOff x="5545230" y="3092571"/>
              <a:chExt cx="2544318" cy="1866607"/>
            </a:xfrm>
          </p:grpSpPr>
          <p:cxnSp>
            <p:nvCxnSpPr>
              <p:cNvPr id="62" name="Straight Connector 61"/>
              <p:cNvCxnSpPr/>
              <p:nvPr/>
            </p:nvCxnSpPr>
            <p:spPr bwMode="auto">
              <a:xfrm>
                <a:off x="5549352" y="495917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3" name="Straight Connector 62"/>
              <p:cNvCxnSpPr/>
              <p:nvPr/>
            </p:nvCxnSpPr>
            <p:spPr bwMode="auto">
              <a:xfrm>
                <a:off x="5545230" y="470792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4" name="Straight Connector 63"/>
              <p:cNvCxnSpPr/>
              <p:nvPr/>
            </p:nvCxnSpPr>
            <p:spPr bwMode="auto">
              <a:xfrm>
                <a:off x="5557584" y="4431954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5" name="Straight Connector 64"/>
              <p:cNvCxnSpPr/>
              <p:nvPr/>
            </p:nvCxnSpPr>
            <p:spPr bwMode="auto">
              <a:xfrm>
                <a:off x="5549352" y="4175852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6" name="Straight Connector 65"/>
              <p:cNvCxnSpPr/>
              <p:nvPr/>
            </p:nvCxnSpPr>
            <p:spPr bwMode="auto">
              <a:xfrm>
                <a:off x="5545230" y="3924596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7" name="Straight Connector 66"/>
              <p:cNvCxnSpPr/>
              <p:nvPr/>
            </p:nvCxnSpPr>
            <p:spPr bwMode="auto">
              <a:xfrm>
                <a:off x="5557584" y="3648628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8" name="Straight Connector 67"/>
              <p:cNvCxnSpPr/>
              <p:nvPr/>
            </p:nvCxnSpPr>
            <p:spPr bwMode="auto">
              <a:xfrm>
                <a:off x="5549346" y="3368539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69" name="Straight Connector 68"/>
              <p:cNvCxnSpPr/>
              <p:nvPr/>
            </p:nvCxnSpPr>
            <p:spPr bwMode="auto">
              <a:xfrm>
                <a:off x="5561700" y="3092571"/>
                <a:ext cx="2527848" cy="0"/>
              </a:xfrm>
              <a:prstGeom prst="lin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grpSp>
        <p:nvGrpSpPr>
          <p:cNvPr id="78" name="Group 77"/>
          <p:cNvGrpSpPr/>
          <p:nvPr/>
        </p:nvGrpSpPr>
        <p:grpSpPr>
          <a:xfrm>
            <a:off x="5601470" y="5216616"/>
            <a:ext cx="1104640" cy="417929"/>
            <a:chOff x="2631794" y="4158753"/>
            <a:chExt cx="1104640" cy="417929"/>
          </a:xfrm>
        </p:grpSpPr>
        <p:sp>
          <p:nvSpPr>
            <p:cNvPr id="79" name="Oval 78"/>
            <p:cNvSpPr/>
            <p:nvPr/>
          </p:nvSpPr>
          <p:spPr bwMode="auto">
            <a:xfrm>
              <a:off x="2631794" y="4158753"/>
              <a:ext cx="99243" cy="99243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3013159" y="4207350"/>
              <a:ext cx="7232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(2, </a:t>
              </a:r>
              <a:r>
                <a:rPr lang="en-GB" dirty="0"/>
                <a:t>3</a:t>
              </a:r>
              <a:r>
                <a:rPr lang="en-GB" dirty="0" smtClean="0"/>
                <a:t>)</a:t>
              </a:r>
              <a:endParaRPr lang="en-GB" dirty="0"/>
            </a:p>
          </p:txBody>
        </p:sp>
      </p:grpSp>
      <p:grpSp>
        <p:nvGrpSpPr>
          <p:cNvPr id="81" name="Group 80"/>
          <p:cNvGrpSpPr/>
          <p:nvPr/>
        </p:nvGrpSpPr>
        <p:grpSpPr>
          <a:xfrm>
            <a:off x="5313633" y="3979716"/>
            <a:ext cx="723275" cy="554319"/>
            <a:chOff x="3207399" y="2881953"/>
            <a:chExt cx="723275" cy="554319"/>
          </a:xfrm>
        </p:grpSpPr>
        <p:sp>
          <p:nvSpPr>
            <p:cNvPr id="82" name="Oval 81"/>
            <p:cNvSpPr/>
            <p:nvPr/>
          </p:nvSpPr>
          <p:spPr bwMode="auto">
            <a:xfrm>
              <a:off x="3495809" y="3337029"/>
              <a:ext cx="99243" cy="99243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3" name="TextBox 82"/>
            <p:cNvSpPr txBox="1"/>
            <p:nvPr/>
          </p:nvSpPr>
          <p:spPr>
            <a:xfrm>
              <a:off x="3207399" y="2881953"/>
              <a:ext cx="7232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(2, 6)</a:t>
              </a:r>
              <a:endParaRPr lang="en-GB" dirty="0"/>
            </a:p>
          </p:txBody>
        </p:sp>
      </p:grpSp>
      <p:sp>
        <p:nvSpPr>
          <p:cNvPr id="84" name="Oval 83"/>
          <p:cNvSpPr/>
          <p:nvPr/>
        </p:nvSpPr>
        <p:spPr bwMode="auto">
          <a:xfrm>
            <a:off x="5136111" y="3944166"/>
            <a:ext cx="1026350" cy="1068548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5" name="Oval 84"/>
          <p:cNvSpPr/>
          <p:nvPr/>
        </p:nvSpPr>
        <p:spPr bwMode="auto">
          <a:xfrm>
            <a:off x="5374854" y="5009110"/>
            <a:ext cx="567846" cy="560341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6" name="Straight Connector 85"/>
          <p:cNvCxnSpPr>
            <a:stCxn id="79" idx="0"/>
            <a:endCxn id="82" idx="4"/>
          </p:cNvCxnSpPr>
          <p:nvPr/>
        </p:nvCxnSpPr>
        <p:spPr bwMode="auto">
          <a:xfrm flipV="1">
            <a:off x="5651092" y="4534035"/>
            <a:ext cx="573" cy="682581"/>
          </a:xfrm>
          <a:prstGeom prst="line">
            <a:avLst/>
          </a:prstGeom>
          <a:solidFill>
            <a:schemeClr val="accent1"/>
          </a:solidFill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4" name="Left Brace 93"/>
          <p:cNvSpPr/>
          <p:nvPr/>
        </p:nvSpPr>
        <p:spPr bwMode="auto">
          <a:xfrm>
            <a:off x="4660046" y="4477771"/>
            <a:ext cx="312906" cy="531339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5" name="Left Brace 94"/>
          <p:cNvSpPr/>
          <p:nvPr/>
        </p:nvSpPr>
        <p:spPr bwMode="auto">
          <a:xfrm>
            <a:off x="4655395" y="5023610"/>
            <a:ext cx="312906" cy="241603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3253468" y="5104614"/>
            <a:ext cx="129394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Radius = 1</a:t>
            </a:r>
            <a:endParaRPr lang="en-GB" dirty="0"/>
          </a:p>
        </p:txBody>
      </p:sp>
      <p:sp>
        <p:nvSpPr>
          <p:cNvPr id="97" name="TextBox 96"/>
          <p:cNvSpPr txBox="1"/>
          <p:nvPr/>
        </p:nvSpPr>
        <p:spPr>
          <a:xfrm>
            <a:off x="3249818" y="4491932"/>
            <a:ext cx="129394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Radius = 2</a:t>
            </a:r>
            <a:endParaRPr lang="en-GB" dirty="0"/>
          </a:p>
        </p:txBody>
      </p:sp>
      <p:sp>
        <p:nvSpPr>
          <p:cNvPr id="98" name="TextBox 97"/>
          <p:cNvSpPr txBox="1"/>
          <p:nvPr/>
        </p:nvSpPr>
        <p:spPr>
          <a:xfrm>
            <a:off x="7694781" y="508054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99" name="TextBox 98"/>
          <p:cNvSpPr txBox="1"/>
          <p:nvPr/>
        </p:nvSpPr>
        <p:spPr>
          <a:xfrm>
            <a:off x="7697837" y="43017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6</a:t>
            </a:r>
            <a:endParaRPr lang="en-GB" dirty="0"/>
          </a:p>
        </p:txBody>
      </p:sp>
      <p:sp>
        <p:nvSpPr>
          <p:cNvPr id="100" name="TextBox 99"/>
          <p:cNvSpPr txBox="1"/>
          <p:nvPr/>
        </p:nvSpPr>
        <p:spPr>
          <a:xfrm>
            <a:off x="5330619" y="959563"/>
            <a:ext cx="2416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Two separated circles</a:t>
            </a:r>
            <a:endParaRPr lang="en-GB" dirty="0"/>
          </a:p>
        </p:txBody>
      </p:sp>
      <p:sp>
        <p:nvSpPr>
          <p:cNvPr id="101" name="TextBox 100"/>
          <p:cNvSpPr txBox="1"/>
          <p:nvPr/>
        </p:nvSpPr>
        <p:spPr>
          <a:xfrm>
            <a:off x="186085" y="5222377"/>
            <a:ext cx="2262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Two touching circles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77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</a:t>
            </a:r>
            <a:r>
              <a:rPr lang="en-GB" dirty="0" smtClean="0"/>
              <a:t>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2724"/>
            <a:ext cx="7029450" cy="4636101"/>
          </a:xfrm>
        </p:spPr>
        <p:txBody>
          <a:bodyPr/>
          <a:lstStyle/>
          <a:p>
            <a:r>
              <a:rPr lang="en-GB" dirty="0" smtClean="0"/>
              <a:t>Determine if </a:t>
            </a:r>
            <a:r>
              <a:rPr lang="en-GB" dirty="0" smtClean="0"/>
              <a:t>two circles touch or </a:t>
            </a:r>
            <a:r>
              <a:rPr lang="en-GB" dirty="0" smtClean="0"/>
              <a:t>overlap. One circle has its’ centre at</a:t>
            </a:r>
            <a:r>
              <a:rPr lang="en-GB" dirty="0" smtClean="0"/>
              <a:t> </a:t>
            </a:r>
            <a:r>
              <a:rPr lang="en-GB" dirty="0" smtClean="0"/>
              <a:t>point (x1, y1) </a:t>
            </a:r>
            <a:r>
              <a:rPr lang="en-GB" dirty="0" smtClean="0"/>
              <a:t>with radius R1 and the other has its’ centre at (</a:t>
            </a:r>
            <a:r>
              <a:rPr lang="en-GB" dirty="0" smtClean="0"/>
              <a:t>x2, y2) and a radius </a:t>
            </a:r>
            <a:r>
              <a:rPr lang="en-GB" dirty="0" smtClean="0"/>
              <a:t>R2.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7" name="TextBox 5"/>
          <p:cNvSpPr txBox="1">
            <a:spLocks noChangeArrowheads="1"/>
          </p:cNvSpPr>
          <p:nvPr/>
        </p:nvSpPr>
        <p:spPr bwMode="auto">
          <a:xfrm>
            <a:off x="5746750" y="4584175"/>
            <a:ext cx="33972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latin typeface="Lucida Handwriting" panose="03010101010101010101" pitchFamily="66" charset="0"/>
              </a:rPr>
              <a:t>Hint: </a:t>
            </a:r>
            <a:r>
              <a:rPr lang="en-GB" altLang="en-US" dirty="0" smtClean="0">
                <a:latin typeface="Lucida Handwriting" panose="03010101010101010101" pitchFamily="66" charset="0"/>
              </a:rPr>
              <a:t>Think about comparing distances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8" name="TextBox 5"/>
          <p:cNvSpPr txBox="1">
            <a:spLocks noChangeArrowheads="1"/>
          </p:cNvSpPr>
          <p:nvPr/>
        </p:nvSpPr>
        <p:spPr bwMode="auto">
          <a:xfrm>
            <a:off x="3677417" y="4149086"/>
            <a:ext cx="149594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Touching circles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9" name="TextBox 5"/>
          <p:cNvSpPr txBox="1">
            <a:spLocks noChangeArrowheads="1"/>
          </p:cNvSpPr>
          <p:nvPr/>
        </p:nvSpPr>
        <p:spPr bwMode="auto">
          <a:xfrm>
            <a:off x="3759029" y="5365854"/>
            <a:ext cx="17876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Overlapping circles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269" y="2469481"/>
            <a:ext cx="2849654" cy="3886154"/>
          </a:xfrm>
          <a:prstGeom prst="rect">
            <a:avLst/>
          </a:prstGeom>
        </p:spPr>
      </p:pic>
      <p:sp>
        <p:nvSpPr>
          <p:cNvPr id="11" name="TextBox 5"/>
          <p:cNvSpPr txBox="1">
            <a:spLocks noChangeArrowheads="1"/>
          </p:cNvSpPr>
          <p:nvPr/>
        </p:nvSpPr>
        <p:spPr bwMode="auto">
          <a:xfrm>
            <a:off x="4640870" y="2662952"/>
            <a:ext cx="156222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Separated circles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08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6655" y="3273208"/>
            <a:ext cx="3270291" cy="12004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</a:t>
            </a:r>
            <a:r>
              <a:rPr lang="en-GB" dirty="0" smtClean="0"/>
              <a:t>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Determine if a point (x1, y1) falls with a circle with centre at (x2, y2) and a radius R.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sp>
        <p:nvSpPr>
          <p:cNvPr id="7" name="TextBox 5"/>
          <p:cNvSpPr txBox="1">
            <a:spLocks noChangeArrowheads="1"/>
          </p:cNvSpPr>
          <p:nvPr/>
        </p:nvSpPr>
        <p:spPr bwMode="auto">
          <a:xfrm>
            <a:off x="5102802" y="4820630"/>
            <a:ext cx="33972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latin typeface="Lucida Handwriting" panose="03010101010101010101" pitchFamily="66" charset="0"/>
              </a:rPr>
              <a:t>Hint: </a:t>
            </a:r>
            <a:r>
              <a:rPr lang="en-GB" altLang="en-US" dirty="0" smtClean="0">
                <a:latin typeface="Lucida Handwriting" panose="03010101010101010101" pitchFamily="66" charset="0"/>
              </a:rPr>
              <a:t>Think about comparing distances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8" name="TextBox 5"/>
          <p:cNvSpPr txBox="1">
            <a:spLocks noChangeArrowheads="1"/>
          </p:cNvSpPr>
          <p:nvPr/>
        </p:nvSpPr>
        <p:spPr bwMode="auto">
          <a:xfrm>
            <a:off x="2477552" y="2825293"/>
            <a:ext cx="126501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Outside circle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9" name="TextBox 5"/>
          <p:cNvSpPr txBox="1">
            <a:spLocks noChangeArrowheads="1"/>
          </p:cNvSpPr>
          <p:nvPr/>
        </p:nvSpPr>
        <p:spPr bwMode="auto">
          <a:xfrm>
            <a:off x="4697558" y="3339347"/>
            <a:ext cx="126501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Inside circle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13" name="Freeform 12"/>
          <p:cNvSpPr/>
          <p:nvPr/>
        </p:nvSpPr>
        <p:spPr bwMode="auto">
          <a:xfrm>
            <a:off x="4426528" y="3969329"/>
            <a:ext cx="602673" cy="181698"/>
          </a:xfrm>
          <a:custGeom>
            <a:avLst/>
            <a:gdLst>
              <a:gd name="connsiteX0" fmla="*/ 602673 w 602673"/>
              <a:gd name="connsiteY0" fmla="*/ 31173 h 181698"/>
              <a:gd name="connsiteX1" fmla="*/ 498764 w 602673"/>
              <a:gd name="connsiteY1" fmla="*/ 124691 h 181698"/>
              <a:gd name="connsiteX2" fmla="*/ 155864 w 602673"/>
              <a:gd name="connsiteY2" fmla="*/ 176646 h 181698"/>
              <a:gd name="connsiteX3" fmla="*/ 0 w 602673"/>
              <a:gd name="connsiteY3" fmla="*/ 0 h 181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2673" h="181698">
                <a:moveTo>
                  <a:pt x="602673" y="31173"/>
                </a:moveTo>
                <a:cubicBezTo>
                  <a:pt x="587952" y="65809"/>
                  <a:pt x="573232" y="100446"/>
                  <a:pt x="498764" y="124691"/>
                </a:cubicBezTo>
                <a:cubicBezTo>
                  <a:pt x="424296" y="148937"/>
                  <a:pt x="238991" y="197428"/>
                  <a:pt x="155864" y="176646"/>
                </a:cubicBezTo>
                <a:cubicBezTo>
                  <a:pt x="72737" y="155864"/>
                  <a:pt x="36368" y="77932"/>
                  <a:pt x="0" y="0"/>
                </a:cubicBez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0789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</a:t>
            </a:r>
            <a:r>
              <a:rPr lang="en-GB" dirty="0" smtClean="0"/>
              <a:t>12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if two horizontal lines overlap</a:t>
            </a:r>
            <a:br>
              <a:rPr lang="en-GB" dirty="0" smtClean="0"/>
            </a:br>
            <a:r>
              <a:rPr lang="en-GB" dirty="0" smtClean="0"/>
              <a:t>Assume x2 &gt; x1</a:t>
            </a:r>
          </a:p>
          <a:p>
            <a:r>
              <a:rPr lang="en-GB" dirty="0" smtClean="0"/>
              <a:t>Calculate the length of the overlap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3427" y="3255663"/>
            <a:ext cx="5597945" cy="2159000"/>
          </a:xfrm>
          <a:prstGeom prst="rect">
            <a:avLst/>
          </a:prstGeom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894319" y="3215712"/>
            <a:ext cx="306343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Lines not overlapping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7" name="TextBox 5"/>
          <p:cNvSpPr txBox="1">
            <a:spLocks noChangeArrowheads="1"/>
          </p:cNvSpPr>
          <p:nvPr/>
        </p:nvSpPr>
        <p:spPr bwMode="auto">
          <a:xfrm>
            <a:off x="4985882" y="4335163"/>
            <a:ext cx="27247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Lines overlapping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8" name="TextBox 5"/>
          <p:cNvSpPr txBox="1">
            <a:spLocks noChangeArrowheads="1"/>
          </p:cNvSpPr>
          <p:nvPr/>
        </p:nvSpPr>
        <p:spPr bwMode="auto">
          <a:xfrm>
            <a:off x="3122239" y="5694110"/>
            <a:ext cx="27247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 smtClean="0">
                <a:latin typeface="Lucida Handwriting" panose="03010101010101010101" pitchFamily="66" charset="0"/>
              </a:rPr>
              <a:t>Overlap length</a:t>
            </a:r>
            <a:endParaRPr lang="en-GB" altLang="en-US" dirty="0">
              <a:latin typeface="Lucida Handwriting" panose="03010101010101010101" pitchFamily="66" charset="0"/>
            </a:endParaRPr>
          </a:p>
        </p:txBody>
      </p:sp>
      <p:sp>
        <p:nvSpPr>
          <p:cNvPr id="9" name="Freeform 8"/>
          <p:cNvSpPr/>
          <p:nvPr/>
        </p:nvSpPr>
        <p:spPr bwMode="auto">
          <a:xfrm>
            <a:off x="3072714" y="5049795"/>
            <a:ext cx="420129" cy="609600"/>
          </a:xfrm>
          <a:custGeom>
            <a:avLst/>
            <a:gdLst>
              <a:gd name="connsiteX0" fmla="*/ 420129 w 420129"/>
              <a:gd name="connsiteY0" fmla="*/ 609600 h 609600"/>
              <a:gd name="connsiteX1" fmla="*/ 247135 w 420129"/>
              <a:gd name="connsiteY1" fmla="*/ 560173 h 609600"/>
              <a:gd name="connsiteX2" fmla="*/ 82378 w 420129"/>
              <a:gd name="connsiteY2" fmla="*/ 362464 h 609600"/>
              <a:gd name="connsiteX3" fmla="*/ 0 w 420129"/>
              <a:gd name="connsiteY3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129" h="609600">
                <a:moveTo>
                  <a:pt x="420129" y="609600"/>
                </a:moveTo>
                <a:cubicBezTo>
                  <a:pt x="361778" y="605481"/>
                  <a:pt x="303427" y="601362"/>
                  <a:pt x="247135" y="560173"/>
                </a:cubicBezTo>
                <a:cubicBezTo>
                  <a:pt x="190843" y="518984"/>
                  <a:pt x="123567" y="455826"/>
                  <a:pt x="82378" y="362464"/>
                </a:cubicBezTo>
                <a:cubicBezTo>
                  <a:pt x="41189" y="269102"/>
                  <a:pt x="20594" y="134551"/>
                  <a:pt x="0" y="0"/>
                </a:cubicBezTo>
              </a:path>
            </a:pathLst>
          </a:custGeom>
          <a:noFill/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3726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</a:t>
            </a:r>
            <a:r>
              <a:rPr lang="en-GB" dirty="0" smtClean="0"/>
              <a:t>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3827"/>
            <a:ext cx="7029450" cy="4874998"/>
          </a:xfrm>
        </p:spPr>
        <p:txBody>
          <a:bodyPr/>
          <a:lstStyle/>
          <a:p>
            <a:r>
              <a:rPr lang="en-GB" dirty="0" smtClean="0"/>
              <a:t>Calculate the area where two rectangles intersect</a:t>
            </a:r>
          </a:p>
          <a:p>
            <a:r>
              <a:rPr lang="en-GB" dirty="0" smtClean="0"/>
              <a:t>Begin by assuming x2 &gt; x1 and y2 &gt; y1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GD &amp; H</a:t>
            </a:r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322" y="2289175"/>
            <a:ext cx="4747463" cy="3898900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 bwMode="auto">
          <a:xfrm>
            <a:off x="1309816" y="2289175"/>
            <a:ext cx="0" cy="3246652"/>
          </a:xfrm>
          <a:prstGeom prst="straightConnector1">
            <a:avLst/>
          </a:prstGeom>
          <a:solidFill>
            <a:schemeClr val="accent1"/>
          </a:solidFill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848497" y="360817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>
            <a:off x="1309816" y="2289175"/>
            <a:ext cx="6450227" cy="0"/>
          </a:xfrm>
          <a:prstGeom prst="straightConnector1">
            <a:avLst/>
          </a:prstGeom>
          <a:solidFill>
            <a:schemeClr val="accent1"/>
          </a:solidFill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213396" y="193992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25413" y="1898991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(0, 0)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117299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14080</TotalTime>
  <Words>752</Words>
  <Application>Microsoft Office PowerPoint</Application>
  <PresentationFormat>On-screen Show (4:3)</PresentationFormat>
  <Paragraphs>185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</vt:lpstr>
      <vt:lpstr>Cambria Math</vt:lpstr>
      <vt:lpstr>Helvetica</vt:lpstr>
      <vt:lpstr>Helvetica-Narrow</vt:lpstr>
      <vt:lpstr>Impact</vt:lpstr>
      <vt:lpstr>Lucida Handwriting</vt:lpstr>
      <vt:lpstr>Monotype Sorts</vt:lpstr>
      <vt:lpstr>Times New Roman</vt:lpstr>
      <vt:lpstr>os-slides</vt:lpstr>
      <vt:lpstr>Week 12 C++</vt:lpstr>
      <vt:lpstr>Generic Function Pattern</vt:lpstr>
      <vt:lpstr>FYI</vt:lpstr>
      <vt:lpstr>Nested Call Pattern</vt:lpstr>
      <vt:lpstr>Helpful Maths</vt:lpstr>
      <vt:lpstr>Exercise 1</vt:lpstr>
      <vt:lpstr>Exercise 2</vt:lpstr>
      <vt:lpstr>Exercise 3</vt:lpstr>
      <vt:lpstr>Exercise 4</vt:lpstr>
      <vt:lpstr>Exercise 5</vt:lpstr>
      <vt:lpstr>Exercise 6</vt:lpstr>
      <vt:lpstr>Exercise 7</vt:lpstr>
      <vt:lpstr>Exercise 8</vt:lpstr>
      <vt:lpstr>Helpful Maths</vt:lpstr>
      <vt:lpstr>Helpful Maths</vt:lpstr>
      <vt:lpstr>Exercise 9</vt:lpstr>
      <vt:lpstr>PowerPoint Presentation</vt:lpstr>
      <vt:lpstr>Exercise 10</vt:lpstr>
      <vt:lpstr>Exercise 11</vt:lpstr>
      <vt:lpstr>Exercise 12</vt:lpstr>
      <vt:lpstr>Exercise 13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Michael Dacey</cp:lastModifiedBy>
  <cp:revision>280</cp:revision>
  <cp:lastPrinted>2001-06-14T13:58:17Z</cp:lastPrinted>
  <dcterms:created xsi:type="dcterms:W3CDTF">1999-06-25T18:38:26Z</dcterms:created>
  <dcterms:modified xsi:type="dcterms:W3CDTF">2017-09-26T12:28:35Z</dcterms:modified>
</cp:coreProperties>
</file>