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70" r:id="rId1"/>
  </p:sldMasterIdLst>
  <p:sldIdLst>
    <p:sldId id="256" r:id="rId2"/>
    <p:sldId id="257" r:id="rId3"/>
    <p:sldId id="258" r:id="rId4"/>
    <p:sldId id="260" r:id="rId5"/>
    <p:sldId id="259" r:id="rId6"/>
    <p:sldId id="261" r:id="rId7"/>
    <p:sldId id="262" r:id="rId8"/>
    <p:sldId id="267" r:id="rId9"/>
    <p:sldId id="271" r:id="rId10"/>
    <p:sldId id="264" r:id="rId11"/>
    <p:sldId id="265" r:id="rId12"/>
    <p:sldId id="269" r:id="rId13"/>
    <p:sldId id="268" r:id="rId14"/>
    <p:sldId id="266" r:id="rId15"/>
    <p:sldId id="270" r:id="rId16"/>
    <p:sldId id="272" r:id="rId17"/>
    <p:sldId id="273" r:id="rId18"/>
    <p:sldId id="274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35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68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Title-GrommetsCombine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smtClean="0"/>
              <a:pPr/>
              <a:t>3/20/2022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758125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smtClean="0"/>
              <a:t>3/20/2022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23507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094890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smtClean="0"/>
              <a:t>3/20/2022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41695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3/20/2022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20072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713020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3/20/2022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16384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440295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43781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41148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3090471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8736196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634098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106459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188887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5974903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214093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Content-GrommetsCombined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smtClean="0"/>
              <a:pPr/>
              <a:t>3/20/2022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59738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2" r:id="rId2"/>
    <p:sldLayoutId id="2147483673" r:id="rId3"/>
    <p:sldLayoutId id="2147483674" r:id="rId4"/>
    <p:sldLayoutId id="2147483675" r:id="rId5"/>
    <p:sldLayoutId id="2147483676" r:id="rId6"/>
    <p:sldLayoutId id="2147483677" r:id="rId7"/>
    <p:sldLayoutId id="2147483678" r:id="rId8"/>
    <p:sldLayoutId id="2147483679" r:id="rId9"/>
    <p:sldLayoutId id="2147483680" r:id="rId10"/>
    <p:sldLayoutId id="2147483681" r:id="rId11"/>
    <p:sldLayoutId id="2147483682" r:id="rId12"/>
    <p:sldLayoutId id="2147483683" r:id="rId13"/>
    <p:sldLayoutId id="2147483684" r:id="rId14"/>
    <p:sldLayoutId id="2147483685" r:id="rId15"/>
    <p:sldLayoutId id="2147483686" r:id="rId16"/>
    <p:sldLayoutId id="214748368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hsconfed.org/topic/campaigns/nhs-reset" TargetMode="External"/><Relationship Id="rId3" Type="http://schemas.openxmlformats.org/officeDocument/2006/relationships/hyperlink" Target="https://www.ageuk.org.uk/latest-press/articles/2021/new-analysis-finds-the-pandemic-has-significantly-increased-older-peoples-need-for-social-care/" TargetMode="External"/><Relationship Id="rId7" Type="http://schemas.openxmlformats.org/officeDocument/2006/relationships/hyperlink" Target="https://www.england.nhs.uk/2022/02/nhs-publishes-electives-recovery-plan-to-boost-capacity-and-give-power-to-patients/" TargetMode="External"/><Relationship Id="rId2" Type="http://schemas.openxmlformats.org/officeDocument/2006/relationships/hyperlink" Target="https://www.ageuk.org.uk/discover/2022/february/a-pandemic-year--rising-to-the-challenge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ampaigntoendloneliness.org/" TargetMode="External"/><Relationship Id="rId11" Type="http://schemas.openxmlformats.org/officeDocument/2006/relationships/hyperlink" Target="https://ghrp.biomedcentral.com/articles/10.1186/s41256-020-00154-3" TargetMode="External"/><Relationship Id="rId5" Type="http://schemas.openxmlformats.org/officeDocument/2006/relationships/hyperlink" Target="https://ageing-better.org.uk/publications/experience-people-approaching-later-life-lockdown-impact-covid-19-50-70-year-olds" TargetMode="External"/><Relationship Id="rId10" Type="http://schemas.openxmlformats.org/officeDocument/2006/relationships/hyperlink" Target="https://www.thelancet.com/journals/lanepe/article/PIIS2666-7762(21)00281-7/fulltext" TargetMode="External"/><Relationship Id="rId4" Type="http://schemas.openxmlformats.org/officeDocument/2006/relationships/hyperlink" Target="https://ageing-better.org.uk/" TargetMode="External"/><Relationship Id="rId9" Type="http://schemas.openxmlformats.org/officeDocument/2006/relationships/hyperlink" Target="https://www.frontiersin.org/articles/10.3389/fpsyg.2022.823089/full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uk/government/publications/build-back-better-our-plan-for-health-and-social-care/build-back-better-our-plan-for-health-and-social-care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kingsfund.org.uk/publications/whats-your-problem-social-care#unmetneed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pa.org.uk/cpa/policies_on_ageing.html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/>
              <a:t>Assignment 2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2800" b="1" dirty="0"/>
              <a:t>BMHP6009</a:t>
            </a:r>
          </a:p>
          <a:p>
            <a:r>
              <a:rPr lang="en-GB" sz="2800" b="1" dirty="0"/>
              <a:t>Living With Care: The Older Person</a:t>
            </a:r>
          </a:p>
        </p:txBody>
      </p:sp>
    </p:spTree>
    <p:extLst>
      <p:ext uri="{BB962C8B-B14F-4D97-AF65-F5344CB8AC3E}">
        <p14:creationId xmlns:p14="http://schemas.microsoft.com/office/powerpoint/2010/main" val="36746611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383E45-0024-4B4A-9239-49ABA6F6D0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Assignment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2DF7A0-E363-4730-AD91-0B248C962C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Essay- 3,000 words - plus or minus 10% (2700 - 3300 words)</a:t>
            </a:r>
          </a:p>
          <a:p>
            <a:r>
              <a:rPr lang="en-GB" dirty="0"/>
              <a:t>Submission Date Friday 8</a:t>
            </a:r>
            <a:r>
              <a:rPr lang="en-GB" baseline="30000" dirty="0"/>
              <a:t>th</a:t>
            </a:r>
            <a:r>
              <a:rPr lang="en-GB" dirty="0"/>
              <a:t> of April 2022 by 3pm</a:t>
            </a:r>
          </a:p>
          <a:p>
            <a:r>
              <a:rPr lang="en-GB" dirty="0"/>
              <a:t>Submit through Turnitin</a:t>
            </a:r>
          </a:p>
        </p:txBody>
      </p:sp>
    </p:spTree>
    <p:extLst>
      <p:ext uri="{BB962C8B-B14F-4D97-AF65-F5344CB8AC3E}">
        <p14:creationId xmlns:p14="http://schemas.microsoft.com/office/powerpoint/2010/main" val="13861342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B057E6-6B2E-4152-AF90-14A28D66ED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Assignment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421421-8378-4EB6-9FA9-70BCF33C78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endParaRPr lang="en-GB" sz="2800" dirty="0">
              <a:effectLst/>
              <a:latin typeface="+mj-lt"/>
              <a:ea typeface="Times New Roman" panose="02020603050405020304" pitchFamily="18" charset="0"/>
            </a:endParaRPr>
          </a:p>
          <a:p>
            <a:pPr algn="just"/>
            <a:r>
              <a:rPr lang="en-GB" sz="2800" dirty="0">
                <a:effectLst/>
                <a:latin typeface="+mj-lt"/>
                <a:ea typeface="Times New Roman" panose="02020603050405020304" pitchFamily="18" charset="0"/>
              </a:rPr>
              <a:t>Consider the </a:t>
            </a:r>
            <a:r>
              <a:rPr lang="en-GB" sz="2800" dirty="0">
                <a:solidFill>
                  <a:srgbClr val="0070C0"/>
                </a:solidFill>
                <a:effectLst/>
                <a:latin typeface="+mj-lt"/>
                <a:ea typeface="Times New Roman" panose="02020603050405020304" pitchFamily="18" charset="0"/>
              </a:rPr>
              <a:t>impact</a:t>
            </a:r>
            <a:r>
              <a:rPr lang="en-GB" sz="2800" dirty="0">
                <a:effectLst/>
                <a:latin typeface="+mj-lt"/>
                <a:ea typeface="Times New Roman" panose="02020603050405020304" pitchFamily="18" charset="0"/>
              </a:rPr>
              <a:t> of the COVID-19 </a:t>
            </a:r>
            <a:r>
              <a:rPr lang="en-GB" sz="2800" dirty="0">
                <a:solidFill>
                  <a:srgbClr val="0070C0"/>
                </a:solidFill>
                <a:effectLst/>
                <a:latin typeface="+mj-lt"/>
                <a:ea typeface="Times New Roman" panose="02020603050405020304" pitchFamily="18" charset="0"/>
              </a:rPr>
              <a:t>pandemic</a:t>
            </a:r>
            <a:r>
              <a:rPr lang="en-GB" sz="2800" dirty="0">
                <a:effectLst/>
                <a:latin typeface="+mj-lt"/>
                <a:ea typeface="Times New Roman" panose="02020603050405020304" pitchFamily="18" charset="0"/>
              </a:rPr>
              <a:t> and subsequent </a:t>
            </a:r>
            <a:r>
              <a:rPr lang="en-GB" sz="2800" dirty="0">
                <a:solidFill>
                  <a:srgbClr val="0070C0"/>
                </a:solidFill>
                <a:effectLst/>
                <a:latin typeface="+mj-lt"/>
                <a:ea typeface="Times New Roman" panose="02020603050405020304" pitchFamily="18" charset="0"/>
              </a:rPr>
              <a:t>measures</a:t>
            </a:r>
            <a:r>
              <a:rPr lang="en-GB" sz="2800" dirty="0">
                <a:effectLst/>
                <a:latin typeface="+mj-lt"/>
                <a:ea typeface="Times New Roman" panose="02020603050405020304" pitchFamily="18" charset="0"/>
              </a:rPr>
              <a:t> on the </a:t>
            </a:r>
            <a:r>
              <a:rPr lang="en-GB" sz="2800" dirty="0">
                <a:solidFill>
                  <a:srgbClr val="0070C0"/>
                </a:solidFill>
                <a:effectLst/>
                <a:latin typeface="+mj-lt"/>
                <a:ea typeface="Times New Roman" panose="02020603050405020304" pitchFamily="18" charset="0"/>
              </a:rPr>
              <a:t>elderly population </a:t>
            </a:r>
            <a:r>
              <a:rPr lang="en-GB" sz="2800" dirty="0">
                <a:effectLst/>
                <a:latin typeface="+mj-lt"/>
                <a:ea typeface="Times New Roman" panose="02020603050405020304" pitchFamily="18" charset="0"/>
              </a:rPr>
              <a:t>of the </a:t>
            </a:r>
            <a:r>
              <a:rPr lang="en-GB" sz="2800" dirty="0">
                <a:solidFill>
                  <a:srgbClr val="0070C0"/>
                </a:solidFill>
                <a:effectLst/>
                <a:latin typeface="+mj-lt"/>
                <a:ea typeface="Times New Roman" panose="02020603050405020304" pitchFamily="18" charset="0"/>
              </a:rPr>
              <a:t>UK</a:t>
            </a:r>
            <a:r>
              <a:rPr lang="en-GB" sz="2800" dirty="0">
                <a:effectLst/>
                <a:latin typeface="+mj-lt"/>
                <a:ea typeface="Times New Roman" panose="02020603050405020304" pitchFamily="18" charset="0"/>
              </a:rPr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20226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487D7F-E5AD-4DE4-AEC8-0C271245EB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A3B2C1-D0D0-4BBB-B331-493DCFCDD4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10035208" cy="3318936"/>
          </a:xfrm>
        </p:spPr>
        <p:txBody>
          <a:bodyPr/>
          <a:lstStyle/>
          <a:p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Critically evaluate and compare local, national and global provision of services for the older person in line with current initiatives and policy.</a:t>
            </a:r>
          </a:p>
          <a:p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Examine the prospective future of the care of the older person; including the application technology information and the use of AI within health care provision.</a:t>
            </a:r>
            <a:endParaRPr lang="en-GB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2058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3FEE35-C70F-4128-8C1D-C406015326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Guidance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4327BC-AB76-436A-A70D-44F621794F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6728" y="2418613"/>
            <a:ext cx="11154271" cy="3829787"/>
          </a:xfrm>
        </p:spPr>
        <p:txBody>
          <a:bodyPr>
            <a:noAutofit/>
          </a:bodyPr>
          <a:lstStyle/>
          <a:p>
            <a:pPr marL="342900" lvl="0" indent="-342900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Look at what it means to be an elderly person in the UK and associated issues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</a:rPr>
              <a:t>Discuss the ageing population and how, and why, the number of older people has changed and what this means for society as well as HSC provision.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</a:rPr>
              <a:t>Explore the effects of the pandemic on the elderly population of the UK (medical, emotional, social, etc.)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Critically examine current Health and Social Care provision – is it sufficient?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Consider government and health service response to this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Refer throughout to relevant theory including specific theories of ageing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44816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503218-C7C4-4447-A894-CEFA1A5C8D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2278" y="1253065"/>
            <a:ext cx="10098817" cy="1303867"/>
          </a:xfrm>
        </p:spPr>
        <p:txBody>
          <a:bodyPr>
            <a:normAutofit fontScale="90000"/>
          </a:bodyPr>
          <a:lstStyle/>
          <a:p>
            <a:r>
              <a:rPr lang="en-GB" sz="4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Look at what it means to be an elderly person in the UK and associated issues</a:t>
            </a:r>
            <a:br>
              <a:rPr lang="en-GB" sz="4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9C3A41-FA8C-4A20-BC1F-7DACDE0B36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Define ‘old age’- There are a number of definitions, you may want to look at a few of these and then specify if you will be focusing on one of these throughout your assignment.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What are the issues faced by older people in the UK today? Ageism, abuse, financial issues, issues due to covid?(you could briefly mention this then expand separately)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52231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F25EA8-1E33-4147-8BDF-CE19A4D692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4542" y="1253065"/>
            <a:ext cx="11235193" cy="1303867"/>
          </a:xfrm>
        </p:spPr>
        <p:txBody>
          <a:bodyPr>
            <a:noAutofit/>
          </a:bodyPr>
          <a:lstStyle/>
          <a:p>
            <a:r>
              <a:rPr lang="en-GB" sz="3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Discuss the ageing population and how, and why, the number of older people has changed and what this means for society as well as HSC provision. </a:t>
            </a:r>
            <a:br>
              <a:rPr lang="en-GB" sz="3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GB" sz="3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27EE1A-ED20-4A32-A550-42246D7987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Present statistics on the older population- (make comparisons with previous stats)</a:t>
            </a:r>
          </a:p>
          <a:p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Why are people living longer?</a:t>
            </a:r>
          </a:p>
          <a:p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It may be because of medical advances or because of social changes. Living conditions are better globally as well as in the UK. </a:t>
            </a:r>
          </a:p>
          <a:p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Could the drop in the birth rate also have something to do with the changes in the age balance in the population?</a:t>
            </a:r>
          </a:p>
          <a:p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Consider what this could mean for society and the individual.</a:t>
            </a:r>
          </a:p>
          <a:p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Look at this in a critical manner- (positives as well as negatives)</a:t>
            </a:r>
          </a:p>
          <a:p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531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8BA54E-852E-43BE-B121-017494124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1" y="1151906"/>
            <a:ext cx="9601196" cy="1219818"/>
          </a:xfrm>
        </p:spPr>
        <p:txBody>
          <a:bodyPr>
            <a:noAutofit/>
          </a:bodyPr>
          <a:lstStyle/>
          <a:p>
            <a:r>
              <a:rPr lang="en-GB" sz="3600" b="1" dirty="0"/>
              <a:t>Explore the effects of the pandemic on the elderly population of the UK (medical, emotional, social, etc.)</a:t>
            </a:r>
            <a:br>
              <a:rPr lang="en-GB" sz="3600" b="1" dirty="0"/>
            </a:b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4172B1-6E8F-4950-9E43-C3F91E3BF7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How did the pandemic impact on older people in particular? (lockdown, social distancing, fear and uncertainty, mortality).</a:t>
            </a:r>
          </a:p>
          <a:p>
            <a:r>
              <a:rPr lang="en-GB" dirty="0"/>
              <a:t>Also consider perceptions of older people by society </a:t>
            </a:r>
          </a:p>
          <a:p>
            <a:r>
              <a:rPr lang="en-GB" dirty="0"/>
              <a:t>Has the pandemic prevented older people seeking medical assistance for non-covid related illness/issues?</a:t>
            </a:r>
          </a:p>
          <a:p>
            <a:r>
              <a:rPr lang="en-GB" dirty="0"/>
              <a:t>Mental health, loneliness and social isolation</a:t>
            </a:r>
          </a:p>
          <a:p>
            <a:r>
              <a:rPr lang="en-GB" dirty="0"/>
              <a:t>On the positive side it has encouraged more older people to embrace technology????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06557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8BA54E-852E-43BE-B121-017494124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1" y="1151906"/>
            <a:ext cx="9601196" cy="1219818"/>
          </a:xfrm>
        </p:spPr>
        <p:txBody>
          <a:bodyPr>
            <a:noAutofit/>
          </a:bodyPr>
          <a:lstStyle/>
          <a:p>
            <a:r>
              <a:rPr lang="en-GB" sz="3600" b="1" dirty="0"/>
              <a:t>Explore the effects of the pandemic on the elderly population of the UK (medical, emotional, social, etc.)</a:t>
            </a:r>
            <a:br>
              <a:rPr lang="en-GB" sz="3600" b="1" dirty="0"/>
            </a:b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4172B1-6E8F-4950-9E43-C3F91E3BF7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2727" y="2475278"/>
            <a:ext cx="10992592" cy="4021998"/>
          </a:xfrm>
        </p:spPr>
        <p:txBody>
          <a:bodyPr>
            <a:normAutofit fontScale="70000" lnSpcReduction="20000"/>
          </a:bodyPr>
          <a:lstStyle/>
          <a:p>
            <a:r>
              <a:rPr lang="en-GB" sz="2900" b="1" dirty="0"/>
              <a:t>There has been much research conducted and articles published in this area since the start of the pandemic. Below are some sources and information you may find useful…</a:t>
            </a:r>
          </a:p>
          <a:p>
            <a:r>
              <a:rPr lang="en-GB" sz="1900" b="1" dirty="0"/>
              <a:t>AgeUK</a:t>
            </a:r>
            <a:r>
              <a:rPr lang="en-GB" sz="1900" dirty="0"/>
              <a:t>- </a:t>
            </a:r>
            <a:r>
              <a:rPr lang="en-GB" sz="1900" dirty="0" err="1"/>
              <a:t>i</a:t>
            </a:r>
            <a:r>
              <a:rPr lang="en-GB" sz="1900" dirty="0"/>
              <a:t>) </a:t>
            </a:r>
            <a:r>
              <a:rPr lang="en-GB" sz="1900" dirty="0">
                <a:hlinkClick r:id="rId2"/>
              </a:rPr>
              <a:t>https://www.ageuk.org.uk/discover/2022/february/a-pandemic-year--rising-to-the-challenge/</a:t>
            </a:r>
            <a:r>
              <a:rPr lang="en-GB" sz="1900" dirty="0"/>
              <a:t> </a:t>
            </a:r>
          </a:p>
          <a:p>
            <a:r>
              <a:rPr lang="en-GB" sz="1900" dirty="0"/>
              <a:t>ii) </a:t>
            </a:r>
            <a:r>
              <a:rPr lang="en-GB" sz="1900" dirty="0">
                <a:hlinkClick r:id="rId3"/>
              </a:rPr>
              <a:t>https://www.ageuk.org.uk/latest-press/articles/2021/new-analysis-finds-the-pandemic-has-significantly-increased-older-peoples-need-for-social-care/</a:t>
            </a:r>
            <a:r>
              <a:rPr lang="en-GB" sz="1900" dirty="0"/>
              <a:t> </a:t>
            </a:r>
          </a:p>
          <a:p>
            <a:r>
              <a:rPr lang="en-GB" sz="1900" b="1" dirty="0"/>
              <a:t>Centre for Ageing Better- </a:t>
            </a:r>
            <a:r>
              <a:rPr lang="en-GB" sz="1900" dirty="0" err="1"/>
              <a:t>i</a:t>
            </a:r>
            <a:r>
              <a:rPr lang="en-GB" sz="1900" dirty="0"/>
              <a:t>)  </a:t>
            </a:r>
            <a:r>
              <a:rPr lang="en-GB" sz="1900" dirty="0">
                <a:hlinkClick r:id="rId4"/>
              </a:rPr>
              <a:t>https://ageing-better.org.uk/</a:t>
            </a:r>
            <a:r>
              <a:rPr lang="en-GB" sz="1900" dirty="0"/>
              <a:t> </a:t>
            </a:r>
          </a:p>
          <a:p>
            <a:r>
              <a:rPr lang="en-GB" sz="1900" dirty="0"/>
              <a:t>ii) </a:t>
            </a:r>
            <a:r>
              <a:rPr lang="en-GB" sz="1900" dirty="0">
                <a:hlinkClick r:id="rId5"/>
              </a:rPr>
              <a:t>https://ageing-better.org.uk/publications/experience-people-approaching-later-life-lockdown-impact-covid-19-50-70-year-olds</a:t>
            </a:r>
            <a:r>
              <a:rPr lang="en-GB" sz="1900" dirty="0"/>
              <a:t> </a:t>
            </a:r>
          </a:p>
          <a:p>
            <a:r>
              <a:rPr lang="en-GB" sz="1900" b="1" dirty="0"/>
              <a:t>Campaign to End Loneliness- </a:t>
            </a:r>
            <a:r>
              <a:rPr lang="en-GB" sz="1900" dirty="0">
                <a:hlinkClick r:id="rId6"/>
              </a:rPr>
              <a:t>https://www.campaigntoendloneliness.org/</a:t>
            </a:r>
            <a:r>
              <a:rPr lang="en-GB" sz="1900" dirty="0"/>
              <a:t> </a:t>
            </a:r>
          </a:p>
          <a:p>
            <a:r>
              <a:rPr lang="en-GB" sz="1900" b="1" dirty="0"/>
              <a:t>NHS England- </a:t>
            </a:r>
            <a:r>
              <a:rPr lang="en-GB" sz="1900" dirty="0" err="1"/>
              <a:t>i</a:t>
            </a:r>
            <a:r>
              <a:rPr lang="en-GB" sz="1900" dirty="0"/>
              <a:t>)  </a:t>
            </a:r>
            <a:r>
              <a:rPr lang="en-GB" sz="1900" dirty="0">
                <a:hlinkClick r:id="rId7"/>
              </a:rPr>
              <a:t>https://www.england.nhs.uk/2022/02/nhs-publishes-electives-recovery-plan-to-boost-capacity-and-give-power-to-patients/</a:t>
            </a:r>
            <a:r>
              <a:rPr lang="en-GB" sz="1900" dirty="0"/>
              <a:t> </a:t>
            </a:r>
          </a:p>
          <a:p>
            <a:r>
              <a:rPr lang="en-GB" sz="1900" dirty="0"/>
              <a:t>ii) </a:t>
            </a:r>
            <a:r>
              <a:rPr lang="en-GB" sz="1900" dirty="0">
                <a:hlinkClick r:id="rId8"/>
              </a:rPr>
              <a:t>https://www.nhsconfed.org/topic/campaigns/nhs-reset</a:t>
            </a:r>
            <a:r>
              <a:rPr lang="en-GB" sz="1900" dirty="0"/>
              <a:t> </a:t>
            </a:r>
          </a:p>
          <a:p>
            <a:r>
              <a:rPr lang="en-GB" sz="1900" b="1" dirty="0"/>
              <a:t>Journal Articles</a:t>
            </a:r>
          </a:p>
          <a:p>
            <a:r>
              <a:rPr lang="en-GB" sz="1900" dirty="0">
                <a:hlinkClick r:id="rId9"/>
              </a:rPr>
              <a:t>https://www.frontiersin.org/articles/10.3389/fpsyg.2022.823089/full</a:t>
            </a:r>
            <a:r>
              <a:rPr lang="en-GB" sz="1900" dirty="0"/>
              <a:t> </a:t>
            </a:r>
          </a:p>
          <a:p>
            <a:r>
              <a:rPr lang="en-GB" sz="1900" dirty="0">
                <a:hlinkClick r:id="rId10"/>
              </a:rPr>
              <a:t>https://www.thelancet.com/journals/lanepe/article/PIIS2666-7762(21)00281-7/fulltext</a:t>
            </a:r>
            <a:r>
              <a:rPr lang="en-GB" sz="1900" dirty="0"/>
              <a:t> </a:t>
            </a:r>
          </a:p>
          <a:p>
            <a:r>
              <a:rPr lang="en-GB" sz="1900" dirty="0">
                <a:hlinkClick r:id="rId11"/>
              </a:rPr>
              <a:t>https://ghrp.biomedcentral.com/articles/10.1186/s41256-020-00154-3</a:t>
            </a:r>
            <a:r>
              <a:rPr lang="en-GB" sz="19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6501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0AE895-D6AF-436D-8F56-6CD01C124A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1" y="1253065"/>
            <a:ext cx="9601196" cy="1303867"/>
          </a:xfrm>
        </p:spPr>
        <p:txBody>
          <a:bodyPr>
            <a:normAutofit fontScale="90000"/>
          </a:bodyPr>
          <a:lstStyle/>
          <a:p>
            <a:r>
              <a:rPr lang="en-GB" sz="4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Critically examine current Health and Social Care provision – is it sufficient? </a:t>
            </a:r>
            <a:br>
              <a:rPr lang="en-GB" sz="4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E04C91-D594-4E27-8039-EFB5509791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the difference between health care and social care?</a:t>
            </a:r>
          </a:p>
          <a:p>
            <a:r>
              <a:rPr lang="en-GB" dirty="0"/>
              <a:t>Look at types of social care provision for the elderly (</a:t>
            </a:r>
            <a:r>
              <a:rPr lang="en-GB" dirty="0" err="1"/>
              <a:t>dom</a:t>
            </a:r>
            <a:r>
              <a:rPr lang="en-GB" dirty="0"/>
              <a:t> care, residential care etc)</a:t>
            </a:r>
          </a:p>
          <a:p>
            <a:r>
              <a:rPr lang="en-GB" dirty="0"/>
              <a:t>Look at the gap between need and availability </a:t>
            </a:r>
          </a:p>
          <a:p>
            <a:r>
              <a:rPr lang="en-GB" dirty="0"/>
              <a:t>Has the pandemic affected this?</a:t>
            </a:r>
          </a:p>
        </p:txBody>
      </p:sp>
    </p:spTree>
    <p:extLst>
      <p:ext uri="{BB962C8B-B14F-4D97-AF65-F5344CB8AC3E}">
        <p14:creationId xmlns:p14="http://schemas.microsoft.com/office/powerpoint/2010/main" val="2428936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B8A07C-9F99-467C-8147-9C49958EEF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1" y="1253065"/>
            <a:ext cx="9601196" cy="1303867"/>
          </a:xfrm>
        </p:spPr>
        <p:txBody>
          <a:bodyPr>
            <a:normAutofit fontScale="90000"/>
          </a:bodyPr>
          <a:lstStyle/>
          <a:p>
            <a:r>
              <a:rPr lang="en-GB" sz="4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Consider government and health service response to this</a:t>
            </a:r>
            <a:br>
              <a:rPr lang="en-GB" sz="4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05BB67-3FC0-4FB6-8FA5-0F631AA66E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6276" y="2454456"/>
            <a:ext cx="10637074" cy="3693226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What is the government doing at the moment to address the gaps in provision and availability?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</a:rPr>
              <a:t>In 2022 the PM stated that the Government are committed to reforming adult social care as well as supporting the NHS 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As well as the Health and Social Care Levy the Government propose a cap on the amount anyone in England will pay for care in their lifetime (look at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Dilnot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Commission) 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</a:rPr>
              <a:t>Look at the following website- </a:t>
            </a: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hlinkClick r:id="rId2"/>
              </a:rPr>
              <a:t>https://www.gov.uk/government/publications/build-back-better-our-plan-for-health-and-social-care/build-back-better-our-plan-for-health-and-social-care</a:t>
            </a: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endParaRPr lang="en-GB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3623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EB4B21-599D-4376-BB97-1616A43475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Health and Social Care Levy-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10AC04-BB4C-44E8-9D43-DE4F148F13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From April 2022, Employees, employers and the self-employed will all pay 1.25p more in the pound for National Insurance (NI) </a:t>
            </a:r>
          </a:p>
          <a:p>
            <a:r>
              <a:rPr lang="en-GB" dirty="0"/>
              <a:t>From April 2023, National Insurance will return to its current rate.</a:t>
            </a:r>
          </a:p>
          <a:p>
            <a:r>
              <a:rPr lang="en-GB" dirty="0"/>
              <a:t>Instead, the extra tax will be collected as a new Health and Social Care Levy.</a:t>
            </a:r>
          </a:p>
          <a:p>
            <a:r>
              <a:rPr lang="en-GB" dirty="0"/>
              <a:t>This levy - unlike National Insurance - will also be paid by state pensioners who are still working</a:t>
            </a:r>
          </a:p>
        </p:txBody>
      </p:sp>
    </p:spTree>
    <p:extLst>
      <p:ext uri="{BB962C8B-B14F-4D97-AF65-F5344CB8AC3E}">
        <p14:creationId xmlns:p14="http://schemas.microsoft.com/office/powerpoint/2010/main" val="283956184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6F7C53F-F92E-467A-8A88-0A1449B13F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94406" y="559494"/>
            <a:ext cx="8797406" cy="5907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22619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C13F2E-B56F-40E7-B91C-81F25B9D9E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806911"/>
          </a:xfrm>
        </p:spPr>
        <p:txBody>
          <a:bodyPr/>
          <a:lstStyle/>
          <a:p>
            <a:r>
              <a:rPr lang="en-GB" b="1" dirty="0"/>
              <a:t>What is wrong with social care?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2E7663-C8D7-4B73-AD3E-F0E34DEBEA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Means testing: it’s not like the NHS </a:t>
            </a:r>
          </a:p>
          <a:p>
            <a:r>
              <a:rPr lang="en-GB" dirty="0"/>
              <a:t>Catastrophic costs: selling homes to pay for care </a:t>
            </a:r>
          </a:p>
          <a:p>
            <a:r>
              <a:rPr lang="en-GB" dirty="0"/>
              <a:t>Unmet need: people going without the care and support they need </a:t>
            </a:r>
          </a:p>
          <a:p>
            <a:r>
              <a:rPr lang="en-GB" dirty="0"/>
              <a:t>Quality of care: 15-minute care visits and neglect </a:t>
            </a:r>
          </a:p>
          <a:p>
            <a:r>
              <a:rPr lang="en-GB" dirty="0"/>
              <a:t>Workforce pay and conditions: underpaid, overworked staff </a:t>
            </a:r>
          </a:p>
          <a:p>
            <a:r>
              <a:rPr lang="en-GB" dirty="0"/>
              <a:t>Market fragility: care home companies going out of business </a:t>
            </a:r>
          </a:p>
          <a:p>
            <a:r>
              <a:rPr lang="en-GB" dirty="0"/>
              <a:t>Disjointed care: delayed transfers of care and lack of integration with health </a:t>
            </a:r>
          </a:p>
          <a:p>
            <a:r>
              <a:rPr lang="en-GB" dirty="0"/>
              <a:t>The postcode lottery: unwarranted variation in access and performance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B8E3E9D-3238-494A-99B0-E34539E182AC}"/>
              </a:ext>
            </a:extLst>
          </p:cNvPr>
          <p:cNvSpPr txBox="1"/>
          <p:nvPr/>
        </p:nvSpPr>
        <p:spPr>
          <a:xfrm>
            <a:off x="1094628" y="1911377"/>
            <a:ext cx="100027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According to the Kings Fund (2021), there are eight issues…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18625A6-8AAF-4EC3-9D88-6147DC10F06A}"/>
              </a:ext>
            </a:extLst>
          </p:cNvPr>
          <p:cNvSpPr txBox="1"/>
          <p:nvPr/>
        </p:nvSpPr>
        <p:spPr>
          <a:xfrm>
            <a:off x="1582309" y="5875868"/>
            <a:ext cx="93142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2"/>
              </a:rPr>
              <a:t>https://www.kingsfund.org.uk/publications/whats-your-problem-social-care#unmetneed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106646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B768C4-823E-44EE-8C20-3F4FFB22AC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Refer throughout to relevant theory including specific theories of ageing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0D0D3F-754E-468D-8A67-A9058F4B31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are a number of theories that could be related to your claims including Maslow and Social Identity Theory- You could talk about the Medical and Social Models?</a:t>
            </a:r>
          </a:p>
          <a:p>
            <a:r>
              <a:rPr lang="en-GB" dirty="0"/>
              <a:t>You should include specific theories of ageing such as the Disengagement, Activity and Continuity theories</a:t>
            </a:r>
          </a:p>
          <a:p>
            <a:r>
              <a:rPr lang="en-GB" dirty="0"/>
              <a:t>Look at the Power-Point on Moodle to help with your research</a:t>
            </a:r>
          </a:p>
        </p:txBody>
      </p:sp>
    </p:spTree>
    <p:extLst>
      <p:ext uri="{BB962C8B-B14F-4D97-AF65-F5344CB8AC3E}">
        <p14:creationId xmlns:p14="http://schemas.microsoft.com/office/powerpoint/2010/main" val="16662139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746DF6-27C1-446D-B245-CE8C726FF4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THEORY-POLICY-PRACTICE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431139-2594-4BC9-9D10-9AD1054DA1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/>
              <a:t>Along with theory you also need to look at Policy and Legislation</a:t>
            </a:r>
          </a:p>
          <a:p>
            <a:r>
              <a:rPr lang="en-GB" dirty="0"/>
              <a:t>This can be local, national or even global</a:t>
            </a:r>
          </a:p>
          <a:p>
            <a:r>
              <a:rPr lang="en-GB" dirty="0"/>
              <a:t>Government- NHS- Local Authority- Third Sector Organisation.</a:t>
            </a:r>
          </a:p>
          <a:p>
            <a:r>
              <a:rPr lang="en-GB" dirty="0"/>
              <a:t>As well as the ‘big three’ (Care Act/Equality Act/Human Rights Act) there are a number of relevant policies and legislation, including specific Covid-19 policy which may be relevant</a:t>
            </a:r>
          </a:p>
          <a:p>
            <a:r>
              <a:rPr lang="en-GB" dirty="0"/>
              <a:t>These can be accessed easily through the Centre for Policy on Ageing Website- </a:t>
            </a:r>
            <a:r>
              <a:rPr lang="en-GB" dirty="0">
                <a:hlinkClick r:id="rId2"/>
              </a:rPr>
              <a:t>http://www.cpa.org.uk/cpa/policies_on_ageing.html</a:t>
            </a:r>
            <a:r>
              <a:rPr lang="en-GB" dirty="0"/>
              <a:t> </a:t>
            </a:r>
          </a:p>
          <a:p>
            <a:r>
              <a:rPr lang="en-GB" dirty="0"/>
              <a:t>Practice- What is being done to address the issues discussed?</a:t>
            </a:r>
          </a:p>
          <a:p>
            <a:r>
              <a:rPr lang="en-GB" dirty="0"/>
              <a:t>Consider Person Centred Care/Practice and Advocacy (which are embedded in current policy)</a:t>
            </a:r>
          </a:p>
          <a:p>
            <a:r>
              <a:rPr lang="en-GB" dirty="0"/>
              <a:t>Also look at interventions in technology such as health monitoring and communication devices which may improve the lives of older people and address some of the issues experienced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365205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5C9128-95A6-4FAA-A459-7A0D1C24E3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Cite Your Sources!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EE3840-5823-4263-B801-8652B68C73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All of the claims you make must be supported by sources</a:t>
            </a:r>
          </a:p>
          <a:p>
            <a:r>
              <a:rPr lang="en-GB" dirty="0"/>
              <a:t>These must be valid and as current as possible</a:t>
            </a:r>
          </a:p>
          <a:p>
            <a:r>
              <a:rPr lang="en-GB" dirty="0"/>
              <a:t>You will find a number of sources to look at throughout the power-points and on the Moodle tiles as well as a reading list.</a:t>
            </a:r>
          </a:p>
          <a:p>
            <a:r>
              <a:rPr lang="en-GB" dirty="0"/>
              <a:t>Use Harvard Referencing- there is a UWTSD Referencing Handbook as well as Quick referencing </a:t>
            </a:r>
            <a:r>
              <a:rPr lang="en-GB" dirty="0" err="1"/>
              <a:t>Examlpes</a:t>
            </a:r>
            <a:r>
              <a:rPr lang="en-GB" dirty="0"/>
              <a:t> and the UWTSD Study Skills Handbook on the ‘Hello and Welcome’ tile on the Moodle page </a:t>
            </a:r>
          </a:p>
        </p:txBody>
      </p:sp>
    </p:spTree>
    <p:extLst>
      <p:ext uri="{BB962C8B-B14F-4D97-AF65-F5344CB8AC3E}">
        <p14:creationId xmlns:p14="http://schemas.microsoft.com/office/powerpoint/2010/main" val="268510206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0D1A91-EF10-440D-8D80-6582E7C1E8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Presenting Your Essay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4343DA-96D7-4D74-9F9F-B2CC9D16F2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9752900" cy="3318936"/>
          </a:xfrm>
        </p:spPr>
        <p:txBody>
          <a:bodyPr/>
          <a:lstStyle/>
          <a:p>
            <a:r>
              <a:rPr lang="en-GB" dirty="0"/>
              <a:t>Ensure you have followed the guidelines and addressed all the given criteria</a:t>
            </a:r>
          </a:p>
          <a:p>
            <a:r>
              <a:rPr lang="en-GB" dirty="0"/>
              <a:t>Make sure that your essay flows logically and is easy to understand</a:t>
            </a:r>
          </a:p>
          <a:p>
            <a:r>
              <a:rPr lang="en-GB" dirty="0"/>
              <a:t>Present your work using Arial font, size 11, 1.5 lines spacing and the text is justified (straight margins both sides)- If you have any issues doing this please contact me for assistance</a:t>
            </a:r>
          </a:p>
          <a:p>
            <a:r>
              <a:rPr lang="en-GB" dirty="0"/>
              <a:t>Use academic language suitable for level six.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117901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D9B247"/>
      </a:accent1>
      <a:accent2>
        <a:srgbClr val="CC702D"/>
      </a:accent2>
      <a:accent3>
        <a:srgbClr val="B53A31"/>
      </a:accent3>
      <a:accent4>
        <a:srgbClr val="815F56"/>
      </a:accent4>
      <a:accent5>
        <a:srgbClr val="AE9E7C"/>
      </a:accent5>
      <a:accent6>
        <a:srgbClr val="7B8865"/>
      </a:accent6>
      <a:hlink>
        <a:srgbClr val="BB7826"/>
      </a:hlink>
      <a:folHlink>
        <a:srgbClr val="CF9C5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E4E49EB0-FB00-41F5-9359-4843D783A23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4221</TotalTime>
  <Words>1452</Words>
  <Application>Microsoft Office PowerPoint</Application>
  <PresentationFormat>Widescreen</PresentationFormat>
  <Paragraphs>99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Symbol</vt:lpstr>
      <vt:lpstr>Times New Roman</vt:lpstr>
      <vt:lpstr>Organic</vt:lpstr>
      <vt:lpstr>Assignment 2</vt:lpstr>
      <vt:lpstr>Assignment 2</vt:lpstr>
      <vt:lpstr>Assignment Title</vt:lpstr>
      <vt:lpstr>Learning Outcomes</vt:lpstr>
      <vt:lpstr>Guidance</vt:lpstr>
      <vt:lpstr>Look at what it means to be an elderly person in the UK and associated issues </vt:lpstr>
      <vt:lpstr>Discuss the ageing population and how, and why, the number of older people has changed and what this means for society as well as HSC provision.  </vt:lpstr>
      <vt:lpstr>Explore the effects of the pandemic on the elderly population of the UK (medical, emotional, social, etc.) </vt:lpstr>
      <vt:lpstr>Explore the effects of the pandemic on the elderly population of the UK (medical, emotional, social, etc.) </vt:lpstr>
      <vt:lpstr>Critically examine current Health and Social Care provision – is it sufficient?  </vt:lpstr>
      <vt:lpstr>Consider government and health service response to this </vt:lpstr>
      <vt:lpstr>Health and Social Care Levy-</vt:lpstr>
      <vt:lpstr>PowerPoint Presentation</vt:lpstr>
      <vt:lpstr>What is wrong with social care?</vt:lpstr>
      <vt:lpstr>Refer throughout to relevant theory including specific theories of ageing</vt:lpstr>
      <vt:lpstr>THEORY-POLICY-PRACTICE</vt:lpstr>
      <vt:lpstr>Cite Your Sources!</vt:lpstr>
      <vt:lpstr>Presenting Your Essay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Conflict Theory</dc:title>
  <dc:creator>Joanne Davies (Yr Athrofa)</dc:creator>
  <cp:lastModifiedBy>Joanne Davies (Yr Athrofa)</cp:lastModifiedBy>
  <cp:revision>23</cp:revision>
  <dcterms:created xsi:type="dcterms:W3CDTF">2019-12-09T18:26:38Z</dcterms:created>
  <dcterms:modified xsi:type="dcterms:W3CDTF">2022-03-21T11:16:25Z</dcterms:modified>
</cp:coreProperties>
</file>