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4"/>
  </p:notesMasterIdLst>
  <p:sldIdLst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7" r:id="rId14"/>
    <p:sldId id="268" r:id="rId15"/>
    <p:sldId id="269" r:id="rId16"/>
    <p:sldId id="295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9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00" autoAdjust="0"/>
    <p:restoredTop sz="30261" autoAdjust="0"/>
  </p:normalViewPr>
  <p:slideViewPr>
    <p:cSldViewPr snapToGrid="0">
      <p:cViewPr varScale="1">
        <p:scale>
          <a:sx n="23" d="100"/>
          <a:sy n="23" d="100"/>
        </p:scale>
        <p:origin x="2280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756304-CF74-47D9-A78A-E4F6CF2D557B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7EFBFE-09A8-4464-B773-5D96FA5C6A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013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713AEA0-0920-4443-95F0-BF9316568F14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484632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51A3382-3487-4326-B0C2-5ED50EFCECB5}" type="slidenum">
              <a:rPr lang="en-US" altLang="en-US"/>
              <a:pPr/>
              <a:t>2</a:t>
            </a:fld>
            <a:endParaRPr lang="en-US" altLang="en-U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81497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C6C1FA-69BE-4675-94BB-915369D30B80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212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2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651242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938002-E743-450B-B4E4-CDA811A41366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211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1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016595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1B6DE0-C7DA-4F4E-B0ED-5E31C68D0DFA}" type="slidenum">
              <a:rPr lang="en-US" altLang="en-US"/>
              <a:pPr/>
              <a:t>5</a:t>
            </a:fld>
            <a:endParaRPr lang="en-US" altLang="en-US"/>
          </a:p>
        </p:txBody>
      </p:sp>
      <p:sp>
        <p:nvSpPr>
          <p:cNvPr id="214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4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561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42CEAF2-A3EC-44CF-8664-86FB074001BC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215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48704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7A016A8-C8F0-4FBD-B48D-618DE833B89A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933876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A57507-AA13-4E4F-9CB9-910CE2BC9FA1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216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6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453488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2B0BA74-F696-4D3E-B75C-B7F8718AEC70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217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7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07435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F8B7A49-2172-42CD-9563-1072FFD78F8A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219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9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06011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0AAA0AC-958F-49B1-B92C-954F23AF7958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220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0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304319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62A6938-1775-4D2A-B2CC-EE95CDB51371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221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1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480670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2FB172-C450-410E-9468-C6A2864CB77F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222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2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449687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194A9B4-B65B-4454-964A-350BD5E1BFAB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223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3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387768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A4D9D9-A56F-4BF7-B516-7CAE4C24A9D7}" type="slidenum">
              <a:rPr lang="en-US" altLang="en-US"/>
              <a:pPr/>
              <a:t>16</a:t>
            </a:fld>
            <a:endParaRPr lang="en-US" altLang="en-US"/>
          </a:p>
        </p:txBody>
      </p:sp>
      <p:sp>
        <p:nvSpPr>
          <p:cNvPr id="224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4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563825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D2FBC5-8743-4E5B-9001-783F96917C2F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225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882688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3E18FA5-74E0-415E-A40F-0F4A522C4600}" type="slidenum">
              <a:rPr lang="en-US" altLang="en-US"/>
              <a:pPr/>
              <a:t>18</a:t>
            </a:fld>
            <a:endParaRPr lang="en-US" altLang="en-US"/>
          </a:p>
        </p:txBody>
      </p:sp>
      <p:sp>
        <p:nvSpPr>
          <p:cNvPr id="226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6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831664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DE894C-3243-4EA1-A2FE-0F6CDA5F527D}" type="slidenum">
              <a:rPr lang="en-US" altLang="en-US"/>
              <a:pPr/>
              <a:t>19</a:t>
            </a:fld>
            <a:endParaRPr lang="en-US" altLang="en-US"/>
          </a:p>
        </p:txBody>
      </p:sp>
      <p:sp>
        <p:nvSpPr>
          <p:cNvPr id="227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7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050620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A8B1B5-FACF-4428-B7AA-6225B2067CA6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228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8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330990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643C0B6-5D25-4D6F-B730-69C59D4B6F35}" type="slidenum">
              <a:rPr lang="en-US" altLang="en-US"/>
              <a:pPr/>
              <a:t>21</a:t>
            </a:fld>
            <a:endParaRPr lang="en-US" altLang="en-US"/>
          </a:p>
        </p:txBody>
      </p:sp>
      <p:sp>
        <p:nvSpPr>
          <p:cNvPr id="9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24744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3AAF08-B1E7-4B16-B2D9-69AB222EF23C}" type="slidenum">
              <a:rPr lang="en-US" altLang="en-US"/>
              <a:pPr/>
              <a:t>22</a:t>
            </a:fld>
            <a:endParaRPr lang="en-US" altLang="en-US"/>
          </a:p>
        </p:txBody>
      </p:sp>
      <p:sp>
        <p:nvSpPr>
          <p:cNvPr id="9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7570466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AC6B02F-3ECB-4678-8650-E2FB101A89D9}" type="slidenum">
              <a:rPr lang="en-US" altLang="en-US"/>
              <a:pPr/>
              <a:t>23</a:t>
            </a:fld>
            <a:endParaRPr lang="en-US" altLang="en-US"/>
          </a:p>
        </p:txBody>
      </p:sp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865253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C9D042-21C5-4CCD-BE8E-F093C2C77E81}" type="slidenum">
              <a:rPr lang="en-US" altLang="en-US"/>
              <a:pPr/>
              <a:t>24</a:t>
            </a:fld>
            <a:endParaRPr lang="en-US" altLang="en-US"/>
          </a:p>
        </p:txBody>
      </p:sp>
      <p:sp>
        <p:nvSpPr>
          <p:cNvPr id="102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2571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94FD6F7-C9C8-4331-A66A-8F61197A1B72}" type="slidenum">
              <a:rPr lang="en-US" altLang="en-US"/>
              <a:pPr/>
              <a:t>25</a:t>
            </a:fld>
            <a:endParaRPr lang="en-US" altLang="en-US"/>
          </a:p>
        </p:txBody>
      </p:sp>
      <p:sp>
        <p:nvSpPr>
          <p:cNvPr id="150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00738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E51601-D40A-4795-AD61-89066E1C7D72}" type="slidenum">
              <a:rPr lang="en-US" altLang="en-US"/>
              <a:pPr/>
              <a:t>26</a:t>
            </a:fld>
            <a:endParaRPr lang="en-US" altLang="en-US"/>
          </a:p>
        </p:txBody>
      </p:sp>
      <p:sp>
        <p:nvSpPr>
          <p:cNvPr id="152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6828416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5A4A004-F611-49E3-B7AC-65511E7BD107}" type="slidenum">
              <a:rPr lang="en-US" altLang="en-US"/>
              <a:pPr/>
              <a:t>27</a:t>
            </a:fld>
            <a:endParaRPr lang="en-US" altLang="en-US"/>
          </a:p>
        </p:txBody>
      </p:sp>
      <p:sp>
        <p:nvSpPr>
          <p:cNvPr id="154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4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27327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08A7731-FD8D-4385-9DE4-F087B48881EB}" type="slidenum">
              <a:rPr lang="en-US" altLang="en-US"/>
              <a:pPr/>
              <a:t>28</a:t>
            </a:fld>
            <a:endParaRPr lang="en-US" altLang="en-US"/>
          </a:p>
        </p:txBody>
      </p:sp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7661733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8D884A-9662-44E7-A76E-2515AEBD7C0A}" type="slidenum">
              <a:rPr lang="en-US" altLang="en-US"/>
              <a:pPr/>
              <a:t>29</a:t>
            </a:fld>
            <a:endParaRPr lang="en-US" altLang="en-US"/>
          </a:p>
        </p:txBody>
      </p:sp>
      <p:sp>
        <p:nvSpPr>
          <p:cNvPr id="158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795619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391EEEA-6A6C-4BC8-A498-FB0576C5DB62}" type="slidenum">
              <a:rPr lang="en-US" altLang="en-US"/>
              <a:pPr/>
              <a:t>30</a:t>
            </a:fld>
            <a:endParaRPr lang="en-US" altLang="en-US"/>
          </a:p>
        </p:txBody>
      </p:sp>
      <p:sp>
        <p:nvSpPr>
          <p:cNvPr id="160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3518800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en-US" altLang="en-US" dirty="0"/>
              <a:t>Who is going to use system?</a:t>
            </a:r>
          </a:p>
          <a:p>
            <a:pPr lvl="1"/>
            <a:r>
              <a:rPr lang="en-US" altLang="en-US" dirty="0"/>
              <a:t>Students</a:t>
            </a:r>
          </a:p>
          <a:p>
            <a:pPr lvl="1"/>
            <a:r>
              <a:rPr lang="en-US" altLang="en-US" dirty="0"/>
              <a:t>Age (mainly 18-25 but also many mature students)</a:t>
            </a:r>
          </a:p>
          <a:p>
            <a:pPr lvl="1"/>
            <a:r>
              <a:rPr lang="en-US" altLang="en-US" dirty="0"/>
              <a:t>Mostly very comfortable voting via web</a:t>
            </a:r>
          </a:p>
          <a:p>
            <a:pPr lvl="1"/>
            <a:r>
              <a:rPr lang="en-US" altLang="en-US" dirty="0"/>
              <a:t>What tasks do they now perform?</a:t>
            </a:r>
          </a:p>
          <a:p>
            <a:pPr lvl="1"/>
            <a:r>
              <a:rPr lang="en-US" altLang="en-US" dirty="0"/>
              <a:t>Vote for candidates, order preferences</a:t>
            </a:r>
          </a:p>
          <a:p>
            <a:pPr lvl="1"/>
            <a:r>
              <a:rPr lang="en-US" altLang="en-US" dirty="0"/>
              <a:t>Research roles and candidates</a:t>
            </a:r>
          </a:p>
          <a:p>
            <a:pPr lvl="1"/>
            <a:r>
              <a:rPr lang="en-US" altLang="en-US" dirty="0"/>
              <a:t>Stand for election</a:t>
            </a:r>
          </a:p>
          <a:p>
            <a:pPr lvl="1"/>
            <a:r>
              <a:rPr lang="en-US" altLang="en-US" dirty="0"/>
              <a:t>What tasks are desired?</a:t>
            </a:r>
          </a:p>
          <a:p>
            <a:pPr lvl="1"/>
            <a:r>
              <a:rPr lang="en-US" altLang="en-US" dirty="0"/>
              <a:t>Ask candidate a question</a:t>
            </a:r>
          </a:p>
          <a:p>
            <a:pPr lvl="1"/>
            <a:r>
              <a:rPr lang="en-US" altLang="en-US" dirty="0"/>
              <a:t>How are the tasks learned?</a:t>
            </a:r>
          </a:p>
          <a:p>
            <a:pPr lvl="1"/>
            <a:r>
              <a:rPr lang="en-US" altLang="en-US" dirty="0"/>
              <a:t>Basic support available. Not needed for most users</a:t>
            </a:r>
          </a:p>
          <a:p>
            <a:pPr lvl="1"/>
            <a:r>
              <a:rPr lang="en-US" altLang="en-US" dirty="0"/>
              <a:t>Where are the tasks performed?</a:t>
            </a:r>
          </a:p>
          <a:p>
            <a:pPr lvl="1"/>
            <a:r>
              <a:rPr lang="en-US" altLang="en-US" dirty="0"/>
              <a:t>Campus, home, travelling……. Likely to use smartphone</a:t>
            </a:r>
          </a:p>
          <a:p>
            <a:pPr lvl="1"/>
            <a:r>
              <a:rPr lang="en-US" altLang="en-US" dirty="0"/>
              <a:t>Campuses are spread out around the country</a:t>
            </a:r>
          </a:p>
          <a:p>
            <a:pPr lvl="1"/>
            <a:r>
              <a:rPr lang="en-US" altLang="en-US" dirty="0"/>
              <a:t>What’s the relationship between user &amp; data?</a:t>
            </a:r>
          </a:p>
          <a:p>
            <a:pPr lvl="1"/>
            <a:r>
              <a:rPr lang="en-US" altLang="en-US" dirty="0"/>
              <a:t>What other tools does the user have?</a:t>
            </a:r>
          </a:p>
          <a:p>
            <a:pPr lvl="1"/>
            <a:r>
              <a:rPr lang="en-US" altLang="en-US" dirty="0"/>
              <a:t>Email, personal contact, campaign posters</a:t>
            </a:r>
          </a:p>
          <a:p>
            <a:pPr lvl="1"/>
            <a:r>
              <a:rPr lang="en-US" altLang="en-US" dirty="0"/>
              <a:t>How do users communicate with each other?</a:t>
            </a:r>
          </a:p>
          <a:p>
            <a:pPr lvl="1"/>
            <a:r>
              <a:rPr lang="en-US" altLang="en-US" dirty="0"/>
              <a:t>Social media, messaging, emails, hustings</a:t>
            </a:r>
          </a:p>
          <a:p>
            <a:pPr lvl="1"/>
            <a:r>
              <a:rPr lang="en-US" altLang="en-US" dirty="0"/>
              <a:t>How often are the tasks performed? </a:t>
            </a:r>
          </a:p>
          <a:p>
            <a:pPr lvl="1"/>
            <a:r>
              <a:rPr lang="en-US" altLang="en-US" dirty="0"/>
              <a:t>Once a year</a:t>
            </a:r>
          </a:p>
          <a:p>
            <a:pPr lvl="1"/>
            <a:r>
              <a:rPr lang="en-US" altLang="en-US" dirty="0"/>
              <a:t>What are the time constraints on the tasks?</a:t>
            </a:r>
          </a:p>
          <a:p>
            <a:pPr lvl="1"/>
            <a:r>
              <a:rPr lang="en-US" altLang="en-US" dirty="0"/>
              <a:t>Campaign takes a month</a:t>
            </a:r>
          </a:p>
          <a:p>
            <a:pPr lvl="1"/>
            <a:r>
              <a:rPr lang="en-US" altLang="en-US" dirty="0"/>
              <a:t>Plenty of time to vote but no votes after the deadline (best if during a work day)</a:t>
            </a:r>
          </a:p>
          <a:p>
            <a:pPr lvl="1"/>
            <a:r>
              <a:rPr lang="en-US" altLang="en-US" dirty="0"/>
              <a:t>What happens when things go wrong?</a:t>
            </a:r>
          </a:p>
          <a:p>
            <a:pPr lvl="1"/>
            <a:r>
              <a:rPr lang="en-US" altLang="en-US" dirty="0"/>
              <a:t>Error message with contact details for SU office.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7EFBFE-09A8-4464-B773-5D96FA5C6A34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47781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E10F53-A7C7-421E-8D43-13F26CA665F7}" type="slidenum">
              <a:rPr lang="en-US" altLang="en-US"/>
              <a:pPr/>
              <a:t>32</a:t>
            </a:fld>
            <a:endParaRPr lang="en-US" altLang="en-US"/>
          </a:p>
        </p:txBody>
      </p:sp>
      <p:sp>
        <p:nvSpPr>
          <p:cNvPr id="162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3770005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250DD76-F30E-4D03-9FF1-F4CC98A1E617}" type="slidenum">
              <a:rPr lang="en-US" altLang="en-US"/>
              <a:pPr/>
              <a:t>33</a:t>
            </a:fld>
            <a:endParaRPr lang="en-US" altLang="en-US"/>
          </a:p>
        </p:txBody>
      </p:sp>
      <p:sp>
        <p:nvSpPr>
          <p:cNvPr id="164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4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666805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571A64-0A30-4C86-A4A5-6497DE4333A7}" type="slidenum">
              <a:rPr lang="en-US" altLang="en-US"/>
              <a:pPr/>
              <a:t>34</a:t>
            </a:fld>
            <a:endParaRPr lang="en-US" altLang="en-US"/>
          </a:p>
        </p:txBody>
      </p:sp>
      <p:sp>
        <p:nvSpPr>
          <p:cNvPr id="166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6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562298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3F5A70-5B38-42F5-AC34-5E64D101A747}" type="slidenum">
              <a:rPr lang="en-US" altLang="en-US"/>
              <a:pPr/>
              <a:t>35</a:t>
            </a:fld>
            <a:endParaRPr lang="en-US" altLang="en-US"/>
          </a:p>
        </p:txBody>
      </p:sp>
      <p:sp>
        <p:nvSpPr>
          <p:cNvPr id="168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213197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46E57E-258D-47A3-8533-738EDB7B09A3}" type="slidenum">
              <a:rPr lang="en-US" altLang="en-US"/>
              <a:pPr/>
              <a:t>36</a:t>
            </a:fld>
            <a:endParaRPr lang="en-US" altLang="en-US"/>
          </a:p>
        </p:txBody>
      </p:sp>
      <p:sp>
        <p:nvSpPr>
          <p:cNvPr id="173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3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3917812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8EA971-BB2D-477E-8D74-9E59907C094B}" type="slidenum">
              <a:rPr lang="en-US" altLang="en-US"/>
              <a:pPr/>
              <a:t>37</a:t>
            </a:fld>
            <a:endParaRPr lang="en-US" altLang="en-US"/>
          </a:p>
        </p:txBody>
      </p:sp>
      <p:sp>
        <p:nvSpPr>
          <p:cNvPr id="175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5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6535011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212D8DF-1B46-47E3-B13C-7CD485E815BF}" type="slidenum">
              <a:rPr lang="en-US" altLang="en-US"/>
              <a:pPr/>
              <a:t>38</a:t>
            </a:fld>
            <a:endParaRPr lang="en-US" altLang="en-US"/>
          </a:p>
        </p:txBody>
      </p:sp>
      <p:sp>
        <p:nvSpPr>
          <p:cNvPr id="177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9389752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FE7BDE-B30F-4CFB-BEDD-DFDFF57E9E42}" type="slidenum">
              <a:rPr lang="en-US" altLang="en-US"/>
              <a:pPr/>
              <a:t>39</a:t>
            </a:fld>
            <a:endParaRPr lang="en-US" altLang="en-US"/>
          </a:p>
        </p:txBody>
      </p:sp>
      <p:sp>
        <p:nvSpPr>
          <p:cNvPr id="191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9149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84854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BD81-0B08-4106-9C9C-F8CCE96EF353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D576C-353D-4A2A-9431-DF80558BAA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545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BD81-0B08-4106-9C9C-F8CCE96EF353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D576C-353D-4A2A-9431-DF80558BAA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335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BD81-0B08-4106-9C9C-F8CCE96EF353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D576C-353D-4A2A-9431-DF80558BAA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773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BD81-0B08-4106-9C9C-F8CCE96EF353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D576C-353D-4A2A-9431-DF80558BAA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071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BD81-0B08-4106-9C9C-F8CCE96EF353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D576C-353D-4A2A-9431-DF80558BAA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776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BD81-0B08-4106-9C9C-F8CCE96EF353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D576C-353D-4A2A-9431-DF80558BAA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998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BD81-0B08-4106-9C9C-F8CCE96EF353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D576C-353D-4A2A-9431-DF80558BAA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678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BD81-0B08-4106-9C9C-F8CCE96EF353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D576C-353D-4A2A-9431-DF80558BAA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829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BD81-0B08-4106-9C9C-F8CCE96EF353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D576C-353D-4A2A-9431-DF80558BAA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192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BD81-0B08-4106-9C9C-F8CCE96EF353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D576C-353D-4A2A-9431-DF80558BAA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431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ABD81-0B08-4106-9C9C-F8CCE96EF353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D576C-353D-4A2A-9431-DF80558BAA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895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8ABD81-0B08-4106-9C9C-F8CCE96EF353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D576C-353D-4A2A-9431-DF80558BAA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551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noFill/>
          <a:ln/>
        </p:spPr>
        <p:txBody>
          <a:bodyPr vert="horz" lIns="92075" tIns="46038" rIns="92075" bIns="46038" rtlCol="0" anchor="ctr">
            <a:normAutofit/>
          </a:bodyPr>
          <a:lstStyle/>
          <a:p>
            <a:r>
              <a:rPr lang="en-US" altLang="en-US"/>
              <a:t>Task Analysis</a:t>
            </a:r>
            <a:endParaRPr lang="en-US" altLang="en-US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ln/>
        </p:spPr>
        <p:txBody>
          <a:bodyPr vert="horz" lIns="92075" tIns="46038" rIns="92075" bIns="46038" rtlCol="0">
            <a:normAutofit/>
          </a:bodyPr>
          <a:lstStyle/>
          <a:p>
            <a:endParaRPr lang="en-US" altLang="en-US">
              <a:solidFill>
                <a:schemeClr val="tx2"/>
              </a:solidFill>
            </a:endParaRPr>
          </a:p>
        </p:txBody>
      </p:sp>
      <p:sp>
        <p:nvSpPr>
          <p:cNvPr id="2" name="AutoShape 2" descr="https://i0.wp.com/la.streetsblog.org/wp-content/uploads/sites/2/2014/11/BART-OAC-Coliseum.jpg?w&amp;crop=0%2C0px%2C100%2Cpx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908" y="2973917"/>
            <a:ext cx="8172450" cy="40195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7067" y="2934676"/>
            <a:ext cx="4211108" cy="4058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251029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13FAF-D433-4C68-831D-C17095FFEF32}" type="slidenum">
              <a:rPr lang="en-US" altLang="en-US"/>
              <a:pPr/>
              <a:t>2</a:t>
            </a:fld>
            <a:endParaRPr lang="en-US" altLang="en-US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Outline</a:t>
            </a: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1"/>
            <a:ext cx="8229600" cy="3522663"/>
          </a:xfrm>
        </p:spPr>
        <p:txBody>
          <a:bodyPr/>
          <a:lstStyle/>
          <a:p>
            <a:r>
              <a:rPr lang="en-US" altLang="en-US"/>
              <a:t>Example</a:t>
            </a:r>
          </a:p>
          <a:p>
            <a:r>
              <a:rPr lang="en-US" altLang="en-US"/>
              <a:t>Overview of task analysis</a:t>
            </a:r>
          </a:p>
          <a:p>
            <a:r>
              <a:rPr lang="en-US" altLang="en-US"/>
              <a:t>Why task analysis?</a:t>
            </a:r>
          </a:p>
          <a:p>
            <a:r>
              <a:rPr lang="en-US" altLang="en-US"/>
              <a:t>How to perform a task analysis</a:t>
            </a:r>
          </a:p>
          <a:p>
            <a:r>
              <a:rPr lang="en-US" altLang="en-US"/>
              <a:t>Selecting tasks</a:t>
            </a:r>
          </a:p>
          <a:p>
            <a:r>
              <a:rPr lang="en-US" altLang="en-US"/>
              <a:t>Using tasks in design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3733800" y="5410200"/>
            <a:ext cx="518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400" i="1">
                <a:latin typeface="Times New Roman" panose="02020603050405020304" pitchFamily="18" charset="0"/>
              </a:rPr>
              <a:t>Reading: Dix chapter 7</a:t>
            </a:r>
          </a:p>
        </p:txBody>
      </p:sp>
    </p:spTree>
    <p:extLst>
      <p:ext uri="{BB962C8B-B14F-4D97-AF65-F5344CB8AC3E}">
        <p14:creationId xmlns:p14="http://schemas.microsoft.com/office/powerpoint/2010/main" val="1280168023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3" name="Picture 3" descr="bart1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152401"/>
            <a:ext cx="5930900" cy="649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4815778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872AEC-20A3-4068-AA43-02EDFD431F3E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5632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BART “Charge-a-Ticket”</a:t>
            </a:r>
          </a:p>
        </p:txBody>
      </p:sp>
      <p:sp>
        <p:nvSpPr>
          <p:cNvPr id="56325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BART “Charge-a-Ticket” machines</a:t>
            </a:r>
            <a:endParaRPr lang="en-US" altLang="en-US" u="sng"/>
          </a:p>
          <a:p>
            <a:pPr lvl="1"/>
            <a:r>
              <a:rPr lang="en-US" altLang="en-US"/>
              <a:t>allow riders to buy BART tickets or add fare</a:t>
            </a:r>
          </a:p>
          <a:p>
            <a:pPr lvl="1"/>
            <a:r>
              <a:rPr lang="en-US" altLang="en-US"/>
              <a:t>takes bank cards, credit cards, &amp; cash</a:t>
            </a:r>
          </a:p>
          <a:p>
            <a:r>
              <a:rPr lang="en-US" altLang="en-US"/>
              <a:t>Problems</a:t>
            </a:r>
          </a:p>
          <a:p>
            <a:pPr lvl="1"/>
            <a:r>
              <a:rPr lang="en-US" altLang="en-US"/>
              <a:t>one “path” of operation</a:t>
            </a:r>
          </a:p>
          <a:p>
            <a:pPr lvl="2"/>
            <a:r>
              <a:rPr lang="en-US" altLang="en-US" sz="2100"/>
              <a:t>ticket type -&gt; payment type -&gt; payment -&gt; ticket</a:t>
            </a:r>
            <a:endParaRPr lang="en-US" altLang="en-US"/>
          </a:p>
          <a:p>
            <a:pPr lvl="1"/>
            <a:r>
              <a:rPr lang="en-US" altLang="en-US"/>
              <a:t>Some tickets have minimum of $28, no indication of this until after inserting &gt;= $1</a:t>
            </a:r>
          </a:p>
          <a:p>
            <a:pPr lvl="2"/>
            <a:r>
              <a:rPr lang="en-US" altLang="en-US"/>
              <a:t>can’t switch to ticket type after selecting</a:t>
            </a:r>
          </a:p>
          <a:p>
            <a:pPr lvl="1"/>
            <a:r>
              <a:rPr lang="en-US" altLang="en-US"/>
              <a:t>large dismiss transaction button does nothing</a:t>
            </a:r>
          </a:p>
        </p:txBody>
      </p:sp>
    </p:spTree>
    <p:extLst>
      <p:ext uri="{BB962C8B-B14F-4D97-AF65-F5344CB8AC3E}">
        <p14:creationId xmlns:p14="http://schemas.microsoft.com/office/powerpoint/2010/main" val="1540201981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Picture 2" descr="bart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0067" y="93133"/>
            <a:ext cx="5470525" cy="655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4303960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779A7F2-3193-42E9-B3C8-C43CAEEA3F2A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6349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Lessons from the BART machine</a:t>
            </a:r>
          </a:p>
        </p:txBody>
      </p:sp>
      <p:sp>
        <p:nvSpPr>
          <p:cNvPr id="63493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/>
              <a:t>Failure to create convenient machine</a:t>
            </a:r>
          </a:p>
          <a:p>
            <a:r>
              <a:rPr lang="en-US" altLang="en-US" dirty="0"/>
              <a:t>Did the designers understand or care?</a:t>
            </a:r>
          </a:p>
          <a:p>
            <a:pPr lvl="1"/>
            <a:r>
              <a:rPr lang="en-US" altLang="en-US" dirty="0"/>
              <a:t>range of customers using the machine</a:t>
            </a:r>
          </a:p>
          <a:p>
            <a:pPr lvl="1"/>
            <a:r>
              <a:rPr lang="en-US" altLang="en-US" dirty="0"/>
              <a:t>what tasks they would want to carry out</a:t>
            </a:r>
          </a:p>
          <a:p>
            <a:pPr lvl="1"/>
            <a:r>
              <a:rPr lang="en-US" altLang="en-US" dirty="0"/>
              <a:t>some would find the </a:t>
            </a:r>
            <a:r>
              <a:rPr lang="en-US" altLang="en-US" dirty="0" err="1"/>
              <a:t>behaviour</a:t>
            </a:r>
            <a:r>
              <a:rPr lang="en-US" altLang="en-US" dirty="0"/>
              <a:t> of the machine difficult</a:t>
            </a:r>
          </a:p>
          <a:p>
            <a:r>
              <a:rPr lang="en-US" altLang="en-US" dirty="0"/>
              <a:t>How can we avoid similar results?</a:t>
            </a:r>
          </a:p>
          <a:p>
            <a:pPr lvl="1"/>
            <a:r>
              <a:rPr lang="en-US" altLang="en-US" dirty="0"/>
              <a:t>“What is required to perform the user’s task?”</a:t>
            </a:r>
          </a:p>
        </p:txBody>
      </p:sp>
    </p:spTree>
    <p:extLst>
      <p:ext uri="{BB962C8B-B14F-4D97-AF65-F5344CB8AC3E}">
        <p14:creationId xmlns:p14="http://schemas.microsoft.com/office/powerpoint/2010/main" val="2769671950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3A67542-D9D0-4C6B-9A16-C8E77DA9955F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Task Analysis</a:t>
            </a:r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Find out</a:t>
            </a:r>
          </a:p>
          <a:p>
            <a:pPr lvl="1"/>
            <a:r>
              <a:rPr lang="en-US" altLang="en-US"/>
              <a:t>who users are</a:t>
            </a:r>
          </a:p>
          <a:p>
            <a:pPr lvl="1"/>
            <a:r>
              <a:rPr lang="en-US" altLang="en-US"/>
              <a:t>what tasks they need to perform</a:t>
            </a:r>
          </a:p>
          <a:p>
            <a:r>
              <a:rPr lang="en-US" altLang="en-US"/>
              <a:t>Observe existing work practices</a:t>
            </a:r>
          </a:p>
          <a:p>
            <a:r>
              <a:rPr lang="en-US" altLang="en-US"/>
              <a:t>Create scenarios of actual use</a:t>
            </a:r>
          </a:p>
          <a:p>
            <a:r>
              <a:rPr lang="en-US" altLang="en-US"/>
              <a:t>Try-out new ideas before building software</a:t>
            </a:r>
          </a:p>
        </p:txBody>
      </p:sp>
    </p:spTree>
    <p:extLst>
      <p:ext uri="{BB962C8B-B14F-4D97-AF65-F5344CB8AC3E}">
        <p14:creationId xmlns:p14="http://schemas.microsoft.com/office/powerpoint/2010/main" val="3049383668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AF4A7EE-2A9D-499C-A4CB-C0556B7F7EB6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Why Task Analysis?</a:t>
            </a:r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System will fail if not done?</a:t>
            </a:r>
          </a:p>
          <a:p>
            <a:pPr lvl="1"/>
            <a:r>
              <a:rPr lang="en-US" altLang="en-US"/>
              <a:t>does not do what the user needs</a:t>
            </a:r>
          </a:p>
          <a:p>
            <a:pPr lvl="1"/>
            <a:r>
              <a:rPr lang="en-US" altLang="en-US"/>
              <a:t>is inappropriate to the user</a:t>
            </a:r>
          </a:p>
          <a:p>
            <a:r>
              <a:rPr lang="en-US" altLang="en-US"/>
              <a:t>“System must match users’ tasks”</a:t>
            </a:r>
          </a:p>
          <a:p>
            <a:r>
              <a:rPr lang="en-US" altLang="en-US"/>
              <a:t>Why not define “good” interfaces?</a:t>
            </a:r>
          </a:p>
          <a:p>
            <a:pPr lvl="1"/>
            <a:r>
              <a:rPr lang="en-US" altLang="en-US"/>
              <a:t>infinite variety of tasks and users</a:t>
            </a:r>
          </a:p>
          <a:p>
            <a:pPr lvl="1"/>
            <a:r>
              <a:rPr lang="en-US" altLang="en-US"/>
              <a:t>guidelines are usually too vague (e.g.,“give adequate feedback”)</a:t>
            </a:r>
          </a:p>
        </p:txBody>
      </p:sp>
    </p:spTree>
    <p:extLst>
      <p:ext uri="{BB962C8B-B14F-4D97-AF65-F5344CB8AC3E}">
        <p14:creationId xmlns:p14="http://schemas.microsoft.com/office/powerpoint/2010/main" val="4063478666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98A15F3-F90C-4D42-9875-B571874CDF97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57350" name="AutoShape 6"/>
          <p:cNvSpPr>
            <a:spLocks noChangeArrowheads="1"/>
          </p:cNvSpPr>
          <p:nvPr/>
        </p:nvSpPr>
        <p:spPr bwMode="auto">
          <a:xfrm>
            <a:off x="8153400" y="381000"/>
            <a:ext cx="1676400" cy="1143000"/>
          </a:xfrm>
          <a:prstGeom prst="cloudCallout">
            <a:avLst>
              <a:gd name="adj1" fmla="val -43843"/>
              <a:gd name="adj2" fmla="val 99722"/>
            </a:avLst>
          </a:prstGeom>
          <a:solidFill>
            <a:schemeClr val="tx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8382000" y="533401"/>
            <a:ext cx="1261884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>
                <a:solidFill>
                  <a:schemeClr val="bg2"/>
                </a:solidFill>
                <a:latin typeface="Times New Roman" panose="02020603050405020304" pitchFamily="18" charset="0"/>
              </a:rPr>
              <a:t>Task</a:t>
            </a:r>
          </a:p>
          <a:p>
            <a:r>
              <a:rPr lang="en-US" altLang="en-US" sz="2400">
                <a:solidFill>
                  <a:schemeClr val="bg2"/>
                </a:solidFill>
                <a:latin typeface="Times New Roman" panose="02020603050405020304" pitchFamily="18" charset="0"/>
              </a:rPr>
              <a:t>Analysis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7352" name="Rectangle 8"/>
          <p:cNvSpPr>
            <a:spLocks noGrp="1" noChangeArrowheads="1"/>
          </p:cNvSpPr>
          <p:nvPr>
            <p:ph type="title"/>
          </p:nvPr>
        </p:nvSpPr>
        <p:spPr>
          <a:xfrm>
            <a:off x="355600" y="231776"/>
            <a:ext cx="10515600" cy="506942"/>
          </a:xfrm>
        </p:spPr>
        <p:txBody>
          <a:bodyPr>
            <a:normAutofit fontScale="90000"/>
          </a:bodyPr>
          <a:lstStyle/>
          <a:p>
            <a:r>
              <a:rPr lang="en-US" altLang="en-US" dirty="0"/>
              <a:t>Questions</a:t>
            </a:r>
          </a:p>
        </p:txBody>
      </p:sp>
      <p:sp>
        <p:nvSpPr>
          <p:cNvPr id="57353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355600" y="1210733"/>
            <a:ext cx="10515600" cy="4986015"/>
          </a:xfrm>
        </p:spPr>
        <p:txBody>
          <a:bodyPr>
            <a:normAutofit fontScale="92500" lnSpcReduction="10000"/>
          </a:bodyPr>
          <a:lstStyle/>
          <a:p>
            <a:r>
              <a:rPr lang="en-US" altLang="en-US" dirty="0"/>
              <a:t>Who is going to use system?</a:t>
            </a:r>
          </a:p>
          <a:p>
            <a:r>
              <a:rPr lang="en-US" altLang="en-US" dirty="0"/>
              <a:t>What tasks do they now perform?</a:t>
            </a:r>
          </a:p>
          <a:p>
            <a:r>
              <a:rPr lang="en-US" altLang="en-US" dirty="0"/>
              <a:t>What tasks are desired?</a:t>
            </a:r>
          </a:p>
          <a:p>
            <a:r>
              <a:rPr lang="en-US" altLang="en-US" dirty="0"/>
              <a:t>How are the tasks learned?</a:t>
            </a:r>
          </a:p>
          <a:p>
            <a:r>
              <a:rPr lang="en-US" altLang="en-US" dirty="0"/>
              <a:t>Where are the tasks performed?</a:t>
            </a:r>
          </a:p>
          <a:p>
            <a:r>
              <a:rPr lang="en-US" altLang="en-US" dirty="0"/>
              <a:t>What’s the relationship between user &amp; data?</a:t>
            </a:r>
          </a:p>
          <a:p>
            <a:r>
              <a:rPr lang="en-US" altLang="en-US" dirty="0"/>
              <a:t>What other tools does the user have?</a:t>
            </a:r>
          </a:p>
          <a:p>
            <a:r>
              <a:rPr lang="en-US" altLang="en-US" dirty="0"/>
              <a:t>How do users communicate with each other?</a:t>
            </a:r>
          </a:p>
          <a:p>
            <a:r>
              <a:rPr lang="en-US" altLang="en-US" dirty="0"/>
              <a:t>How often are the tasks performed? </a:t>
            </a:r>
          </a:p>
          <a:p>
            <a:r>
              <a:rPr lang="en-US" altLang="en-US" dirty="0"/>
              <a:t>What are the time constraints on the tasks?</a:t>
            </a:r>
          </a:p>
          <a:p>
            <a:r>
              <a:rPr lang="en-US" altLang="en-US" dirty="0"/>
              <a:t>What happens when things go wrong?</a:t>
            </a:r>
          </a:p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033041090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D578558-84B8-4997-BE2A-598CF279C31F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Who?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Identity?</a:t>
            </a:r>
          </a:p>
          <a:p>
            <a:pPr lvl="1"/>
            <a:r>
              <a:rPr lang="en-US" altLang="en-US"/>
              <a:t>in-house or specific customer is easy</a:t>
            </a:r>
          </a:p>
          <a:p>
            <a:pPr lvl="1"/>
            <a:r>
              <a:rPr lang="en-US" altLang="en-US"/>
              <a:t>need several typical users for broad product</a:t>
            </a:r>
          </a:p>
          <a:p>
            <a:r>
              <a:rPr lang="en-US" altLang="en-US"/>
              <a:t>Background</a:t>
            </a:r>
          </a:p>
          <a:p>
            <a:r>
              <a:rPr lang="en-US" altLang="en-US"/>
              <a:t>Skills</a:t>
            </a:r>
          </a:p>
          <a:p>
            <a:r>
              <a:rPr lang="en-US" altLang="en-US"/>
              <a:t>Work habits and preferences</a:t>
            </a:r>
          </a:p>
          <a:p>
            <a:r>
              <a:rPr lang="en-US" altLang="en-US"/>
              <a:t>Physical characteristics</a:t>
            </a:r>
          </a:p>
        </p:txBody>
      </p:sp>
    </p:spTree>
    <p:extLst>
      <p:ext uri="{BB962C8B-B14F-4D97-AF65-F5344CB8AC3E}">
        <p14:creationId xmlns:p14="http://schemas.microsoft.com/office/powerpoint/2010/main" val="3876835038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AB50C7F-761A-4FDF-9096-3F3DCCDFB4E8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Who (BART)?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Identity?</a:t>
            </a:r>
          </a:p>
          <a:p>
            <a:pPr lvl="1"/>
            <a:r>
              <a:rPr lang="en-US" altLang="en-US"/>
              <a:t>people who use the train service</a:t>
            </a:r>
          </a:p>
          <a:p>
            <a:r>
              <a:rPr lang="en-US" altLang="en-US"/>
              <a:t>Background</a:t>
            </a:r>
          </a:p>
          <a:p>
            <a:pPr lvl="1"/>
            <a:r>
              <a:rPr lang="en-US" altLang="en-US"/>
              <a:t>have an bank or credit card</a:t>
            </a:r>
          </a:p>
          <a:p>
            <a:pPr lvl="1"/>
            <a:r>
              <a:rPr lang="en-US" altLang="en-US"/>
              <a:t>use BART fare machines</a:t>
            </a:r>
          </a:p>
          <a:p>
            <a:r>
              <a:rPr lang="en-US" altLang="en-US"/>
              <a:t>Skills</a:t>
            </a:r>
          </a:p>
          <a:p>
            <a:pPr lvl="1"/>
            <a:r>
              <a:rPr lang="en-US" altLang="en-US"/>
              <a:t>know how to put cards into cash machines</a:t>
            </a:r>
          </a:p>
          <a:p>
            <a:pPr lvl="1"/>
            <a:r>
              <a:rPr lang="en-US" altLang="en-US"/>
              <a:t>know how to buy BART tickets</a:t>
            </a:r>
          </a:p>
        </p:txBody>
      </p:sp>
    </p:spTree>
    <p:extLst>
      <p:ext uri="{BB962C8B-B14F-4D97-AF65-F5344CB8AC3E}">
        <p14:creationId xmlns:p14="http://schemas.microsoft.com/office/powerpoint/2010/main" val="2756764590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01B25F9-FBFA-494A-B143-9C0736F419B2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Who (BART cont.)?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Work habits and preferences</a:t>
            </a:r>
          </a:p>
          <a:p>
            <a:pPr lvl="1"/>
            <a:r>
              <a:rPr lang="en-US" altLang="en-US"/>
              <a:t>not applicable</a:t>
            </a:r>
          </a:p>
          <a:p>
            <a:r>
              <a:rPr lang="en-US" altLang="en-US"/>
              <a:t>Physical characteristics</a:t>
            </a:r>
          </a:p>
          <a:p>
            <a:pPr lvl="1"/>
            <a:r>
              <a:rPr lang="en-US" altLang="en-US"/>
              <a:t>varying heights </a:t>
            </a:r>
            <a:r>
              <a:rPr lang="en-US" altLang="en-US">
                <a:latin typeface="Symbol" panose="05050102010706020507" pitchFamily="18" charset="2"/>
              </a:rPr>
              <a:t>-&gt;</a:t>
            </a:r>
            <a:r>
              <a:rPr lang="en-US" altLang="en-US"/>
              <a:t> don’t make it too high or too low! (think about lift controls)</a:t>
            </a:r>
          </a:p>
          <a:p>
            <a:endParaRPr lang="en-US" altLang="en-US"/>
          </a:p>
        </p:txBody>
      </p:sp>
      <p:pic>
        <p:nvPicPr>
          <p:cNvPr id="53250" name="Picture 2" descr="http://www2.isye.gatech.edu/~jjb/misc/elevators/images/temasek-tower-singapore-parki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6165" y="3648664"/>
            <a:ext cx="2104734" cy="307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3913266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03815" y="2060756"/>
            <a:ext cx="4885509" cy="4351338"/>
          </a:xfrm>
        </p:spPr>
        <p:txBody>
          <a:bodyPr>
            <a:normAutofit/>
          </a:bodyPr>
          <a:lstStyle/>
          <a:p>
            <a:r>
              <a:rPr lang="en-GB" sz="2400" dirty="0"/>
              <a:t>Let’s take a moment to appreciate the world’s worst lift panel.</a:t>
            </a:r>
          </a:p>
          <a:p>
            <a:r>
              <a:rPr lang="en-GB" sz="1100" dirty="0"/>
              <a:t>Source: http://www2.isye.gatech.edu/~jjb/misc/elevators/elevators.html</a:t>
            </a:r>
          </a:p>
        </p:txBody>
      </p:sp>
      <p:pic>
        <p:nvPicPr>
          <p:cNvPr id="78850" name="Picture 2" descr="elevator pan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114" y="463181"/>
            <a:ext cx="3718560" cy="604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71236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32FAB66-A0B8-4C28-8F76-2314A1A22377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Talk to Them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Find some real users</a:t>
            </a:r>
          </a:p>
          <a:p>
            <a:r>
              <a:rPr lang="en-US" altLang="en-US"/>
              <a:t>Talk to them</a:t>
            </a:r>
          </a:p>
          <a:p>
            <a:pPr lvl="1"/>
            <a:r>
              <a:rPr lang="en-US" altLang="en-US"/>
              <a:t>find out what they do</a:t>
            </a:r>
          </a:p>
          <a:p>
            <a:pPr lvl="1"/>
            <a:r>
              <a:rPr lang="en-US" altLang="en-US"/>
              <a:t>how would your system fit in</a:t>
            </a:r>
          </a:p>
        </p:txBody>
      </p:sp>
    </p:spTree>
    <p:extLst>
      <p:ext uri="{BB962C8B-B14F-4D97-AF65-F5344CB8AC3E}">
        <p14:creationId xmlns:p14="http://schemas.microsoft.com/office/powerpoint/2010/main" val="2907942097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FDA683-7F05-4D10-843D-4FBD4FAB214E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6246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What Tasks?</a:t>
            </a:r>
          </a:p>
        </p:txBody>
      </p:sp>
      <p:sp>
        <p:nvSpPr>
          <p:cNvPr id="6246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/>
              <a:t>Important for both automation &amp; new functionality</a:t>
            </a:r>
          </a:p>
          <a:p>
            <a:r>
              <a:rPr lang="en-US" altLang="en-US" dirty="0"/>
              <a:t>Relative importance of tasks?</a:t>
            </a:r>
          </a:p>
          <a:p>
            <a:r>
              <a:rPr lang="en-US" altLang="en-US" dirty="0"/>
              <a:t>Observe users</a:t>
            </a:r>
          </a:p>
          <a:p>
            <a:pPr lvl="1"/>
            <a:r>
              <a:rPr lang="en-US" altLang="en-US" dirty="0"/>
              <a:t>on-line billing example</a:t>
            </a:r>
          </a:p>
          <a:p>
            <a:pPr lvl="2"/>
            <a:r>
              <a:rPr lang="en-US" altLang="en-US" dirty="0"/>
              <a:t>A small dentists office had billing automated</a:t>
            </a:r>
          </a:p>
          <a:p>
            <a:pPr lvl="2"/>
            <a:r>
              <a:rPr lang="en-US" altLang="en-US" dirty="0"/>
              <a:t>assistants were unhappy with new system</a:t>
            </a:r>
          </a:p>
          <a:p>
            <a:pPr lvl="2"/>
            <a:r>
              <a:rPr lang="en-US" altLang="en-US" dirty="0"/>
              <a:t>old forms contained hand-written margin notes</a:t>
            </a:r>
          </a:p>
        </p:txBody>
      </p:sp>
    </p:spTree>
    <p:extLst>
      <p:ext uri="{BB962C8B-B14F-4D97-AF65-F5344CB8AC3E}">
        <p14:creationId xmlns:p14="http://schemas.microsoft.com/office/powerpoint/2010/main" val="2212441845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E27538-10CC-42FE-A966-CBD74066594E}" type="slidenum">
              <a:rPr lang="en-US" altLang="en-US"/>
              <a:pPr/>
              <a:t>16</a:t>
            </a:fld>
            <a:endParaRPr lang="en-US" altLang="en-US"/>
          </a:p>
        </p:txBody>
      </p:sp>
      <p:sp>
        <p:nvSpPr>
          <p:cNvPr id="6451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What Tasks (BART)?</a:t>
            </a:r>
          </a:p>
        </p:txBody>
      </p:sp>
      <p:sp>
        <p:nvSpPr>
          <p:cNvPr id="64519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Old tasks?</a:t>
            </a:r>
          </a:p>
          <a:p>
            <a:pPr lvl="1"/>
            <a:r>
              <a:rPr lang="en-US" altLang="en-US" sz="2300"/>
              <a:t>cash to buy new ticket</a:t>
            </a:r>
          </a:p>
          <a:p>
            <a:pPr lvl="1"/>
            <a:r>
              <a:rPr lang="en-US" altLang="en-US" sz="2300"/>
              <a:t>cash to add fare to existing ticket</a:t>
            </a:r>
          </a:p>
          <a:p>
            <a:pPr lvl="1"/>
            <a:r>
              <a:rPr lang="en-US" altLang="en-US" sz="2300"/>
              <a:t>cash or credit to buy a BART Plus at window</a:t>
            </a:r>
            <a:endParaRPr lang="en-US" altLang="en-US"/>
          </a:p>
          <a:p>
            <a:r>
              <a:rPr lang="en-US" altLang="en-US"/>
              <a:t>New tasks?</a:t>
            </a:r>
          </a:p>
          <a:p>
            <a:pPr lvl="1"/>
            <a:r>
              <a:rPr lang="en-US" altLang="en-US"/>
              <a:t>cash, credit, or bank card to</a:t>
            </a:r>
          </a:p>
          <a:p>
            <a:pPr lvl="2"/>
            <a:r>
              <a:rPr lang="en-US" altLang="en-US" sz="2100"/>
              <a:t>buy new ticket or add fare to existing ticket</a:t>
            </a:r>
          </a:p>
          <a:p>
            <a:pPr lvl="2"/>
            <a:r>
              <a:rPr lang="en-US" altLang="en-US" sz="2100"/>
              <a:t>buy a BART Plus ticket</a:t>
            </a:r>
          </a:p>
          <a:p>
            <a:pPr lvl="2"/>
            <a:r>
              <a:rPr lang="en-US" altLang="en-US" sz="2100"/>
              <a:t>new currency!</a:t>
            </a:r>
            <a:endParaRPr lang="en-US" altLang="en-US"/>
          </a:p>
          <a:p>
            <a:r>
              <a:rPr lang="en-US" altLang="en-US"/>
              <a:t>Level of detail can vary </a:t>
            </a:r>
          </a:p>
        </p:txBody>
      </p:sp>
    </p:spTree>
    <p:extLst>
      <p:ext uri="{BB962C8B-B14F-4D97-AF65-F5344CB8AC3E}">
        <p14:creationId xmlns:p14="http://schemas.microsoft.com/office/powerpoint/2010/main" val="3955627821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67134D-E671-48B6-8826-0BCE9C4F87FD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How are Tasks Learned?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What does the user need to know?</a:t>
            </a:r>
          </a:p>
          <a:p>
            <a:r>
              <a:rPr lang="en-US" altLang="en-US"/>
              <a:t>Do they need training?</a:t>
            </a:r>
          </a:p>
          <a:p>
            <a:pPr lvl="1"/>
            <a:r>
              <a:rPr lang="en-US" altLang="en-US"/>
              <a:t>academic</a:t>
            </a:r>
          </a:p>
          <a:p>
            <a:pPr lvl="1"/>
            <a:r>
              <a:rPr lang="en-US" altLang="en-US"/>
              <a:t>general knowledge / skills</a:t>
            </a:r>
          </a:p>
          <a:p>
            <a:pPr lvl="1"/>
            <a:r>
              <a:rPr lang="en-US" altLang="en-US"/>
              <a:t>special instruction / training</a:t>
            </a:r>
          </a:p>
          <a:p>
            <a:pPr lvl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5064432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5E5B704-2BA6-46CE-AB32-3B8CFB4EA0EC}" type="slidenum">
              <a:rPr lang="en-US" altLang="en-US"/>
              <a:pPr/>
              <a:t>18</a:t>
            </a:fld>
            <a:endParaRPr lang="en-US" altLang="en-US"/>
          </a:p>
        </p:txBody>
      </p:sp>
      <p:sp>
        <p:nvSpPr>
          <p:cNvPr id="6758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How are Tasks Learned (BART)?</a:t>
            </a:r>
          </a:p>
        </p:txBody>
      </p:sp>
      <p:sp>
        <p:nvSpPr>
          <p:cNvPr id="6758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Walk up &amp; use system</a:t>
            </a:r>
          </a:p>
          <a:p>
            <a:pPr lvl="1"/>
            <a:r>
              <a:rPr lang="en-US" altLang="en-US"/>
              <a:t>can’t assume much background/training</a:t>
            </a:r>
          </a:p>
          <a:p>
            <a:r>
              <a:rPr lang="en-US" altLang="en-US"/>
              <a:t>Training?</a:t>
            </a:r>
          </a:p>
          <a:p>
            <a:pPr lvl="1"/>
            <a:r>
              <a:rPr lang="en-US" altLang="en-US"/>
              <a:t>too time consuming</a:t>
            </a:r>
          </a:p>
          <a:p>
            <a:r>
              <a:rPr lang="en-US" altLang="en-US"/>
              <a:t>Must be simple &amp; similar to existing systems such as cash machines</a:t>
            </a:r>
          </a:p>
        </p:txBody>
      </p:sp>
    </p:spTree>
    <p:extLst>
      <p:ext uri="{BB962C8B-B14F-4D97-AF65-F5344CB8AC3E}">
        <p14:creationId xmlns:p14="http://schemas.microsoft.com/office/powerpoint/2010/main" val="4093135099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9C71FB-0B8C-48B0-8739-1150E01692B4}" type="slidenum">
              <a:rPr lang="en-US" altLang="en-US"/>
              <a:pPr/>
              <a:t>19</a:t>
            </a:fld>
            <a:endParaRPr lang="en-US" altLang="en-US"/>
          </a:p>
        </p:txBody>
      </p:sp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Where is the Task Performed?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1" y="1600201"/>
            <a:ext cx="4037013" cy="4530725"/>
          </a:xfrm>
        </p:spPr>
        <p:txBody>
          <a:bodyPr/>
          <a:lstStyle/>
          <a:p>
            <a:r>
              <a:rPr lang="en-US" altLang="en-US"/>
              <a:t>Office, laboratory, point of sale?</a:t>
            </a:r>
          </a:p>
          <a:p>
            <a:r>
              <a:rPr lang="en-US" altLang="en-US"/>
              <a:t>Effects of environment on users?</a:t>
            </a:r>
          </a:p>
          <a:p>
            <a:r>
              <a:rPr lang="en-US" altLang="en-US"/>
              <a:t>Users under stress?</a:t>
            </a:r>
          </a:p>
          <a:p>
            <a:r>
              <a:rPr lang="en-US" altLang="en-US"/>
              <a:t>Confidentiality required?</a:t>
            </a:r>
          </a:p>
          <a:p>
            <a:endParaRPr lang="en-US" altLang="en-US"/>
          </a:p>
        </p:txBody>
      </p:sp>
      <p:sp>
        <p:nvSpPr>
          <p:cNvPr id="6861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6173788" y="1600201"/>
            <a:ext cx="4037012" cy="4530725"/>
          </a:xfrm>
        </p:spPr>
        <p:txBody>
          <a:bodyPr/>
          <a:lstStyle/>
          <a:p>
            <a:r>
              <a:rPr lang="en-US" altLang="en-US"/>
              <a:t>Do they have wet, dirty, or slippery hands?</a:t>
            </a:r>
          </a:p>
          <a:p>
            <a:r>
              <a:rPr lang="en-US" altLang="en-US"/>
              <a:t>Soft drinks?</a:t>
            </a:r>
          </a:p>
          <a:p>
            <a:r>
              <a:rPr lang="en-US" altLang="en-US"/>
              <a:t>Lighting?</a:t>
            </a:r>
          </a:p>
          <a:p>
            <a:r>
              <a:rPr lang="en-US" altLang="en-US"/>
              <a:t>Noise?</a:t>
            </a:r>
          </a:p>
        </p:txBody>
      </p:sp>
    </p:spTree>
    <p:extLst>
      <p:ext uri="{BB962C8B-B14F-4D97-AF65-F5344CB8AC3E}">
        <p14:creationId xmlns:p14="http://schemas.microsoft.com/office/powerpoint/2010/main" val="1881690313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A535D7D-5703-4EC9-822E-D9AAD47BACCD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Where (BART)? Train Station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Loud</a:t>
            </a:r>
          </a:p>
          <a:p>
            <a:pPr lvl="1"/>
            <a:r>
              <a:rPr lang="en-US" altLang="en-US"/>
              <a:t>dependence on voice I/O not a good idea</a:t>
            </a:r>
          </a:p>
          <a:p>
            <a:r>
              <a:rPr lang="en-US" altLang="en-US"/>
              <a:t>Others looking over your shoulder</a:t>
            </a:r>
          </a:p>
          <a:p>
            <a:pPr lvl="1"/>
            <a:r>
              <a:rPr lang="en-US" altLang="en-US"/>
              <a:t>not private</a:t>
            </a:r>
          </a:p>
          <a:p>
            <a:pPr lvl="1"/>
            <a:r>
              <a:rPr lang="en-US" altLang="en-US"/>
              <a:t>PIN input must be confidential</a:t>
            </a:r>
          </a:p>
          <a:p>
            <a:pPr lvl="2"/>
            <a:r>
              <a:rPr lang="en-US" altLang="en-US"/>
              <a:t>do not confirm with sound</a:t>
            </a:r>
          </a:p>
          <a:p>
            <a:r>
              <a:rPr lang="en-US" altLang="en-US"/>
              <a:t>Lighting is dim</a:t>
            </a:r>
          </a:p>
          <a:p>
            <a:pPr lvl="1"/>
            <a:r>
              <a:rPr lang="en-US" altLang="en-US"/>
              <a:t>make sure messages are readable</a:t>
            </a:r>
          </a:p>
        </p:txBody>
      </p:sp>
    </p:spTree>
    <p:extLst>
      <p:ext uri="{BB962C8B-B14F-4D97-AF65-F5344CB8AC3E}">
        <p14:creationId xmlns:p14="http://schemas.microsoft.com/office/powerpoint/2010/main" val="3188384912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AB6C11A-535F-4B96-8BC2-26BF078C00A6}" type="slidenum">
              <a:rPr lang="en-US" altLang="en-US"/>
              <a:pPr/>
              <a:t>21</a:t>
            </a:fld>
            <a:endParaRPr lang="en-US" altLang="en-US"/>
          </a:p>
        </p:txBody>
      </p:sp>
      <p:sp>
        <p:nvSpPr>
          <p:cNvPr id="93186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What is the Relationship Between Users &amp; Data?</a:t>
            </a:r>
          </a:p>
        </p:txBody>
      </p:sp>
      <p:sp>
        <p:nvSpPr>
          <p:cNvPr id="93187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Personal data </a:t>
            </a:r>
          </a:p>
          <a:p>
            <a:pPr lvl="1"/>
            <a:r>
              <a:rPr lang="en-US" altLang="en-US"/>
              <a:t>always accessed at same machine?</a:t>
            </a:r>
          </a:p>
          <a:p>
            <a:pPr lvl="1"/>
            <a:r>
              <a:rPr lang="en-US" altLang="en-US"/>
              <a:t>do users move between machines?</a:t>
            </a:r>
          </a:p>
          <a:p>
            <a:r>
              <a:rPr lang="en-US" altLang="en-US"/>
              <a:t>Common data </a:t>
            </a:r>
          </a:p>
          <a:p>
            <a:pPr lvl="1"/>
            <a:r>
              <a:rPr lang="en-US" altLang="en-US"/>
              <a:t>used concurrently?</a:t>
            </a:r>
          </a:p>
          <a:p>
            <a:pPr lvl="1"/>
            <a:r>
              <a:rPr lang="en-US" altLang="en-US"/>
              <a:t>passed sequentially between users?</a:t>
            </a:r>
          </a:p>
          <a:p>
            <a:r>
              <a:rPr lang="en-US" altLang="en-US"/>
              <a:t>Remote access required?</a:t>
            </a:r>
          </a:p>
          <a:p>
            <a:r>
              <a:rPr lang="en-US" altLang="en-US"/>
              <a:t>Access to data restricted?</a:t>
            </a:r>
          </a:p>
        </p:txBody>
      </p:sp>
    </p:spTree>
    <p:extLst>
      <p:ext uri="{BB962C8B-B14F-4D97-AF65-F5344CB8AC3E}">
        <p14:creationId xmlns:p14="http://schemas.microsoft.com/office/powerpoint/2010/main" val="3705922186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2AD5E8-31A4-49B8-8498-CB9B3B41661E}" type="slidenum">
              <a:rPr lang="en-US" altLang="en-US"/>
              <a:pPr/>
              <a:t>22</a:t>
            </a:fld>
            <a:endParaRPr lang="en-US" altLang="en-US"/>
          </a:p>
        </p:txBody>
      </p:sp>
      <p:sp>
        <p:nvSpPr>
          <p:cNvPr id="9523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Data Relationships (BART)</a:t>
            </a:r>
          </a:p>
        </p:txBody>
      </p:sp>
      <p:sp>
        <p:nvSpPr>
          <p:cNvPr id="95237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Personal data </a:t>
            </a:r>
          </a:p>
          <a:p>
            <a:pPr lvl="1"/>
            <a:r>
              <a:rPr lang="en-US" altLang="en-US"/>
              <a:t>users may use any machine -&gt; store on card</a:t>
            </a:r>
          </a:p>
          <a:p>
            <a:r>
              <a:rPr lang="en-US" altLang="en-US"/>
              <a:t>Common data </a:t>
            </a:r>
          </a:p>
          <a:p>
            <a:pPr lvl="1"/>
            <a:r>
              <a:rPr lang="en-US" altLang="en-US"/>
              <a:t>fare rules (e.g., how much for BART Plus)</a:t>
            </a:r>
          </a:p>
          <a:p>
            <a:pPr lvl="1"/>
            <a:r>
              <a:rPr lang="en-US" altLang="en-US"/>
              <a:t>used concurrently</a:t>
            </a:r>
          </a:p>
          <a:p>
            <a:r>
              <a:rPr lang="en-US" altLang="en-US"/>
              <a:t>Access to data restricted?</a:t>
            </a:r>
          </a:p>
          <a:p>
            <a:pPr lvl="1"/>
            <a:r>
              <a:rPr lang="en-US" altLang="en-US"/>
              <a:t>only you can use your bank or credit card</a:t>
            </a:r>
          </a:p>
          <a:p>
            <a:r>
              <a:rPr lang="en-US" altLang="en-US"/>
              <a:t>No need for remote access</a:t>
            </a:r>
          </a:p>
        </p:txBody>
      </p:sp>
    </p:spTree>
    <p:extLst>
      <p:ext uri="{BB962C8B-B14F-4D97-AF65-F5344CB8AC3E}">
        <p14:creationId xmlns:p14="http://schemas.microsoft.com/office/powerpoint/2010/main" val="1757231889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3ECD426-E0C5-4177-B73A-69CE22981887}" type="slidenum">
              <a:rPr lang="en-US" altLang="en-US"/>
              <a:pPr/>
              <a:t>23</a:t>
            </a:fld>
            <a:endParaRPr lang="en-US" altLang="en-US"/>
          </a:p>
        </p:txBody>
      </p:sp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What Other Tools Does the User Have?</a:t>
            </a:r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More than just compatibility</a:t>
            </a:r>
          </a:p>
          <a:p>
            <a:r>
              <a:rPr lang="en-US" altLang="en-US"/>
              <a:t>How user works with collection of tools</a:t>
            </a:r>
          </a:p>
          <a:p>
            <a:pPr lvl="1"/>
            <a:r>
              <a:rPr lang="en-US" altLang="en-US"/>
              <a:t>example: automating lab data collection</a:t>
            </a:r>
          </a:p>
          <a:p>
            <a:pPr lvl="2"/>
            <a:r>
              <a:rPr lang="en-US" altLang="en-US"/>
              <a:t>how is data collected now?</a:t>
            </a:r>
          </a:p>
          <a:p>
            <a:pPr lvl="2"/>
            <a:r>
              <a:rPr lang="en-US" altLang="en-US"/>
              <a:t>by what instruments and manual procedures?</a:t>
            </a:r>
          </a:p>
          <a:p>
            <a:pPr lvl="2"/>
            <a:r>
              <a:rPr lang="en-US" altLang="en-US"/>
              <a:t>how is the information analysed?</a:t>
            </a:r>
          </a:p>
          <a:p>
            <a:pPr lvl="2"/>
            <a:r>
              <a:rPr lang="en-US" altLang="en-US"/>
              <a:t>are the results transcribed for records or publication?</a:t>
            </a:r>
          </a:p>
          <a:p>
            <a:pPr lvl="2"/>
            <a:r>
              <a:rPr lang="en-US" altLang="en-US"/>
              <a:t>what media/forms are used and how are they handled?</a:t>
            </a:r>
          </a:p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28542966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69D2204-92B0-48F1-83A7-8E1689F8A104}" type="slidenum">
              <a:rPr lang="en-US" altLang="en-US"/>
              <a:pPr/>
              <a:t>24</a:t>
            </a:fld>
            <a:endParaRPr lang="en-US" altLang="en-US"/>
          </a:p>
        </p:txBody>
      </p:sp>
      <p:sp>
        <p:nvSpPr>
          <p:cNvPr id="10138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How do Users Communicate With Each Other?</a:t>
            </a:r>
          </a:p>
        </p:txBody>
      </p:sp>
      <p:sp>
        <p:nvSpPr>
          <p:cNvPr id="101381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Who communicates with whom? About what?</a:t>
            </a:r>
          </a:p>
          <a:p>
            <a:r>
              <a:rPr lang="en-US" altLang="en-US"/>
              <a:t>Follow lines of organization? For/against it?</a:t>
            </a:r>
          </a:p>
          <a:p>
            <a:r>
              <a:rPr lang="en-US" altLang="en-US"/>
              <a:t>Example: assistant to manager</a:t>
            </a:r>
          </a:p>
          <a:p>
            <a:pPr lvl="1"/>
            <a:r>
              <a:rPr lang="en-US" altLang="en-US"/>
              <a:t>installation of computers changes communication between them</a:t>
            </a:r>
          </a:p>
          <a:p>
            <a:pPr lvl="1"/>
            <a:r>
              <a:rPr lang="en-US" altLang="en-US"/>
              <a:t>people would rather change their computer usage than their relationship </a:t>
            </a:r>
          </a:p>
        </p:txBody>
      </p:sp>
    </p:spTree>
    <p:extLst>
      <p:ext uri="{BB962C8B-B14F-4D97-AF65-F5344CB8AC3E}">
        <p14:creationId xmlns:p14="http://schemas.microsoft.com/office/powerpoint/2010/main" val="107182091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BA549D6-8D8F-4D30-8415-DFEE213179A5}" type="slidenum">
              <a:rPr lang="en-US" altLang="en-US"/>
              <a:pPr/>
              <a:t>25</a:t>
            </a:fld>
            <a:endParaRPr lang="en-US" altLang="en-US"/>
          </a:p>
        </p:txBody>
      </p:sp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How Often do Users Perform the Tasks?</a:t>
            </a:r>
          </a:p>
        </p:txBody>
      </p:sp>
      <p:sp>
        <p:nvSpPr>
          <p:cNvPr id="149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33600" y="1981200"/>
            <a:ext cx="8229600" cy="4267200"/>
          </a:xfrm>
        </p:spPr>
        <p:txBody>
          <a:bodyPr/>
          <a:lstStyle/>
          <a:p>
            <a:r>
              <a:rPr lang="en-US" altLang="en-US"/>
              <a:t>Frequent users remember more details</a:t>
            </a:r>
          </a:p>
          <a:p>
            <a:r>
              <a:rPr lang="en-US" altLang="en-US"/>
              <a:t>Infrequent users may need more help</a:t>
            </a:r>
          </a:p>
          <a:p>
            <a:pPr lvl="1"/>
            <a:r>
              <a:rPr lang="en-US" altLang="en-US"/>
              <a:t>even for simple operations</a:t>
            </a:r>
          </a:p>
          <a:p>
            <a:r>
              <a:rPr lang="en-US" altLang="en-US"/>
              <a:t>Which function is performed </a:t>
            </a:r>
          </a:p>
          <a:p>
            <a:pPr lvl="1"/>
            <a:r>
              <a:rPr lang="en-US" altLang="en-US"/>
              <a:t>most frequently?</a:t>
            </a:r>
          </a:p>
          <a:p>
            <a:pPr lvl="1"/>
            <a:r>
              <a:rPr lang="en-US" altLang="en-US"/>
              <a:t>by which users?</a:t>
            </a:r>
          </a:p>
          <a:p>
            <a:pPr lvl="1"/>
            <a:r>
              <a:rPr lang="en-US" altLang="en-US"/>
              <a:t>optimise system for these tasks will improve perception of good performance</a:t>
            </a:r>
          </a:p>
        </p:txBody>
      </p:sp>
    </p:spTree>
    <p:extLst>
      <p:ext uri="{BB962C8B-B14F-4D97-AF65-F5344CB8AC3E}">
        <p14:creationId xmlns:p14="http://schemas.microsoft.com/office/powerpoint/2010/main" val="4132239291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3D2FBC7-EB63-408D-B325-E045C6CDD558}" type="slidenum">
              <a:rPr lang="en-US" altLang="en-US"/>
              <a:pPr/>
              <a:t>26</a:t>
            </a:fld>
            <a:endParaRPr lang="en-US" altLang="en-US"/>
          </a:p>
        </p:txBody>
      </p:sp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How Often (BART)?</a:t>
            </a:r>
          </a:p>
        </p:txBody>
      </p:sp>
      <p:sp>
        <p:nvSpPr>
          <p:cNvPr id="151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Varying frequency of users</a:t>
            </a:r>
          </a:p>
          <a:p>
            <a:pPr lvl="1"/>
            <a:r>
              <a:rPr lang="en-US" altLang="en-US"/>
              <a:t>some take BART every day (most)</a:t>
            </a:r>
          </a:p>
          <a:p>
            <a:pPr lvl="1"/>
            <a:r>
              <a:rPr lang="en-US" altLang="en-US"/>
              <a:t>some take it only occasionally</a:t>
            </a:r>
          </a:p>
          <a:p>
            <a:r>
              <a:rPr lang="en-US" altLang="en-US"/>
              <a:t>Varying frequency of tasks</a:t>
            </a:r>
          </a:p>
          <a:p>
            <a:pPr lvl="1"/>
            <a:r>
              <a:rPr lang="en-US" altLang="en-US"/>
              <a:t>can only buy travelcard every 2 weeks</a:t>
            </a:r>
          </a:p>
          <a:p>
            <a:pPr lvl="2"/>
            <a:r>
              <a:rPr lang="en-US" altLang="en-US"/>
              <a:t>not frequent </a:t>
            </a:r>
            <a:r>
              <a:rPr lang="en-US" altLang="en-US">
                <a:latin typeface="Symbol" panose="05050102010706020507" pitchFamily="18" charset="2"/>
              </a:rPr>
              <a:t>-&gt;</a:t>
            </a:r>
            <a:r>
              <a:rPr lang="en-US" altLang="en-US"/>
              <a:t> more instructions</a:t>
            </a:r>
          </a:p>
          <a:p>
            <a:pPr lvl="1"/>
            <a:r>
              <a:rPr lang="en-US" altLang="en-US"/>
              <a:t>might do add fare or buy new ticket every day</a:t>
            </a:r>
          </a:p>
          <a:p>
            <a:pPr lvl="2"/>
            <a:r>
              <a:rPr lang="en-US" altLang="en-US"/>
              <a:t>probably more common</a:t>
            </a:r>
          </a:p>
          <a:p>
            <a:r>
              <a:rPr lang="en-US" altLang="en-US"/>
              <a:t>Observe users to find out for sure</a:t>
            </a:r>
          </a:p>
        </p:txBody>
      </p:sp>
    </p:spTree>
    <p:extLst>
      <p:ext uri="{BB962C8B-B14F-4D97-AF65-F5344CB8AC3E}">
        <p14:creationId xmlns:p14="http://schemas.microsoft.com/office/powerpoint/2010/main" val="2274369682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54D9471-B153-46B6-A962-5297B9111E85}" type="slidenum">
              <a:rPr lang="en-US" altLang="en-US"/>
              <a:pPr/>
              <a:t>27</a:t>
            </a:fld>
            <a:endParaRPr lang="en-US" altLang="en-US"/>
          </a:p>
        </p:txBody>
      </p:sp>
      <p:sp>
        <p:nvSpPr>
          <p:cNvPr id="15360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007533" y="274638"/>
            <a:ext cx="8101543" cy="1143000"/>
          </a:xfrm>
        </p:spPr>
        <p:txBody>
          <a:bodyPr>
            <a:normAutofit fontScale="90000"/>
          </a:bodyPr>
          <a:lstStyle/>
          <a:p>
            <a:r>
              <a:rPr lang="en-US" altLang="en-US" dirty="0"/>
              <a:t>What are the Time Constraints on the Task?</a:t>
            </a:r>
          </a:p>
        </p:txBody>
      </p:sp>
      <p:sp>
        <p:nvSpPr>
          <p:cNvPr id="153603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1075267" y="1842558"/>
            <a:ext cx="8229600" cy="4279900"/>
          </a:xfrm>
        </p:spPr>
        <p:txBody>
          <a:bodyPr/>
          <a:lstStyle/>
          <a:p>
            <a:r>
              <a:rPr lang="en-US" altLang="en-US" dirty="0"/>
              <a:t>What functions will users be in a hurry for?</a:t>
            </a:r>
          </a:p>
          <a:p>
            <a:r>
              <a:rPr lang="en-US" altLang="en-US" dirty="0"/>
              <a:t>Which can wait?</a:t>
            </a:r>
          </a:p>
          <a:p>
            <a:r>
              <a:rPr lang="en-US" altLang="en-US" dirty="0"/>
              <a:t>Is there a timing relationship between tasks?</a:t>
            </a:r>
          </a:p>
        </p:txBody>
      </p:sp>
    </p:spTree>
    <p:extLst>
      <p:ext uri="{BB962C8B-B14F-4D97-AF65-F5344CB8AC3E}">
        <p14:creationId xmlns:p14="http://schemas.microsoft.com/office/powerpoint/2010/main" val="716108788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E5CC80-79F9-4423-B1EA-4F2675E91413}" type="slidenum">
              <a:rPr lang="en-US" altLang="en-US"/>
              <a:pPr/>
              <a:t>28</a:t>
            </a:fld>
            <a:endParaRPr lang="en-US" altLang="en-US"/>
          </a:p>
        </p:txBody>
      </p:sp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Time Constraints (BART)?</a:t>
            </a:r>
          </a:p>
        </p:txBody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/>
              <a:t>Users will almost always be in a hurry</a:t>
            </a:r>
          </a:p>
          <a:p>
            <a:r>
              <a:rPr lang="en-US" altLang="en-US" dirty="0"/>
              <a:t>Queues form</a:t>
            </a:r>
          </a:p>
          <a:p>
            <a:r>
              <a:rPr lang="en-US" altLang="en-US" dirty="0"/>
              <a:t>Take less than 1 minute/transaction</a:t>
            </a:r>
          </a:p>
          <a:p>
            <a:r>
              <a:rPr lang="en-US" altLang="en-US" dirty="0"/>
              <a:t>Be able to do any task in any order</a:t>
            </a:r>
          </a:p>
        </p:txBody>
      </p:sp>
      <p:pic>
        <p:nvPicPr>
          <p:cNvPr id="22530" name="Picture 2" descr="Image result for crowded bart stati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2386" y="3533245"/>
            <a:ext cx="4172056" cy="2778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4957751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1A37366-E490-47C3-94EA-1F3956800843}" type="slidenum">
              <a:rPr lang="en-US" altLang="en-US"/>
              <a:pPr/>
              <a:t>29</a:t>
            </a:fld>
            <a:endParaRPr lang="en-US" altLang="en-US"/>
          </a:p>
        </p:txBody>
      </p:sp>
      <p:sp>
        <p:nvSpPr>
          <p:cNvPr id="157698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09083" y="342371"/>
            <a:ext cx="5557838" cy="1143000"/>
          </a:xfrm>
        </p:spPr>
        <p:txBody>
          <a:bodyPr>
            <a:normAutofit fontScale="90000"/>
          </a:bodyPr>
          <a:lstStyle/>
          <a:p>
            <a:r>
              <a:rPr lang="en-US" altLang="en-US" dirty="0"/>
              <a:t>What Happens When Things Go Wrong?</a:t>
            </a:r>
          </a:p>
        </p:txBody>
      </p:sp>
      <p:sp>
        <p:nvSpPr>
          <p:cNvPr id="157699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/>
              <a:t>How do people deal with</a:t>
            </a:r>
          </a:p>
          <a:p>
            <a:pPr lvl="1"/>
            <a:r>
              <a:rPr lang="en-US" altLang="en-US" dirty="0"/>
              <a:t>task-related errors?</a:t>
            </a:r>
          </a:p>
          <a:p>
            <a:pPr lvl="1"/>
            <a:r>
              <a:rPr lang="en-US" altLang="en-US" dirty="0"/>
              <a:t>practical difficulties?</a:t>
            </a:r>
          </a:p>
          <a:p>
            <a:pPr lvl="1"/>
            <a:r>
              <a:rPr lang="en-US" altLang="en-US" dirty="0"/>
              <a:t>catastrophes?</a:t>
            </a:r>
          </a:p>
          <a:p>
            <a:r>
              <a:rPr lang="en-US" altLang="en-US" dirty="0"/>
              <a:t>Is there a backup strategy?</a:t>
            </a:r>
          </a:p>
          <a:p>
            <a:pPr marL="0" indent="0">
              <a:buNone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59444603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03999A7-1CEA-4EC1-AE82-63134F3AE0C5}" type="slidenum">
              <a:rPr lang="en-US" altLang="en-US"/>
              <a:pPr/>
              <a:t>30</a:t>
            </a:fld>
            <a:endParaRPr lang="en-US" altLang="en-US"/>
          </a:p>
        </p:txBody>
      </p:sp>
      <p:sp>
        <p:nvSpPr>
          <p:cNvPr id="159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Things Go Wrong (BART)?</a:t>
            </a:r>
          </a:p>
        </p:txBody>
      </p:sp>
      <p:sp>
        <p:nvSpPr>
          <p:cNvPr id="159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0" y="1676400"/>
            <a:ext cx="7772400" cy="4876800"/>
          </a:xfrm>
        </p:spPr>
        <p:txBody>
          <a:bodyPr/>
          <a:lstStyle/>
          <a:p>
            <a:r>
              <a:rPr lang="en-US" altLang="en-US"/>
              <a:t>Confusion on task</a:t>
            </a:r>
          </a:p>
          <a:p>
            <a:pPr lvl="1"/>
            <a:r>
              <a:rPr lang="en-US" altLang="en-US"/>
              <a:t>“dismiss transaction” button</a:t>
            </a:r>
          </a:p>
          <a:p>
            <a:r>
              <a:rPr lang="en-US" altLang="en-US"/>
              <a:t>Practical difficulty</a:t>
            </a:r>
          </a:p>
          <a:p>
            <a:pPr lvl="1"/>
            <a:r>
              <a:rPr lang="en-US" altLang="en-US"/>
              <a:t>generated ticket with too much money</a:t>
            </a:r>
          </a:p>
          <a:p>
            <a:pPr lvl="1"/>
            <a:r>
              <a:rPr lang="en-US" altLang="en-US"/>
              <a:t>cash-in policy?</a:t>
            </a:r>
          </a:p>
          <a:p>
            <a:r>
              <a:rPr lang="en-US" altLang="en-US"/>
              <a:t>Catastrophe</a:t>
            </a:r>
          </a:p>
          <a:p>
            <a:pPr lvl="1"/>
            <a:r>
              <a:rPr lang="en-US" altLang="en-US"/>
              <a:t>machine eats card </a:t>
            </a:r>
            <a:r>
              <a:rPr lang="en-US" altLang="en-US">
                <a:latin typeface="Symbol" panose="05050102010706020507" pitchFamily="18" charset="2"/>
              </a:rPr>
              <a:t>-&gt;</a:t>
            </a:r>
            <a:r>
              <a:rPr lang="en-US" altLang="en-US"/>
              <a:t> swipe instead of insert</a:t>
            </a:r>
          </a:p>
          <a:p>
            <a:r>
              <a:rPr lang="en-US" altLang="en-US"/>
              <a:t>Backup strategy</a:t>
            </a:r>
          </a:p>
          <a:p>
            <a:pPr lvl="1"/>
            <a:r>
              <a:rPr lang="en-US" altLang="en-US"/>
              <a:t>Go to ticket booth</a:t>
            </a:r>
          </a:p>
        </p:txBody>
      </p:sp>
    </p:spTree>
    <p:extLst>
      <p:ext uri="{BB962C8B-B14F-4D97-AF65-F5344CB8AC3E}">
        <p14:creationId xmlns:p14="http://schemas.microsoft.com/office/powerpoint/2010/main" val="2851802690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 Analysis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418667" cy="4351338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Consider the Task Analysis questions for a Student Union officers voting app </a:t>
            </a:r>
          </a:p>
          <a:p>
            <a:pPr lvl="1"/>
            <a:r>
              <a:rPr lang="en-US" altLang="en-US" dirty="0"/>
              <a:t>Who is going to use system?</a:t>
            </a:r>
          </a:p>
          <a:p>
            <a:pPr lvl="1"/>
            <a:r>
              <a:rPr lang="en-US" altLang="en-US" dirty="0"/>
              <a:t>What tasks do they now perform?</a:t>
            </a:r>
          </a:p>
          <a:p>
            <a:pPr lvl="1"/>
            <a:r>
              <a:rPr lang="en-US" altLang="en-US" dirty="0"/>
              <a:t>What tasks are desired?</a:t>
            </a:r>
          </a:p>
          <a:p>
            <a:pPr lvl="1"/>
            <a:r>
              <a:rPr lang="en-US" altLang="en-US" dirty="0"/>
              <a:t>How are the tasks learned?</a:t>
            </a:r>
          </a:p>
          <a:p>
            <a:pPr lvl="1"/>
            <a:r>
              <a:rPr lang="en-US" altLang="en-US" dirty="0"/>
              <a:t>Where are the tasks performed?</a:t>
            </a:r>
          </a:p>
          <a:p>
            <a:pPr lvl="1"/>
            <a:r>
              <a:rPr lang="en-US" altLang="en-US" dirty="0"/>
              <a:t>What’s the relationship between user &amp; data?</a:t>
            </a:r>
          </a:p>
          <a:p>
            <a:pPr lvl="1"/>
            <a:r>
              <a:rPr lang="en-US" altLang="en-US" dirty="0"/>
              <a:t>What other tools does the user have?</a:t>
            </a:r>
          </a:p>
          <a:p>
            <a:pPr lvl="1"/>
            <a:r>
              <a:rPr lang="en-US" altLang="en-US" dirty="0"/>
              <a:t>How do users communicate with each other?</a:t>
            </a:r>
          </a:p>
          <a:p>
            <a:pPr lvl="1"/>
            <a:r>
              <a:rPr lang="en-US" altLang="en-US" dirty="0"/>
              <a:t>How often are the tasks performed? </a:t>
            </a:r>
          </a:p>
          <a:p>
            <a:pPr lvl="1"/>
            <a:r>
              <a:rPr lang="en-US" altLang="en-US" dirty="0"/>
              <a:t>What are the time constraints on the tasks?</a:t>
            </a:r>
          </a:p>
          <a:p>
            <a:pPr lvl="1"/>
            <a:r>
              <a:rPr lang="en-US" altLang="en-US" dirty="0"/>
              <a:t>What happens when things go wrong?</a:t>
            </a:r>
          </a:p>
          <a:p>
            <a:endParaRPr lang="en-GB" dirty="0"/>
          </a:p>
        </p:txBody>
      </p:sp>
      <p:pic>
        <p:nvPicPr>
          <p:cNvPr id="79874" name="Picture 2" descr="Image result for students union vote for m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7483" y="682096"/>
            <a:ext cx="4286250" cy="565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63589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F5EF3FE-97CF-4618-8884-A59AF7093361}" type="slidenum">
              <a:rPr lang="en-US" altLang="en-US"/>
              <a:pPr/>
              <a:t>32</a:t>
            </a:fld>
            <a:endParaRPr lang="en-US" altLang="en-US"/>
          </a:p>
        </p:txBody>
      </p:sp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Selecting Tasks</a:t>
            </a:r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Real tasks users have faced</a:t>
            </a:r>
          </a:p>
          <a:p>
            <a:pPr lvl="1"/>
            <a:r>
              <a:rPr lang="en-US" altLang="en-US"/>
              <a:t>collect any necessary materials</a:t>
            </a:r>
          </a:p>
          <a:p>
            <a:r>
              <a:rPr lang="en-US" altLang="en-US"/>
              <a:t>Should provide reasonable coverage</a:t>
            </a:r>
          </a:p>
          <a:p>
            <a:pPr lvl="1"/>
            <a:r>
              <a:rPr lang="en-US" altLang="en-US"/>
              <a:t>compare check list of functions to tasks</a:t>
            </a:r>
          </a:p>
          <a:p>
            <a:r>
              <a:rPr lang="en-US" altLang="en-US"/>
              <a:t>Mixture of simple &amp; complex tasks</a:t>
            </a:r>
          </a:p>
          <a:p>
            <a:r>
              <a:rPr lang="en-US" altLang="en-US"/>
              <a:t>When you move to rough design stage</a:t>
            </a:r>
          </a:p>
          <a:p>
            <a:pPr lvl="1"/>
            <a:r>
              <a:rPr lang="en-US" altLang="en-US"/>
              <a:t>discard features that don’t support your tasks </a:t>
            </a:r>
          </a:p>
          <a:p>
            <a:pPr lvl="1"/>
            <a:r>
              <a:rPr lang="en-US" altLang="en-US"/>
              <a:t>add a real task that exercises that feature</a:t>
            </a:r>
          </a:p>
        </p:txBody>
      </p:sp>
    </p:spTree>
    <p:extLst>
      <p:ext uri="{BB962C8B-B14F-4D97-AF65-F5344CB8AC3E}">
        <p14:creationId xmlns:p14="http://schemas.microsoft.com/office/powerpoint/2010/main" val="4026823089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42D54C-10A8-4771-8F48-8B1C89DA1774}" type="slidenum">
              <a:rPr lang="en-US" altLang="en-US"/>
              <a:pPr/>
              <a:t>33</a:t>
            </a:fld>
            <a:endParaRPr lang="en-US" altLang="en-US"/>
          </a:p>
        </p:txBody>
      </p:sp>
      <p:sp>
        <p:nvSpPr>
          <p:cNvPr id="163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What Should Tasks Look Like?</a:t>
            </a:r>
          </a:p>
        </p:txBody>
      </p:sp>
      <p:sp>
        <p:nvSpPr>
          <p:cNvPr id="163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510771"/>
            <a:ext cx="8153400" cy="4724400"/>
          </a:xfrm>
        </p:spPr>
        <p:txBody>
          <a:bodyPr/>
          <a:lstStyle/>
          <a:p>
            <a:r>
              <a:rPr lang="en-US" altLang="en-US" dirty="0"/>
              <a:t>Say what the user wants to do, but not how the user would do it</a:t>
            </a:r>
          </a:p>
          <a:p>
            <a:pPr lvl="1"/>
            <a:r>
              <a:rPr lang="en-US" altLang="en-US" dirty="0"/>
              <a:t>allows comparing different design alternatives</a:t>
            </a:r>
          </a:p>
          <a:p>
            <a:r>
              <a:rPr lang="en-US" altLang="en-US" dirty="0"/>
              <a:t>They should be very specific</a:t>
            </a:r>
          </a:p>
          <a:p>
            <a:pPr lvl="1"/>
            <a:r>
              <a:rPr lang="en-US" altLang="en-US" dirty="0"/>
              <a:t>forces us to fill out description with other details that become relevant</a:t>
            </a:r>
          </a:p>
          <a:p>
            <a:pPr lvl="2"/>
            <a:r>
              <a:rPr lang="en-US" altLang="en-US" dirty="0"/>
              <a:t>example: file browser story</a:t>
            </a:r>
          </a:p>
          <a:p>
            <a:r>
              <a:rPr lang="en-US" altLang="en-US" dirty="0"/>
              <a:t>Some should describe a complete job</a:t>
            </a:r>
          </a:p>
          <a:p>
            <a:pPr lvl="1"/>
            <a:r>
              <a:rPr lang="en-US" altLang="en-US" dirty="0"/>
              <a:t>forces us to consider how features work together</a:t>
            </a:r>
          </a:p>
          <a:p>
            <a:pPr lvl="2"/>
            <a:r>
              <a:rPr lang="en-US" altLang="en-US" dirty="0"/>
              <a:t>example: phone-in bank functions</a:t>
            </a:r>
          </a:p>
        </p:txBody>
      </p:sp>
    </p:spTree>
    <p:extLst>
      <p:ext uri="{BB962C8B-B14F-4D97-AF65-F5344CB8AC3E}">
        <p14:creationId xmlns:p14="http://schemas.microsoft.com/office/powerpoint/2010/main" val="1287500527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8054F5D-A28F-46F2-B9C9-EFF67B524CBA}" type="slidenum">
              <a:rPr lang="en-US" altLang="en-US"/>
              <a:pPr/>
              <a:t>34</a:t>
            </a:fld>
            <a:endParaRPr lang="en-US" altLang="en-US"/>
          </a:p>
        </p:txBody>
      </p:sp>
      <p:sp>
        <p:nvSpPr>
          <p:cNvPr id="165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Look of Tasks (cont.)</a:t>
            </a:r>
          </a:p>
        </p:txBody>
      </p:sp>
      <p:sp>
        <p:nvSpPr>
          <p:cNvPr id="165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4267" y="1696509"/>
            <a:ext cx="8229600" cy="4495800"/>
          </a:xfrm>
        </p:spPr>
        <p:txBody>
          <a:bodyPr/>
          <a:lstStyle/>
          <a:p>
            <a:r>
              <a:rPr lang="en-US" altLang="en-US" dirty="0"/>
              <a:t>See where inputs come from and where outputs go</a:t>
            </a:r>
          </a:p>
          <a:p>
            <a:pPr lvl="1"/>
            <a:r>
              <a:rPr lang="en-US" altLang="en-US" dirty="0"/>
              <a:t>working with other tools</a:t>
            </a:r>
          </a:p>
          <a:p>
            <a:pPr lvl="1"/>
            <a:r>
              <a:rPr lang="en-US" altLang="en-US" dirty="0"/>
              <a:t>saving / loading</a:t>
            </a:r>
          </a:p>
          <a:p>
            <a:r>
              <a:rPr lang="en-US" altLang="en-US" dirty="0"/>
              <a:t>Tasks should say who the users are</a:t>
            </a:r>
          </a:p>
          <a:p>
            <a:pPr lvl="1"/>
            <a:r>
              <a:rPr lang="en-US" altLang="en-US" dirty="0"/>
              <a:t>design can really differ depending on who</a:t>
            </a:r>
          </a:p>
          <a:p>
            <a:pPr lvl="1"/>
            <a:r>
              <a:rPr lang="en-US" altLang="en-US" dirty="0"/>
              <a:t>if possible, name names</a:t>
            </a:r>
          </a:p>
          <a:p>
            <a:pPr lvl="2"/>
            <a:r>
              <a:rPr lang="en-US" altLang="en-US" dirty="0"/>
              <a:t>allows getting more info. as it becomes relevant</a:t>
            </a:r>
          </a:p>
          <a:p>
            <a:pPr lvl="1"/>
            <a:r>
              <a:rPr lang="en-US" altLang="en-US" dirty="0"/>
              <a:t>characteristics of the users</a:t>
            </a:r>
          </a:p>
          <a:p>
            <a:pPr lvl="2"/>
            <a:r>
              <a:rPr lang="en-US" altLang="en-US" dirty="0"/>
              <a:t>job, expertise, etc.</a:t>
            </a:r>
          </a:p>
        </p:txBody>
      </p:sp>
    </p:spTree>
    <p:extLst>
      <p:ext uri="{BB962C8B-B14F-4D97-AF65-F5344CB8AC3E}">
        <p14:creationId xmlns:p14="http://schemas.microsoft.com/office/powerpoint/2010/main" val="2973764110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109B9E2-02F9-4539-B3CB-9B7B18D7D825}" type="slidenum">
              <a:rPr lang="en-US" altLang="en-US"/>
              <a:pPr/>
              <a:t>35</a:t>
            </a:fld>
            <a:endParaRPr lang="en-US" altLang="en-US"/>
          </a:p>
        </p:txBody>
      </p:sp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Look of Tasks (cont.)</a:t>
            </a:r>
          </a:p>
        </p:txBody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37266"/>
            <a:ext cx="8137525" cy="4114800"/>
          </a:xfrm>
        </p:spPr>
        <p:txBody>
          <a:bodyPr/>
          <a:lstStyle/>
          <a:p>
            <a:r>
              <a:rPr lang="en-US" altLang="en-US" dirty="0"/>
              <a:t>Reflect interests of potential users</a:t>
            </a:r>
          </a:p>
          <a:p>
            <a:pPr lvl="1"/>
            <a:r>
              <a:rPr lang="en-US" altLang="en-US" dirty="0"/>
              <a:t>illustrate proposed functionality in context of work users really want to do</a:t>
            </a:r>
          </a:p>
          <a:p>
            <a:r>
              <a:rPr lang="en-US" altLang="en-US" dirty="0"/>
              <a:t>Users are not always right</a:t>
            </a:r>
          </a:p>
          <a:p>
            <a:pPr lvl="1"/>
            <a:r>
              <a:rPr lang="en-US" altLang="en-US" dirty="0"/>
              <a:t>cannot anticipate new technology accurately</a:t>
            </a:r>
          </a:p>
          <a:p>
            <a:r>
              <a:rPr lang="en-US" altLang="en-US" dirty="0"/>
              <a:t>Job is to build system users will want</a:t>
            </a:r>
          </a:p>
          <a:p>
            <a:pPr lvl="1"/>
            <a:r>
              <a:rPr lang="en-US" altLang="en-US" dirty="0"/>
              <a:t>not system users </a:t>
            </a:r>
            <a:r>
              <a:rPr lang="en-US" altLang="en-US" dirty="0">
                <a:solidFill>
                  <a:schemeClr val="accent2"/>
                </a:solidFill>
              </a:rPr>
              <a:t>say</a:t>
            </a:r>
            <a:r>
              <a:rPr lang="en-US" altLang="en-US" dirty="0"/>
              <a:t> they want</a:t>
            </a:r>
          </a:p>
          <a:p>
            <a:pPr lvl="1"/>
            <a:r>
              <a:rPr lang="en-US" altLang="en-US" dirty="0"/>
              <a:t>be very careful about this (you are outsider)</a:t>
            </a:r>
          </a:p>
          <a:p>
            <a:pPr lvl="2"/>
            <a:r>
              <a:rPr lang="en-US" altLang="en-US" dirty="0"/>
              <a:t>if you can’t get users interested in your great idea, you’re probably missing something</a:t>
            </a:r>
          </a:p>
        </p:txBody>
      </p:sp>
    </p:spTree>
    <p:extLst>
      <p:ext uri="{BB962C8B-B14F-4D97-AF65-F5344CB8AC3E}">
        <p14:creationId xmlns:p14="http://schemas.microsoft.com/office/powerpoint/2010/main" val="3512860768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949D21-BA34-438F-9735-199B213DB016}" type="slidenum">
              <a:rPr lang="en-US" altLang="en-US"/>
              <a:pPr/>
              <a:t>36</a:t>
            </a:fld>
            <a:endParaRPr lang="en-US" altLang="en-US"/>
          </a:p>
        </p:txBody>
      </p:sp>
      <p:sp>
        <p:nvSpPr>
          <p:cNvPr id="172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Using Tasks in Design</a:t>
            </a:r>
          </a:p>
        </p:txBody>
      </p:sp>
      <p:sp>
        <p:nvSpPr>
          <p:cNvPr id="172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/>
              <a:t>Write up a description of tasks</a:t>
            </a:r>
          </a:p>
          <a:p>
            <a:pPr lvl="1"/>
            <a:r>
              <a:rPr lang="en-US" altLang="en-US" sz="2300" dirty="0"/>
              <a:t>formally or informally </a:t>
            </a:r>
          </a:p>
          <a:p>
            <a:pPr lvl="1"/>
            <a:r>
              <a:rPr lang="en-US" altLang="en-US" sz="2300" dirty="0"/>
              <a:t>run by users and rest of the design team</a:t>
            </a:r>
          </a:p>
          <a:p>
            <a:pPr lvl="1"/>
            <a:r>
              <a:rPr lang="en-US" altLang="en-US" sz="2300" dirty="0"/>
              <a:t>get more information where needed</a:t>
            </a:r>
          </a:p>
          <a:p>
            <a:r>
              <a:rPr lang="en-US" altLang="en-US" dirty="0"/>
              <a:t>Rough out an interface design</a:t>
            </a:r>
          </a:p>
          <a:p>
            <a:pPr lvl="1"/>
            <a:r>
              <a:rPr lang="en-US" altLang="en-US" sz="2300" dirty="0"/>
              <a:t>major screens &amp; functions (not too detailed)</a:t>
            </a:r>
          </a:p>
          <a:p>
            <a:pPr lvl="1"/>
            <a:r>
              <a:rPr lang="en-US" altLang="en-US" sz="2300" dirty="0"/>
              <a:t>hand sketched</a:t>
            </a:r>
          </a:p>
          <a:p>
            <a:r>
              <a:rPr lang="en-US" altLang="en-US" dirty="0"/>
              <a:t>Produce scenarios for each task</a:t>
            </a:r>
          </a:p>
          <a:p>
            <a:pPr lvl="1"/>
            <a:r>
              <a:rPr lang="en-US" altLang="en-US" sz="2300" dirty="0"/>
              <a:t>what user has to do &amp; what they would see</a:t>
            </a:r>
          </a:p>
          <a:p>
            <a:pPr lvl="1"/>
            <a:r>
              <a:rPr lang="en-US" altLang="en-US" sz="2300" dirty="0"/>
              <a:t>step-by-step performance of task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90300769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13D0B22-F46E-4C96-832D-19ED869B2FFE}" type="slidenum">
              <a:rPr lang="en-US" altLang="en-US"/>
              <a:pPr/>
              <a:t>37</a:t>
            </a:fld>
            <a:endParaRPr lang="en-US" altLang="en-US"/>
          </a:p>
        </p:txBody>
      </p:sp>
      <p:sp>
        <p:nvSpPr>
          <p:cNvPr id="174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Scenarios (cont.)</a:t>
            </a:r>
          </a:p>
        </p:txBody>
      </p:sp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Scenarios are design specific </a:t>
            </a:r>
          </a:p>
          <a:p>
            <a:r>
              <a:rPr lang="en-US" altLang="en-US"/>
              <a:t>Tasks are not design specific</a:t>
            </a:r>
          </a:p>
          <a:p>
            <a:r>
              <a:rPr lang="en-US" altLang="en-US"/>
              <a:t>Scenarios force us to get specific</a:t>
            </a:r>
          </a:p>
          <a:p>
            <a:pPr lvl="1"/>
            <a:r>
              <a:rPr lang="en-US" altLang="en-US"/>
              <a:t>how various features will work together</a:t>
            </a:r>
          </a:p>
          <a:p>
            <a:pPr lvl="1"/>
            <a:r>
              <a:rPr lang="en-US" altLang="en-US"/>
              <a:t>settle design arguments by seeing examples</a:t>
            </a:r>
          </a:p>
          <a:p>
            <a:r>
              <a:rPr lang="en-US" altLang="en-US"/>
              <a:t>Show users storyboards</a:t>
            </a:r>
          </a:p>
          <a:p>
            <a:pPr lvl="1"/>
            <a:r>
              <a:rPr lang="en-US" altLang="en-US"/>
              <a:t>sequences of sketches showing screens</a:t>
            </a:r>
          </a:p>
          <a:p>
            <a:pPr lvl="1"/>
            <a:r>
              <a:rPr lang="en-US" altLang="en-US"/>
              <a:t>actions users can take</a:t>
            </a:r>
          </a:p>
        </p:txBody>
      </p:sp>
    </p:spTree>
    <p:extLst>
      <p:ext uri="{BB962C8B-B14F-4D97-AF65-F5344CB8AC3E}">
        <p14:creationId xmlns:p14="http://schemas.microsoft.com/office/powerpoint/2010/main" val="2979953268"/>
      </p:ext>
    </p:extLst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89E77A3-4F2C-43D2-9C4A-D16B8ACFF2ED}" type="slidenum">
              <a:rPr lang="en-US" altLang="en-US"/>
              <a:pPr/>
              <a:t>38</a:t>
            </a:fld>
            <a:endParaRPr lang="en-US" altLang="en-US"/>
          </a:p>
        </p:txBody>
      </p:sp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Storyboards</a:t>
            </a:r>
          </a:p>
        </p:txBody>
      </p:sp>
      <p:pic>
        <p:nvPicPr>
          <p:cNvPr id="176131" name="Picture 3"/>
          <p:cNvPicPr>
            <a:picLocks noChangeAspect="1" noChangeArrowheads="1"/>
          </p:cNvPicPr>
          <p:nvPr/>
        </p:nvPicPr>
        <p:blipFill>
          <a:blip r:embed="rId3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828801"/>
            <a:ext cx="7715250" cy="386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0348699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B997533-E639-43B8-8A5A-C8CB9555F13F}" type="slidenum">
              <a:rPr lang="en-US" altLang="en-US"/>
              <a:pPr/>
              <a:t>39</a:t>
            </a:fld>
            <a:endParaRPr lang="en-US" altLang="en-US"/>
          </a:p>
        </p:txBody>
      </p:sp>
      <p:sp>
        <p:nvSpPr>
          <p:cNvPr id="190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Review</a:t>
            </a:r>
          </a:p>
        </p:txBody>
      </p:sp>
      <p:sp>
        <p:nvSpPr>
          <p:cNvPr id="190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Answer questions before designing</a:t>
            </a:r>
          </a:p>
          <a:p>
            <a:pPr lvl="1"/>
            <a:r>
              <a:rPr lang="en-US" altLang="en-US"/>
              <a:t>who, what, where, when, how often?</a:t>
            </a:r>
          </a:p>
          <a:p>
            <a:pPr lvl="1"/>
            <a:r>
              <a:rPr lang="en-US" altLang="en-US"/>
              <a:t>relationship between users &amp; data?</a:t>
            </a:r>
          </a:p>
          <a:p>
            <a:pPr lvl="1"/>
            <a:r>
              <a:rPr lang="en-US" altLang="en-US"/>
              <a:t>what other tools do users have?</a:t>
            </a:r>
          </a:p>
          <a:p>
            <a:pPr lvl="1"/>
            <a:r>
              <a:rPr lang="en-US" altLang="en-US"/>
              <a:t>what happens when things go wrong? </a:t>
            </a:r>
          </a:p>
          <a:p>
            <a:r>
              <a:rPr lang="en-US" altLang="en-US"/>
              <a:t>Selecting tasks</a:t>
            </a:r>
          </a:p>
          <a:p>
            <a:pPr lvl="1"/>
            <a:r>
              <a:rPr lang="en-US" altLang="en-US"/>
              <a:t>real tasks with a reasonable range of functions</a:t>
            </a:r>
          </a:p>
          <a:p>
            <a:r>
              <a:rPr lang="en-US" altLang="en-US"/>
              <a:t>What should tasks look like?</a:t>
            </a:r>
          </a:p>
          <a:p>
            <a:pPr lvl="1"/>
            <a:r>
              <a:rPr lang="en-US" altLang="en-US" sz="2500"/>
              <a:t>complete, specific tasks of what user wants to do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85425247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B7C8EC3559F764AA080F30F794D2AD4" ma:contentTypeVersion="4" ma:contentTypeDescription="Create a new document." ma:contentTypeScope="" ma:versionID="d5dfecdfbf3a4bd50bd1f45fd1e09981">
  <xsd:schema xmlns:xsd="http://www.w3.org/2001/XMLSchema" xmlns:xs="http://www.w3.org/2001/XMLSchema" xmlns:p="http://schemas.microsoft.com/office/2006/metadata/properties" xmlns:ns3="696490a5-0429-499a-a254-a60426c02ef0" targetNamespace="http://schemas.microsoft.com/office/2006/metadata/properties" ma:root="true" ma:fieldsID="517c6a12510903db566b1ce65758f62a" ns3:_="">
    <xsd:import namespace="696490a5-0429-499a-a254-a60426c02ef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6490a5-0429-499a-a254-a60426c02e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2188B8C-2FFA-4992-B6A9-6B69260DE0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96490a5-0429-499a-a254-a60426c02e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E6300F2-5E30-4E18-836E-8647A99DF4B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DE847A5-33CF-457F-B8DB-DF7EB31B6DF7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696490a5-0429-499a-a254-a60426c02ef0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1936</Words>
  <Application>Microsoft Office PowerPoint</Application>
  <PresentationFormat>Widescreen</PresentationFormat>
  <Paragraphs>390</Paragraphs>
  <Slides>39</Slides>
  <Notes>38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Arial</vt:lpstr>
      <vt:lpstr>Calibri</vt:lpstr>
      <vt:lpstr>Calibri Light</vt:lpstr>
      <vt:lpstr>Symbol</vt:lpstr>
      <vt:lpstr>Times New Roman</vt:lpstr>
      <vt:lpstr>Office Theme</vt:lpstr>
      <vt:lpstr>Task Analysis</vt:lpstr>
      <vt:lpstr>Outline</vt:lpstr>
      <vt:lpstr>PowerPoint Presentation</vt:lpstr>
      <vt:lpstr>BART “Charge-a-Ticket”</vt:lpstr>
      <vt:lpstr>PowerPoint Presentation</vt:lpstr>
      <vt:lpstr>Lessons from the BART machine</vt:lpstr>
      <vt:lpstr>Task Analysis</vt:lpstr>
      <vt:lpstr>Why Task Analysis?</vt:lpstr>
      <vt:lpstr>Questions</vt:lpstr>
      <vt:lpstr>Who?</vt:lpstr>
      <vt:lpstr>Who (BART)?</vt:lpstr>
      <vt:lpstr>Who (BART cont.)?</vt:lpstr>
      <vt:lpstr>PowerPoint Presentation</vt:lpstr>
      <vt:lpstr>Talk to Them</vt:lpstr>
      <vt:lpstr>What Tasks?</vt:lpstr>
      <vt:lpstr>What Tasks (BART)?</vt:lpstr>
      <vt:lpstr>How are Tasks Learned?</vt:lpstr>
      <vt:lpstr>How are Tasks Learned (BART)?</vt:lpstr>
      <vt:lpstr>Where is the Task Performed?</vt:lpstr>
      <vt:lpstr>Where (BART)? Train Station</vt:lpstr>
      <vt:lpstr>What is the Relationship Between Users &amp; Data?</vt:lpstr>
      <vt:lpstr>Data Relationships (BART)</vt:lpstr>
      <vt:lpstr>What Other Tools Does the User Have?</vt:lpstr>
      <vt:lpstr>How do Users Communicate With Each Other?</vt:lpstr>
      <vt:lpstr>How Often do Users Perform the Tasks?</vt:lpstr>
      <vt:lpstr>How Often (BART)?</vt:lpstr>
      <vt:lpstr>What are the Time Constraints on the Task?</vt:lpstr>
      <vt:lpstr>Time Constraints (BART)?</vt:lpstr>
      <vt:lpstr>What Happens When Things Go Wrong?</vt:lpstr>
      <vt:lpstr>Things Go Wrong (BART)?</vt:lpstr>
      <vt:lpstr>Task Analysis Example</vt:lpstr>
      <vt:lpstr>Selecting Tasks</vt:lpstr>
      <vt:lpstr>What Should Tasks Look Like?</vt:lpstr>
      <vt:lpstr>Look of Tasks (cont.)</vt:lpstr>
      <vt:lpstr>Look of Tasks (cont.)</vt:lpstr>
      <vt:lpstr>Using Tasks in Design</vt:lpstr>
      <vt:lpstr>Scenarios (cont.)</vt:lpstr>
      <vt:lpstr>Storyboards</vt:lpstr>
      <vt:lpstr>Review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Task Analysis</dc:title>
  <dc:creator>Sue Maw</dc:creator>
  <cp:lastModifiedBy>Sue Maw</cp:lastModifiedBy>
  <cp:revision>6</cp:revision>
  <dcterms:created xsi:type="dcterms:W3CDTF">2017-11-16T15:47:45Z</dcterms:created>
  <dcterms:modified xsi:type="dcterms:W3CDTF">2019-11-07T12:54:39Z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0x010100FB7C8EC3559F764AA080F30F794D2AD4</vt:lpwstr>
  </property>
</Properties>
</file>