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7" r:id="rId3"/>
    <p:sldId id="260" r:id="rId4"/>
    <p:sldId id="261" r:id="rId5"/>
    <p:sldId id="262" r:id="rId6"/>
    <p:sldId id="263" r:id="rId7"/>
    <p:sldId id="264" r:id="rId8"/>
    <p:sldId id="265" r:id="rId9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1CBF4E9-33D1-4050-AED0-215BD46583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78766C54-7A54-49C1-A58A-C03947E082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B2D6971B-9C1C-4FD6-A856-626881007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A49D8-E7B6-4E54-AE63-09B632B7FC24}" type="datetimeFigureOut">
              <a:rPr lang="zh-CN" altLang="en-US" smtClean="0"/>
              <a:t>2020/5/15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28250E61-7F06-4353-B9FD-4D1DB8FB0E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FB64035F-46CE-41BF-9FC7-20CE8A54B5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C9A41-9857-482C-BBAC-371B7B74EE6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363936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21810C3-1EC6-4C45-965E-052A34F01E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420AED5-3EA7-47A4-8001-85BC623FB4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F2D242C4-F548-41CC-B54B-9E21D9A8E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A49D8-E7B6-4E54-AE63-09B632B7FC24}" type="datetimeFigureOut">
              <a:rPr lang="zh-CN" altLang="en-US" smtClean="0"/>
              <a:t>2020/5/15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D43CCA21-32F1-41C7-9C21-01B9C6098E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3F9D2C6B-2B45-4E93-BCC2-2DA80B233F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C9A41-9857-482C-BBAC-371B7B74EE6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77121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6799760-85DA-4001-B603-6B53DB4327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7BC96EAB-7DAB-486B-A622-80624A4FA9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F9F46567-6F11-428C-9D2C-323849F43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A49D8-E7B6-4E54-AE63-09B632B7FC24}" type="datetimeFigureOut">
              <a:rPr lang="zh-CN" altLang="en-US" smtClean="0"/>
              <a:t>2020/5/15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C5DB66E0-49C0-4C0D-9ABF-B8C2DC89EB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7BA8D94E-07BB-4B87-BB7B-601D8F366A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C9A41-9857-482C-BBAC-371B7B74EE6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89038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16A04AE-5855-4F6B-8D68-AE785E97D5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65E16C7-81A2-49E3-A942-31B7AAB242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D76498FF-1F17-4649-B425-19F3A737F1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BAD62284-4477-48B4-AA2A-70C59FDE9A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A49D8-E7B6-4E54-AE63-09B632B7FC24}" type="datetimeFigureOut">
              <a:rPr lang="zh-CN" altLang="en-US" smtClean="0"/>
              <a:t>2020/5/15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CC4D159E-73A4-4FFA-83CD-29B117B78F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CEEE2098-7563-4DCB-9F17-FAB9628C44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C9A41-9857-482C-BBAC-371B7B74EE6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99313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1A22B41-762D-4C51-99B5-165EED9D7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D54734EF-50B4-4367-9326-ECCD295DBC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ECE35F7B-0AEA-4D3E-9CB2-982C6E01EC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025C197B-0F9F-4F51-9D96-2D961B88C4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92201C1C-82CC-4C93-85A8-F02C8209EF5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20EC3C72-F899-4B04-8C6C-9DB46488F9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A49D8-E7B6-4E54-AE63-09B632B7FC24}" type="datetimeFigureOut">
              <a:rPr lang="zh-CN" altLang="en-US" smtClean="0"/>
              <a:t>2020/5/15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EEAB12D9-7F60-4DF6-954E-40E5630DCD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91BEEA6E-1EC8-467F-8AE9-BEBC64F70E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C9A41-9857-482C-BBAC-371B7B74EE6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690001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6D6358A-6B71-4898-ABCD-82FA28D308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8526D6D9-FFC1-4F37-B53B-86E5FF034A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A49D8-E7B6-4E54-AE63-09B632B7FC24}" type="datetimeFigureOut">
              <a:rPr lang="zh-CN" altLang="en-US" smtClean="0"/>
              <a:t>2020/5/15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BBE50085-6991-4404-AD15-58775FD21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B8C0CC1C-BEA7-4601-8D41-75E490056F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C9A41-9857-482C-BBAC-371B7B74EE6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48127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5730557B-05C5-4F7F-AEBB-8566167F28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A49D8-E7B6-4E54-AE63-09B632B7FC24}" type="datetimeFigureOut">
              <a:rPr lang="zh-CN" altLang="en-US" smtClean="0"/>
              <a:t>2020/5/15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BD6A8D74-5F59-404B-BB31-F22B203AFB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D4076D57-C648-4DA3-BEA4-1937B0213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C9A41-9857-482C-BBAC-371B7B74EE6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272745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D7D4D27-6D69-48F7-B3E9-835E5AE82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989F86F7-C958-47FD-91EE-3904754EF9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A8068B56-6F2A-4B58-B111-CEE2BFEEE8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D5FA54DA-F1F6-41F3-A221-9ADE67228D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A49D8-E7B6-4E54-AE63-09B632B7FC24}" type="datetimeFigureOut">
              <a:rPr lang="zh-CN" altLang="en-US" smtClean="0"/>
              <a:t>2020/5/15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4E7E53AE-B269-46FF-BA5C-10D9FC8109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73366E16-D0FA-4247-BDB3-5026A0C1A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C9A41-9857-482C-BBAC-371B7B74EE6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96031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DB065C6-D323-4E19-8FEF-844E88497E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97C66564-C9C8-45CB-B875-FBBD6FC1FFB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33D731A0-BF49-4A56-B1AB-600DB97B59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038531A4-1CF5-492C-B479-6DC51AD34A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A49D8-E7B6-4E54-AE63-09B632B7FC24}" type="datetimeFigureOut">
              <a:rPr lang="zh-CN" altLang="en-US" smtClean="0"/>
              <a:t>2020/5/15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3851DA5E-9760-494E-AEBC-85F6EA762D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852BC75F-4F35-46BB-A176-CAAF7551CF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C9A41-9857-482C-BBAC-371B7B74EE6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61740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FB1616F-8560-4B6F-B9A8-1FBB4149F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CF41CEF9-7814-459C-9A10-921579270C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54176B44-8ABD-4FA5-8D07-4C38423C45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A49D8-E7B6-4E54-AE63-09B632B7FC24}" type="datetimeFigureOut">
              <a:rPr lang="zh-CN" altLang="en-US" smtClean="0"/>
              <a:t>2020/5/15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480B3D95-75C8-40D2-BFAE-6BE13A4B0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585B69EC-7F83-479A-B477-B27A39E48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C9A41-9857-482C-BBAC-371B7B74EE6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868836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980FBAD8-C3B2-480E-AB22-8387B7DD6FD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2B9E84F9-B89A-47EF-B38B-7715F4CA45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E950D465-5F90-4EA5-A281-8AAB8D018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A49D8-E7B6-4E54-AE63-09B632B7FC24}" type="datetimeFigureOut">
              <a:rPr lang="zh-CN" altLang="en-US" smtClean="0"/>
              <a:t>2020/5/15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11BCE5CE-1EC0-4A6F-83A8-60268A03F6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20E65CDC-AD2A-4AB4-A321-F64E7B6FF5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C9A41-9857-482C-BBAC-371B7B74EE6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588822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3CA47905-8636-4DA1-8F49-265610AB81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6098723D-E4A9-433C-868E-D03C071C22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E7AC8FD6-6B80-4E0F-8841-9F5D1245344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CA49D8-E7B6-4E54-AE63-09B632B7FC24}" type="datetimeFigureOut">
              <a:rPr lang="zh-CN" altLang="en-US" smtClean="0"/>
              <a:t>2020/5/15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46C4EBE5-3F2C-4586-B6C2-9C39AE710A1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BBE5D4FE-EC10-429A-8664-5E77FBD320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CC9A41-9857-482C-BBAC-371B7B74EE6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80731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2674681-0475-45E7-8BDC-F59EDE5F1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5275" y="1050925"/>
            <a:ext cx="11139641" cy="1325563"/>
          </a:xfrm>
        </p:spPr>
        <p:txBody>
          <a:bodyPr>
            <a:normAutofit fontScale="90000"/>
          </a:bodyPr>
          <a:lstStyle/>
          <a:p>
            <a:pPr algn="r"/>
            <a:br>
              <a:rPr lang="en-US" altLang="zh-CN" i="1" dirty="0"/>
            </a:br>
            <a:r>
              <a:rPr lang="en-US" altLang="zh-CN" i="1" dirty="0"/>
              <a:t>Research on the O2O and P2P Curriculum Reform of Business English Critical Reading and Writing Courses based on POA and Peer Review Theories </a:t>
            </a:r>
            <a:br>
              <a:rPr lang="en-US" altLang="zh-CN" i="1" dirty="0"/>
            </a:br>
            <a:r>
              <a:rPr lang="en-US" altLang="zh-CN" i="1" dirty="0"/>
              <a:t>                                    </a:t>
            </a:r>
            <a:br>
              <a:rPr lang="en-US" altLang="zh-CN" i="1" dirty="0"/>
            </a:br>
            <a:r>
              <a:rPr lang="en-US" altLang="zh-CN" b="1" dirty="0"/>
              <a:t>PANG Bo 1904875</a:t>
            </a:r>
            <a:endParaRPr lang="zh-CN" altLang="en-US" b="1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F8AF201E-AEE6-47A8-A8EE-84D384BB26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3425" y="3429000"/>
            <a:ext cx="10515600" cy="4351338"/>
          </a:xfrm>
        </p:spPr>
        <p:txBody>
          <a:bodyPr/>
          <a:lstStyle/>
          <a:p>
            <a:r>
              <a:rPr lang="en-US" altLang="zh-CN" dirty="0"/>
              <a:t>Research Background and Aims</a:t>
            </a:r>
          </a:p>
          <a:p>
            <a:r>
              <a:rPr lang="en-US" altLang="zh-CN" dirty="0"/>
              <a:t>Theoretical Framework</a:t>
            </a:r>
          </a:p>
          <a:p>
            <a:r>
              <a:rPr lang="en-US" altLang="zh-CN" dirty="0"/>
              <a:t>Methods and Methodology</a:t>
            </a:r>
          </a:p>
          <a:p>
            <a:r>
              <a:rPr lang="en-US" altLang="zh-CN" dirty="0"/>
              <a:t>Data Collection and Analysis</a:t>
            </a:r>
          </a:p>
          <a:p>
            <a:r>
              <a:rPr lang="en-US" altLang="zh-CN" dirty="0"/>
              <a:t>Ethical Issues</a:t>
            </a:r>
            <a:endParaRPr lang="zh-CN" altLang="zh-CN" dirty="0"/>
          </a:p>
          <a:p>
            <a:r>
              <a:rPr lang="en-US" altLang="zh-CN" dirty="0"/>
              <a:t>Time Table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9647434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77A3684-FF65-4EDA-91EC-52693A7BC6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1" dirty="0"/>
              <a:t>Research Background and Aims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91E88312-D588-4FE1-8A36-59D493C56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95424"/>
            <a:ext cx="12192000" cy="5362576"/>
          </a:xfrm>
        </p:spPr>
        <p:txBody>
          <a:bodyPr>
            <a:normAutofit fontScale="70000" lnSpcReduction="20000"/>
          </a:bodyPr>
          <a:lstStyle/>
          <a:p>
            <a:r>
              <a:rPr lang="en-US" altLang="zh-CN" i="1" dirty="0"/>
              <a:t>the Outline of National Medium and Long Term Education Reform and Development Plan (2010-2020) </a:t>
            </a:r>
          </a:p>
          <a:p>
            <a:r>
              <a:rPr lang="en-US" altLang="zh-CN" dirty="0"/>
              <a:t>The Belt and Road Initiative</a:t>
            </a:r>
          </a:p>
          <a:p>
            <a:r>
              <a:rPr lang="en-US" altLang="zh-CN" i="1" dirty="0"/>
              <a:t>The Law of Higher Education of China</a:t>
            </a:r>
            <a:r>
              <a:rPr lang="en-US" altLang="zh-CN" dirty="0"/>
              <a:t> </a:t>
            </a:r>
          </a:p>
          <a:p>
            <a:r>
              <a:rPr lang="en-US" altLang="zh-CN" i="1" dirty="0"/>
              <a:t>the National Standard for the Teaching Quality of Foreign Languages and Literature </a:t>
            </a:r>
            <a:r>
              <a:rPr lang="en-US" altLang="zh-CN" dirty="0"/>
              <a:t>(hereinafter referred to as </a:t>
            </a:r>
            <a:r>
              <a:rPr lang="en-US" altLang="zh-CN" i="1" dirty="0"/>
              <a:t>the New National Standard</a:t>
            </a:r>
            <a:r>
              <a:rPr lang="en-US" altLang="zh-CN" dirty="0"/>
              <a:t>) </a:t>
            </a:r>
          </a:p>
          <a:p>
            <a:r>
              <a:rPr lang="en-US" altLang="zh-CN" dirty="0"/>
              <a:t>LICTIA, the Language and Intercultural Critical Thinking Integrated Approach (Sun, 2020)</a:t>
            </a:r>
          </a:p>
          <a:p>
            <a:endParaRPr lang="en-US" altLang="zh-CN" dirty="0"/>
          </a:p>
          <a:p>
            <a:endParaRPr lang="en-US" altLang="zh-CN" dirty="0"/>
          </a:p>
          <a:p>
            <a:pPr marL="0" indent="0">
              <a:buNone/>
            </a:pPr>
            <a:endParaRPr lang="en-US" altLang="zh-CN" dirty="0"/>
          </a:p>
          <a:p>
            <a:r>
              <a:rPr lang="en-US" altLang="zh-CN" dirty="0"/>
              <a:t>find a new way to train business English professionals fit the need of China’s social and economic development with:</a:t>
            </a:r>
          </a:p>
          <a:p>
            <a:pPr marL="0" indent="0">
              <a:buNone/>
            </a:pPr>
            <a:r>
              <a:rPr lang="en-US" altLang="zh-CN" dirty="0"/>
              <a:t>basic language skills, especially solid writing output skills;  </a:t>
            </a:r>
          </a:p>
          <a:p>
            <a:pPr marL="0" indent="0">
              <a:buNone/>
            </a:pPr>
            <a:r>
              <a:rPr lang="en-US" altLang="zh-CN" dirty="0"/>
              <a:t>critical thinking skills;</a:t>
            </a:r>
          </a:p>
          <a:p>
            <a:pPr marL="0" indent="0">
              <a:buNone/>
            </a:pPr>
            <a:r>
              <a:rPr lang="en-US" altLang="zh-CN" dirty="0"/>
              <a:t>cross-cultural business communication ability.</a:t>
            </a:r>
          </a:p>
          <a:p>
            <a:pPr marL="0" indent="0">
              <a:buNone/>
            </a:pPr>
            <a:endParaRPr lang="en-US" altLang="zh-CN" dirty="0"/>
          </a:p>
          <a:p>
            <a:r>
              <a:rPr lang="en-US" altLang="zh-CN" dirty="0"/>
              <a:t>to examine if the new way is proper.</a:t>
            </a:r>
            <a:endParaRPr lang="zh-CN" altLang="zh-CN" dirty="0"/>
          </a:p>
          <a:p>
            <a:endParaRPr lang="en-US" altLang="zh-CN" dirty="0"/>
          </a:p>
        </p:txBody>
      </p:sp>
      <p:sp>
        <p:nvSpPr>
          <p:cNvPr id="7" name="箭头: 下 6">
            <a:extLst>
              <a:ext uri="{FF2B5EF4-FFF2-40B4-BE49-F238E27FC236}">
                <a16:creationId xmlns:a16="http://schemas.microsoft.com/office/drawing/2014/main" id="{27A82C19-3638-48AE-873F-B02185BE2911}"/>
              </a:ext>
            </a:extLst>
          </p:cNvPr>
          <p:cNvSpPr/>
          <p:nvPr/>
        </p:nvSpPr>
        <p:spPr>
          <a:xfrm>
            <a:off x="5505450" y="3352800"/>
            <a:ext cx="590550" cy="103822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625164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C1F0630-7986-474A-88F7-CEFD7209B4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1" dirty="0"/>
              <a:t>Theoretical Framework</a:t>
            </a:r>
            <a:endParaRPr lang="zh-CN" altLang="en-US" b="1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BEDF08E4-35BE-41BB-A0BE-F12788B7B2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/>
              <a:t>Overall Teaching Conception: Production oriented approach (POA)</a:t>
            </a:r>
          </a:p>
          <a:p>
            <a:pPr marL="0" indent="0">
              <a:buNone/>
            </a:pPr>
            <a:r>
              <a:rPr lang="en-US" altLang="zh-CN" dirty="0"/>
              <a:t>(Wen, 2015)</a:t>
            </a:r>
          </a:p>
          <a:p>
            <a:r>
              <a:rPr lang="en-US" altLang="zh-CN" dirty="0"/>
              <a:t> Critical Thinking: Bloom’s Cognitive Taxonomy (Bloom et al., 1956) and Critical Thinking Definition and Category by Sun </a:t>
            </a:r>
            <a:r>
              <a:rPr lang="en-US" altLang="zh-CN" dirty="0" err="1"/>
              <a:t>Youzhong</a:t>
            </a:r>
            <a:r>
              <a:rPr lang="en-US" altLang="zh-CN" dirty="0"/>
              <a:t>(Sun, 2015) </a:t>
            </a:r>
          </a:p>
          <a:p>
            <a:r>
              <a:rPr lang="en-US" altLang="zh-CN" dirty="0"/>
              <a:t>Peer review: </a:t>
            </a:r>
            <a:r>
              <a:rPr lang="en-US" altLang="zh-CN" i="1" dirty="0"/>
              <a:t>Effects of Receiving Peer Feedback in English Writing: A Study Based on </a:t>
            </a:r>
            <a:r>
              <a:rPr lang="en-US" altLang="zh-CN" i="1" dirty="0" err="1"/>
              <a:t>Peerceptiv</a:t>
            </a:r>
            <a:r>
              <a:rPr lang="en-US" altLang="zh-CN" i="1" dirty="0"/>
              <a:t>. (Gao et al.,)</a:t>
            </a:r>
            <a:endParaRPr lang="zh-CN" altLang="en-US" i="1" dirty="0"/>
          </a:p>
        </p:txBody>
      </p:sp>
    </p:spTree>
    <p:extLst>
      <p:ext uri="{BB962C8B-B14F-4D97-AF65-F5344CB8AC3E}">
        <p14:creationId xmlns:p14="http://schemas.microsoft.com/office/powerpoint/2010/main" val="10831637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FC2275F-E631-448B-B165-ADB27B22B8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1" dirty="0"/>
              <a:t>Methods and Methodology</a:t>
            </a:r>
            <a:endParaRPr lang="zh-CN" altLang="en-US" b="1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B8AE7290-6861-4BEA-ABA0-B32F026A4C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1" y="1571624"/>
            <a:ext cx="12039600" cy="5286375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altLang="zh-CN" dirty="0"/>
              <a:t>PART I - Implementation</a:t>
            </a:r>
          </a:p>
          <a:p>
            <a:pPr marL="0" indent="0">
              <a:buNone/>
            </a:pPr>
            <a:r>
              <a:rPr lang="en-US" altLang="zh-CN" dirty="0"/>
              <a:t>Two natural and paralleled classes of 24 students each taught by the same group of teachers </a:t>
            </a:r>
          </a:p>
          <a:p>
            <a:r>
              <a:rPr lang="en-US" altLang="zh-CN" dirty="0"/>
              <a:t>Class A: will be taught and assessed in traditional way </a:t>
            </a:r>
          </a:p>
          <a:p>
            <a:r>
              <a:rPr lang="en-US" altLang="zh-CN" dirty="0"/>
              <a:t>Class B: </a:t>
            </a:r>
          </a:p>
          <a:p>
            <a:pPr marL="0" indent="0">
              <a:buNone/>
            </a:pPr>
            <a:r>
              <a:rPr lang="en-US" altLang="zh-CN" dirty="0"/>
              <a:t>Content: Latest news and articles from British and American media</a:t>
            </a:r>
          </a:p>
          <a:p>
            <a:pPr marL="0" indent="0">
              <a:buNone/>
            </a:pPr>
            <a:r>
              <a:rPr lang="en-US" altLang="zh-CN" dirty="0"/>
              <a:t>Class: Flipped classroom, POA and critical Q&amp;A</a:t>
            </a:r>
          </a:p>
          <a:p>
            <a:pPr marL="0" indent="0">
              <a:buNone/>
            </a:pPr>
            <a:r>
              <a:rPr lang="en-US" altLang="zh-CN" dirty="0"/>
              <a:t>Assignment: online to offline discussion, peer reviews</a:t>
            </a:r>
          </a:p>
          <a:p>
            <a:pPr marL="0" indent="0">
              <a:buNone/>
            </a:pPr>
            <a:r>
              <a:rPr lang="en-US" altLang="zh-CN" dirty="0"/>
              <a:t>Assessment: formative assessment</a:t>
            </a:r>
          </a:p>
          <a:p>
            <a:pPr marL="0" indent="0">
              <a:buNone/>
            </a:pPr>
            <a:endParaRPr lang="en-US" altLang="zh-CN" dirty="0"/>
          </a:p>
          <a:p>
            <a:pPr marL="0" indent="0">
              <a:buNone/>
            </a:pPr>
            <a:r>
              <a:rPr lang="en-US" altLang="zh-CN" dirty="0"/>
              <a:t>PART II – Evaluation</a:t>
            </a:r>
          </a:p>
          <a:p>
            <a:pPr marL="0" indent="0">
              <a:buNone/>
            </a:pPr>
            <a:r>
              <a:rPr lang="en-US" altLang="zh-CN" dirty="0"/>
              <a:t>a mixed research methodology:</a:t>
            </a:r>
          </a:p>
          <a:p>
            <a:r>
              <a:rPr lang="en-US" altLang="zh-CN" dirty="0"/>
              <a:t> questionnaires and interviews regarding satisfaction from both teachers and students</a:t>
            </a:r>
          </a:p>
          <a:p>
            <a:r>
              <a:rPr lang="en-US" altLang="zh-CN" dirty="0"/>
              <a:t>pre test and post test</a:t>
            </a:r>
          </a:p>
          <a:p>
            <a:r>
              <a:rPr lang="en-US" altLang="zh-CN" dirty="0"/>
              <a:t>the statistical scores gathered from the online writing systems for analysis</a:t>
            </a:r>
          </a:p>
          <a:p>
            <a:pPr marL="0" indent="0">
              <a:buNone/>
            </a:pPr>
            <a:endParaRPr lang="zh-CN" altLang="en-US" sz="1600" dirty="0"/>
          </a:p>
        </p:txBody>
      </p:sp>
    </p:spTree>
    <p:extLst>
      <p:ext uri="{BB962C8B-B14F-4D97-AF65-F5344CB8AC3E}">
        <p14:creationId xmlns:p14="http://schemas.microsoft.com/office/powerpoint/2010/main" val="12057241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D6A57DF-419F-4899-8DF8-A2C4C23F41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1" dirty="0"/>
              <a:t>Data Collection and Analysis</a:t>
            </a:r>
            <a:endParaRPr lang="zh-CN" altLang="en-US" b="1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66D4364-BF6B-48FD-8472-F58D263D6D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altLang="zh-CN" dirty="0"/>
              <a:t>subjective and qualitative data: </a:t>
            </a:r>
          </a:p>
          <a:p>
            <a:r>
              <a:rPr lang="en-US" altLang="zh-CN" dirty="0"/>
              <a:t>interviews of teachers and students on personal understandings, comments, feelings of the reform</a:t>
            </a:r>
          </a:p>
          <a:p>
            <a:r>
              <a:rPr lang="en-US" altLang="zh-CN" dirty="0"/>
              <a:t>taken during and after the reform from both classes with an interval of four weeks. </a:t>
            </a:r>
          </a:p>
          <a:p>
            <a:r>
              <a:rPr lang="en-US" altLang="zh-CN" dirty="0"/>
              <a:t>a qualitative conclusion of the reform: </a:t>
            </a:r>
          </a:p>
          <a:p>
            <a:pPr marL="0" indent="0">
              <a:buNone/>
            </a:pPr>
            <a:r>
              <a:rPr lang="en-US" altLang="zh-CN" dirty="0"/>
              <a:t>what the reform is about; </a:t>
            </a:r>
          </a:p>
          <a:p>
            <a:pPr marL="0" indent="0">
              <a:buNone/>
            </a:pPr>
            <a:r>
              <a:rPr lang="en-US" altLang="zh-CN" dirty="0"/>
              <a:t>whether it is good and effective; what benefit they can get from the reform. </a:t>
            </a:r>
          </a:p>
          <a:p>
            <a:pPr marL="0" indent="0">
              <a:buNone/>
            </a:pPr>
            <a:endParaRPr lang="en-US" altLang="zh-CN" dirty="0"/>
          </a:p>
          <a:p>
            <a:pPr marL="0" indent="0">
              <a:buNone/>
            </a:pPr>
            <a:r>
              <a:rPr lang="en-US" altLang="zh-CN" dirty="0"/>
              <a:t>subjective and quantitative data:</a:t>
            </a:r>
          </a:p>
          <a:p>
            <a:r>
              <a:rPr lang="en-US" altLang="zh-CN" dirty="0"/>
              <a:t>questionnaires on benefits and satisfaction.</a:t>
            </a:r>
          </a:p>
          <a:p>
            <a:r>
              <a:rPr lang="en-US" altLang="zh-CN" dirty="0"/>
              <a:t>support the qualitative conclusion</a:t>
            </a:r>
          </a:p>
          <a:p>
            <a:pPr marL="0" indent="0">
              <a:buNone/>
            </a:pPr>
            <a:endParaRPr lang="en-US" altLang="zh-CN" dirty="0"/>
          </a:p>
          <a:p>
            <a:pPr marL="0" indent="0">
              <a:buNone/>
            </a:pPr>
            <a:endParaRPr lang="zh-CN" altLang="zh-CN" dirty="0"/>
          </a:p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1935750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D6A57DF-419F-4899-8DF8-A2C4C23F41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1" dirty="0"/>
              <a:t>Data Collection and Analysis</a:t>
            </a:r>
            <a:endParaRPr lang="zh-CN" altLang="en-US" b="1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66D4364-BF6B-48FD-8472-F58D263D6D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dirty="0"/>
              <a:t>objective quantitative data</a:t>
            </a:r>
          </a:p>
          <a:p>
            <a:r>
              <a:rPr lang="en-US" altLang="zh-CN" dirty="0"/>
              <a:t>the most important data,</a:t>
            </a:r>
          </a:p>
          <a:p>
            <a:r>
              <a:rPr lang="en-US" altLang="zh-CN" dirty="0"/>
              <a:t>collected from pre and post tests, </a:t>
            </a:r>
          </a:p>
          <a:p>
            <a:r>
              <a:rPr lang="en-US" altLang="zh-CN" dirty="0"/>
              <a:t>teachers’ review and both online writing systems, </a:t>
            </a:r>
          </a:p>
          <a:p>
            <a:r>
              <a:rPr lang="en-US" altLang="zh-CN" dirty="0"/>
              <a:t>analyzed in a statistical way with SPSS software. </a:t>
            </a:r>
          </a:p>
          <a:p>
            <a:r>
              <a:rPr lang="en-US" altLang="zh-CN" dirty="0"/>
              <a:t>compared and contrasted according to three factors:</a:t>
            </a:r>
          </a:p>
          <a:p>
            <a:pPr marL="0" indent="0">
              <a:buNone/>
            </a:pPr>
            <a:r>
              <a:rPr lang="en-US" altLang="zh-CN" dirty="0"/>
              <a:t>source of the scores, time factor and classes</a:t>
            </a:r>
          </a:p>
          <a:p>
            <a:pPr marL="0" indent="0">
              <a:buNone/>
            </a:pPr>
            <a:endParaRPr lang="zh-CN" altLang="zh-CN" dirty="0"/>
          </a:p>
          <a:p>
            <a:endParaRPr lang="zh-CN" altLang="en-US" dirty="0"/>
          </a:p>
        </p:txBody>
      </p:sp>
      <p:graphicFrame>
        <p:nvGraphicFramePr>
          <p:cNvPr id="4" name="表格 3">
            <a:extLst>
              <a:ext uri="{FF2B5EF4-FFF2-40B4-BE49-F238E27FC236}">
                <a16:creationId xmlns:a16="http://schemas.microsoft.com/office/drawing/2014/main" id="{D8CA1856-0C15-404D-AC97-35665B6505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6332104"/>
              </p:ext>
            </p:extLst>
          </p:nvPr>
        </p:nvGraphicFramePr>
        <p:xfrm>
          <a:off x="1780701" y="5315378"/>
          <a:ext cx="8326860" cy="11774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1716">
                  <a:extLst>
                    <a:ext uri="{9D8B030D-6E8A-4147-A177-3AD203B41FA5}">
                      <a16:colId xmlns:a16="http://schemas.microsoft.com/office/drawing/2014/main" val="444451570"/>
                    </a:ext>
                  </a:extLst>
                </a:gridCol>
                <a:gridCol w="901340">
                  <a:extLst>
                    <a:ext uri="{9D8B030D-6E8A-4147-A177-3AD203B41FA5}">
                      <a16:colId xmlns:a16="http://schemas.microsoft.com/office/drawing/2014/main" val="3822665021"/>
                    </a:ext>
                  </a:extLst>
                </a:gridCol>
                <a:gridCol w="1180374">
                  <a:extLst>
                    <a:ext uri="{9D8B030D-6E8A-4147-A177-3AD203B41FA5}">
                      <a16:colId xmlns:a16="http://schemas.microsoft.com/office/drawing/2014/main" val="2607995628"/>
                    </a:ext>
                  </a:extLst>
                </a:gridCol>
                <a:gridCol w="1425282">
                  <a:extLst>
                    <a:ext uri="{9D8B030D-6E8A-4147-A177-3AD203B41FA5}">
                      <a16:colId xmlns:a16="http://schemas.microsoft.com/office/drawing/2014/main" val="3782219147"/>
                    </a:ext>
                  </a:extLst>
                </a:gridCol>
                <a:gridCol w="656432">
                  <a:extLst>
                    <a:ext uri="{9D8B030D-6E8A-4147-A177-3AD203B41FA5}">
                      <a16:colId xmlns:a16="http://schemas.microsoft.com/office/drawing/2014/main" val="3093051840"/>
                    </a:ext>
                  </a:extLst>
                </a:gridCol>
                <a:gridCol w="2081716">
                  <a:extLst>
                    <a:ext uri="{9D8B030D-6E8A-4147-A177-3AD203B41FA5}">
                      <a16:colId xmlns:a16="http://schemas.microsoft.com/office/drawing/2014/main" val="158663745"/>
                    </a:ext>
                  </a:extLst>
                </a:gridCol>
              </a:tblGrid>
              <a:tr h="413011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US" sz="1050" kern="100">
                          <a:effectLst/>
                        </a:rPr>
                        <a:t> </a:t>
                      </a:r>
                      <a:endParaRPr lang="zh-CN" sz="1050" kern="100"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US" sz="1050" kern="100" dirty="0">
                          <a:effectLst/>
                        </a:rPr>
                        <a:t>Pre post test</a:t>
                      </a:r>
                      <a:endParaRPr lang="zh-CN" sz="1050" kern="100" dirty="0"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US" sz="1050" kern="100">
                          <a:effectLst/>
                        </a:rPr>
                        <a:t>Peerceptiv</a:t>
                      </a:r>
                      <a:endParaRPr lang="zh-CN" sz="1050" kern="100"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US" sz="1050" kern="100">
                          <a:effectLst/>
                        </a:rPr>
                        <a:t>Teacher</a:t>
                      </a:r>
                      <a:endParaRPr lang="zh-CN" sz="1050" kern="100"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US" sz="1050" kern="100" dirty="0" err="1">
                          <a:effectLst/>
                        </a:rPr>
                        <a:t>Iwrite</a:t>
                      </a:r>
                      <a:endParaRPr lang="zh-CN" sz="1050" kern="100" dirty="0"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45274611"/>
                  </a:ext>
                </a:extLst>
              </a:tr>
              <a:tr h="382243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US" sz="1050" kern="100">
                          <a:effectLst/>
                        </a:rPr>
                        <a:t>CLASS A</a:t>
                      </a:r>
                      <a:endParaRPr lang="zh-CN" sz="1050" kern="100"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US" sz="1050" kern="100">
                          <a:effectLst/>
                        </a:rPr>
                        <a:t>PRE</a:t>
                      </a:r>
                      <a:endParaRPr lang="zh-CN" sz="1050" kern="100"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US" sz="1050" kern="100">
                          <a:effectLst/>
                        </a:rPr>
                        <a:t>POST</a:t>
                      </a:r>
                      <a:endParaRPr lang="zh-CN" sz="1050" kern="100"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US" sz="1050" kern="100" dirty="0">
                          <a:effectLst/>
                        </a:rPr>
                        <a:t>N/A</a:t>
                      </a:r>
                      <a:endParaRPr lang="zh-CN" sz="1050" kern="100" dirty="0"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US" sz="1050" kern="100">
                          <a:effectLst/>
                        </a:rPr>
                        <a:t>1,2,3</a:t>
                      </a:r>
                      <a:endParaRPr lang="zh-CN" sz="1050" kern="100"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US" sz="1050" kern="100">
                          <a:effectLst/>
                        </a:rPr>
                        <a:t>1,2,3</a:t>
                      </a:r>
                      <a:endParaRPr lang="zh-CN" sz="1050" kern="100"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38687031"/>
                  </a:ext>
                </a:extLst>
              </a:tr>
              <a:tr h="382243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US" sz="1050" kern="100">
                          <a:effectLst/>
                        </a:rPr>
                        <a:t>CLASS B</a:t>
                      </a:r>
                      <a:endParaRPr lang="zh-CN" sz="1050" kern="100"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US" sz="1050" kern="100">
                          <a:effectLst/>
                        </a:rPr>
                        <a:t>PRE</a:t>
                      </a:r>
                      <a:endParaRPr lang="zh-CN" sz="1050" kern="100"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US" sz="1050" kern="100">
                          <a:effectLst/>
                        </a:rPr>
                        <a:t>POST</a:t>
                      </a:r>
                      <a:endParaRPr lang="zh-CN" sz="1050" kern="100"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US" sz="1050" kern="100">
                          <a:effectLst/>
                        </a:rPr>
                        <a:t>1,2,3</a:t>
                      </a:r>
                      <a:endParaRPr lang="zh-CN" sz="1050" kern="100"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US" sz="1050" kern="100">
                          <a:effectLst/>
                        </a:rPr>
                        <a:t>1,2,3</a:t>
                      </a:r>
                      <a:endParaRPr lang="zh-CN" sz="1050" kern="100"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US" sz="1050" kern="100" dirty="0">
                          <a:effectLst/>
                        </a:rPr>
                        <a:t>1,2,3</a:t>
                      </a:r>
                      <a:endParaRPr lang="zh-CN" sz="1050" kern="100" dirty="0">
                        <a:effectLst/>
                        <a:latin typeface="等线" panose="02010600030101010101" pitchFamily="2" charset="-122"/>
                        <a:ea typeface="等线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736390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713033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3FE028A-EBAD-4151-B176-F2BB3EA472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Ethical Issues</a:t>
            </a:r>
            <a:br>
              <a:rPr lang="zh-CN" altLang="zh-CN" dirty="0"/>
            </a:b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17673D02-00AD-4D18-99D4-BDF2712B4C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dirty="0"/>
              <a:t>No critical ethical issues, mostly privacy concerns:</a:t>
            </a:r>
          </a:p>
          <a:p>
            <a:r>
              <a:rPr lang="en-US" altLang="zh-CN" dirty="0"/>
              <a:t>Numbers after detoxication</a:t>
            </a:r>
          </a:p>
          <a:p>
            <a:r>
              <a:rPr lang="en-US" altLang="zh-CN" dirty="0"/>
              <a:t>statement of purpose and personal data usage </a:t>
            </a:r>
          </a:p>
          <a:p>
            <a:r>
              <a:rPr lang="en-US" altLang="zh-CN" dirty="0"/>
              <a:t>personal approvals before interviews and questionnaires</a:t>
            </a:r>
          </a:p>
          <a:p>
            <a:r>
              <a:rPr lang="en-US" altLang="zh-CN" dirty="0"/>
              <a:t>Language production by students uploaded online examined with DRM – Digital Copyright Management. </a:t>
            </a:r>
          </a:p>
          <a:p>
            <a:r>
              <a:rPr lang="en-US" altLang="zh-CN" dirty="0"/>
              <a:t>The rating and ranking in publicly blind to students</a:t>
            </a:r>
          </a:p>
          <a:p>
            <a:r>
              <a:rPr lang="en-US" altLang="zh-CN" dirty="0"/>
              <a:t>The reviews from students in </a:t>
            </a:r>
            <a:r>
              <a:rPr lang="en-US" altLang="zh-CN" dirty="0" err="1"/>
              <a:t>Peerceptiv</a:t>
            </a:r>
            <a:r>
              <a:rPr lang="en-US" altLang="zh-CN" dirty="0"/>
              <a:t> anonymous in pseudo names</a:t>
            </a:r>
          </a:p>
          <a:p>
            <a:endParaRPr lang="zh-CN" altLang="zh-CN" dirty="0"/>
          </a:p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7349546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A60991A-E330-476F-B7E7-6599E4C74E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Time Table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E8928B2-C9DD-4043-B133-5E10393BE8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813" y="1243781"/>
            <a:ext cx="11838039" cy="4780782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altLang="zh-CN" sz="7800" dirty="0"/>
              <a:t>Assume this tentative research will start from now and last for a year divided four stages according to semesters: </a:t>
            </a:r>
            <a:endParaRPr lang="zh-CN" altLang="zh-CN" sz="7800" dirty="0"/>
          </a:p>
          <a:p>
            <a:pPr marL="0" indent="0">
              <a:buNone/>
            </a:pPr>
            <a:r>
              <a:rPr lang="en-US" altLang="zh-CN" sz="7800" i="1" u="sng" dirty="0"/>
              <a:t>The First Stage: Preparation</a:t>
            </a:r>
            <a:r>
              <a:rPr lang="zh-CN" altLang="zh-CN" sz="7800" i="1" u="sng" dirty="0"/>
              <a:t>（</a:t>
            </a:r>
            <a:r>
              <a:rPr lang="en-US" altLang="zh-CN" sz="7800" i="1" u="sng" dirty="0"/>
              <a:t>April 2020- August 2020, Spring Semester 2020 )</a:t>
            </a:r>
            <a:endParaRPr lang="zh-CN" altLang="zh-CN" sz="7800" dirty="0"/>
          </a:p>
          <a:p>
            <a:r>
              <a:rPr lang="en-US" altLang="zh-CN" sz="7800" dirty="0"/>
              <a:t>Review of theoretical framework, literature, teaching and research methods and methodology.</a:t>
            </a:r>
            <a:endParaRPr lang="zh-CN" altLang="zh-CN" sz="7800" dirty="0"/>
          </a:p>
          <a:p>
            <a:r>
              <a:rPr lang="en-US" altLang="zh-CN" sz="7800" dirty="0"/>
              <a:t>Technology and curriculum preparations.</a:t>
            </a:r>
          </a:p>
          <a:p>
            <a:endParaRPr lang="zh-CN" altLang="zh-CN" sz="7800" dirty="0"/>
          </a:p>
          <a:p>
            <a:pPr marL="0" indent="0">
              <a:buNone/>
            </a:pPr>
            <a:r>
              <a:rPr lang="en-US" altLang="zh-CN" sz="7800" i="1" u="sng" dirty="0"/>
              <a:t>The Second Stage: Implementation (September 2020 – January 2021, Autumn Semester 2020)</a:t>
            </a:r>
            <a:endParaRPr lang="zh-CN" altLang="zh-CN" sz="7800" dirty="0"/>
          </a:p>
          <a:p>
            <a:r>
              <a:rPr lang="en-US" altLang="zh-CN" sz="7800" dirty="0"/>
              <a:t>Reform in teaching and learning mode to be carried out</a:t>
            </a:r>
          </a:p>
          <a:p>
            <a:endParaRPr lang="zh-CN" altLang="zh-CN" sz="7800" dirty="0"/>
          </a:p>
          <a:p>
            <a:pPr marL="0" indent="0">
              <a:buNone/>
            </a:pPr>
            <a:r>
              <a:rPr lang="en-US" altLang="zh-CN" sz="7800" i="1" u="sng" dirty="0"/>
              <a:t>The Third Stage: Collection (September 2020 – February 2021, Autumn Semester 2020)</a:t>
            </a:r>
            <a:endParaRPr lang="zh-CN" altLang="zh-CN" sz="7800" dirty="0"/>
          </a:p>
          <a:p>
            <a:r>
              <a:rPr lang="en-US" altLang="zh-CN" sz="7800" dirty="0"/>
              <a:t>two procedures in this stage: data collection and data analysis.</a:t>
            </a:r>
            <a:endParaRPr lang="zh-CN" altLang="zh-CN" sz="7800" dirty="0"/>
          </a:p>
          <a:p>
            <a:r>
              <a:rPr lang="en-US" altLang="zh-CN" sz="7800" dirty="0"/>
              <a:t>The collection procedure will start simultaneously with the Second Stage</a:t>
            </a:r>
          </a:p>
          <a:p>
            <a:r>
              <a:rPr lang="en-US" altLang="zh-CN" sz="7800" dirty="0"/>
              <a:t>The analysis will start after the collection and last till winter vocation.</a:t>
            </a:r>
          </a:p>
          <a:p>
            <a:endParaRPr lang="zh-CN" altLang="zh-CN" sz="7800" dirty="0"/>
          </a:p>
          <a:p>
            <a:r>
              <a:rPr lang="en-US" altLang="zh-CN" sz="7800" i="1" u="sng" dirty="0"/>
              <a:t>The Last Stage: Conclusion (March 2021- April 2021, Spring Semester 2021)</a:t>
            </a:r>
            <a:endParaRPr lang="en-US" altLang="zh-CN" sz="7800" dirty="0"/>
          </a:p>
          <a:p>
            <a:r>
              <a:rPr lang="en-US" altLang="zh-CN" sz="7800" dirty="0"/>
              <a:t>a conclusion secured whether this reform is feasible and valuable spread and carry on</a:t>
            </a:r>
          </a:p>
          <a:p>
            <a:r>
              <a:rPr lang="en-US" altLang="zh-CN" sz="7800" dirty="0"/>
              <a:t>paper publication as final report. </a:t>
            </a:r>
            <a:endParaRPr lang="zh-CN" altLang="zh-CN" sz="7800" dirty="0"/>
          </a:p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6232452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730</Words>
  <Application>Microsoft Office PowerPoint</Application>
  <PresentationFormat>宽屏</PresentationFormat>
  <Paragraphs>104</Paragraphs>
  <Slides>8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8</vt:i4>
      </vt:variant>
    </vt:vector>
  </HeadingPairs>
  <TitlesOfParts>
    <vt:vector size="12" baseType="lpstr">
      <vt:lpstr>等线</vt:lpstr>
      <vt:lpstr>等线 Light</vt:lpstr>
      <vt:lpstr>Arial</vt:lpstr>
      <vt:lpstr>Office 主题​​</vt:lpstr>
      <vt:lpstr> Research on the O2O and P2P Curriculum Reform of Business English Critical Reading and Writing Courses based on POA and Peer Review Theories                                       PANG Bo 1904875</vt:lpstr>
      <vt:lpstr>Research Background and Aims</vt:lpstr>
      <vt:lpstr>Theoretical Framework</vt:lpstr>
      <vt:lpstr>Methods and Methodology</vt:lpstr>
      <vt:lpstr>Data Collection and Analysis</vt:lpstr>
      <vt:lpstr>Data Collection and Analysis</vt:lpstr>
      <vt:lpstr>Ethical Issues </vt:lpstr>
      <vt:lpstr>Time Table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Bo PANG</dc:creator>
  <cp:lastModifiedBy>Bo PANG</cp:lastModifiedBy>
  <cp:revision>16</cp:revision>
  <dcterms:created xsi:type="dcterms:W3CDTF">2020-05-15T05:32:34Z</dcterms:created>
  <dcterms:modified xsi:type="dcterms:W3CDTF">2020-05-15T09:02:10Z</dcterms:modified>
</cp:coreProperties>
</file>