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83" r:id="rId19"/>
    <p:sldId id="284" r:id="rId20"/>
    <p:sldId id="285" r:id="rId21"/>
    <p:sldId id="286" r:id="rId22"/>
    <p:sldId id="287" r:id="rId23"/>
    <p:sldId id="276" r:id="rId24"/>
    <p:sldId id="2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8" d="100"/>
          <a:sy n="38" d="100"/>
        </p:scale>
        <p:origin x="44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DA50-E339-2311-133C-353602D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C8ADF-F377-056B-EBA9-BAAC0706B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2C84-CDA7-3F86-1421-B86F465B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45FBE-1FD5-A843-B641-CB10A1AE2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6320-BDF0-4CA0-C24E-984F12CA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7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6042-CE8C-3A2D-8466-2051BF49F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D4D3-D692-316A-DADC-EA5B97CB6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50B18-C11E-AD65-17A5-FE399FF4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8072-54FB-2E0E-0B66-4D1F9732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3B87-5F11-4850-CD23-CF3CAB7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D393-20A8-4A64-C79E-D676399F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EEB80-191F-8281-032C-A5D9CE18D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3DE08-B7DC-097E-91F5-D1BE1BF6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0BEE5-100F-052E-A2E0-7BF842E8F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8A737-E54E-DA53-EDBE-5AA8C6B0C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F1CC-3FED-5F0D-9FB5-33523623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F058A-7733-0B59-FC22-04F51DE5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AC298-5171-5C82-5CCB-E859DE040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702-76D3-E4C4-0EA7-A6C508D9F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860-7E58-27A1-D537-E8C0B4AA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37EA-B607-8B19-5460-A352D95C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15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A040-08C4-6273-AB60-C5C09CF40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9F7-4E7D-8F83-A566-52C8A0AA1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26C9-BEC6-D65E-4E57-67CFB7CD5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BB0C60-2C5D-2758-C23F-EC89AA378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FE57D3-6DAA-A91F-7692-356F65119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90F5C-4893-84A6-4038-C7716EBAB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B9B48-4560-A646-1E44-66925728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E979B-CD6D-53DA-F572-86912C3D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ED523-80CF-6971-DE71-2FE60163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A4AB4-41E6-F42F-6EB4-0C2AEC409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AFF-7D83-D585-0F75-97EEE07C4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BB9CD-8276-8975-2BEE-4674E161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5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CF848-3E9C-7D44-6A82-C06A49C8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C3572-E93C-0E52-1FAD-9C70392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BAB59-054B-E611-738D-7E265D97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AC22-F1B4-7DE7-41B9-7C6563CAE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E30-116B-B7D9-58A7-AF9D80C06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1D-B20C-DA34-DF96-BABA6ED5E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BCC7C-79C5-C6DA-F5C8-01B25DB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18172-420E-4E98-CE9A-000C96C44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B0DE4-54FA-33E0-8719-4FAAECE7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64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E4AB-4123-2C69-4434-113C9B62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3AB66-7392-A6BB-F0F6-029B9B65A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D7D9-69A9-E596-F231-36DD38AC0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3EBA0-B6DA-7077-9268-5E5C3561E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9C09-0713-B87E-A125-0036F482B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940A9-B9CF-5425-B451-E692216F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0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0ABE-6ED9-2578-109A-F1487DD83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B776F-9DC4-5456-52C5-9E2ACCF88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CBE0-6943-027E-EED7-544BCA68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69095-8106-03C1-A4B7-2A0B56A6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9F93-C9B6-18C7-F3D4-54C7B942A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415E5F-25D4-8B8D-9262-8EF6577C7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AC81C9-F9DB-F545-D003-9C73CB22E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E52F-0DA6-9D93-27D6-49153E074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175E4-30AC-5B75-348F-B1E02EB9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91EB7-C0B3-CC51-8E34-5D4DC37E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472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720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3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8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85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45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55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64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35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62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41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38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8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21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04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8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BC17D-60B3-768F-AA8A-7628F53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B2307-6138-3D08-EC75-941CDC86B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2C941-3031-8C9C-B510-F0E04BFD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5392E-B5F1-4DBB-B27F-81C7EEFDC7E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CED8F-D0AF-AE97-3FAD-A1E96EF76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253D-617F-DA98-21EA-E74759029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6" y="935038"/>
            <a:ext cx="10839449" cy="2852737"/>
          </a:xfrm>
        </p:spPr>
        <p:txBody>
          <a:bodyPr>
            <a:normAutofit/>
          </a:bodyPr>
          <a:lstStyle/>
          <a:p>
            <a:r>
              <a:rPr lang="en-GB" sz="4400" b="1" dirty="0"/>
              <a:t>Essentials of International Human Resource Management:</a:t>
            </a:r>
            <a:br>
              <a:rPr lang="en-GB" sz="4400" b="1" dirty="0"/>
            </a:br>
            <a:r>
              <a:rPr lang="en-GB" sz="3800" b="1" dirty="0"/>
              <a:t>The Theory and Practice of Managing People Globally</a:t>
            </a:r>
            <a:endParaRPr lang="en-GB" sz="3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975" y="3981450"/>
            <a:ext cx="8328025" cy="1346200"/>
          </a:xfrm>
        </p:spPr>
        <p:txBody>
          <a:bodyPr/>
          <a:lstStyle/>
          <a:p>
            <a:r>
              <a:rPr lang="en-GB" dirty="0"/>
              <a:t>John Opute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884CA-E10F-A855-2F49-75778887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/>
          <a:lstStyle/>
          <a:p>
            <a:r>
              <a:rPr lang="en-GB" b="1" dirty="0"/>
              <a:t>Chapter 03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DC8EA-8227-854D-EB50-718646839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Functional HRM Areas</a:t>
            </a:r>
          </a:p>
        </p:txBody>
      </p:sp>
    </p:spTree>
    <p:extLst>
      <p:ext uri="{BB962C8B-B14F-4D97-AF65-F5344CB8AC3E}">
        <p14:creationId xmlns:p14="http://schemas.microsoft.com/office/powerpoint/2010/main" val="286682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AE5324-D599-F5EF-F1D9-55D61DA39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823912"/>
          </a:xfrm>
        </p:spPr>
        <p:txBody>
          <a:bodyPr>
            <a:normAutofit/>
          </a:bodyPr>
          <a:lstStyle/>
          <a:p>
            <a:r>
              <a:rPr lang="en-GB" sz="4000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AFE1E-B2B2-057F-A10A-D4ECA352B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203575"/>
          </a:xfrm>
        </p:spPr>
        <p:txBody>
          <a:bodyPr>
            <a:normAutofit/>
          </a:bodyPr>
          <a:lstStyle/>
          <a:p>
            <a:r>
              <a:rPr lang="en-GB" dirty="0"/>
              <a:t>Understand the key reasons why organizations hire</a:t>
            </a:r>
          </a:p>
          <a:p>
            <a:r>
              <a:rPr lang="en-GB" dirty="0"/>
              <a:t>Understand the recruitment methods for attracting potential local and international assignees</a:t>
            </a:r>
          </a:p>
          <a:p>
            <a:r>
              <a:rPr lang="en-GB" dirty="0"/>
              <a:t>Explain the selection process of international assignees</a:t>
            </a:r>
          </a:p>
          <a:p>
            <a:r>
              <a:rPr lang="en-GB" dirty="0"/>
              <a:t>Consider the correlation between recruitment &amp; selection and successful international assignment</a:t>
            </a:r>
          </a:p>
        </p:txBody>
      </p:sp>
    </p:spTree>
    <p:extLst>
      <p:ext uri="{BB962C8B-B14F-4D97-AF65-F5344CB8AC3E}">
        <p14:creationId xmlns:p14="http://schemas.microsoft.com/office/powerpoint/2010/main" val="3892358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CE679-204C-B60C-AD25-3239D0105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Terminology (Recapping)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2056B-AA93-6A68-51D5-470BDD319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Recruitment</a:t>
            </a:r>
          </a:p>
          <a:p>
            <a:r>
              <a:rPr lang="en-GB" dirty="0"/>
              <a:t>The process of attracting suitably qualified applicants for a specific position. From the pool of applicants, a competent person could be selected.</a:t>
            </a:r>
          </a:p>
          <a:p>
            <a:pPr marL="0" indent="0">
              <a:buNone/>
            </a:pPr>
            <a:r>
              <a:rPr lang="en-GB" dirty="0"/>
              <a:t>Selection</a:t>
            </a:r>
          </a:p>
          <a:p>
            <a:r>
              <a:rPr lang="en-GB" dirty="0"/>
              <a:t>The process of choosing and appointing a competent applicant for a position from among a pool of suitable qualified applicants who have been shortlisted.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88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BEB5-C1F0-F5CD-2D81-ED59DF52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Further Terminologies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41FDA-6CFA-391E-D6B9-21B19475E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Expatriate</a:t>
            </a:r>
          </a:p>
          <a:p>
            <a:r>
              <a:rPr lang="en-GB" dirty="0"/>
              <a:t>Home country employee who takes up employment in an overseas subsidiary of a company for a substantial amount of time</a:t>
            </a:r>
          </a:p>
          <a:p>
            <a:pPr marL="0" indent="0">
              <a:buNone/>
            </a:pPr>
            <a:r>
              <a:rPr lang="en-GB" dirty="0"/>
              <a:t>HCN</a:t>
            </a:r>
          </a:p>
          <a:p>
            <a:r>
              <a:rPr lang="en-GB" dirty="0"/>
              <a:t>An employee who is a national of the country where a subsidiary or foreign company is based</a:t>
            </a:r>
          </a:p>
          <a:p>
            <a:pPr marL="0" indent="0">
              <a:buNone/>
            </a:pPr>
            <a:r>
              <a:rPr lang="en-GB" dirty="0"/>
              <a:t>TCN</a:t>
            </a:r>
          </a:p>
          <a:p>
            <a:r>
              <a:rPr lang="en-GB" dirty="0"/>
              <a:t>An employee who originates from a country which is neither the home or host country</a:t>
            </a:r>
          </a:p>
        </p:txBody>
      </p:sp>
    </p:spTree>
    <p:extLst>
      <p:ext uri="{BB962C8B-B14F-4D97-AF65-F5344CB8AC3E}">
        <p14:creationId xmlns:p14="http://schemas.microsoft.com/office/powerpoint/2010/main" val="2622470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7E9-EBD2-DEBF-C462-F94541C8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14299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Recruitment and selection in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C0BE2-D46D-19E3-1DF9-6597EEFEB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219729"/>
            <a:ext cx="10629900" cy="438520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Expansion</a:t>
            </a:r>
          </a:p>
          <a:p>
            <a:r>
              <a:rPr lang="en-GB" dirty="0"/>
              <a:t>Acquisition or merger</a:t>
            </a:r>
          </a:p>
          <a:p>
            <a:pPr lvl="1"/>
            <a:r>
              <a:rPr lang="en-GB" dirty="0"/>
              <a:t>new ‘blood’.</a:t>
            </a:r>
          </a:p>
          <a:p>
            <a:r>
              <a:rPr lang="en-GB" dirty="0"/>
              <a:t>Reorganization</a:t>
            </a:r>
          </a:p>
          <a:p>
            <a:pPr lvl="1"/>
            <a:r>
              <a:rPr lang="en-GB" dirty="0"/>
              <a:t>New products, services and growth can call for new staff</a:t>
            </a:r>
          </a:p>
          <a:p>
            <a:r>
              <a:rPr lang="en-GB" dirty="0"/>
              <a:t>Changing technology</a:t>
            </a:r>
          </a:p>
          <a:p>
            <a:r>
              <a:rPr lang="en-GB" dirty="0"/>
              <a:t>Staff maintenance</a:t>
            </a:r>
          </a:p>
          <a:p>
            <a:r>
              <a:rPr lang="en-GB" dirty="0"/>
              <a:t>Need to replace staff retiring, leaving, or being promoted, etc.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65% of 150 UK companies interviewed see recruitment and selection as strategic issues (CIPD, 2000:20)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645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5FE3-CE1E-7215-B9A1-E574C3D8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Recruitment and selection in context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3AB0-87E2-867A-D89C-C9DA0DA8E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Acquiring the right skills</a:t>
            </a:r>
          </a:p>
          <a:p>
            <a:r>
              <a:rPr lang="en-GB" dirty="0"/>
              <a:t>Skill shortages can be observed in many occupational areas, e.g. fewer graduates in maths, physics, chemistry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Attracting those with ability/potential</a:t>
            </a:r>
          </a:p>
          <a:p>
            <a:r>
              <a:rPr lang="en-GB" dirty="0"/>
              <a:t>Attracting from a wide pool gives organizations better opportunities in finding the right people, e.g. among disabled, ethnic minority, new graduates, etc.</a:t>
            </a:r>
          </a:p>
        </p:txBody>
      </p:sp>
    </p:spTree>
    <p:extLst>
      <p:ext uri="{BB962C8B-B14F-4D97-AF65-F5344CB8AC3E}">
        <p14:creationId xmlns:p14="http://schemas.microsoft.com/office/powerpoint/2010/main" val="878246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95BD-831A-9DA6-B5E2-E4F000FF8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Recruitment and selection in context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1602-44E8-3982-DB8C-3AA91E582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Making the most of the market</a:t>
            </a:r>
          </a:p>
          <a:p>
            <a:r>
              <a:rPr lang="en-GB" dirty="0"/>
              <a:t>Attract staff from both the national territory and talent from elsewhere</a:t>
            </a:r>
          </a:p>
          <a:p>
            <a:pPr marL="0" indent="0">
              <a:buNone/>
            </a:pPr>
            <a:r>
              <a:rPr lang="en-GB" dirty="0"/>
              <a:t>Cost reduction</a:t>
            </a:r>
          </a:p>
          <a:p>
            <a:r>
              <a:rPr lang="en-GB" dirty="0"/>
              <a:t>If right people are found cost of recruitment could be minimized and better retention possible</a:t>
            </a:r>
          </a:p>
          <a:p>
            <a:pPr marL="0" indent="0">
              <a:buNone/>
            </a:pPr>
            <a:r>
              <a:rPr lang="en-GB" dirty="0"/>
              <a:t>PR</a:t>
            </a:r>
          </a:p>
          <a:p>
            <a:r>
              <a:rPr lang="en-GB" dirty="0"/>
              <a:t>The quality of recruitment has an impact on how the organization is perceived as an employer. “R&amp;S is part of public image”(CIPD, 2000:14)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925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A4EC8-A0B2-881F-E3F0-414C17C05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2C6F-668E-1F5B-62A7-482D7CA5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Recruitment and selection in context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CD47-8C10-CCE3-19EB-93545C3B2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dirty="0"/>
              <a:t>Role of the IHR Officer/Manager</a:t>
            </a:r>
          </a:p>
          <a:p>
            <a:pPr>
              <a:lnSpc>
                <a:spcPct val="80000"/>
              </a:lnSpc>
            </a:pPr>
            <a:r>
              <a:rPr lang="en-GB" dirty="0"/>
              <a:t>Ensure that employee has the right skills at the outset</a:t>
            </a:r>
          </a:p>
          <a:p>
            <a:pPr>
              <a:lnSpc>
                <a:spcPct val="80000"/>
              </a:lnSpc>
            </a:pPr>
            <a:r>
              <a:rPr lang="en-GB" dirty="0"/>
              <a:t>Ensure that employee has developmental potential</a:t>
            </a:r>
          </a:p>
          <a:p>
            <a:pPr>
              <a:lnSpc>
                <a:spcPct val="80000"/>
              </a:lnSpc>
            </a:pPr>
            <a:r>
              <a:rPr lang="en-GB" dirty="0"/>
              <a:t>Ensure that employee will fit in organization (subsidiary) culture and national culture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273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0799-A2B6-CF3F-9259-A58D858F7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Recruitment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7632-940C-D8C8-FBFE-7B697418C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Several ways of attracting potential candidates</a:t>
            </a:r>
          </a:p>
          <a:p>
            <a:r>
              <a:rPr lang="en-GB" dirty="0"/>
              <a:t>Headhunting: usually for senior positions and when time is of essence</a:t>
            </a:r>
          </a:p>
          <a:p>
            <a:r>
              <a:rPr lang="en-GB" dirty="0"/>
              <a:t>Cross-national advertising: usually where local opportunities are limited.</a:t>
            </a:r>
          </a:p>
          <a:p>
            <a:r>
              <a:rPr lang="en-GB" dirty="0"/>
              <a:t>Internet recruitment: taking advantage of technology and the advantage of a large pool of applicants </a:t>
            </a:r>
          </a:p>
          <a:p>
            <a:r>
              <a:rPr lang="en-GB" dirty="0"/>
              <a:t>International graduate programmes: usually targeted as a source of ‘succession planning’ for multinationals. </a:t>
            </a:r>
          </a:p>
        </p:txBody>
      </p:sp>
    </p:spTree>
    <p:extLst>
      <p:ext uri="{BB962C8B-B14F-4D97-AF65-F5344CB8AC3E}">
        <p14:creationId xmlns:p14="http://schemas.microsoft.com/office/powerpoint/2010/main" val="32813815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BBD1-62E9-7428-BA69-75D900F2D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Selection methods in MNCs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F3826-0545-9301-E873-7CB359E16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9862"/>
            <a:ext cx="10629900" cy="3978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Interviews</a:t>
            </a:r>
          </a:p>
          <a:p>
            <a:r>
              <a:rPr lang="en-GB" dirty="0"/>
              <a:t>Formal questions with both home office staff and host country manager</a:t>
            </a:r>
          </a:p>
          <a:p>
            <a:pPr marL="0" indent="0">
              <a:buNone/>
            </a:pPr>
            <a:r>
              <a:rPr lang="en-GB" dirty="0"/>
              <a:t>Assessment centres</a:t>
            </a:r>
          </a:p>
          <a:p>
            <a:r>
              <a:rPr lang="en-GB" dirty="0"/>
              <a:t>Series/mixture of tests, simulations and interviews often over a few days. Designed to evaluate suitability, skills and potential.</a:t>
            </a:r>
          </a:p>
          <a:p>
            <a:pPr marL="0" indent="0">
              <a:buNone/>
            </a:pPr>
            <a:r>
              <a:rPr lang="en-GB" dirty="0"/>
              <a:t>Psychological testing</a:t>
            </a:r>
          </a:p>
          <a:p>
            <a:r>
              <a:rPr lang="en-GB" dirty="0"/>
              <a:t>E.g. aptitude tests, interest test, trainability test. </a:t>
            </a:r>
          </a:p>
          <a:p>
            <a:r>
              <a:rPr lang="en-GB" dirty="0"/>
              <a:t>Used to provide a measure of a candidate’s ability or potential.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420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D078-8CC7-40FA-1D61-7F688AC7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Selection methods in MNCs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9AE4-4606-B0D7-7652-EE8281018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Committee decision</a:t>
            </a:r>
          </a:p>
          <a:p>
            <a:r>
              <a:rPr lang="en-GB" dirty="0"/>
              <a:t>A group of people make decision by looking at applicant’s past performance, potential future potential, and preference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Career planning</a:t>
            </a:r>
          </a:p>
          <a:p>
            <a:r>
              <a:rPr lang="en-GB" dirty="0"/>
              <a:t>An applicant can be selected if overseas posting is part of career plan in the company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426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6D97-8D1D-F3A0-5DE1-F2C97A73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Selection methods in MNCs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A8FF4-B30B-A088-6568-91B8508D0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Recommendation</a:t>
            </a:r>
          </a:p>
          <a:p>
            <a:r>
              <a:rPr lang="en-GB" dirty="0"/>
              <a:t>Managers recommend an employee, usually because they know their capability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Self-nomination</a:t>
            </a:r>
          </a:p>
          <a:p>
            <a:r>
              <a:rPr lang="en-GB" dirty="0"/>
              <a:t>Individuals volunteer for a particular overseas assignment having self-assessed their ability to adapt</a:t>
            </a:r>
          </a:p>
        </p:txBody>
      </p:sp>
    </p:spTree>
    <p:extLst>
      <p:ext uri="{BB962C8B-B14F-4D97-AF65-F5344CB8AC3E}">
        <p14:creationId xmlns:p14="http://schemas.microsoft.com/office/powerpoint/2010/main" val="1927808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3FF3-110B-66B0-F095-88456175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Selection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6BCBD-A35D-362F-169D-B92E5D94C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20309"/>
            <a:ext cx="10629900" cy="3978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Technical expertise</a:t>
            </a:r>
          </a:p>
          <a:p>
            <a:pPr marL="0" indent="0">
              <a:buNone/>
            </a:pPr>
            <a:r>
              <a:rPr lang="en-GB" dirty="0"/>
              <a:t>  - Is job suitability same as perceived ability?</a:t>
            </a:r>
          </a:p>
          <a:p>
            <a:pPr marL="0" indent="0">
              <a:buNone/>
            </a:pPr>
            <a:r>
              <a:rPr lang="en-GB" dirty="0"/>
              <a:t>Willingness to go on expatriation</a:t>
            </a:r>
          </a:p>
          <a:p>
            <a:pPr marL="0" indent="0">
              <a:buNone/>
            </a:pPr>
            <a:r>
              <a:rPr lang="en-GB" dirty="0"/>
              <a:t>  - Career planning versus succession planning</a:t>
            </a:r>
          </a:p>
          <a:p>
            <a:pPr marL="0" indent="0">
              <a:buNone/>
            </a:pPr>
            <a:r>
              <a:rPr lang="en-GB" dirty="0"/>
              <a:t>Profiles</a:t>
            </a:r>
          </a:p>
          <a:p>
            <a:pPr marL="0" indent="0">
              <a:buNone/>
            </a:pPr>
            <a:r>
              <a:rPr lang="en-GB" dirty="0"/>
              <a:t>  - Work background</a:t>
            </a:r>
          </a:p>
          <a:p>
            <a:pPr marL="0" indent="0">
              <a:buNone/>
            </a:pPr>
            <a:r>
              <a:rPr lang="en-GB" dirty="0"/>
              <a:t>  - Family status</a:t>
            </a:r>
          </a:p>
          <a:p>
            <a:pPr marL="0" indent="0">
              <a:buNone/>
            </a:pPr>
            <a:r>
              <a:rPr lang="en-GB" dirty="0"/>
              <a:t>  - Health status</a:t>
            </a:r>
          </a:p>
        </p:txBody>
      </p:sp>
    </p:spTree>
    <p:extLst>
      <p:ext uri="{BB962C8B-B14F-4D97-AF65-F5344CB8AC3E}">
        <p14:creationId xmlns:p14="http://schemas.microsoft.com/office/powerpoint/2010/main" val="4231460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48AA6-CDEB-DDC1-EDBD-77352EC43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Selection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2C42D-2475-D9F5-50E5-E0606312E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Cultural awareness</a:t>
            </a:r>
          </a:p>
          <a:p>
            <a:pPr marL="0" indent="0">
              <a:buNone/>
            </a:pPr>
            <a:r>
              <a:rPr lang="en-GB" dirty="0"/>
              <a:t>  -Does cultural intelligence matter?</a:t>
            </a:r>
          </a:p>
          <a:p>
            <a:pPr marL="0" indent="0">
              <a:buNone/>
            </a:pPr>
            <a:r>
              <a:rPr lang="en-GB" dirty="0"/>
              <a:t>Candidate maturity</a:t>
            </a:r>
          </a:p>
          <a:p>
            <a:pPr marL="0" indent="0">
              <a:buNone/>
            </a:pPr>
            <a:r>
              <a:rPr lang="en-GB" dirty="0"/>
              <a:t>  - Does age matter?</a:t>
            </a:r>
          </a:p>
          <a:p>
            <a:pPr marL="0" indent="0">
              <a:buNone/>
            </a:pPr>
            <a:r>
              <a:rPr lang="en-GB" dirty="0"/>
              <a:t>Language abilities</a:t>
            </a:r>
          </a:p>
          <a:p>
            <a:pPr marL="0" indent="0">
              <a:buNone/>
            </a:pPr>
            <a:r>
              <a:rPr lang="en-GB" dirty="0"/>
              <a:t> - Does language training matter?</a:t>
            </a:r>
          </a:p>
          <a:p>
            <a:pPr marL="0" indent="0">
              <a:buNone/>
            </a:pPr>
            <a:r>
              <a:rPr lang="en-GB" dirty="0"/>
              <a:t>Personal characteristics</a:t>
            </a:r>
          </a:p>
          <a:p>
            <a:pPr marL="0" indent="0">
              <a:buNone/>
            </a:pPr>
            <a:r>
              <a:rPr lang="en-GB" dirty="0"/>
              <a:t>  - What constitutes personal characteristics?</a:t>
            </a:r>
          </a:p>
        </p:txBody>
      </p:sp>
    </p:spTree>
    <p:extLst>
      <p:ext uri="{BB962C8B-B14F-4D97-AF65-F5344CB8AC3E}">
        <p14:creationId xmlns:p14="http://schemas.microsoft.com/office/powerpoint/2010/main" val="1142676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EF20-FD3F-23D2-3CC8-A43EB0A6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Selection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8396D-9FAF-9A1F-9D02-144F4853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899" y="1825625"/>
            <a:ext cx="10524203" cy="3978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Importance of the spouse</a:t>
            </a:r>
          </a:p>
          <a:p>
            <a:endParaRPr lang="en-GB" dirty="0"/>
          </a:p>
          <a:p>
            <a:r>
              <a:rPr lang="en-GB" dirty="0"/>
              <a:t>Increasing number of dual career couples</a:t>
            </a:r>
          </a:p>
          <a:p>
            <a:r>
              <a:rPr lang="en-GB" dirty="0"/>
              <a:t>If spouse not accounted for, expatriate assignment can be declined</a:t>
            </a:r>
          </a:p>
          <a:p>
            <a:pPr lvl="1"/>
            <a:r>
              <a:rPr lang="en-GB" dirty="0"/>
              <a:t>More companies use intercompany networks to find suitable position for spouse in same location</a:t>
            </a:r>
          </a:p>
          <a:p>
            <a:pPr lvl="1"/>
            <a:r>
              <a:rPr lang="en-GB" dirty="0"/>
              <a:t>More firms seek the opinion of the spouse on the international assignment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576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8ED16-5CCC-9768-325C-6AEB9DB6C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Selection criteria: Overseas Assignment: Inventory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13FAD-27E7-E6E0-078A-5BF76A38B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Most checks seek to:</a:t>
            </a:r>
          </a:p>
          <a:p>
            <a:r>
              <a:rPr lang="en-GB" dirty="0"/>
              <a:t>assess each individual in all the areas covered</a:t>
            </a:r>
          </a:p>
          <a:p>
            <a:r>
              <a:rPr lang="en-GB" dirty="0"/>
              <a:t>assess applicant’s motivations, expectations and social attributes (including interpersonal skills)</a:t>
            </a:r>
          </a:p>
          <a:p>
            <a:r>
              <a:rPr lang="en-GB" dirty="0"/>
              <a:t>assist individuals in understanding their ability to cope and live in a different culture</a:t>
            </a:r>
          </a:p>
          <a:p>
            <a:r>
              <a:rPr lang="en-GB" dirty="0"/>
              <a:t>compare applicant’s profile with others’</a:t>
            </a:r>
          </a:p>
          <a:p>
            <a:r>
              <a:rPr lang="en-GB" dirty="0"/>
              <a:t>show areas in which to concentrate efforts when preparing candidates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6450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EA87A-AA8A-B99F-8593-A32954AD3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 Limitations of the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B765-D483-A3C6-CF3B-26585E32A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 many criteria to assess</a:t>
            </a:r>
          </a:p>
          <a:p>
            <a:r>
              <a:rPr lang="en-GB" dirty="0"/>
              <a:t>Some criteria are subjective and difficult to assess/measure, e.g. interspersal skills</a:t>
            </a:r>
          </a:p>
          <a:p>
            <a:r>
              <a:rPr lang="en-GB" dirty="0"/>
              <a:t>Can lead to lengthy recruitment and selection process</a:t>
            </a:r>
          </a:p>
          <a:p>
            <a:r>
              <a:rPr lang="en-GB" dirty="0"/>
              <a:t>Assumes that adaptability is predictable and ignores some contextual issues – such as possible cultural shocks</a:t>
            </a:r>
          </a:p>
        </p:txBody>
      </p:sp>
    </p:spTree>
    <p:extLst>
      <p:ext uri="{BB962C8B-B14F-4D97-AF65-F5344CB8AC3E}">
        <p14:creationId xmlns:p14="http://schemas.microsoft.com/office/powerpoint/2010/main" val="35529004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72942-D921-AAAC-109B-91CC5D838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legal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90259-52FD-427C-A21B-5FF9F80B1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Due to potential conflict between home and host country legal practices, selection should be first platform for informing applicants</a:t>
            </a:r>
          </a:p>
          <a:p>
            <a:endParaRPr lang="en-GB" dirty="0"/>
          </a:p>
          <a:p>
            <a:r>
              <a:rPr lang="en-GB" dirty="0"/>
              <a:t>Necessity to comply with local laws</a:t>
            </a:r>
          </a:p>
          <a:p>
            <a:pPr lvl="1"/>
            <a:r>
              <a:rPr lang="en-GB" dirty="0"/>
              <a:t>E.g. recruitment of women in certain occupation</a:t>
            </a:r>
          </a:p>
          <a:p>
            <a:r>
              <a:rPr lang="en-GB" dirty="0"/>
              <a:t>Selection to take account of host country immigration laws, e.g. visa and work permit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735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E9A95-5AD9-6B1C-BE60-E3B728A6C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Correlation recruitment/selection and Successful 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96AC9-F21B-0103-667E-FBE2A7CD9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3959226"/>
            <a:ext cx="10629900" cy="132556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Although there is always a margin of error, often good recruitment and selection will significantly reduce the risk of failure in International staffing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620A846-599F-5D1C-AEAE-240D7D3DCC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9088" y="2005541"/>
            <a:ext cx="2592387" cy="120370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dirty="0"/>
              <a:t>Effective Recruitment &amp; </a:t>
            </a:r>
          </a:p>
          <a:p>
            <a:pPr algn="ctr" eaLnBrk="1" hangingPunct="1"/>
            <a:r>
              <a:rPr lang="en-GB" altLang="en-US" dirty="0"/>
              <a:t>selection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7E8F29A-49DC-271A-E318-CF755E99E5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4212" y="2005541"/>
            <a:ext cx="2305050" cy="120370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chemeClr val="tx1">
                    <a:lumMod val="50000"/>
                  </a:schemeClr>
                </a:solidFill>
              </a:rPr>
              <a:t>Successful IA</a:t>
            </a:r>
          </a:p>
        </p:txBody>
      </p:sp>
      <p:sp>
        <p:nvSpPr>
          <p:cNvPr id="6" name="AutoShape 8">
            <a:extLst>
              <a:ext uri="{FF2B5EF4-FFF2-40B4-BE49-F238E27FC236}">
                <a16:creationId xmlns:a16="http://schemas.microsoft.com/office/drawing/2014/main" id="{B34BE26B-90AE-D7AC-C59C-966F3D3748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9687" y="233918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28636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FB52F-C110-34DF-F1C9-0056F1287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Correlation recruitment/selection and Successful 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E1C66-9CF4-D101-552A-AFD216890F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Mistakes in candidate selection is one of the key causes for business failure</a:t>
            </a:r>
          </a:p>
          <a:p>
            <a:pPr marL="0" indent="0">
              <a:buNone/>
            </a:pPr>
            <a:r>
              <a:rPr lang="en-GB" dirty="0"/>
              <a:t>  - Mistakes occur in local staff sourcing</a:t>
            </a:r>
          </a:p>
          <a:p>
            <a:pPr marL="0" indent="0">
              <a:buNone/>
            </a:pPr>
            <a:r>
              <a:rPr lang="en-GB" dirty="0"/>
              <a:t>  - Mistakes occur in international staff sourcing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7451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84647-F5AB-98D4-27AD-091FF3647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63C11-73AE-FE68-2158-BAF5EF268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04335"/>
            <a:ext cx="10629900" cy="4299565"/>
          </a:xfrm>
        </p:spPr>
        <p:txBody>
          <a:bodyPr>
            <a:normAutofit/>
          </a:bodyPr>
          <a:lstStyle/>
          <a:p>
            <a:r>
              <a:rPr lang="en-GB" dirty="0"/>
              <a:t>Investing in recruitment and selection at any level (including international assignees) is a strategic and expensive activity. </a:t>
            </a:r>
          </a:p>
          <a:p>
            <a:r>
              <a:rPr lang="en-GB" dirty="0"/>
              <a:t>It is therefore important to get it right</a:t>
            </a:r>
          </a:p>
          <a:p>
            <a:r>
              <a:rPr lang="en-GB" dirty="0"/>
              <a:t>Getting the process wrong could cost more to the organization</a:t>
            </a:r>
          </a:p>
          <a:p>
            <a:r>
              <a:rPr lang="en-GB" dirty="0"/>
              <a:t>When selecting, the IHR needs to consider the receiving manager and location</a:t>
            </a:r>
          </a:p>
          <a:p>
            <a:r>
              <a:rPr lang="en-GB" dirty="0"/>
              <a:t>Beware of the cultural difficulties.</a:t>
            </a:r>
          </a:p>
        </p:txBody>
      </p:sp>
    </p:spTree>
    <p:extLst>
      <p:ext uri="{BB962C8B-B14F-4D97-AF65-F5344CB8AC3E}">
        <p14:creationId xmlns:p14="http://schemas.microsoft.com/office/powerpoint/2010/main" val="25559772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03FC-1A58-070B-07A7-EB8437021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25D5-3D5E-39C9-4C64-7A484F2CC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55" y="1439862"/>
            <a:ext cx="10629900" cy="3978275"/>
          </a:xfrm>
        </p:spPr>
        <p:txBody>
          <a:bodyPr>
            <a:normAutofit/>
          </a:bodyPr>
          <a:lstStyle/>
          <a:p>
            <a:r>
              <a:rPr lang="en-GB" sz="1600" dirty="0"/>
              <a:t>Boxall, P &amp; Purcell, J. (2016) Strategy and Human Resource Management (4th ed.), Basingstoke: Palgrave.</a:t>
            </a:r>
          </a:p>
          <a:p>
            <a:r>
              <a:rPr lang="en-GB" sz="1600" dirty="0" err="1"/>
              <a:t>Deresky</a:t>
            </a:r>
            <a:r>
              <a:rPr lang="en-GB" sz="1600" dirty="0"/>
              <a:t>, H (2017) International Management: Managing Across Borders and Cultures. London: Pearson.</a:t>
            </a:r>
          </a:p>
          <a:p>
            <a:r>
              <a:rPr lang="en-GB" sz="1600" dirty="0"/>
              <a:t>Edwards, T &amp; Rees, C. (2011) International Human Resource Management: Globalization, National Systems and Multinational Companies (2nd ed.) Harlow: Pearson</a:t>
            </a:r>
          </a:p>
          <a:p>
            <a:r>
              <a:rPr lang="en-GB" sz="1600" dirty="0" err="1"/>
              <a:t>Harzing</a:t>
            </a:r>
            <a:r>
              <a:rPr lang="en-GB" sz="1600" dirty="0"/>
              <a:t>, A. W &amp; </a:t>
            </a:r>
            <a:r>
              <a:rPr lang="en-GB" sz="1600" dirty="0" err="1"/>
              <a:t>Pinnington</a:t>
            </a:r>
            <a:r>
              <a:rPr lang="en-GB" sz="1600" dirty="0"/>
              <a:t>, A. (2016) International Human Resource Management, SAGE Publications Ltd, London.</a:t>
            </a:r>
          </a:p>
          <a:p>
            <a:r>
              <a:rPr lang="en-GB" sz="1600" dirty="0"/>
              <a:t>Tarique, I; Briscoe, D., Schuler, R. (2016) International Human Resource Management: Policies and Practices for Multinational Enterprises (5th ed.). London: Routledge. </a:t>
            </a:r>
          </a:p>
          <a:p>
            <a:r>
              <a:rPr lang="en-GB" sz="1600" dirty="0"/>
              <a:t>Briscoe, D., Schuler, R. and Tarique, I. (2012) International Human Resource Management: Policies and Practices for Multinational Enterprises. London: Routledge.</a:t>
            </a:r>
          </a:p>
          <a:p>
            <a:r>
              <a:rPr lang="en-GB" sz="1600" dirty="0"/>
              <a:t>CIPD (2000) Recruitment &amp; selection, Workbook 2, London: CIPD</a:t>
            </a:r>
          </a:p>
          <a:p>
            <a:r>
              <a:rPr lang="en-GB" sz="1600" dirty="0"/>
              <a:t>Harris, H, Brewster, C &amp; Sparrow, P (2003) International human resource management, London: CIPD.</a:t>
            </a:r>
          </a:p>
          <a:p>
            <a:r>
              <a:rPr lang="en-GB" sz="1600" dirty="0"/>
              <a:t>Opute, J. (2020) HRM in Africa: New scenarios and challenges in an emerging economy. London: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58395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1303</Words>
  <Application>Microsoft Office PowerPoint</Application>
  <PresentationFormat>Widescreen</PresentationFormat>
  <Paragraphs>144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Kogan Page</vt:lpstr>
      <vt:lpstr>Essentials of International Human Resource Management: The Theory and Practice of Managing People Globally</vt:lpstr>
      <vt:lpstr>Chapter 03 </vt:lpstr>
      <vt:lpstr>Learning Objectives</vt:lpstr>
      <vt:lpstr>Terminology (Recapping)</vt:lpstr>
      <vt:lpstr>Further Terminologies</vt:lpstr>
      <vt:lpstr>Recruitment and selection in context</vt:lpstr>
      <vt:lpstr>Recruitment and selection in context (cont.)</vt:lpstr>
      <vt:lpstr>Recruitment and selection in context (cont.)</vt:lpstr>
      <vt:lpstr>Recruitment and selection in context (cont.)</vt:lpstr>
      <vt:lpstr>Recruitment methods</vt:lpstr>
      <vt:lpstr>Selection methods in MNCs</vt:lpstr>
      <vt:lpstr>Selection methods in MNCs (cont.)</vt:lpstr>
      <vt:lpstr>Selection methods in MNCs (cont.)</vt:lpstr>
      <vt:lpstr>Selection criteria</vt:lpstr>
      <vt:lpstr>Selection criteria (cont.)</vt:lpstr>
      <vt:lpstr>Selection criteria (cont.)</vt:lpstr>
      <vt:lpstr>Selection criteria: Overseas Assignment: Inventory check</vt:lpstr>
      <vt:lpstr> Limitations of the checks</vt:lpstr>
      <vt:lpstr>The legal perspective</vt:lpstr>
      <vt:lpstr>Correlation recruitment/selection and Successful IA</vt:lpstr>
      <vt:lpstr>Correlation recruitment/selection and Successful IA (cont.)</vt:lpstr>
      <vt:lpstr>Summary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Change Enterprise Risk Management:  A practical guide to reaching net zero goals.</dc:title>
  <dc:creator>Anne-Marie Heeney</dc:creator>
  <cp:lastModifiedBy>Anne-Marie Heeney</cp:lastModifiedBy>
  <cp:revision>13</cp:revision>
  <dcterms:created xsi:type="dcterms:W3CDTF">2023-02-10T13:40:50Z</dcterms:created>
  <dcterms:modified xsi:type="dcterms:W3CDTF">2024-11-22T12:11:52Z</dcterms:modified>
</cp:coreProperties>
</file>