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5" autoAdjust="0"/>
    <p:restoredTop sz="94660"/>
  </p:normalViewPr>
  <p:slideViewPr>
    <p:cSldViewPr snapToGrid="0">
      <p:cViewPr>
        <p:scale>
          <a:sx n="125" d="100"/>
          <a:sy n="125" d="100"/>
        </p:scale>
        <p:origin x="90" y="-7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Numbers</a:t>
            </a:r>
            <a:r>
              <a:rPr lang="en-US" baseline="0" dirty="0"/>
              <a:t> of Visitors to Stonehenge </a:t>
            </a:r>
          </a:p>
          <a:p>
            <a:pPr>
              <a:defRPr/>
            </a:pPr>
            <a:r>
              <a:rPr lang="en-US" baseline="0" dirty="0"/>
              <a:t>between 2004 and 2018</a:t>
            </a:r>
            <a:endParaRPr lang="en-US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Visitors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Sheet1!$A$2:$A$16</c:f>
              <c:numCache>
                <c:formatCode>General</c:formatCode>
                <c:ptCount val="15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  <c:pt idx="11">
                  <c:v>2015</c:v>
                </c:pt>
                <c:pt idx="12">
                  <c:v>2016</c:v>
                </c:pt>
                <c:pt idx="13">
                  <c:v>2017</c:v>
                </c:pt>
                <c:pt idx="14">
                  <c:v>2018</c:v>
                </c:pt>
              </c:numCache>
            </c:numRef>
          </c:cat>
          <c:val>
            <c:numRef>
              <c:f>Sheet1!$B$2:$B$16</c:f>
              <c:numCache>
                <c:formatCode>General</c:formatCode>
                <c:ptCount val="15"/>
                <c:pt idx="0">
                  <c:v>817924</c:v>
                </c:pt>
                <c:pt idx="1">
                  <c:v>833617</c:v>
                </c:pt>
                <c:pt idx="2">
                  <c:v>879393</c:v>
                </c:pt>
                <c:pt idx="3">
                  <c:v>869432</c:v>
                </c:pt>
                <c:pt idx="4">
                  <c:v>883603</c:v>
                </c:pt>
                <c:pt idx="5">
                  <c:v>990705</c:v>
                </c:pt>
                <c:pt idx="6">
                  <c:v>1009973</c:v>
                </c:pt>
                <c:pt idx="7">
                  <c:v>1099656</c:v>
                </c:pt>
                <c:pt idx="8">
                  <c:v>1043756</c:v>
                </c:pt>
                <c:pt idx="9">
                  <c:v>1241296</c:v>
                </c:pt>
                <c:pt idx="10" formatCode="#,##0">
                  <c:v>1346177</c:v>
                </c:pt>
                <c:pt idx="11">
                  <c:v>1366758</c:v>
                </c:pt>
                <c:pt idx="12">
                  <c:v>1381855</c:v>
                </c:pt>
                <c:pt idx="13">
                  <c:v>1582532</c:v>
                </c:pt>
                <c:pt idx="14">
                  <c:v>1555868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95C-4220-92DD-37DE5A2729E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43466864"/>
        <c:axId val="543468176"/>
      </c:lineChart>
      <c:dateAx>
        <c:axId val="543466864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43468176"/>
        <c:crosses val="autoZero"/>
        <c:auto val="0"/>
        <c:lblOffset val="100"/>
        <c:baseTimeUnit val="days"/>
      </c:dateAx>
      <c:valAx>
        <c:axId val="5434681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Number</a:t>
                </a:r>
                <a:r>
                  <a:rPr lang="en-GB" baseline="0" dirty="0"/>
                  <a:t> of Visitors</a:t>
                </a:r>
                <a:endParaRPr lang="en-GB" dirty="0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4346686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74423" y="802298"/>
            <a:ext cx="8637073" cy="2920713"/>
          </a:xfrm>
        </p:spPr>
        <p:txBody>
          <a:bodyPr bIns="0" anchor="b">
            <a:normAutofit/>
          </a:bodyPr>
          <a:lstStyle>
            <a:lvl1pPr algn="ctr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74424" y="3724074"/>
            <a:ext cx="8637072" cy="977621"/>
          </a:xfrm>
        </p:spPr>
        <p:txBody>
          <a:bodyPr tIns="91440" bIns="91440">
            <a:normAutofit/>
          </a:bodyPr>
          <a:lstStyle>
            <a:lvl1pPr marL="0" indent="0" algn="ctr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781CD-0C8F-4EBA-80B3-ACBA35A36F21}" type="datetimeFigureOut">
              <a:rPr lang="en-GB" smtClean="0"/>
              <a:t>10/04/2019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1579" y="329307"/>
            <a:ext cx="5626774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76834" y="798973"/>
            <a:ext cx="811019" cy="503578"/>
          </a:xfrm>
        </p:spPr>
        <p:txBody>
          <a:bodyPr/>
          <a:lstStyle/>
          <a:p>
            <a:fld id="{03830483-D48D-4DCC-9C62-414BE2ACCF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3938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781CD-0C8F-4EBA-80B3-ACBA35A36F21}" type="datetimeFigureOut">
              <a:rPr lang="en-GB" smtClean="0"/>
              <a:t>10/04/2019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30483-D48D-4DCC-9C62-414BE2ACCF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200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4423" y="1756130"/>
            <a:ext cx="8643154" cy="1969007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4423" y="3725137"/>
            <a:ext cx="8643154" cy="1093987"/>
          </a:xfrm>
        </p:spPr>
        <p:txBody>
          <a:bodyPr tIns="91440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781CD-0C8F-4EBA-80B3-ACBA35A36F21}" type="datetimeFigureOut">
              <a:rPr lang="en-GB" smtClean="0"/>
              <a:t>10/04/2019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30483-D48D-4DCC-9C62-414BE2ACCF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2715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293577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488654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54140" y="2017343"/>
            <a:ext cx="4488654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781CD-0C8F-4EBA-80B3-ACBA35A36F21}" type="datetimeFigureOut">
              <a:rPr lang="en-GB" smtClean="0"/>
              <a:t>10/04/2019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30483-D48D-4DCC-9C62-414BE2ACCF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5701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295603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48879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488794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6025" y="2023003"/>
            <a:ext cx="448879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6025" y="2821491"/>
            <a:ext cx="4488794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781CD-0C8F-4EBA-80B3-ACBA35A36F21}" type="datetimeFigureOut">
              <a:rPr lang="en-GB" smtClean="0"/>
              <a:t>10/04/2019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30483-D48D-4DCC-9C62-414BE2ACCF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425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781CD-0C8F-4EBA-80B3-ACBA35A36F21}" type="datetimeFigureOut">
              <a:rPr lang="en-GB" smtClean="0"/>
              <a:t>10/04/2019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30483-D48D-4DCC-9C62-414BE2ACCF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378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781CD-0C8F-4EBA-80B3-ACBA35A36F21}" type="datetimeFigureOut">
              <a:rPr lang="en-GB" smtClean="0"/>
              <a:t>10/04/2019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30483-D48D-4DCC-9C62-414BE2ACCF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1031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2961967" cy="2406518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032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2961967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781CD-0C8F-4EBA-80B3-ACBA35A36F21}" type="datetimeFigureOut">
              <a:rPr lang="en-GB" smtClean="0"/>
              <a:t>10/04/2019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30483-D48D-4DCC-9C62-414BE2ACCF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876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blipFill dpi="0" rotWithShape="1">
              <a:blip r:embed="rId2">
                <a:alphaModFix amt="30000"/>
              </a:blip>
              <a:srcRect/>
              <a:tile tx="0" ty="0" sx="100000" sy="100000" flip="none" algn="ctr"/>
            </a:blip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extrusionH="76200" contourW="12700" prstMaterial="matte">
              <a:bevelT w="152400" h="50800" prst="softRound"/>
              <a:extrusionClr>
                <a:schemeClr val="tx2"/>
              </a:extrusionClr>
              <a:contourClr>
                <a:schemeClr val="bg2"/>
              </a:contourClr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38100" cmpd="sng">
              <a:solidFill>
                <a:schemeClr val="tx2">
                  <a:lumMod val="25000"/>
                </a:schemeClr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2"/>
            <a:ext cx="5532328" cy="1922299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50000"/>
              <a:lumOff val="50000"/>
              <a:alpha val="80000"/>
            </a:schemeClr>
          </a:solidFill>
          <a:ln w="9525" cap="sq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 dirty="0"/>
            </a:lvl1pPr>
          </a:lstStyle>
          <a:p>
            <a:pPr lvl="0" algn="ctr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059600"/>
            <a:ext cx="5524404" cy="2090134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65C781CD-0C8F-4EBA-80B3-ACBA35A36F21}" type="datetimeFigureOut">
              <a:rPr lang="en-GB" smtClean="0"/>
              <a:t>10/04/2019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30483-D48D-4DCC-9C62-414BE2ACCF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2454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781CD-0C8F-4EBA-80B3-ACBA35A36F21}" type="datetimeFigureOut">
              <a:rPr lang="en-GB" smtClean="0"/>
              <a:t>10/04/2019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30483-D48D-4DCC-9C62-414BE2ACCF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4955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7052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518654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781CD-0C8F-4EBA-80B3-ACBA35A36F21}" type="datetimeFigureOut">
              <a:rPr lang="en-GB" smtClean="0"/>
              <a:t>10/04/2019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30483-D48D-4DCC-9C62-414BE2ACCF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466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29121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42079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C781CD-0C8F-4EBA-80B3-ACBA35A36F21}" type="datetimeFigureOut">
              <a:rPr lang="en-GB" smtClean="0"/>
              <a:t>10/04/2019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62677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03830483-D48D-4DCC-9C62-414BE2ACCF7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12" name="Straight Connector 11"/>
          <p:cNvCxnSpPr/>
          <p:nvPr/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853106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61" r:id="rId6"/>
    <p:sldLayoutId id="2147483762" r:id="rId7"/>
    <p:sldLayoutId id="2147483763" r:id="rId8"/>
    <p:sldLayoutId id="2147483764" r:id="rId9"/>
    <p:sldLayoutId id="2147483765" r:id="rId10"/>
    <p:sldLayoutId id="2147483766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B2F3C-CDDA-40D4-842D-1D1A411CE0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35580" y="1082040"/>
            <a:ext cx="6720840" cy="3233420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en-GB" dirty="0"/>
              <a:t>Heritage and Cultural Tourism: Stonehenge</a:t>
            </a:r>
          </a:p>
        </p:txBody>
      </p:sp>
    </p:spTree>
    <p:extLst>
      <p:ext uri="{BB962C8B-B14F-4D97-AF65-F5344CB8AC3E}">
        <p14:creationId xmlns:p14="http://schemas.microsoft.com/office/powerpoint/2010/main" val="15590270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BA8E46-FDFA-4AA9-B5B9-4F52732EC7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1800" dirty="0"/>
          </a:p>
          <a:p>
            <a:r>
              <a:rPr lang="en-GB" sz="1800" dirty="0"/>
              <a:t>Located just outside Amesbury in Wiltshire</a:t>
            </a:r>
          </a:p>
          <a:p>
            <a:r>
              <a:rPr lang="en-GB" sz="1800" dirty="0"/>
              <a:t>National Character Area 132: Salisbury Plain and West Wiltshire Downs (Natural England)</a:t>
            </a:r>
          </a:p>
          <a:p>
            <a:r>
              <a:rPr lang="en-GB" sz="1800" dirty="0"/>
              <a:t>UNESCO World Heritage Site 373: Stonehenge, Avebury and Associated Sites</a:t>
            </a:r>
          </a:p>
          <a:p>
            <a:endParaRPr lang="en-GB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D38E6A-F253-46D0-A04A-0981D906F2D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063" r="3" b="3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831639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C8E92-D5EF-4EC1-B5A7-F50F51492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118202"/>
            <a:ext cx="7719381" cy="1096331"/>
          </a:xfrm>
        </p:spPr>
        <p:txBody>
          <a:bodyPr>
            <a:normAutofit/>
          </a:bodyPr>
          <a:lstStyle/>
          <a:p>
            <a:r>
              <a:rPr lang="en-GB" dirty="0"/>
              <a:t>817,924 (2004) to 1,555,868 (2018)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667D323-D287-4E6B-8888-F28C317493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5831602"/>
              </p:ext>
            </p:extLst>
          </p:nvPr>
        </p:nvGraphicFramePr>
        <p:xfrm>
          <a:off x="838200" y="643467"/>
          <a:ext cx="10515600" cy="408097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0325290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9128A-42AD-44AA-82E2-41FC189E9F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33089"/>
            <a:ext cx="10515600" cy="3191821"/>
          </a:xfrm>
        </p:spPr>
        <p:txBody>
          <a:bodyPr/>
          <a:lstStyle/>
          <a:p>
            <a:r>
              <a:rPr lang="en-GB" dirty="0"/>
              <a:t>Constructed over time between 3700 and 1600 BCE.</a:t>
            </a:r>
          </a:p>
          <a:p>
            <a:r>
              <a:rPr lang="en-GB" dirty="0"/>
              <a:t>“demonstrate[s] Neolithic and Bronze Age ceremonial and mortuary practices”</a:t>
            </a:r>
          </a:p>
          <a:p>
            <a:r>
              <a:rPr lang="en-GB" dirty="0"/>
              <a:t>“Bluestones” from Wales</a:t>
            </a:r>
          </a:p>
        </p:txBody>
      </p:sp>
    </p:spTree>
    <p:extLst>
      <p:ext uri="{BB962C8B-B14F-4D97-AF65-F5344CB8AC3E}">
        <p14:creationId xmlns:p14="http://schemas.microsoft.com/office/powerpoint/2010/main" val="5038953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6116C-B756-4514-A2E6-1B70C31DC2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13984"/>
            <a:ext cx="10515600" cy="5462979"/>
          </a:xfrm>
        </p:spPr>
        <p:txBody>
          <a:bodyPr/>
          <a:lstStyle/>
          <a:p>
            <a:r>
              <a:rPr lang="en-GB" dirty="0"/>
              <a:t>Considered a wonder of the world in the 12</a:t>
            </a:r>
            <a:r>
              <a:rPr lang="en-GB" baseline="30000" dirty="0"/>
              <a:t>th</a:t>
            </a:r>
            <a:r>
              <a:rPr lang="en-GB" dirty="0"/>
              <a:t> century.</a:t>
            </a:r>
          </a:p>
          <a:p>
            <a:r>
              <a:rPr lang="en-GB" dirty="0"/>
              <a:t>Early investigations carried out by John Aubrey and Inigo Jones circa 1600.</a:t>
            </a:r>
          </a:p>
          <a:p>
            <a:r>
              <a:rPr lang="en-GB" dirty="0"/>
              <a:t>Fenced off by the then owner Sir </a:t>
            </a:r>
            <a:r>
              <a:rPr lang="en-GB" dirty="0" err="1"/>
              <a:t>Edumund</a:t>
            </a:r>
            <a:r>
              <a:rPr lang="en-GB" dirty="0"/>
              <a:t> </a:t>
            </a:r>
            <a:r>
              <a:rPr lang="en-GB" dirty="0" err="1"/>
              <a:t>Atrobus</a:t>
            </a:r>
            <a:r>
              <a:rPr lang="en-GB" dirty="0"/>
              <a:t> in 1901.</a:t>
            </a:r>
          </a:p>
          <a:p>
            <a:r>
              <a:rPr lang="en-GB" dirty="0"/>
              <a:t>Passed into the public realm by Cecil Chubb in 1918.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C9618A-DF0F-4E19-A83B-2A389D0202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3907" y="3180538"/>
            <a:ext cx="2823688" cy="326136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B92C4B4-777A-496A-9758-CFBF2DA252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7636" y="3180538"/>
            <a:ext cx="2436123" cy="326136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76117F-B316-467B-BBE5-85B852ECCAEC}"/>
              </a:ext>
            </a:extLst>
          </p:cNvPr>
          <p:cNvSpPr txBox="1"/>
          <p:nvPr/>
        </p:nvSpPr>
        <p:spPr>
          <a:xfrm>
            <a:off x="1293866" y="4560850"/>
            <a:ext cx="1645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John Aubrey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E685709-3987-4932-8202-4F255C4BD0FD}"/>
              </a:ext>
            </a:extLst>
          </p:cNvPr>
          <p:cNvSpPr txBox="1"/>
          <p:nvPr/>
        </p:nvSpPr>
        <p:spPr>
          <a:xfrm>
            <a:off x="9753759" y="4578951"/>
            <a:ext cx="1720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Inigo Jones</a:t>
            </a:r>
          </a:p>
        </p:txBody>
      </p:sp>
    </p:spTree>
    <p:extLst>
      <p:ext uri="{BB962C8B-B14F-4D97-AF65-F5344CB8AC3E}">
        <p14:creationId xmlns:p14="http://schemas.microsoft.com/office/powerpoint/2010/main" val="39756275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D3206D1-C779-4E47-BA79-7D17B9824EA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1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8742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53C77-A322-4DCB-822A-A668E3CCD5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Differing opinions – tourists and authenticity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438747-EFB9-4CC7-9153-68F947CA79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Tourists seek authenticity but are easily fooled into believing the inauthentic – </a:t>
            </a:r>
            <a:r>
              <a:rPr lang="en-GB" dirty="0" err="1"/>
              <a:t>MacCannel</a:t>
            </a:r>
            <a:r>
              <a:rPr lang="en-GB" dirty="0"/>
              <a:t>, 1973</a:t>
            </a:r>
          </a:p>
          <a:p>
            <a:r>
              <a:rPr lang="en-GB" dirty="0"/>
              <a:t>Tourists pay little or no heed to authenticity at all – Boorstin, 1961</a:t>
            </a:r>
          </a:p>
          <a:p>
            <a:r>
              <a:rPr lang="en-GB" dirty="0"/>
              <a:t>Tourists can distinguish between authentic and inauthentic and make their own decisions – </a:t>
            </a:r>
            <a:r>
              <a:rPr lang="en-GB" dirty="0" err="1"/>
              <a:t>Urry</a:t>
            </a:r>
            <a:r>
              <a:rPr lang="en-GB" dirty="0"/>
              <a:t>, 1995</a:t>
            </a:r>
          </a:p>
        </p:txBody>
      </p:sp>
    </p:spTree>
    <p:extLst>
      <p:ext uri="{BB962C8B-B14F-4D97-AF65-F5344CB8AC3E}">
        <p14:creationId xmlns:p14="http://schemas.microsoft.com/office/powerpoint/2010/main" val="15928749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F42346-0003-4357-9D76-1F34FE7D1921}"/>
              </a:ext>
            </a:extLst>
          </p:cNvPr>
          <p:cNvSpPr/>
          <p:nvPr/>
        </p:nvSpPr>
        <p:spPr>
          <a:xfrm>
            <a:off x="3048000" y="1992197"/>
            <a:ext cx="6096000" cy="2447337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dirty="0"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position of the tunnelling should help to restore the ‘visual integrity’ of one part of the Stonehenge site.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dirty="0"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work would likely lead to loss of integrity in the archaeological layers of the site. 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dirty="0"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public will lose the ability to see Stonehenge from the road, “which might be perceived as a value for sharing this heritage”.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96985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97E12-1DC7-485F-ADF1-5EA3B9C681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Criteria – National Policy Statement for National Networks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078583-67C3-4111-B928-39A51786C6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0" y="2015732"/>
            <a:ext cx="4047346" cy="3450613"/>
          </a:xfrm>
        </p:spPr>
        <p:txBody>
          <a:bodyPr>
            <a:normAutofit fontScale="85000" lnSpcReduction="10000"/>
          </a:bodyPr>
          <a:lstStyle/>
          <a:p>
            <a:pPr lvl="0"/>
            <a:r>
              <a:rPr lang="en-GB" dirty="0"/>
              <a:t>Air quality.</a:t>
            </a:r>
          </a:p>
          <a:p>
            <a:pPr lvl="0"/>
            <a:r>
              <a:rPr lang="en-GB" dirty="0"/>
              <a:t>Carbon emissions. </a:t>
            </a:r>
          </a:p>
          <a:p>
            <a:pPr lvl="0"/>
            <a:r>
              <a:rPr lang="en-GB" dirty="0"/>
              <a:t>Biodiversity.</a:t>
            </a:r>
          </a:p>
          <a:p>
            <a:pPr lvl="0"/>
            <a:r>
              <a:rPr lang="en-GB" dirty="0"/>
              <a:t>Waste management.</a:t>
            </a:r>
          </a:p>
          <a:p>
            <a:pPr lvl="0"/>
            <a:r>
              <a:rPr lang="en-GB" dirty="0"/>
              <a:t>Civil and military aviation and defence interests.</a:t>
            </a:r>
          </a:p>
          <a:p>
            <a:pPr lvl="0"/>
            <a:r>
              <a:rPr lang="en-GB" dirty="0"/>
              <a:t>Coastal change.</a:t>
            </a:r>
          </a:p>
          <a:p>
            <a:pPr lvl="0"/>
            <a:r>
              <a:rPr lang="en-GB" dirty="0"/>
              <a:t>Dust, odour, artificial light, smoke, steam.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F7B4650-3B70-4013-88B3-7DFA42CB8E1F}"/>
              </a:ext>
            </a:extLst>
          </p:cNvPr>
          <p:cNvSpPr txBox="1">
            <a:spLocks/>
          </p:cNvSpPr>
          <p:nvPr/>
        </p:nvSpPr>
        <p:spPr>
          <a:xfrm>
            <a:off x="6693076" y="2027300"/>
            <a:ext cx="4047346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GB" dirty="0"/>
              <a:t>Flood risk.</a:t>
            </a:r>
          </a:p>
          <a:p>
            <a:pPr lvl="0"/>
            <a:r>
              <a:rPr lang="en-GB" dirty="0"/>
              <a:t>Land instability.</a:t>
            </a:r>
          </a:p>
          <a:p>
            <a:pPr lvl="0"/>
            <a:r>
              <a:rPr lang="en-GB" dirty="0">
                <a:solidFill>
                  <a:srgbClr val="92D050"/>
                </a:solidFill>
              </a:rPr>
              <a:t>The historic environment.</a:t>
            </a:r>
          </a:p>
          <a:p>
            <a:pPr lvl="0"/>
            <a:r>
              <a:rPr lang="en-GB" dirty="0"/>
              <a:t>Land use including open space, green infrastructure and greenbelt.</a:t>
            </a:r>
          </a:p>
          <a:p>
            <a:pPr lvl="0"/>
            <a:r>
              <a:rPr lang="en-GB" dirty="0"/>
              <a:t>Noise and vibration.</a:t>
            </a:r>
          </a:p>
          <a:p>
            <a:pPr lvl="0"/>
            <a:r>
              <a:rPr lang="en-GB" dirty="0"/>
              <a:t>Impact on transport networks.</a:t>
            </a:r>
          </a:p>
          <a:p>
            <a:pPr lvl="0"/>
            <a:r>
              <a:rPr lang="en-GB" dirty="0"/>
              <a:t>Water quality and resources.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92597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779EA9-1709-444B-9B2B-B94EE12FC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0392" y="2904382"/>
            <a:ext cx="9291215" cy="1049235"/>
          </a:xfrm>
        </p:spPr>
        <p:txBody>
          <a:bodyPr/>
          <a:lstStyle/>
          <a:p>
            <a:r>
              <a:rPr lang="en-GB" dirty="0"/>
              <a:t>Different </a:t>
            </a:r>
            <a:r>
              <a:rPr lang="en-GB" dirty="0" err="1"/>
              <a:t>stonehenges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86E39-0383-4C11-9298-51D1BED656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48295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9663C92-81CA-46B1-B5AE-F46DF8D7E7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49D3543-8D0A-40E1-9AF0-8F6CA1B45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3DEAED4-B139-47BA-8465-055B31546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A033343-2201-45C1-89A5-CF09458FA3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73" r="-1" b="21525"/>
          <a:stretch/>
        </p:blipFill>
        <p:spPr>
          <a:xfrm>
            <a:off x="20" y="10"/>
            <a:ext cx="12191675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0B6C404-E8F9-4E2B-9BB2-AD7DAEFEDA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30686" y="4905349"/>
            <a:ext cx="5610646" cy="1450464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ED40A9-9CA6-4702-B4E5-550ED6E8D5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12" y="5073597"/>
            <a:ext cx="5279490" cy="112562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/>
              <a:t>Battle of the beanfield</a:t>
            </a:r>
          </a:p>
        </p:txBody>
      </p:sp>
    </p:spTree>
    <p:extLst>
      <p:ext uri="{BB962C8B-B14F-4D97-AF65-F5344CB8AC3E}">
        <p14:creationId xmlns:p14="http://schemas.microsoft.com/office/powerpoint/2010/main" val="368060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37910-467E-4124-8807-9B04243561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94AC1AC-320F-42CF-A4C3-8EBAE84B56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76887" y="-155749"/>
            <a:ext cx="12745773" cy="7169498"/>
          </a:xfrm>
        </p:spPr>
      </p:pic>
    </p:spTree>
    <p:extLst>
      <p:ext uri="{BB962C8B-B14F-4D97-AF65-F5344CB8AC3E}">
        <p14:creationId xmlns:p14="http://schemas.microsoft.com/office/powerpoint/2010/main" val="29353242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35D7E-9985-4738-B9CC-FFAAF4EFB0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2B4C31A-5AAF-4F8D-A77A-FC0F94FC13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3867437" cy="6858000"/>
          </a:xfrm>
        </p:spPr>
      </p:pic>
    </p:spTree>
    <p:extLst>
      <p:ext uri="{BB962C8B-B14F-4D97-AF65-F5344CB8AC3E}">
        <p14:creationId xmlns:p14="http://schemas.microsoft.com/office/powerpoint/2010/main" val="26099143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01E4D-726F-4D8C-89D5-5795B95BF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35F227-5854-4114-90CD-C7C4520A90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Bandarin</a:t>
            </a:r>
            <a:r>
              <a:rPr lang="en-GB" dirty="0"/>
              <a:t>, F. (2019). </a:t>
            </a:r>
            <a:r>
              <a:rPr lang="en-GB" i="1" dirty="0"/>
              <a:t>UNESCO World Heritage Centre - Document - Stonehenge, Avebury and Associated Sites (United Kingdom of Great Britain and Northern Ireland)</a:t>
            </a:r>
            <a:r>
              <a:rPr lang="en-GB" dirty="0"/>
              <a:t>. [online] Whc.unesco.org. Available at: https://whc.unesco.org/en/documents/110983 [Accessed 8 Apr. 2019].</a:t>
            </a:r>
          </a:p>
          <a:p>
            <a:r>
              <a:rPr lang="en-GB" dirty="0"/>
              <a:t>BBC News. (2017). </a:t>
            </a:r>
            <a:r>
              <a:rPr lang="en-GB" i="1" dirty="0"/>
              <a:t>Summer solstice crowds at Stonehenge</a:t>
            </a:r>
            <a:r>
              <a:rPr lang="en-GB" dirty="0"/>
              <a:t>. [online] Available at: https://www.bbc.co.uk/news/uk-england-wiltshire-40352528 [Accessed 9 Apr. 2019].</a:t>
            </a:r>
          </a:p>
          <a:p>
            <a:r>
              <a:rPr lang="en-US" dirty="0"/>
              <a:t>Boorstin, D. (1961). </a:t>
            </a:r>
            <a:r>
              <a:rPr lang="en-US" i="1" dirty="0"/>
              <a:t>The Image: A Guide to Pseudo-Events in America.</a:t>
            </a:r>
            <a:r>
              <a:rPr lang="en-US" dirty="0"/>
              <a:t> New York: Harper and Row.</a:t>
            </a:r>
            <a:endParaRPr lang="en-GB" dirty="0"/>
          </a:p>
          <a:p>
            <a:r>
              <a:rPr lang="en-GB" dirty="0"/>
              <a:t>En.wikipedia.org. (2019). </a:t>
            </a:r>
            <a:r>
              <a:rPr lang="en-GB" i="1" dirty="0"/>
              <a:t>Inigo Jones</a:t>
            </a:r>
            <a:r>
              <a:rPr lang="en-GB" dirty="0"/>
              <a:t>. [online] Available at: https://en.wikipedia.org/wiki/Inigo_Jones#/media/File:PortraitInigoJones.jpg [Accessed 9 Apr. 2019].</a:t>
            </a:r>
          </a:p>
          <a:p>
            <a:r>
              <a:rPr lang="en-GB" dirty="0"/>
              <a:t>En.wikipedia.org. (2019). </a:t>
            </a:r>
            <a:r>
              <a:rPr lang="en-GB" i="1" dirty="0"/>
              <a:t>John Aubrey</a:t>
            </a:r>
            <a:r>
              <a:rPr lang="en-GB" dirty="0"/>
              <a:t>. [online] Available at: https://en.wikipedia.org/wiki/John_Aubrey#/media/File:John_Aubrey.jpg [Accessed 9 Apr. 2019].</a:t>
            </a:r>
          </a:p>
          <a:p>
            <a:r>
              <a:rPr lang="en-GB" dirty="0"/>
              <a:t>English Heritage. (2019). </a:t>
            </a:r>
            <a:r>
              <a:rPr lang="en-GB" i="1" dirty="0"/>
              <a:t>Things to see and do | English Heritage</a:t>
            </a:r>
            <a:r>
              <a:rPr lang="en-GB" dirty="0"/>
              <a:t>. [online] Available at: https://www.english-heritage.org.uk/visit/places/stonehenge/things-to-do/ [Accessed 8 Apr. 2019].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15844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8FAC6-3F79-457F-AEEA-B0C4A0912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6FBF0-5E27-43A8-ACD4-17B48B8F51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/>
              <a:t>ICOMOS. (2017). </a:t>
            </a:r>
            <a:r>
              <a:rPr lang="en-US" i="1" dirty="0"/>
              <a:t>Report on the joint World Heritage Centre / ICOMOS Advisory Mission to Stonehenge, Avebury and Associated Sites.</a:t>
            </a:r>
            <a:r>
              <a:rPr lang="en-US" dirty="0"/>
              <a:t> </a:t>
            </a:r>
            <a:endParaRPr lang="en-GB" dirty="0"/>
          </a:p>
          <a:p>
            <a:r>
              <a:rPr lang="en-US" dirty="0" err="1"/>
              <a:t>MacCannell</a:t>
            </a:r>
            <a:r>
              <a:rPr lang="en-US" dirty="0"/>
              <a:t>, D. (1973). Staged Authenticity: Arrangements of Social Space in Tourist Settings. </a:t>
            </a:r>
            <a:r>
              <a:rPr lang="en-US" i="1" dirty="0"/>
              <a:t>American Journal of Sociology</a:t>
            </a:r>
            <a:r>
              <a:rPr lang="en-US" dirty="0"/>
              <a:t>, 589-603.</a:t>
            </a:r>
            <a:endParaRPr lang="en-GB" dirty="0"/>
          </a:p>
          <a:p>
            <a:r>
              <a:rPr lang="en-US" dirty="0"/>
              <a:t>Natural England (2013). NCA Profile:132 Salisbury Plain and West Wiltshire Downs - NE479. [online] Natural England - Access to Evidence. Available at: http://publications.naturalengland.org.uk/publication/5001829523914752?category=587130 [Accessed 5 Apr. 2019].</a:t>
            </a:r>
            <a:endParaRPr lang="en-GB" dirty="0"/>
          </a:p>
          <a:p>
            <a:r>
              <a:rPr lang="en-GB" dirty="0"/>
              <a:t>Rathbone, D. (2015). </a:t>
            </a:r>
            <a:r>
              <a:rPr lang="en-GB" i="1" dirty="0"/>
              <a:t>The Battle of the Beanfield: The Forgotten Struggle and It’s Legacy</a:t>
            </a:r>
            <a:r>
              <a:rPr lang="en-GB" dirty="0"/>
              <a:t>. [online] Dermot Rathbone's Blog. Available at: https://dermotrathbone.wordpress.com/2015/06/25/the-battle-of-the-beanfield-the-forgotten-struggle-and-its-legacy/ [Accessed 9 Apr. 2019].</a:t>
            </a:r>
          </a:p>
          <a:p>
            <a:r>
              <a:rPr lang="en-GB" dirty="0"/>
              <a:t>The Stonehenge Solstice Festival. (2019). </a:t>
            </a:r>
            <a:r>
              <a:rPr lang="en-GB" i="1" dirty="0"/>
              <a:t>Solstice Festival @ Stonehenge Campsite - 4 Day Mini Festival</a:t>
            </a:r>
            <a:r>
              <a:rPr lang="en-GB" dirty="0"/>
              <a:t>. [online] Available at: https://www.solsticefest.co.uk/ [Accessed 10 Apr. 2019].</a:t>
            </a:r>
          </a:p>
          <a:p>
            <a:r>
              <a:rPr lang="en-US" dirty="0"/>
              <a:t>Transport, D. f. (2014). National Policy Statement for National Networks.</a:t>
            </a:r>
          </a:p>
          <a:p>
            <a:r>
              <a:rPr lang="en-US" dirty="0"/>
              <a:t>UNESCO (2019). Stonehenge, Avebury and Associated Sites. [online] Available at: https://whc.unesco.org/en/list/373 [Accessed 5 Apr. 2019].</a:t>
            </a:r>
            <a:endParaRPr lang="en-GB" dirty="0"/>
          </a:p>
          <a:p>
            <a:r>
              <a:rPr lang="en-US" dirty="0" err="1"/>
              <a:t>Urry</a:t>
            </a:r>
            <a:r>
              <a:rPr lang="en-US" dirty="0"/>
              <a:t>, J. (1995). </a:t>
            </a:r>
            <a:r>
              <a:rPr lang="en-US" i="1" dirty="0"/>
              <a:t>Consuming Places.</a:t>
            </a:r>
            <a:r>
              <a:rPr lang="en-US" dirty="0"/>
              <a:t> London: Routledge.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12911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4FB62-30AC-442D-9493-F74165B374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91CA09-1E12-4282-9BB1-E965A05D3B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0152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9D5"/>
      </a:lt2>
      <a:accent1>
        <a:srgbClr val="FB8C29"/>
      </a:accent1>
      <a:accent2>
        <a:srgbClr val="F2C351"/>
      </a:accent2>
      <a:accent3>
        <a:srgbClr val="D0CBA5"/>
      </a:accent3>
      <a:accent4>
        <a:srgbClr val="A2C476"/>
      </a:accent4>
      <a:accent5>
        <a:srgbClr val="57C293"/>
      </a:accent5>
      <a:accent6>
        <a:srgbClr val="06BFDE"/>
      </a:accent6>
      <a:hlink>
        <a:srgbClr val="FBAE29"/>
      </a:hlink>
      <a:folHlink>
        <a:srgbClr val="EDC47E"/>
      </a:folHlink>
    </a:clrScheme>
    <a:fontScheme name="Gallery">
      <a:majorFont>
        <a:latin typeface="Rockwell" panose="020606030202050204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BB5F5D82-B5E9-469E-A815-C655ED4AF24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460</Words>
  <Application>Microsoft Office PowerPoint</Application>
  <PresentationFormat>Widescreen</PresentationFormat>
  <Paragraphs>61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Rockwell</vt:lpstr>
      <vt:lpstr>Verdana</vt:lpstr>
      <vt:lpstr>Gallery</vt:lpstr>
      <vt:lpstr>Heritage and Cultural Tourism: Stonehenge</vt:lpstr>
      <vt:lpstr>PowerPoint Presentation</vt:lpstr>
      <vt:lpstr>817,924 (2004) to 1,555,868 (2018)</vt:lpstr>
      <vt:lpstr>PowerPoint Presentation</vt:lpstr>
      <vt:lpstr>PowerPoint Presentation</vt:lpstr>
      <vt:lpstr>PowerPoint Presentation</vt:lpstr>
      <vt:lpstr>Differing opinions – tourists and authenticity</vt:lpstr>
      <vt:lpstr>PowerPoint Presentation</vt:lpstr>
      <vt:lpstr>Criteria – National Policy Statement for National Networks</vt:lpstr>
      <vt:lpstr>Different stonehenges?</vt:lpstr>
      <vt:lpstr>Battle of the beanfield</vt:lpstr>
      <vt:lpstr>PowerPoint Presentation</vt:lpstr>
      <vt:lpstr>PowerPoint Presentation</vt:lpstr>
      <vt:lpstr>Bibliography</vt:lpstr>
      <vt:lpstr>Bibliography</vt:lpstr>
      <vt:lpstr>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Heritage and Cultural Tourism: Stonehenge</dc:title>
  <dc:creator>Paul Manton (1801747)</dc:creator>
  <cp:lastModifiedBy>Paul Manton (1801747)</cp:lastModifiedBy>
  <cp:revision>2</cp:revision>
  <dcterms:created xsi:type="dcterms:W3CDTF">2019-04-10T08:47:51Z</dcterms:created>
  <dcterms:modified xsi:type="dcterms:W3CDTF">2019-04-10T09:52:11Z</dcterms:modified>
</cp:coreProperties>
</file>