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eta Mocanu (2118432)" initials="NM(" lastIdx="1" clrIdx="0">
    <p:extLst>
      <p:ext uri="{19B8F6BF-5375-455C-9EA6-DF929625EA0E}">
        <p15:presenceInfo xmlns:p15="http://schemas.microsoft.com/office/powerpoint/2012/main" userId="S::2118432@student.uwtsd.ac.uk::4c2f153e-6421-4461-9b5e-e450075188f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D4F3B-CE2A-3746-8226-0C373BFF6827}" v="28" dt="2022-07-23T16:42:43.145"/>
    <p1510:client id="{11349F1D-F13A-DC3F-3580-69041745CD1C}" v="7" dt="2022-07-22T18:45:21.437"/>
    <p1510:client id="{145DB4F3-53BF-CC3E-5729-75015E8C4702}" v="409" dt="2022-07-23T11:43:37.692"/>
    <p1510:client id="{31B8F7AE-93B9-334F-BFB5-6D8AA9EE828A}" v="15" dt="2022-07-23T16:39:21.375"/>
    <p1510:client id="{3AC544A9-7869-A95F-C176-C2B37E428943}" v="139" dt="2022-07-22T18:43:43.044"/>
    <p1510:client id="{3CAFEEA4-147F-D9B7-A5E1-CC5CD2F97CA2}" v="121" dt="2022-07-22T18:12:36.155"/>
    <p1510:client id="{538EC6D3-FF08-3F49-EA29-AC1A15559189}" v="31" dt="2022-07-23T20:41:30.743"/>
    <p1510:client id="{7968D2CF-AB33-919A-C2D1-5F377F98959E}" v="857" dt="2022-07-22T19:57:35.348"/>
    <p1510:client id="{8FB4E977-FFF9-6E24-67D7-FCF64224374A}" v="9" dt="2022-07-22T21:18:20.323"/>
    <p1510:client id="{966B9BED-89E8-9D37-7C76-DCEF9B61F0F5}" v="4" dt="2022-07-23T19:55:35.361"/>
    <p1510:client id="{BE62A741-EBC7-EDA3-365B-5C30593BF95A}" v="9" dt="2022-07-23T20:55:46.869"/>
    <p1510:client id="{CB2C0544-D48B-BE3B-E347-17FF790BFDD5}" v="492" dt="2022-07-22T21:08:26.978"/>
    <p1510:client id="{D046627A-5D21-7216-C2B8-BF268FA39D46}" v="221" dt="2022-07-22T18:02:46.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a:t>•Source - The source which can be considered as the sender as well, in this case the source is Tesco itself as the business wishes to transfer information through carefully constructed words.</a:t>
          </a:r>
          <a:r>
            <a:rPr lang="en-US">
              <a:latin typeface="Garamond" panose="02020404030301010803"/>
            </a:rPr>
            <a:t> </a:t>
          </a:r>
          <a:endParaRPr lang="en-US"/>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a:t>Barriers between the employee and the customer :</a:t>
          </a:r>
          <a:endParaRPr lang="en-US"/>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a:t>-</a:t>
          </a:r>
          <a:r>
            <a:rPr lang="en-GB" b="1"/>
            <a:t>Language Barriers : </a:t>
          </a:r>
          <a:r>
            <a:rPr lang="en-GB"/>
            <a:t>language and vocabulary that is used in communication should be understandable to the persons .</a:t>
          </a:r>
          <a:endParaRPr lang="en-US"/>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a:t>-</a:t>
          </a:r>
          <a:r>
            <a:rPr lang="en-GB" b="1"/>
            <a:t>Semantic Barriers </a:t>
          </a:r>
          <a:r>
            <a:rPr lang="en-GB"/>
            <a:t>: It is vital to make use of appropriate words , vocabulary and language; all kinds of communication should reflect decency.</a:t>
          </a:r>
          <a:endParaRPr lang="en-US"/>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a:t>-Cultural Barriers </a:t>
          </a:r>
          <a:r>
            <a:rPr lang="en-GB"/>
            <a:t>: it is vital to form an understanding and acceptance of another person’s culture.</a:t>
          </a:r>
          <a:endParaRPr lang="en-US"/>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a:t>-</a:t>
          </a:r>
          <a:r>
            <a:rPr lang="en-GB" b="1"/>
            <a:t>Emotional Barriers </a:t>
          </a:r>
          <a:r>
            <a:rPr lang="en-GB"/>
            <a:t>: The feelings of fear, mistrust, anger or annoyance that can arise in people’s minds stop them from communicating.</a:t>
          </a:r>
          <a:endParaRPr lang="en-US"/>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a:t>-Psychological Barriers  :</a:t>
          </a:r>
          <a:r>
            <a:rPr lang="en-GB"/>
            <a:t>is a person’s state of mind that can limit their ability to make the right decisions. Psychological barriers also affect the human capacity to communicate with others with a logical state of mind. </a:t>
          </a:r>
          <a:endParaRPr lang="en-US"/>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a:t>-Physical Barriers : </a:t>
          </a:r>
          <a:r>
            <a:rPr lang="en-GB"/>
            <a:t>There are a host of physical factors that can prevent individuals from having an effective communication. Physical barriers relate to disturbance in the immediate milieu which can interfere in the course of an effective communication</a:t>
          </a:r>
          <a:endParaRPr lang="en-US"/>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a:t>(Kapur,2018)</a:t>
          </a:r>
          <a:endParaRPr lang="en-US"/>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C2D75147-1CBE-4812-8967-F9F8603EDA7B}" srcId="{8A82BE96-22E6-4F01-92D8-776E6944E906}" destId="{CF505E49-BCD0-49D6-837C-2BED99CFEACC}" srcOrd="2" destOrd="0" parTransId="{C34C7A3C-FD39-4A07-87B2-59E6804B1559}" sibTransId="{697C18E4-8CD6-460E-9044-49911D391BE2}"/>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a:t>Blogging</a:t>
          </a:r>
          <a:r>
            <a:rPr lang="en-US" b="1" i="1">
              <a:latin typeface="Garamond" panose="02020404030301010803"/>
            </a:rPr>
            <a:t> </a:t>
          </a:r>
          <a:endParaRPr lang="en-US" b="1" i="1"/>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•Source - The source which can be considered as the sender as well, in this case the source is Tesco itself as the business wishes to transfer information through carefully constructed words.</a:t>
          </a:r>
          <a:r>
            <a:rPr lang="en-US" sz="1100" kern="1200">
              <a:latin typeface="Garamond" panose="02020404030301010803"/>
            </a:rPr>
            <a:t> </a:t>
          </a:r>
          <a:endParaRPr lang="en-US" sz="1100" kern="120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Barriers between the employee and the customer :</a:t>
          </a:r>
          <a:endParaRPr lang="en-US" sz="1300" kern="120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Language Barriers : </a:t>
          </a:r>
          <a:r>
            <a:rPr lang="en-GB" sz="1300" kern="1200"/>
            <a:t>language and vocabulary that is used in communication should be understandable to the persons .</a:t>
          </a:r>
          <a:endParaRPr lang="en-US" sz="1300" kern="120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Semantic Barriers </a:t>
          </a:r>
          <a:r>
            <a:rPr lang="en-GB" sz="1300" kern="1200"/>
            <a:t>: It is vital to make use of appropriate words , vocabulary and language; all kinds of communication should reflect decency.</a:t>
          </a:r>
          <a:endParaRPr lang="en-US" sz="1300" kern="120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-Cultural Barriers </a:t>
          </a:r>
          <a:r>
            <a:rPr lang="en-GB" sz="1300" kern="1200"/>
            <a:t>: it is vital to form an understanding and acceptance of another person’s culture.</a:t>
          </a:r>
          <a:endParaRPr lang="en-US" sz="1300" kern="120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Emotional Barriers </a:t>
          </a:r>
          <a:r>
            <a:rPr lang="en-GB" sz="1300" kern="1200"/>
            <a:t>: The feelings of fear, mistrust, anger or annoyance that can arise in people’s minds stop them from communicating.</a:t>
          </a:r>
          <a:endParaRPr lang="en-US" sz="1300" kern="120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-Psychological Barriers  :</a:t>
          </a:r>
          <a:r>
            <a:rPr lang="en-GB" sz="1300" kern="1200"/>
            <a:t>is a person’s state of mind that can limit their ability to make the right decisions. Psychological barriers also affect the human capacity to communicate with others with a logical state of mind. </a:t>
          </a:r>
          <a:endParaRPr lang="en-US" sz="1300" kern="120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-Physical Barriers : </a:t>
          </a:r>
          <a:r>
            <a:rPr lang="en-GB" sz="1300" kern="1200"/>
            <a:t>There are a host of physical factors that can prevent individuals from having an effective communication. Physical barriers relate to disturbance in the immediate milieu which can interfere in the course of an effective communication</a:t>
          </a:r>
          <a:endParaRPr lang="en-US" sz="1300" kern="120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(Kapur,2018)</a:t>
          </a:r>
          <a:endParaRPr lang="en-US" sz="1300" kern="120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a:t>Blogging</a:t>
          </a:r>
          <a:r>
            <a:rPr lang="en-US" sz="2000" b="1" i="1" kern="1200">
              <a:latin typeface="Garamond" panose="02020404030301010803"/>
            </a:rPr>
            <a:t> </a:t>
          </a:r>
          <a:endParaRPr lang="en-US" sz="2000" b="1" i="1" kern="120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7/23/2022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1.Cristian Rotaru  2123735</a:t>
            </a:r>
          </a:p>
          <a:p>
            <a:r>
              <a:rPr lang="en-GB" sz="2000" b="1">
                <a:ea typeface="+mn-lt"/>
                <a:cs typeface="+mn-lt"/>
              </a:rPr>
              <a:t>2.Madalina Roxana Zaharia 2123633</a:t>
            </a:r>
            <a:endParaRPr lang="en-GB"/>
          </a:p>
          <a:p>
            <a:r>
              <a:rPr lang="en-GB" sz="2000" b="1">
                <a:ea typeface="+mn-lt"/>
                <a:cs typeface="+mn-lt"/>
              </a:rPr>
              <a:t>3.Nicoleta Mocanu 2118432</a:t>
            </a:r>
            <a:endParaRPr lang="en-GB"/>
          </a:p>
          <a:p>
            <a:r>
              <a:rPr lang="en-GB" sz="2000" b="1"/>
              <a:t>4.Alexandra Felicia </a:t>
            </a:r>
            <a:r>
              <a:rPr lang="en-GB" sz="2000" b="1" err="1"/>
              <a:t>Merauta</a:t>
            </a:r>
            <a:r>
              <a:rPr lang="en-GB" sz="2000" b="1"/>
              <a:t> 2121306</a:t>
            </a:r>
          </a:p>
          <a:p>
            <a:r>
              <a:rPr lang="en-GB" sz="2000" b="1"/>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organization’s business process ?</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How should the organization use the theories relating to models of communication?</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The types of barriers that can prevent effective communication between the</a:t>
            </a:r>
            <a:br>
              <a:rPr lang="en-US" b="1"/>
            </a:br>
            <a:r>
              <a:rPr lang="en-US" b="1">
                <a:solidFill>
                  <a:schemeClr val="tx1">
                    <a:lumMod val="85000"/>
                    <a:lumOff val="15000"/>
                  </a:schemeClr>
                </a:solidFill>
              </a:rPr>
              <a:t>organization and their external stakeholders.</a:t>
            </a:r>
            <a:endParaRPr lang="en-US">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channels of communication used by the organization and channels that</a:t>
            </a:r>
            <a:br>
              <a:rPr lang="en-US" b="1"/>
            </a:br>
            <a:r>
              <a:rPr lang="en-US" b="1">
                <a:solidFill>
                  <a:schemeClr val="tx1">
                    <a:lumMod val="85000"/>
                    <a:lumOff val="15000"/>
                  </a:schemeClr>
                </a:solidFill>
              </a:rPr>
              <a:t>can be used to improve communication?</a:t>
            </a:r>
            <a:endParaRPr lang="en-US">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Founded in 1919 in London, UK by Jack Cohen as a grocery store</a:t>
            </a:r>
          </a:p>
          <a:p>
            <a:endParaRPr lang="en-US" sz="2000" b="1"/>
          </a:p>
          <a:p>
            <a:r>
              <a:rPr lang="en-US" sz="2000" b="1"/>
              <a:t>            Current Market Capitalization of 19.1 billion Pounds with </a:t>
            </a:r>
          </a:p>
          <a:p>
            <a:r>
              <a:rPr lang="en-US" sz="2000" b="1"/>
              <a:t>            Revenues of 55,917 million pounds</a:t>
            </a:r>
            <a:endParaRPr lang="en-US"/>
          </a:p>
          <a:p>
            <a:endParaRPr lang="en-US" sz="2000" b="1"/>
          </a:p>
          <a:p>
            <a:r>
              <a:rPr lang="en-US" sz="2000" b="1"/>
              <a:t>  </a:t>
            </a:r>
            <a:r>
              <a:rPr lang="en-US" sz="2000"/>
              <a:t> </a:t>
            </a:r>
            <a:r>
              <a:rPr lang="en-US" sz="2000" b="1">
                <a:ea typeface="+mn-lt"/>
                <a:cs typeface="+mn-lt"/>
              </a:rPr>
              <a:t>Tesco PLC is a British multinational grocery and general merchandise retailer</a:t>
            </a:r>
          </a:p>
          <a:p>
            <a:endParaRPr lang="en-US" sz="2000" b="1"/>
          </a:p>
          <a:p>
            <a:r>
              <a:rPr lang="en-US" sz="2000" b="1"/>
              <a:t>       As of March 2008, Tesco have a store in every postcode of the UK</a:t>
            </a:r>
            <a:endParaRPr lang="en-US" sz="2000" b="1">
              <a:ea typeface="+mn-lt"/>
              <a:cs typeface="+mn-lt"/>
            </a:endParaRPr>
          </a:p>
          <a:p>
            <a:endParaRPr lang="en-US" sz="2000" b="1"/>
          </a:p>
          <a:p>
            <a:r>
              <a:rPr lang="en-US" sz="2000" b="1"/>
              <a:t>            Employee count of 600,000 + world wide.</a:t>
            </a:r>
          </a:p>
          <a:p>
            <a:endParaRPr lang="en-US" sz="2000" b="1">
              <a:solidFill>
                <a:srgbClr val="000000"/>
              </a:solidFill>
            </a:endParaRPr>
          </a:p>
          <a:p>
            <a:r>
              <a:rPr lang="en-US" sz="2000" b="1">
                <a:solidFill>
                  <a:srgbClr val="222222"/>
                </a:solidFill>
              </a:rPr>
              <a:t>            Jack Cohen's business motto was</a:t>
            </a:r>
            <a:endParaRPr lang="en-US">
              <a:solidFill>
                <a:srgbClr val="000000"/>
              </a:solidFill>
            </a:endParaRPr>
          </a:p>
          <a:p>
            <a:r>
              <a:rPr lang="en-US" sz="2000" b="1">
                <a:solidFill>
                  <a:srgbClr val="222222"/>
                </a:solidFill>
              </a:rPr>
              <a:t>              "pile it high and sell it cheap </a:t>
            </a:r>
            <a:r>
              <a:rPr lang="en-US" sz="2800" b="1" baseline="30000">
                <a:solidFill>
                  <a:srgbClr val="222222"/>
                </a:solidFill>
              </a:rPr>
              <a:t>"</a:t>
            </a:r>
          </a:p>
          <a:p>
            <a:r>
              <a:rPr lang="en-US" sz="2800" b="1" baseline="30000">
                <a:solidFill>
                  <a:srgbClr val="222222"/>
                </a:solidFill>
              </a:rPr>
              <a:t>       </a:t>
            </a:r>
            <a:r>
              <a:rPr lang="en-US" sz="3000" b="1" baseline="30000">
                <a:solidFill>
                  <a:srgbClr val="222222"/>
                </a:solidFill>
              </a:rPr>
              <a:t>Logo: Creating value for the customers to earn their life time loyalty.</a:t>
            </a:r>
            <a:endParaRPr lang="en-US" sz="2800" b="1" baseline="30000">
              <a:solidFill>
                <a:srgbClr val="222222"/>
              </a:solidFill>
            </a:endParaRPr>
          </a:p>
          <a:p>
            <a:r>
              <a:rPr lang="en-US" sz="2800" b="1" baseline="3000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a:ea typeface="+mn-lt"/>
                <a:cs typeface="+mn-lt"/>
              </a:rPr>
              <a:t>                                 </a:t>
            </a:r>
            <a:r>
              <a:rPr lang="en-GB" sz="2400">
                <a:ea typeface="+mn-lt"/>
                <a:cs typeface="+mn-lt"/>
              </a:rPr>
              <a:t>                           </a:t>
            </a:r>
            <a:r>
              <a:rPr lang="en-GB" sz="2800">
                <a:ea typeface="+mn-lt"/>
                <a:cs typeface="+mn-lt"/>
              </a:rPr>
              <a:t>    </a:t>
            </a:r>
            <a:r>
              <a:rPr lang="en-GB" sz="2800" b="1">
                <a:ea typeface="+mn-lt"/>
                <a:cs typeface="+mn-lt"/>
              </a:rPr>
              <a:t>Barriers</a:t>
            </a:r>
            <a:endParaRPr lang="en-GB" sz="2800">
              <a:ea typeface="+mn-lt"/>
              <a:cs typeface="+mn-lt"/>
            </a:endParaRPr>
          </a:p>
          <a:p>
            <a:pPr>
              <a:spcAft>
                <a:spcPts val="600"/>
              </a:spcAft>
            </a:pPr>
            <a:br>
              <a:rPr lang="en-GB" b="1">
                <a:ea typeface="+mn-lt"/>
                <a:cs typeface="+mn-lt"/>
              </a:rPr>
            </a:br>
            <a:r>
              <a:rPr lang="en-GB">
                <a:ea typeface="+mn-lt"/>
                <a:cs typeface="+mn-lt"/>
              </a:rPr>
              <a:t>     In the process of communication between 2 ore more people, is it  clear that barriers and obstacles arise, </a:t>
            </a:r>
            <a:endParaRPr lang="en-GB" sz="2400">
              <a:ea typeface="+mn-lt"/>
              <a:cs typeface="+mn-lt"/>
            </a:endParaRPr>
          </a:p>
          <a:p>
            <a:pPr>
              <a:spcAft>
                <a:spcPts val="600"/>
              </a:spcAft>
            </a:pPr>
            <a:r>
              <a:rPr lang="en-GB">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Kuznar, L.A. and Yager, M., 2020. The Development of Communication Models, Quick Look. Joint Staff J39, Strategic Multi-layer Assessment Washington, DC United States. </a:t>
            </a:r>
            <a:endParaRPr lang="en-US">
              <a:latin typeface="Calibri"/>
              <a:cs typeface="Calibri"/>
            </a:endParaRPr>
          </a:p>
          <a:p>
            <a:endParaRPr lang="en-US">
              <a:latin typeface="Calibri"/>
              <a:cs typeface="Calibri"/>
            </a:endParaRPr>
          </a:p>
          <a:p>
            <a:r>
              <a:rPr lang="en-GB" noProof="1">
                <a:latin typeface="Calibri"/>
              </a:rPr>
              <a:t>Maneerutt</a:t>
            </a:r>
            <a:r>
              <a:rPr lang="en-US">
                <a:latin typeface="Calibri"/>
              </a:rPr>
              <a:t>, G., 2021. Miscommunication at the Workplace: Causes and Ways to Improve Internal Communication. AU-GSB e-JOURNAL, 14(2), pp.155-166. </a:t>
            </a:r>
            <a:endParaRPr lang="en-US">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a:solidFill>
                  <a:srgbClr val="222222"/>
                </a:solidFill>
                <a:latin typeface="Calibri"/>
                <a:cs typeface="Calibri"/>
              </a:rPr>
              <a:t>Kapur, R., 2018. Barriers to effective communication. </a:t>
            </a:r>
            <a:r>
              <a:rPr lang="en-GB" i="1">
                <a:solidFill>
                  <a:srgbClr val="222222"/>
                </a:solidFill>
                <a:latin typeface="Calibri"/>
                <a:cs typeface="Calibri"/>
              </a:rPr>
              <a:t>Delhi University</a:t>
            </a:r>
            <a:r>
              <a:rPr lang="en-GB">
                <a:solidFill>
                  <a:srgbClr val="222222"/>
                </a:solidFill>
                <a:latin typeface="Calibri"/>
                <a:cs typeface="Calibri"/>
              </a:rPr>
              <a:t>.   </a:t>
            </a:r>
            <a:r>
              <a:rPr lang="en-GB">
                <a:latin typeface="Calibri"/>
              </a:rPr>
              <a:t>from:   </a:t>
            </a:r>
            <a:r>
              <a:rPr lang="en-GB">
                <a:latin typeface="Calibri"/>
                <a:hlinkClick r:id="rId2"/>
              </a:rPr>
              <a:t>Barriers-of-Communication-Notes.pdf (leverageedu.com)</a:t>
            </a:r>
            <a:endParaRPr lang="en-GB">
              <a:latin typeface="Calibri"/>
              <a:cs typeface="Calibri"/>
            </a:endParaRPr>
          </a:p>
          <a:p>
            <a:r>
              <a:rPr lang="en-GB">
                <a:latin typeface="Calibri"/>
              </a:rPr>
              <a:t>Image 1 Mirror (2021) from : </a:t>
            </a:r>
            <a:r>
              <a:rPr lang="en-GB">
                <a:latin typeface="Calibri"/>
                <a:hlinkClick r:id="rId3"/>
              </a:rPr>
              <a:t>Tesco Boxing Day 2021 opening times - check when your local store will reopen - Mirror Online</a:t>
            </a:r>
            <a:endParaRPr lang="en-GB">
              <a:latin typeface="Calibri"/>
              <a:cs typeface="Calibri"/>
            </a:endParaRPr>
          </a:p>
          <a:p>
            <a:r>
              <a:rPr lang="en-GB">
                <a:latin typeface="Calibri"/>
              </a:rPr>
              <a:t>Image 2 Retail Gazette (2015) from : </a:t>
            </a:r>
            <a:r>
              <a:rPr lang="en-GB">
                <a:latin typeface="Calibri"/>
                <a:hlinkClick r:id="rId4"/>
              </a:rPr>
              <a:t>Tesco makes self-checkout service changes - Retail Gazette</a:t>
            </a:r>
            <a:endParaRPr lang="en-GB">
              <a:latin typeface="Calibri"/>
              <a:cs typeface="Calibri"/>
            </a:endParaRPr>
          </a:p>
          <a:p>
            <a:r>
              <a:rPr lang="en-GB">
                <a:latin typeface="Calibri"/>
              </a:rPr>
              <a:t>Image 3 personal phone Alexandra M 2022</a:t>
            </a:r>
            <a:endParaRPr lang="en-GB">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Segoe UI"/>
              </a:rPr>
              <a:t>Tesco, 2017. Annual Report and Financial Statements 2017. {pdf}Available at:</a:t>
            </a:r>
            <a:r>
              <a:rPr lang="en-US" u="sng">
                <a:solidFill>
                  <a:srgbClr val="A8BF4D"/>
                </a:solidFill>
                <a:latin typeface="Calibri"/>
                <a:cs typeface="Segoe UI"/>
                <a:hlinkClick r:id="rId2"/>
              </a:rPr>
              <a:t>http://www.tescoplc.com/files/pdf/4”reports/ar15/download</a:t>
            </a:r>
            <a:r>
              <a:rPr lang="en-US">
                <a:latin typeface="Calibri"/>
                <a:cs typeface="Segoe UI"/>
              </a:rPr>
              <a:t>​</a:t>
            </a:r>
          </a:p>
          <a:p>
            <a:r>
              <a:rPr lang="en-US">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ea typeface="Segoe UI Historic"/>
                <a:cs typeface="Segoe UI Historic"/>
              </a:rPr>
              <a:t>Tesco, 2015. Core Purposes And Values. Available at:</a:t>
            </a:r>
            <a:r>
              <a:rPr lang="en-US" u="sng">
                <a:solidFill>
                  <a:srgbClr val="050505"/>
                </a:solidFill>
                <a:latin typeface="Calibri"/>
                <a:cs typeface="Calibri"/>
                <a:hlinkClick r:id="rId3"/>
              </a:rPr>
              <a:t>http://www.tescoplc.com/index.asp?pageid=10</a:t>
            </a:r>
            <a:endParaRPr lang="en-US" u="sng">
              <a:solidFill>
                <a:srgbClr val="050505"/>
              </a:solidFill>
              <a:latin typeface="Calibri"/>
              <a:cs typeface="Calibri"/>
            </a:endParaRPr>
          </a:p>
          <a:p>
            <a:r>
              <a:rPr lang="en-US">
                <a:solidFill>
                  <a:srgbClr val="050505"/>
                </a:solidFill>
                <a:latin typeface="Calibri"/>
                <a:ea typeface="Segoe UI Historic"/>
                <a:cs typeface="Segoe UI Historic"/>
              </a:rPr>
              <a:t>(Accessed 20 Julie 2022)</a:t>
            </a:r>
            <a:endParaRPr lang="en-US">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Segoe UI"/>
              </a:rPr>
              <a:t>• NGUYEN, M.H., TRAN, B.T. and HUYNH, L.T., 2019. Relation between employees and customers affects to the positive word of mouth through customer satisfaction. Journal of Distribution Science 17 (6), pp.65 ​</a:t>
            </a:r>
          </a:p>
          <a:p>
            <a:endParaRPr lang="en-US">
              <a:latin typeface="Calibri"/>
              <a:cs typeface="Segoe UI"/>
            </a:endParaRPr>
          </a:p>
          <a:p>
            <a:r>
              <a:rPr lang="en-US">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Calibri"/>
              </a:rPr>
              <a:t>Bacon, J., 2015. How marketers can dodge the dangers of deflation.  Tesco, Marketing Report 2015</a:t>
            </a:r>
            <a:endParaRPr lang="en-US"/>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Arial"/>
            </a:endParaRPr>
          </a:p>
          <a:p>
            <a:r>
              <a:rPr lang="en-US" err="1">
                <a:latin typeface="Calibri"/>
                <a:cs typeface="Arial"/>
              </a:rPr>
              <a:t>Whatmough</a:t>
            </a:r>
            <a:r>
              <a:rPr lang="en-US">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a:ln w="3175" cmpd="sng">
                  <a:noFill/>
                </a:ln>
                <a:solidFill>
                  <a:schemeClr val="tx1">
                    <a:lumMod val="85000"/>
                    <a:lumOff val="15000"/>
                  </a:schemeClr>
                </a:solidFill>
                <a:latin typeface="+mj-lt"/>
                <a:ea typeface="+mj-ea"/>
                <a:cs typeface="+mj-cs"/>
              </a:rPr>
              <a:t>This was our presentation , tha</a:t>
            </a:r>
            <a:r>
              <a:rPr lang="en-US" sz="280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a:ln w="3175" cmpd="sng">
                  <a:noFill/>
                </a:ln>
                <a:latin typeface="+mj-lt"/>
                <a:ea typeface="+mj-ea"/>
                <a:cs typeface="+mj-cs"/>
              </a:rPr>
              <a:t>Do you have any questions ?</a:t>
            </a:r>
            <a:endParaRPr lang="en-US" sz="360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TextBox 2">
            <a:extLst>
              <a:ext uri="{FF2B5EF4-FFF2-40B4-BE49-F238E27FC236}">
                <a16:creationId xmlns:a16="http://schemas.microsoft.com/office/drawing/2014/main" id="{CD4C305F-C31C-4856-1A51-2CE89F55C1E6}"/>
              </a:ext>
            </a:extLst>
          </p:cNvPr>
          <p:cNvSpPr txBox="1"/>
          <p:nvPr/>
        </p:nvSpPr>
        <p:spPr>
          <a:xfrm>
            <a:off x="5199529" y="1751106"/>
            <a:ext cx="1828800" cy="369332"/>
          </a:xfrm>
          <a:prstGeom prst="rect">
            <a:avLst/>
          </a:prstGeom>
          <a:noFill/>
        </p:spPr>
        <p:txBody>
          <a:bodyPr wrap="square" lIns="91440" tIns="45720" rIns="91440" bIns="45720" rtlCol="0" anchor="t">
            <a:spAutoFit/>
          </a:bodyPr>
          <a:lstStyle/>
          <a:p>
            <a:pPr algn="l"/>
            <a:endParaRPr lang="en-GB" i="1" dirty="0"/>
          </a:p>
        </p:txBody>
      </p:sp>
      <p:pic>
        <p:nvPicPr>
          <p:cNvPr id="4" name="Picture 4" descr="Table&#10;&#10;Description automatically generated">
            <a:extLst>
              <a:ext uri="{FF2B5EF4-FFF2-40B4-BE49-F238E27FC236}">
                <a16:creationId xmlns:a16="http://schemas.microsoft.com/office/drawing/2014/main" id="{4D48B91F-F4A2-AE7F-C7FB-4CB70AB99A2C}"/>
              </a:ext>
            </a:extLst>
          </p:cNvPr>
          <p:cNvPicPr>
            <a:picLocks noChangeAspect="1"/>
          </p:cNvPicPr>
          <p:nvPr/>
        </p:nvPicPr>
        <p:blipFill>
          <a:blip r:embed="rId4"/>
          <a:stretch>
            <a:fillRect/>
          </a:stretch>
        </p:blipFill>
        <p:spPr>
          <a:xfrm>
            <a:off x="612477" y="601513"/>
            <a:ext cx="10981424" cy="5654974"/>
          </a:xfrm>
          <a:prstGeom prst="rect">
            <a:avLst/>
          </a:prstGeom>
        </p:spPr>
      </p:pic>
    </p:spTree>
    <p:extLst>
      <p:ext uri="{BB962C8B-B14F-4D97-AF65-F5344CB8AC3E}">
        <p14:creationId xmlns:p14="http://schemas.microsoft.com/office/powerpoint/2010/main" val="1490501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cp:revision>
  <dcterms:created xsi:type="dcterms:W3CDTF">2022-07-21T18:55:04Z</dcterms:created>
  <dcterms:modified xsi:type="dcterms:W3CDTF">2022-07-23T20:58:59Z</dcterms:modified>
</cp:coreProperties>
</file>