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3"/>
  </p:notesMasterIdLst>
  <p:sldIdLst>
    <p:sldId id="292" r:id="rId2"/>
    <p:sldId id="293" r:id="rId3"/>
    <p:sldId id="257" r:id="rId4"/>
    <p:sldId id="303" r:id="rId5"/>
    <p:sldId id="294" r:id="rId6"/>
    <p:sldId id="295" r:id="rId7"/>
    <p:sldId id="297" r:id="rId8"/>
    <p:sldId id="296" r:id="rId9"/>
    <p:sldId id="305" r:id="rId10"/>
    <p:sldId id="304" r:id="rId11"/>
    <p:sldId id="299" r:id="rId12"/>
    <p:sldId id="298" r:id="rId13"/>
    <p:sldId id="300" r:id="rId14"/>
    <p:sldId id="306" r:id="rId15"/>
    <p:sldId id="308" r:id="rId16"/>
    <p:sldId id="301" r:id="rId17"/>
    <p:sldId id="302" r:id="rId18"/>
    <p:sldId id="291" r:id="rId19"/>
    <p:sldId id="273" r:id="rId20"/>
    <p:sldId id="307" r:id="rId21"/>
    <p:sldId id="282"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k Bell-Davies" initials="MB" lastIdx="1" clrIdx="0">
    <p:extLst>
      <p:ext uri="{19B8F6BF-5375-455C-9EA6-DF929625EA0E}">
        <p15:presenceInfo xmlns:p15="http://schemas.microsoft.com/office/powerpoint/2012/main" userId="S::m.bell-davies@uwtsd.ac.uk::cf4517c8-733c-4d00-a9de-ac3b52b5471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0021"/>
    <p:restoredTop sz="68788"/>
  </p:normalViewPr>
  <p:slideViewPr>
    <p:cSldViewPr snapToGrid="0" snapToObjects="1">
      <p:cViewPr>
        <p:scale>
          <a:sx n="91" d="100"/>
          <a:sy n="91" d="100"/>
        </p:scale>
        <p:origin x="-16" y="768"/>
      </p:cViewPr>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AD7977A-5E0D-A84A-8305-7F060A0DA641}" type="datetimeFigureOut">
              <a:rPr lang="en-US" smtClean="0"/>
              <a:t>6/6/20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A931587-4D1C-F143-9FB3-AA623726AD1F}" type="slidenum">
              <a:rPr lang="en-US" smtClean="0"/>
              <a:t>‹#›</a:t>
            </a:fld>
            <a:endParaRPr lang="en-US"/>
          </a:p>
        </p:txBody>
      </p:sp>
    </p:spTree>
    <p:extLst>
      <p:ext uri="{BB962C8B-B14F-4D97-AF65-F5344CB8AC3E}">
        <p14:creationId xmlns:p14="http://schemas.microsoft.com/office/powerpoint/2010/main" val="30880816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vkclv.com/customer-engagement-suite/customer-brand-value/" TargetMode="External"/><Relationship Id="rId2" Type="http://schemas.openxmlformats.org/officeDocument/2006/relationships/slide" Target="../slides/slide16.xml"/><Relationship Id="rId1" Type="http://schemas.openxmlformats.org/officeDocument/2006/relationships/notesMaster" Target="../notesMasters/notesMaster1.xml"/><Relationship Id="rId4" Type="http://schemas.openxmlformats.org/officeDocument/2006/relationships/hyperlink" Target="https://www.vkclv.com/customer-engagement-suite/" TargetMode="Externa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A931587-4D1C-F143-9FB3-AA623726AD1F}" type="slidenum">
              <a:rPr lang="en-US" smtClean="0"/>
              <a:t>3</a:t>
            </a:fld>
            <a:endParaRPr lang="en-US"/>
          </a:p>
        </p:txBody>
      </p:sp>
    </p:spTree>
    <p:extLst>
      <p:ext uri="{BB962C8B-B14F-4D97-AF65-F5344CB8AC3E}">
        <p14:creationId xmlns:p14="http://schemas.microsoft.com/office/powerpoint/2010/main" val="23151270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Can be defined as ‘the act of taking care of the customers needs by providing and delivering professional, helpful, high quality service and assistance, before, during and after the customers requirements are met.’  The KANO model will look at this in deeper consideration in Session 6, the buyer seller relationship. </a:t>
            </a:r>
          </a:p>
          <a:p>
            <a:endParaRPr lang="en-US" dirty="0"/>
          </a:p>
          <a:p>
            <a:endParaRPr lang="en-US" dirty="0"/>
          </a:p>
          <a:p>
            <a:r>
              <a:rPr lang="en-GB" sz="1200" b="0" i="0" kern="1200" dirty="0">
                <a:solidFill>
                  <a:schemeClr val="tx1"/>
                </a:solidFill>
                <a:effectLst/>
                <a:latin typeface="+mn-lt"/>
                <a:ea typeface="+mn-ea"/>
                <a:cs typeface="+mn-cs"/>
              </a:rPr>
              <a:t>(</a:t>
            </a:r>
            <a:r>
              <a:rPr lang="en-GB" sz="1200" b="0" i="0" kern="1200" dirty="0" err="1">
                <a:solidFill>
                  <a:schemeClr val="tx1"/>
                </a:solidFill>
                <a:effectLst/>
                <a:latin typeface="+mn-lt"/>
                <a:ea typeface="+mn-ea"/>
                <a:cs typeface="+mn-cs"/>
              </a:rPr>
              <a:t>Ssekyanzi</a:t>
            </a:r>
            <a:r>
              <a:rPr lang="en-GB" sz="1200" b="0" i="0" kern="1200" dirty="0">
                <a:solidFill>
                  <a:schemeClr val="tx1"/>
                </a:solidFill>
                <a:effectLst/>
                <a:latin typeface="+mn-lt"/>
                <a:ea typeface="+mn-ea"/>
                <a:cs typeface="+mn-cs"/>
              </a:rPr>
              <a:t>, 2016)</a:t>
            </a:r>
            <a:endParaRPr lang="en-US" dirty="0"/>
          </a:p>
          <a:p>
            <a:r>
              <a:rPr lang="en-US" dirty="0"/>
              <a:t>Examples</a:t>
            </a:r>
          </a:p>
          <a:p>
            <a:endParaRPr lang="en-US" dirty="0"/>
          </a:p>
          <a:p>
            <a:r>
              <a:rPr lang="en-US" dirty="0"/>
              <a:t>Delivery of a product od service, technical information, warranty service</a:t>
            </a:r>
          </a:p>
          <a:p>
            <a:pPr fontAlgn="base"/>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1. The store owner who remembers — and appreciates — repeat customers</a:t>
            </a:r>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Make surprise and delight key components of your customer service and retention strategies. Repeat customers are the best types of shoppers to have and they’re very appreciative of retailers who remember them.</a:t>
            </a:r>
          </a:p>
          <a:p>
            <a:pPr fontAlgn="base"/>
            <a:r>
              <a:rPr lang="en-GB" sz="1200" b="0" i="0" kern="1200" dirty="0">
                <a:solidFill>
                  <a:schemeClr val="tx1"/>
                </a:solidFill>
                <a:effectLst/>
                <a:latin typeface="+mn-lt"/>
                <a:ea typeface="+mn-ea"/>
                <a:cs typeface="+mn-cs"/>
              </a:rPr>
              <a:t>So, make it a point to let your frequent customers know that you’re grateful for their purchases.</a:t>
            </a:r>
          </a:p>
          <a:p>
            <a:endParaRPr lang="en-US" dirty="0"/>
          </a:p>
          <a:p>
            <a:endParaRPr lang="en-US" dirty="0"/>
          </a:p>
          <a:p>
            <a:r>
              <a:rPr lang="en-US" dirty="0"/>
              <a:t>Positive customer experiences fuel sustainable business growth by boosting your retention rate. But to create great experiences, companies need to commit to continuous support.  It’s also important to consider how providing poor customer service can impact your business. If your company is known for unsatisfactory service, people will start to develop a negative view of your brand.</a:t>
            </a:r>
          </a:p>
          <a:p>
            <a:endParaRPr lang="en-US" dirty="0"/>
          </a:p>
          <a:p>
            <a:r>
              <a:rPr lang="en-US" dirty="0"/>
              <a:t>Unhappy customers aren’t shy about expressing their qualms on the internet, and customer service horror stories are all too common. Even a single bad customer service review online can drive away new potential customers. </a:t>
            </a:r>
          </a:p>
          <a:p>
            <a:endParaRPr lang="en-US" dirty="0"/>
          </a:p>
          <a:p>
            <a:r>
              <a:rPr lang="en-US" dirty="0"/>
              <a:t>Now that we know how poor customer service can impact your brand, let’s take a look at the different benefits that prioritizing quality customer service can have for your company. </a:t>
            </a:r>
          </a:p>
          <a:p>
            <a:endParaRPr lang="en-US" dirty="0"/>
          </a:p>
          <a:p>
            <a:r>
              <a:rPr lang="en-US" b="1" dirty="0"/>
              <a:t>It’s an Extension of Your Values and Mission.</a:t>
            </a:r>
          </a:p>
          <a:p>
            <a:r>
              <a:rPr lang="en-US" dirty="0"/>
              <a:t>For businesses, aligning your actions with the words you plaster all over your website and office walls is important. </a:t>
            </a:r>
          </a:p>
          <a:p>
            <a:endParaRPr lang="en-US" dirty="0"/>
          </a:p>
          <a:p>
            <a:r>
              <a:rPr lang="en-US" dirty="0"/>
              <a:t>Your mission and core values are not just a lip service – you should exemplify your integrity by demonstrating those values every single day within the service you provide. Doing so will build respect for your brand amongst your customers and even your competitors. </a:t>
            </a:r>
          </a:p>
          <a:p>
            <a:endParaRPr lang="en-US" dirty="0"/>
          </a:p>
          <a:p>
            <a:r>
              <a:rPr lang="en-US" b="1" dirty="0"/>
              <a:t>Good Service Leads to Loyalty and Referrals.</a:t>
            </a:r>
          </a:p>
          <a:p>
            <a:r>
              <a:rPr lang="en-US" dirty="0"/>
              <a:t>Customer service plays a huge role in customer loyalty and referrals. If someone has an exceptionally positive experience with your company, they’ll likely return again and again. It’s one of the best ways to boost brand loyalty. </a:t>
            </a:r>
          </a:p>
          <a:p>
            <a:endParaRPr lang="en-US" dirty="0"/>
          </a:p>
          <a:p>
            <a:r>
              <a:rPr lang="en-US" dirty="0"/>
              <a:t>In fact, seven out of 10 U.S. consumers say they’ve spent more money to do business with a company that delivers great service. </a:t>
            </a:r>
          </a:p>
          <a:p>
            <a:endParaRPr lang="en-US" dirty="0"/>
          </a:p>
          <a:p>
            <a:r>
              <a:rPr lang="en-US" dirty="0"/>
              <a:t>And believe it or not, people will actually spend more money to work with a company with a good reputation, in order to avoid a company with a poor one. People are actually willing to spend 17 percent more to do business with companies that deliver excellent service. </a:t>
            </a:r>
          </a:p>
          <a:p>
            <a:endParaRPr lang="en-US" dirty="0"/>
          </a:p>
          <a:p>
            <a:r>
              <a:rPr lang="en-US" dirty="0"/>
              <a:t>And what do loyal brand lovers do? They recommend you to their friends and family. They even recommend you to strangers they meet on the street. People recommend the brands they love to everyone, and personal recommendations go a long way in the world of consumerism. </a:t>
            </a:r>
          </a:p>
          <a:p>
            <a:endParaRPr lang="en-US" dirty="0"/>
          </a:p>
          <a:p>
            <a:r>
              <a:rPr lang="en-US" b="1" dirty="0"/>
              <a:t>Your Service Team Can Gather Data on the Customer Experience. </a:t>
            </a:r>
          </a:p>
          <a:p>
            <a:r>
              <a:rPr lang="en-US" dirty="0"/>
              <a:t>When your service team members interact with customers and ask them questions, they have a direct feedback channel that can help you find opportunities to improve the customer experience. </a:t>
            </a:r>
          </a:p>
          <a:p>
            <a:endParaRPr lang="en-US" dirty="0"/>
          </a:p>
          <a:p>
            <a:r>
              <a:rPr lang="en-US" dirty="0"/>
              <a:t>For example, if multiple customers complain about the same issue, that’s a pretty good indicator that there’s a flaw within your services that needs to be fixed. </a:t>
            </a:r>
          </a:p>
          <a:p>
            <a:endParaRPr lang="en-US" dirty="0"/>
          </a:p>
          <a:p>
            <a:r>
              <a:rPr lang="en-US" dirty="0"/>
              <a:t>Additionally, frequent communication with your customers allows you to identify whether or not there may be any issues with the products that you provide and how you can improve them to better serve your customers. </a:t>
            </a:r>
          </a:p>
          <a:p>
            <a:endParaRPr lang="en-US" dirty="0"/>
          </a:p>
          <a:p>
            <a:r>
              <a:rPr lang="en-US" b="1" dirty="0"/>
              <a:t>It Costs Less to Retain Customers Than to Find New Ones.</a:t>
            </a:r>
          </a:p>
          <a:p>
            <a:r>
              <a:rPr lang="en-US" dirty="0"/>
              <a:t>It costs you less money to retain a current customer than convert a new one? Don’t get me wrong, new business is important. But customer retention is a great, reliable revenue stream for your business. </a:t>
            </a:r>
          </a:p>
          <a:p>
            <a:endParaRPr lang="en-US" dirty="0"/>
          </a:p>
          <a:p>
            <a:r>
              <a:rPr lang="en-US" dirty="0"/>
              <a:t>If you’re still not convinced on the ROI of retention, you should know that  increasing customer retention rates by five percent can increase profits anywhere from 25 to 95%. </a:t>
            </a:r>
          </a:p>
          <a:p>
            <a:endParaRPr lang="en-US" dirty="0"/>
          </a:p>
          <a:p>
            <a:r>
              <a:rPr lang="en-US" b="1" dirty="0"/>
              <a:t>Great Service Impacts Your Reputation.</a:t>
            </a:r>
          </a:p>
          <a:p>
            <a:r>
              <a:rPr lang="en-US" dirty="0"/>
              <a:t>Just like how poor customer service can damage your public reputation, good service can improve it! With exceptional customer service and support teams, you can become known as the go-to company in your industry. </a:t>
            </a:r>
          </a:p>
          <a:p>
            <a:endParaRPr lang="en-US" dirty="0"/>
          </a:p>
          <a:p>
            <a:r>
              <a:rPr lang="en-US" dirty="0"/>
              <a:t>Companies known for excellent customer service stand out from their competitors. It can make the difference when distinguishing yourself in your industry. A strong, positive reputation contributes to organically attracting new customers. </a:t>
            </a:r>
          </a:p>
        </p:txBody>
      </p:sp>
      <p:sp>
        <p:nvSpPr>
          <p:cNvPr id="4" name="Slide Number Placeholder 3"/>
          <p:cNvSpPr>
            <a:spLocks noGrp="1"/>
          </p:cNvSpPr>
          <p:nvPr>
            <p:ph type="sldNum" sz="quarter" idx="5"/>
          </p:nvPr>
        </p:nvSpPr>
        <p:spPr/>
        <p:txBody>
          <a:bodyPr/>
          <a:lstStyle/>
          <a:p>
            <a:fld id="{8ECECC3E-ED79-4946-8FB0-BC91252D72CB}" type="slidenum">
              <a:rPr lang="en-US" smtClean="0"/>
              <a:t>4</a:t>
            </a:fld>
            <a:endParaRPr lang="en-US"/>
          </a:p>
        </p:txBody>
      </p:sp>
    </p:spTree>
    <p:extLst>
      <p:ext uri="{BB962C8B-B14F-4D97-AF65-F5344CB8AC3E}">
        <p14:creationId xmlns:p14="http://schemas.microsoft.com/office/powerpoint/2010/main" val="394704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Consider:</a:t>
            </a:r>
            <a:br>
              <a:rPr lang="en-US" dirty="0"/>
            </a:br>
            <a:br>
              <a:rPr lang="en-US" dirty="0"/>
            </a:br>
            <a:r>
              <a:rPr lang="en-US" dirty="0"/>
              <a:t>How is customer service implemented [in the organization]:</a:t>
            </a:r>
            <a:br>
              <a:rPr lang="en-US" dirty="0"/>
            </a:br>
            <a:endParaRPr lang="en-US" dirty="0"/>
          </a:p>
          <a:p>
            <a:pPr marL="228600" indent="-228600">
              <a:buAutoNum type="arabicPeriod"/>
            </a:pPr>
            <a:r>
              <a:rPr lang="en-US" dirty="0"/>
              <a:t>Do the employees know what is involved [basics] of creating and keeping customers and what good customer service is?  </a:t>
            </a:r>
          </a:p>
          <a:p>
            <a:pPr marL="228600" indent="-228600">
              <a:buAutoNum type="arabicPeriod"/>
            </a:pPr>
            <a:r>
              <a:rPr lang="en-US" dirty="0"/>
              <a:t>Are the employees educated in the aspects of customer service?</a:t>
            </a:r>
          </a:p>
          <a:p>
            <a:pPr marL="228600" indent="-228600">
              <a:buAutoNum type="arabicPeriod"/>
            </a:pPr>
            <a:endParaRPr lang="en-US" dirty="0"/>
          </a:p>
          <a:p>
            <a:pPr marL="228600" indent="-228600">
              <a:buAutoNum type="arabicPeriod"/>
            </a:pPr>
            <a:r>
              <a:rPr lang="en-US" dirty="0"/>
              <a:t>Moments of truth – touch points, or when customers make contact which can make or break a business.  Are these being addressed properly? Identified/recorded/followed-up/Actioned and so on</a:t>
            </a:r>
          </a:p>
          <a:p>
            <a:pPr marL="228600" indent="-228600">
              <a:buAutoNum type="arabicPeriod"/>
            </a:pPr>
            <a:endParaRPr lang="en-US" dirty="0"/>
          </a:p>
          <a:p>
            <a:pPr marL="228600" indent="-228600">
              <a:buAutoNum type="arabicPeriod"/>
            </a:pPr>
            <a:r>
              <a:rPr lang="en-US" dirty="0"/>
              <a:t>A reward system – does the organization/business recognize that employees have been providing excellent/good customer service?  If so, is it recognized and rewarded?</a:t>
            </a:r>
          </a:p>
          <a:p>
            <a:pPr marL="228600" indent="-228600">
              <a:buAutoNum type="arabicPeriod"/>
            </a:pPr>
            <a:endParaRPr lang="en-US" dirty="0"/>
          </a:p>
          <a:p>
            <a:pPr marL="228600" indent="-228600">
              <a:buAutoNum type="arabicPeriod"/>
            </a:pPr>
            <a:endParaRPr lang="en-US" dirty="0"/>
          </a:p>
          <a:p>
            <a:pPr marL="228600" indent="-228600">
              <a:buAutoNum type="arabicPeriod"/>
            </a:pPr>
            <a:r>
              <a:rPr lang="en-US" dirty="0"/>
              <a:t>How to deliver customer service????</a:t>
            </a:r>
          </a:p>
          <a:p>
            <a:pPr marL="685800" lvl="1" indent="-228600">
              <a:buAutoNum type="arabicPeriod"/>
            </a:pPr>
            <a:r>
              <a:rPr lang="en-US" dirty="0"/>
              <a:t>SMILE</a:t>
            </a:r>
          </a:p>
          <a:p>
            <a:pPr marL="685800" lvl="1" indent="-228600">
              <a:buAutoNum type="arabicPeriod"/>
            </a:pPr>
            <a:r>
              <a:rPr lang="en-US" dirty="0"/>
              <a:t>Be proactive</a:t>
            </a:r>
          </a:p>
          <a:p>
            <a:pPr marL="685800" lvl="1" indent="-228600">
              <a:buAutoNum type="arabicPeriod"/>
            </a:pPr>
            <a:r>
              <a:rPr lang="en-US" dirty="0"/>
              <a:t>Attention to detail and the customer</a:t>
            </a:r>
          </a:p>
          <a:p>
            <a:pPr marL="685800" lvl="1" indent="-228600">
              <a:buAutoNum type="arabicPeriod"/>
            </a:pPr>
            <a:r>
              <a:rPr lang="en-US" dirty="0"/>
              <a:t>Read body language (93% is communicated this way – L4 studies, communication and learning developments module)</a:t>
            </a:r>
          </a:p>
          <a:p>
            <a:pPr marL="685800" lvl="1" indent="-228600">
              <a:buAutoNum type="arabicPeriod"/>
            </a:pPr>
            <a:r>
              <a:rPr lang="en-US" dirty="0"/>
              <a:t>Do not </a:t>
            </a:r>
            <a:r>
              <a:rPr lang="en-US" dirty="0" err="1"/>
              <a:t>monopolise</a:t>
            </a:r>
            <a:r>
              <a:rPr lang="en-US" dirty="0"/>
              <a:t> customers and do not let them </a:t>
            </a:r>
            <a:r>
              <a:rPr lang="en-US" dirty="0" err="1"/>
              <a:t>monopolise</a:t>
            </a:r>
            <a:r>
              <a:rPr lang="en-US" dirty="0"/>
              <a:t> you</a:t>
            </a:r>
          </a:p>
          <a:p>
            <a:pPr marL="685800" lvl="1" indent="-228600">
              <a:buAutoNum type="arabicPeriod"/>
            </a:pPr>
            <a:r>
              <a:rPr lang="en-US" dirty="0"/>
              <a:t>Do not discuss confidential information with customers or in front of other customers</a:t>
            </a:r>
          </a:p>
          <a:p>
            <a:pPr marL="685800" lvl="1" indent="-228600">
              <a:buAutoNum type="arabicPeriod"/>
            </a:pPr>
            <a:endParaRPr lang="en-US" dirty="0"/>
          </a:p>
          <a:p>
            <a:pPr marL="685800" lvl="1" indent="-228600">
              <a:buAutoNum type="arabicPeriod"/>
            </a:pPr>
            <a:r>
              <a:rPr lang="en-US" dirty="0"/>
              <a:t>Use the LAST model –</a:t>
            </a:r>
          </a:p>
          <a:p>
            <a:pPr marL="1143000" lvl="2" indent="-228600">
              <a:buAutoNum type="arabicPeriod"/>
            </a:pPr>
            <a:r>
              <a:rPr lang="en-US" dirty="0"/>
              <a:t>Listen (include active listening - </a:t>
            </a:r>
            <a:r>
              <a:rPr lang="en-US" dirty="0" err="1"/>
              <a:t>whats</a:t>
            </a:r>
            <a:r>
              <a:rPr lang="en-US" dirty="0"/>
              <a:t> the problem/what can you do to resolve)</a:t>
            </a:r>
          </a:p>
          <a:p>
            <a:pPr marL="1143000" lvl="2" indent="-228600">
              <a:buAutoNum type="arabicPeriod"/>
            </a:pPr>
            <a:r>
              <a:rPr lang="en-US" dirty="0" err="1"/>
              <a:t>Apologise</a:t>
            </a:r>
            <a:r>
              <a:rPr lang="en-US" dirty="0"/>
              <a:t> (Do not </a:t>
            </a:r>
            <a:r>
              <a:rPr lang="en-US" dirty="0" err="1"/>
              <a:t>apologise</a:t>
            </a:r>
            <a:r>
              <a:rPr lang="en-US" dirty="0"/>
              <a:t> for the business – acknowledge the experience, there is a difference!)</a:t>
            </a:r>
          </a:p>
          <a:p>
            <a:pPr marL="1143000" lvl="2" indent="-228600">
              <a:buAutoNum type="arabicPeriod"/>
            </a:pPr>
            <a:r>
              <a:rPr lang="en-US" dirty="0"/>
              <a:t>Solve (the problem/explain how it will be solved </a:t>
            </a:r>
            <a:r>
              <a:rPr lang="en-US" dirty="0" err="1"/>
              <a:t>etc</a:t>
            </a:r>
            <a:r>
              <a:rPr lang="en-US" dirty="0"/>
              <a:t>)</a:t>
            </a:r>
          </a:p>
          <a:p>
            <a:pPr marL="1143000" lvl="2" indent="-228600">
              <a:buAutoNum type="arabicPeriod"/>
            </a:pPr>
            <a:r>
              <a:rPr lang="en-US" dirty="0"/>
              <a:t>Thank – (acknowledge the customer and thank them for raising the issue etc.  Why??? Because you want them to return)</a:t>
            </a:r>
            <a:br>
              <a:rPr lang="en-US" dirty="0"/>
            </a:br>
            <a:endParaRPr lang="en-US" dirty="0"/>
          </a:p>
          <a:p>
            <a:pPr marL="685800" lvl="1" indent="-228600">
              <a:buAutoNum type="arabicPeriod"/>
            </a:pPr>
            <a:endParaRPr lang="en-US" dirty="0"/>
          </a:p>
        </p:txBody>
      </p:sp>
      <p:sp>
        <p:nvSpPr>
          <p:cNvPr id="4" name="Slide Number Placeholder 3"/>
          <p:cNvSpPr>
            <a:spLocks noGrp="1"/>
          </p:cNvSpPr>
          <p:nvPr>
            <p:ph type="sldNum" sz="quarter" idx="5"/>
          </p:nvPr>
        </p:nvSpPr>
        <p:spPr/>
        <p:txBody>
          <a:bodyPr/>
          <a:lstStyle/>
          <a:p>
            <a:fld id="{0A931587-4D1C-F143-9FB3-AA623726AD1F}" type="slidenum">
              <a:rPr lang="en-US" smtClean="0"/>
              <a:t>5</a:t>
            </a:fld>
            <a:endParaRPr lang="en-US"/>
          </a:p>
        </p:txBody>
      </p:sp>
    </p:spTree>
    <p:extLst>
      <p:ext uri="{BB962C8B-B14F-4D97-AF65-F5344CB8AC3E}">
        <p14:creationId xmlns:p14="http://schemas.microsoft.com/office/powerpoint/2010/main" val="24732364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Why is customer service important?</a:t>
            </a:r>
            <a:br>
              <a:rPr lang="en-US" dirty="0"/>
            </a:br>
            <a:br>
              <a:rPr lang="en-US" dirty="0"/>
            </a:br>
            <a:r>
              <a:rPr lang="en-US" dirty="0"/>
              <a:t>Retention less expensive than acquisition</a:t>
            </a:r>
            <a:br>
              <a:rPr lang="en-US" dirty="0"/>
            </a:br>
            <a:r>
              <a:rPr lang="en-US" dirty="0"/>
              <a:t>Existing customers are more likely to buy from you than new customers</a:t>
            </a:r>
          </a:p>
          <a:p>
            <a:r>
              <a:rPr lang="en-US" dirty="0"/>
              <a:t>Great customer service leads to a reduction of overall problems</a:t>
            </a:r>
          </a:p>
          <a:p>
            <a:r>
              <a:rPr lang="en-US" dirty="0"/>
              <a:t>Good customer service improves image and strengthens brand</a:t>
            </a:r>
          </a:p>
          <a:p>
            <a:r>
              <a:rPr lang="en-US" dirty="0"/>
              <a:t>More likely to retain customers longer</a:t>
            </a:r>
          </a:p>
          <a:p>
            <a:r>
              <a:rPr lang="en-US" dirty="0" err="1"/>
              <a:t>WoM</a:t>
            </a:r>
            <a:r>
              <a:rPr lang="en-US" dirty="0"/>
              <a:t> advertising is best advert of all</a:t>
            </a:r>
          </a:p>
          <a:p>
            <a:r>
              <a:rPr lang="en-US" dirty="0"/>
              <a:t>Improves business turnover</a:t>
            </a:r>
          </a:p>
          <a:p>
            <a:r>
              <a:rPr lang="en-US" dirty="0"/>
              <a:t>Opens door for new opportunities</a:t>
            </a:r>
          </a:p>
          <a:p>
            <a:r>
              <a:rPr lang="en-US" dirty="0"/>
              <a:t>Longer business lifetime</a:t>
            </a:r>
          </a:p>
          <a:p>
            <a:r>
              <a:rPr lang="en-US" dirty="0"/>
              <a:t>Conveys strong moral values and beliefs in the company/organization.  (BMSK5001 – VAB)</a:t>
            </a:r>
          </a:p>
          <a:p>
            <a:endParaRPr lang="en-US" dirty="0"/>
          </a:p>
        </p:txBody>
      </p:sp>
      <p:sp>
        <p:nvSpPr>
          <p:cNvPr id="4" name="Slide Number Placeholder 3"/>
          <p:cNvSpPr>
            <a:spLocks noGrp="1"/>
          </p:cNvSpPr>
          <p:nvPr>
            <p:ph type="sldNum" sz="quarter" idx="5"/>
          </p:nvPr>
        </p:nvSpPr>
        <p:spPr/>
        <p:txBody>
          <a:bodyPr/>
          <a:lstStyle/>
          <a:p>
            <a:fld id="{0A931587-4D1C-F143-9FB3-AA623726AD1F}" type="slidenum">
              <a:rPr lang="en-US" smtClean="0"/>
              <a:t>6</a:t>
            </a:fld>
            <a:endParaRPr lang="en-US"/>
          </a:p>
        </p:txBody>
      </p:sp>
    </p:spTree>
    <p:extLst>
      <p:ext uri="{BB962C8B-B14F-4D97-AF65-F5344CB8AC3E}">
        <p14:creationId xmlns:p14="http://schemas.microsoft.com/office/powerpoint/2010/main" val="8479032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1" i="0" kern="1200" dirty="0">
                <a:solidFill>
                  <a:schemeClr val="tx1"/>
                </a:solidFill>
                <a:effectLst/>
                <a:latin typeface="+mn-lt"/>
                <a:ea typeface="+mn-ea"/>
                <a:cs typeface="+mn-cs"/>
              </a:rPr>
              <a:t>What’s the difference?</a:t>
            </a:r>
            <a:endParaRPr lang="en-GB" sz="1200" b="0" i="0" kern="1200" dirty="0">
              <a:solidFill>
                <a:schemeClr val="tx1"/>
              </a:solidFill>
              <a:effectLst/>
              <a:latin typeface="+mn-lt"/>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Customer loyalty mainly relates to the overall spending power of consumers. It’s about what organisations can offer them in terms of regular prices and money-saving offers. Can be encouraged and improved by maintaining overall low prices and offering regular loyalty discounts, special offers or multi-buy deals. This will convince regular customers that the organisation is still the cheapest merchant on the market. In this way it will prevent them from purchasing their products elsewhere.</a:t>
            </a: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Brand loyalty on the other hand, has very little to do with prices or money and is much easier to maintain once established. Brand loyalty has everything to do with how consumers perceive a brand.  This may be through promotional activities, reputation or previous experiences with the organisation.</a:t>
            </a:r>
          </a:p>
          <a:p>
            <a:pPr fontAlgn="base"/>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As long as product quality and the level of service provided remains the same, brand-loyal customers will feel little need to check out the competition. In that sense, brand loyalty is less risky than customer loyalty and requires little effort to keep. However, brand-loyal customers tend to make fewer purchases, although the profit margins on the products they do buy tend to be a lot bigger</a:t>
            </a:r>
          </a:p>
          <a:p>
            <a:endParaRPr lang="en-US" dirty="0"/>
          </a:p>
        </p:txBody>
      </p:sp>
      <p:sp>
        <p:nvSpPr>
          <p:cNvPr id="4" name="Slide Number Placeholder 3"/>
          <p:cNvSpPr>
            <a:spLocks noGrp="1"/>
          </p:cNvSpPr>
          <p:nvPr>
            <p:ph type="sldNum" sz="quarter" idx="5"/>
          </p:nvPr>
        </p:nvSpPr>
        <p:spPr/>
        <p:txBody>
          <a:bodyPr/>
          <a:lstStyle/>
          <a:p>
            <a:fld id="{0A931587-4D1C-F143-9FB3-AA623726AD1F}" type="slidenum">
              <a:rPr lang="en-US" smtClean="0"/>
              <a:t>7</a:t>
            </a:fld>
            <a:endParaRPr lang="en-US"/>
          </a:p>
        </p:txBody>
      </p:sp>
    </p:spTree>
    <p:extLst>
      <p:ext uri="{BB962C8B-B14F-4D97-AF65-F5344CB8AC3E}">
        <p14:creationId xmlns:p14="http://schemas.microsoft.com/office/powerpoint/2010/main" val="13392074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key to </a:t>
            </a:r>
            <a:r>
              <a:rPr lang="en-GB" sz="1200" b="1" i="0" kern="1200" dirty="0">
                <a:solidFill>
                  <a:schemeClr val="tx1"/>
                </a:solidFill>
                <a:effectLst/>
                <a:latin typeface="+mn-lt"/>
                <a:ea typeface="+mn-ea"/>
                <a:cs typeface="+mn-cs"/>
              </a:rPr>
              <a:t>good customer service</a:t>
            </a:r>
            <a:r>
              <a:rPr lang="en-GB" sz="1200" b="0" i="0" kern="1200" dirty="0">
                <a:solidFill>
                  <a:schemeClr val="tx1"/>
                </a:solidFill>
                <a:effectLst/>
                <a:latin typeface="+mn-lt"/>
                <a:ea typeface="+mn-ea"/>
                <a:cs typeface="+mn-cs"/>
              </a:rPr>
              <a:t> is building </a:t>
            </a:r>
            <a:r>
              <a:rPr lang="en-GB" sz="1200" b="1" i="0" kern="1200" dirty="0">
                <a:solidFill>
                  <a:schemeClr val="tx1"/>
                </a:solidFill>
                <a:effectLst/>
                <a:latin typeface="+mn-lt"/>
                <a:ea typeface="+mn-ea"/>
                <a:cs typeface="+mn-cs"/>
              </a:rPr>
              <a:t>good</a:t>
            </a:r>
            <a:r>
              <a:rPr lang="en-GB" sz="1200" b="0" i="0" kern="1200" dirty="0">
                <a:solidFill>
                  <a:schemeClr val="tx1"/>
                </a:solidFill>
                <a:effectLst/>
                <a:latin typeface="+mn-lt"/>
                <a:ea typeface="+mn-ea"/>
                <a:cs typeface="+mn-cs"/>
              </a:rPr>
              <a:t> relationships with your </a:t>
            </a:r>
            <a:r>
              <a:rPr lang="en-GB" sz="1200" b="1" i="0" kern="1200" dirty="0">
                <a:solidFill>
                  <a:schemeClr val="tx1"/>
                </a:solidFill>
                <a:effectLst/>
                <a:latin typeface="+mn-lt"/>
                <a:ea typeface="+mn-ea"/>
                <a:cs typeface="+mn-cs"/>
              </a:rPr>
              <a:t>customers</a:t>
            </a:r>
            <a:r>
              <a:rPr lang="en-GB" sz="1200" b="0" i="0" kern="1200" dirty="0">
                <a:solidFill>
                  <a:schemeClr val="tx1"/>
                </a:solidFill>
                <a:effectLst/>
                <a:latin typeface="+mn-lt"/>
                <a:ea typeface="+mn-ea"/>
                <a:cs typeface="+mn-cs"/>
              </a:rPr>
              <a:t>. Thanking the </a:t>
            </a:r>
            <a:r>
              <a:rPr lang="en-GB" sz="1200" b="1" i="0" kern="1200" dirty="0">
                <a:solidFill>
                  <a:schemeClr val="tx1"/>
                </a:solidFill>
                <a:effectLst/>
                <a:latin typeface="+mn-lt"/>
                <a:ea typeface="+mn-ea"/>
                <a:cs typeface="+mn-cs"/>
              </a:rPr>
              <a:t>customer</a:t>
            </a:r>
            <a:r>
              <a:rPr lang="en-GB" sz="1200" b="0" i="0" kern="1200" dirty="0">
                <a:solidFill>
                  <a:schemeClr val="tx1"/>
                </a:solidFill>
                <a:effectLst/>
                <a:latin typeface="+mn-lt"/>
                <a:ea typeface="+mn-ea"/>
                <a:cs typeface="+mn-cs"/>
              </a:rPr>
              <a:t> and promoting a positive, helpful and friendly environment will ensure they leave with a </a:t>
            </a:r>
            <a:r>
              <a:rPr lang="en-GB" sz="1200" b="1" i="0" kern="1200" dirty="0">
                <a:solidFill>
                  <a:schemeClr val="tx1"/>
                </a:solidFill>
                <a:effectLst/>
                <a:latin typeface="+mn-lt"/>
                <a:ea typeface="+mn-ea"/>
                <a:cs typeface="+mn-cs"/>
              </a:rPr>
              <a:t>great</a:t>
            </a:r>
            <a:r>
              <a:rPr lang="en-GB" sz="1200" b="0" i="0" kern="1200" dirty="0">
                <a:solidFill>
                  <a:schemeClr val="tx1"/>
                </a:solidFill>
                <a:effectLst/>
                <a:latin typeface="+mn-lt"/>
                <a:ea typeface="+mn-ea"/>
                <a:cs typeface="+mn-cs"/>
              </a:rPr>
              <a:t> impression. A happy </a:t>
            </a:r>
            <a:r>
              <a:rPr lang="en-GB" sz="1200" b="1" i="0" kern="1200" dirty="0">
                <a:solidFill>
                  <a:schemeClr val="tx1"/>
                </a:solidFill>
                <a:effectLst/>
                <a:latin typeface="+mn-lt"/>
                <a:ea typeface="+mn-ea"/>
                <a:cs typeface="+mn-cs"/>
              </a:rPr>
              <a:t>customer</a:t>
            </a:r>
            <a:r>
              <a:rPr lang="en-GB" sz="1200" b="0" i="0" kern="1200" dirty="0">
                <a:solidFill>
                  <a:schemeClr val="tx1"/>
                </a:solidFill>
                <a:effectLst/>
                <a:latin typeface="+mn-lt"/>
                <a:ea typeface="+mn-ea"/>
                <a:cs typeface="+mn-cs"/>
              </a:rPr>
              <a:t> will return often and is likely to spend more</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Consider:</a:t>
            </a:r>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What does good customer service mean?</a:t>
            </a:r>
          </a:p>
          <a:p>
            <a:r>
              <a:rPr lang="en-GB" sz="1200" b="0" i="0" kern="1200" dirty="0">
                <a:solidFill>
                  <a:schemeClr val="tx1"/>
                </a:solidFill>
                <a:effectLst/>
                <a:latin typeface="+mn-lt"/>
                <a:ea typeface="+mn-ea"/>
                <a:cs typeface="+mn-cs"/>
              </a:rPr>
              <a:t>Increasingly, great customer service means:</a:t>
            </a:r>
          </a:p>
          <a:p>
            <a:r>
              <a:rPr lang="en-GB" sz="1200" b="0" i="0" kern="1200" dirty="0">
                <a:solidFill>
                  <a:schemeClr val="tx1"/>
                </a:solidFill>
                <a:effectLst/>
                <a:latin typeface="+mn-lt"/>
                <a:ea typeface="+mn-ea"/>
                <a:cs typeface="+mn-cs"/>
              </a:rPr>
              <a:t>Service that is fast (“real-time” or “always on” in marketing-speak)</a:t>
            </a:r>
          </a:p>
          <a:p>
            <a:r>
              <a:rPr lang="en-GB" sz="1200" b="0" i="0" kern="1200" dirty="0">
                <a:solidFill>
                  <a:schemeClr val="tx1"/>
                </a:solidFill>
                <a:effectLst/>
                <a:latin typeface="+mn-lt"/>
                <a:ea typeface="+mn-ea"/>
                <a:cs typeface="+mn-cs"/>
              </a:rPr>
              <a:t>Service that is personalized</a:t>
            </a:r>
          </a:p>
          <a:p>
            <a:r>
              <a:rPr lang="en-GB" sz="1200" b="0" i="0" kern="1200" dirty="0">
                <a:solidFill>
                  <a:schemeClr val="tx1"/>
                </a:solidFill>
                <a:effectLst/>
                <a:latin typeface="+mn-lt"/>
                <a:ea typeface="+mn-ea"/>
                <a:cs typeface="+mn-cs"/>
              </a:rPr>
              <a:t>Service that provides a connected experience</a:t>
            </a:r>
          </a:p>
          <a:p>
            <a:r>
              <a:rPr lang="en-GB" sz="1200" b="0" i="0" kern="1200" dirty="0">
                <a:solidFill>
                  <a:schemeClr val="tx1"/>
                </a:solidFill>
                <a:effectLst/>
                <a:latin typeface="+mn-lt"/>
                <a:ea typeface="+mn-ea"/>
                <a:cs typeface="+mn-cs"/>
              </a:rPr>
              <a:t>Service that’s proactive, offering a resolution before an issue or disruption occurs</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How can businesses deliver service that exceeds customer expectations?</a:t>
            </a:r>
          </a:p>
          <a:p>
            <a:r>
              <a:rPr lang="en-GB" sz="1200" b="0" i="0" kern="1200" dirty="0">
                <a:solidFill>
                  <a:schemeClr val="tx1"/>
                </a:solidFill>
                <a:effectLst/>
                <a:latin typeface="+mn-lt"/>
                <a:ea typeface="+mn-ea"/>
                <a:cs typeface="+mn-cs"/>
              </a:rPr>
              <a:t>Customers expect engagement that’s uniquely personalized. This isn’t an expectation of consumers alone. 72% business buyers expect vendors to personalize engagement to their needs.</a:t>
            </a:r>
          </a:p>
          <a:p>
            <a:r>
              <a:rPr lang="en-GB" sz="1200" b="0" i="0" kern="1200" dirty="0">
                <a:solidFill>
                  <a:schemeClr val="tx1"/>
                </a:solidFill>
                <a:effectLst/>
                <a:latin typeface="+mn-lt"/>
                <a:ea typeface="+mn-ea"/>
                <a:cs typeface="+mn-cs"/>
              </a:rPr>
              <a:t>Overall, 80% of service decision-makers say emerging technology is transforming customers’ expectations of their service organization.</a:t>
            </a:r>
          </a:p>
          <a:p>
            <a:r>
              <a:rPr lang="en-GB" sz="1200" b="0" i="0" kern="1200" dirty="0">
                <a:solidFill>
                  <a:schemeClr val="tx1"/>
                </a:solidFill>
                <a:effectLst/>
                <a:latin typeface="+mn-lt"/>
                <a:ea typeface="+mn-ea"/>
                <a:cs typeface="+mn-cs"/>
              </a:rPr>
              <a:t>Be pro-active</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How do you measure customer service experiences?</a:t>
            </a:r>
          </a:p>
          <a:p>
            <a:r>
              <a:rPr lang="en-GB" sz="1200" b="0" i="0" kern="1200" dirty="0">
                <a:solidFill>
                  <a:schemeClr val="tx1"/>
                </a:solidFill>
                <a:effectLst/>
                <a:latin typeface="+mn-lt"/>
                <a:ea typeface="+mn-ea"/>
                <a:cs typeface="+mn-cs"/>
              </a:rPr>
              <a:t>While tried-and-true KPIs like case volume and average handle time aren’t going away, they are increasingly being tracked alongside new performance measures that account for the broader customer experience.</a:t>
            </a:r>
          </a:p>
          <a:p>
            <a:r>
              <a:rPr lang="en-GB" sz="1200" b="0" i="0" kern="1200" dirty="0">
                <a:solidFill>
                  <a:schemeClr val="tx1"/>
                </a:solidFill>
                <a:effectLst/>
                <a:latin typeface="+mn-lt"/>
                <a:ea typeface="+mn-ea"/>
                <a:cs typeface="+mn-cs"/>
              </a:rPr>
              <a:t>Top-tracked metrics for customer service teams include</a:t>
            </a:r>
          </a:p>
          <a:p>
            <a:r>
              <a:rPr lang="en-GB" sz="1200" b="0" i="0" kern="1200" dirty="0">
                <a:solidFill>
                  <a:schemeClr val="tx1"/>
                </a:solidFill>
                <a:effectLst/>
                <a:latin typeface="+mn-lt"/>
                <a:ea typeface="+mn-ea"/>
                <a:cs typeface="+mn-cs"/>
              </a:rPr>
              <a:t>Customer satisfaction: 80%</a:t>
            </a:r>
          </a:p>
          <a:p>
            <a:r>
              <a:rPr lang="en-GB" sz="1200" b="0" i="0" kern="1200" dirty="0">
                <a:solidFill>
                  <a:schemeClr val="tx1"/>
                </a:solidFill>
                <a:effectLst/>
                <a:latin typeface="+mn-lt"/>
                <a:ea typeface="+mn-ea"/>
                <a:cs typeface="+mn-cs"/>
              </a:rPr>
              <a:t>Employee experience: 75%</a:t>
            </a:r>
          </a:p>
          <a:p>
            <a:r>
              <a:rPr lang="en-GB" sz="1200" b="0" i="0" kern="1200" dirty="0">
                <a:solidFill>
                  <a:schemeClr val="tx1"/>
                </a:solidFill>
                <a:effectLst/>
                <a:latin typeface="+mn-lt"/>
                <a:ea typeface="+mn-ea"/>
                <a:cs typeface="+mn-cs"/>
              </a:rPr>
              <a:t>Average handle time (AHT): 70%</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 study showed that 59% of customers expect companies will soon anticipate their needs and make relevant suggestions before customer contact. Among B2B customers, 75% expect that by 2020, companies will anticipate their needs and make relevant suggestions before they contact them. Another 63% expect businesses to use artificial intelligence (AI) to automatically purchase or recommend products based on their company’s preferences.</a:t>
            </a:r>
          </a:p>
          <a:p>
            <a:r>
              <a:rPr lang="en-GB" sz="1200" b="0" i="0" kern="1200" dirty="0">
                <a:solidFill>
                  <a:schemeClr val="tx1"/>
                </a:solidFill>
                <a:effectLst/>
                <a:latin typeface="+mn-lt"/>
                <a:ea typeface="+mn-ea"/>
                <a:cs typeface="+mn-cs"/>
              </a:rPr>
              <a:t>Already, more than half (56%) of service organizations are investigating ways to use AI — technologies that perform tasks that usually require human interaction — which could free up customer service reps to focus on higher-value work.</a:t>
            </a:r>
          </a:p>
          <a:p>
            <a:endParaRPr lang="en-US" dirty="0"/>
          </a:p>
        </p:txBody>
      </p:sp>
      <p:sp>
        <p:nvSpPr>
          <p:cNvPr id="4" name="Slide Number Placeholder 3"/>
          <p:cNvSpPr>
            <a:spLocks noGrp="1"/>
          </p:cNvSpPr>
          <p:nvPr>
            <p:ph type="sldNum" sz="quarter" idx="5"/>
          </p:nvPr>
        </p:nvSpPr>
        <p:spPr/>
        <p:txBody>
          <a:bodyPr/>
          <a:lstStyle/>
          <a:p>
            <a:fld id="{0A931587-4D1C-F143-9FB3-AA623726AD1F}" type="slidenum">
              <a:rPr lang="en-US" smtClean="0"/>
              <a:t>9</a:t>
            </a:fld>
            <a:endParaRPr lang="en-US"/>
          </a:p>
        </p:txBody>
      </p:sp>
    </p:spTree>
    <p:extLst>
      <p:ext uri="{BB962C8B-B14F-4D97-AF65-F5344CB8AC3E}">
        <p14:creationId xmlns:p14="http://schemas.microsoft.com/office/powerpoint/2010/main" val="29230316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How customer service can affect your business:</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86% of consumers are willing to pay more if they receive a better quality of service</a:t>
            </a:r>
          </a:p>
          <a:p>
            <a:r>
              <a:rPr lang="en-GB" sz="1200" b="0" i="0" kern="1200" dirty="0">
                <a:solidFill>
                  <a:schemeClr val="tx1"/>
                </a:solidFill>
                <a:effectLst/>
                <a:latin typeface="+mn-lt"/>
                <a:ea typeface="+mn-ea"/>
                <a:cs typeface="+mn-cs"/>
              </a:rPr>
              <a:t>73% of consumers say friendly customer service made them fall in love with a brand</a:t>
            </a:r>
          </a:p>
          <a:p>
            <a:r>
              <a:rPr lang="en-GB" sz="1200" b="0" i="0" kern="1200" dirty="0">
                <a:solidFill>
                  <a:schemeClr val="tx1"/>
                </a:solidFill>
                <a:effectLst/>
                <a:latin typeface="+mn-lt"/>
                <a:ea typeface="+mn-ea"/>
                <a:cs typeface="+mn-cs"/>
              </a:rPr>
              <a:t>55% of businesses claim that improving customer service leads to increased sales</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Great customer service comes in the form of quickly acknowledging the customer’s email or request, addressing the customer by their name, focusing on solving the customer’s problem and generally making the customer feel like you care.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And the best thing about customer service is that you have complete control of the service you deliver to your customers.</a:t>
            </a:r>
          </a:p>
          <a:p>
            <a:endParaRPr lang="en-US" dirty="0"/>
          </a:p>
        </p:txBody>
      </p:sp>
      <p:sp>
        <p:nvSpPr>
          <p:cNvPr id="4" name="Slide Number Placeholder 3"/>
          <p:cNvSpPr>
            <a:spLocks noGrp="1"/>
          </p:cNvSpPr>
          <p:nvPr>
            <p:ph type="sldNum" sz="quarter" idx="5"/>
          </p:nvPr>
        </p:nvSpPr>
        <p:spPr/>
        <p:txBody>
          <a:bodyPr/>
          <a:lstStyle/>
          <a:p>
            <a:fld id="{0A931587-4D1C-F143-9FB3-AA623726AD1F}" type="slidenum">
              <a:rPr lang="en-US" smtClean="0"/>
              <a:t>10</a:t>
            </a:fld>
            <a:endParaRPr lang="en-US"/>
          </a:p>
        </p:txBody>
      </p:sp>
    </p:spTree>
    <p:extLst>
      <p:ext uri="{BB962C8B-B14F-4D97-AF65-F5344CB8AC3E}">
        <p14:creationId xmlns:p14="http://schemas.microsoft.com/office/powerpoint/2010/main" val="41685251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A931587-4D1C-F143-9FB3-AA623726AD1F}" type="slidenum">
              <a:rPr lang="en-US" smtClean="0"/>
              <a:t>11</a:t>
            </a:fld>
            <a:endParaRPr lang="en-US"/>
          </a:p>
        </p:txBody>
      </p:sp>
    </p:spTree>
    <p:extLst>
      <p:ext uri="{BB962C8B-B14F-4D97-AF65-F5344CB8AC3E}">
        <p14:creationId xmlns:p14="http://schemas.microsoft.com/office/powerpoint/2010/main" val="14695906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Reliability</a:t>
            </a:r>
          </a:p>
          <a:p>
            <a:r>
              <a:rPr lang="en-US" dirty="0"/>
              <a:t>Is the company able to deliver what it promises? The main criteria taken into account by customers are:</a:t>
            </a:r>
          </a:p>
          <a:p>
            <a:endParaRPr lang="en-US" dirty="0"/>
          </a:p>
          <a:p>
            <a:r>
              <a:rPr lang="en-US" dirty="0"/>
              <a:t>Timeliness</a:t>
            </a:r>
          </a:p>
          <a:p>
            <a:r>
              <a:rPr lang="en-US" dirty="0"/>
              <a:t>Consistency</a:t>
            </a:r>
          </a:p>
          <a:p>
            <a:r>
              <a:rPr lang="en-US" dirty="0"/>
              <a:t>Regularity</a:t>
            </a:r>
          </a:p>
          <a:p>
            <a:r>
              <a:rPr lang="en-US" dirty="0"/>
              <a:t>Accuracy</a:t>
            </a:r>
          </a:p>
          <a:p>
            <a:br>
              <a:rPr lang="en-US" dirty="0"/>
            </a:br>
            <a:r>
              <a:rPr lang="en-US" b="1" dirty="0"/>
              <a:t>Assurance</a:t>
            </a:r>
          </a:p>
          <a:p>
            <a:r>
              <a:rPr lang="en-US" dirty="0"/>
              <a:t>It is important that customer trusts employees delivering service. In case of many services, e.g. medical, it is essential. Therefore, the staff has to:</a:t>
            </a:r>
          </a:p>
          <a:p>
            <a:endParaRPr lang="en-US" dirty="0"/>
          </a:p>
          <a:p>
            <a:r>
              <a:rPr lang="en-US" dirty="0"/>
              <a:t>Be competent</a:t>
            </a:r>
          </a:p>
          <a:p>
            <a:r>
              <a:rPr lang="en-US" dirty="0"/>
              <a:t>Have respect for customer and other employees, partners, etc.</a:t>
            </a:r>
          </a:p>
          <a:p>
            <a:r>
              <a:rPr lang="en-US" dirty="0"/>
              <a:t>Be credible</a:t>
            </a:r>
          </a:p>
          <a:p>
            <a:r>
              <a:rPr lang="en-US" dirty="0"/>
              <a:t>Be confidential</a:t>
            </a:r>
          </a:p>
          <a:p>
            <a:r>
              <a:rPr lang="en-US" dirty="0"/>
              <a:t>Assure safety and security</a:t>
            </a:r>
          </a:p>
          <a:p>
            <a:br>
              <a:rPr lang="en-US" b="1" dirty="0"/>
            </a:br>
            <a:br>
              <a:rPr lang="en-US" b="1" dirty="0"/>
            </a:br>
            <a:r>
              <a:rPr lang="en-US" b="1" dirty="0"/>
              <a:t>Tangibles</a:t>
            </a:r>
          </a:p>
          <a:p>
            <a:r>
              <a:rPr lang="en-US" dirty="0"/>
              <a:t>The physical representation of the company and place where the service is delivered is usually the first what the customer sees. The first sight is crucial and can decide about whole service perception. The important aspects are:</a:t>
            </a:r>
          </a:p>
          <a:p>
            <a:endParaRPr lang="en-US" dirty="0"/>
          </a:p>
          <a:p>
            <a:r>
              <a:rPr lang="en-US" dirty="0"/>
              <a:t>Facilities</a:t>
            </a:r>
          </a:p>
          <a:p>
            <a:r>
              <a:rPr lang="en-US" dirty="0"/>
              <a:t>Equipment</a:t>
            </a:r>
          </a:p>
          <a:p>
            <a:r>
              <a:rPr lang="en-US" dirty="0"/>
              <a:t>Technology</a:t>
            </a:r>
          </a:p>
          <a:p>
            <a:r>
              <a:rPr lang="en-US" dirty="0"/>
              <a:t>Employees</a:t>
            </a:r>
          </a:p>
          <a:p>
            <a:r>
              <a:rPr lang="en-US" dirty="0"/>
              <a:t>Communication materials</a:t>
            </a:r>
          </a:p>
          <a:p>
            <a:endParaRPr lang="en-US" b="1" dirty="0"/>
          </a:p>
          <a:p>
            <a:endParaRPr lang="en-US" b="1" dirty="0"/>
          </a:p>
          <a:p>
            <a:r>
              <a:rPr lang="en-US" b="1" dirty="0"/>
              <a:t>Empathy</a:t>
            </a:r>
          </a:p>
          <a:p>
            <a:r>
              <a:rPr lang="en-US" dirty="0"/>
              <a:t>In services it is necessary to care about every customer and even wider - stakeholder. In many services the customer arrives with his/her family of friends (e.g. hospital services). It is necessary to be empathetic to all stakeholders. Empathy can be shown by:</a:t>
            </a:r>
          </a:p>
          <a:p>
            <a:endParaRPr lang="en-US" dirty="0"/>
          </a:p>
          <a:p>
            <a:r>
              <a:rPr lang="en-US" dirty="0"/>
              <a:t>Access to staff, services, information</a:t>
            </a:r>
          </a:p>
          <a:p>
            <a:r>
              <a:rPr lang="en-US" dirty="0"/>
              <a:t>Clear, appropriate and timely communication</a:t>
            </a:r>
          </a:p>
          <a:p>
            <a:r>
              <a:rPr lang="en-US" dirty="0"/>
              <a:t>Understanding the stakeholder</a:t>
            </a:r>
          </a:p>
          <a:p>
            <a:r>
              <a:rPr lang="en-US" dirty="0"/>
              <a:t>Appropriate service for customer needs</a:t>
            </a:r>
          </a:p>
          <a:p>
            <a:r>
              <a:rPr lang="en-US" dirty="0"/>
              <a:t>Individualized attention</a:t>
            </a:r>
          </a:p>
          <a:p>
            <a:br>
              <a:rPr lang="en-US" b="1" dirty="0"/>
            </a:br>
            <a:br>
              <a:rPr lang="en-US" b="1" dirty="0"/>
            </a:br>
            <a:r>
              <a:rPr lang="en-US" b="1" dirty="0"/>
              <a:t>Responsiveness</a:t>
            </a:r>
          </a:p>
          <a:p>
            <a:r>
              <a:rPr lang="en-US" dirty="0"/>
              <a:t>The willingness to help and provide prompt service can buy the heart of the customer. The most important aspects are:</a:t>
            </a:r>
          </a:p>
          <a:p>
            <a:endParaRPr lang="en-US" dirty="0"/>
          </a:p>
          <a:p>
            <a:r>
              <a:rPr lang="en-US" dirty="0"/>
              <a:t>Willingness to help</a:t>
            </a:r>
          </a:p>
          <a:p>
            <a:r>
              <a:rPr lang="en-US" dirty="0"/>
              <a:t>Prompt attention to requests</a:t>
            </a:r>
          </a:p>
          <a:p>
            <a:r>
              <a:rPr lang="en-US" dirty="0"/>
              <a:t>Problems resolution</a:t>
            </a:r>
          </a:p>
          <a:p>
            <a:r>
              <a:rPr lang="en-US" dirty="0"/>
              <a:t>Complaint handling</a:t>
            </a:r>
          </a:p>
          <a:p>
            <a:r>
              <a:rPr lang="en-US" dirty="0"/>
              <a:t>Flexibility</a:t>
            </a:r>
          </a:p>
        </p:txBody>
      </p:sp>
      <p:sp>
        <p:nvSpPr>
          <p:cNvPr id="4" name="Slide Number Placeholder 3"/>
          <p:cNvSpPr>
            <a:spLocks noGrp="1"/>
          </p:cNvSpPr>
          <p:nvPr>
            <p:ph type="sldNum" sz="quarter" idx="5"/>
          </p:nvPr>
        </p:nvSpPr>
        <p:spPr/>
        <p:txBody>
          <a:bodyPr/>
          <a:lstStyle/>
          <a:p>
            <a:fld id="{0A931587-4D1C-F143-9FB3-AA623726AD1F}" type="slidenum">
              <a:rPr lang="en-US" smtClean="0"/>
              <a:t>15</a:t>
            </a:fld>
            <a:endParaRPr lang="en-US"/>
          </a:p>
        </p:txBody>
      </p:sp>
    </p:spTree>
    <p:extLst>
      <p:ext uri="{BB962C8B-B14F-4D97-AF65-F5344CB8AC3E}">
        <p14:creationId xmlns:p14="http://schemas.microsoft.com/office/powerpoint/2010/main" val="15552388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CBV</a:t>
            </a:r>
            <a:r>
              <a:rPr lang="en-US" dirty="0"/>
              <a:t> - </a:t>
            </a:r>
            <a:r>
              <a:rPr lang="en-GB" sz="1200" b="0" i="0" kern="1200" dirty="0">
                <a:solidFill>
                  <a:schemeClr val="tx1"/>
                </a:solidFill>
                <a:effectLst/>
                <a:latin typeface="+mn-lt"/>
                <a:ea typeface="+mn-ea"/>
                <a:cs typeface="+mn-cs"/>
              </a:rPr>
              <a:t>total value that a customer attaches to a brand over the lifetime of his or her experiences with that brand (</a:t>
            </a:r>
            <a:r>
              <a:rPr lang="en-GB" sz="1200" b="1" i="0" kern="1200" dirty="0">
                <a:solidFill>
                  <a:schemeClr val="tx1"/>
                </a:solidFill>
                <a:effectLst/>
                <a:latin typeface="+mn-lt"/>
                <a:ea typeface="+mn-ea"/>
                <a:cs typeface="+mn-cs"/>
              </a:rPr>
              <a:t>Kumar, V.</a:t>
            </a:r>
            <a:r>
              <a:rPr lang="en-GB" sz="1200" b="0" i="0" kern="1200" dirty="0">
                <a:solidFill>
                  <a:schemeClr val="tx1"/>
                </a:solidFill>
                <a:effectLst/>
                <a:latin typeface="+mn-lt"/>
                <a:ea typeface="+mn-ea"/>
                <a:cs typeface="+mn-cs"/>
              </a:rPr>
              <a:t> (2013)). CBV is a multi-dimensional construct and metric that measures each aspect of brand value: brand knowledge, brand attitude, brand behaviour intention, and brand behaviour. It is not enough to capture a customer’s familiarity with the brand. CBV aims higher, seeking to capture the full range of a customer’s emotional and perceptual experiences with the brand  (</a:t>
            </a:r>
            <a:r>
              <a:rPr lang="en-GB" dirty="0">
                <a:hlinkClick r:id="rId3"/>
              </a:rPr>
              <a:t>https://www.vkclv.com/customer-engagement-suite/customer-brand-value/</a:t>
            </a:r>
            <a:r>
              <a:rPr lang="en-GB" dirty="0"/>
              <a:t>)</a:t>
            </a:r>
          </a:p>
          <a:p>
            <a:endParaRPr lang="en-US" dirty="0"/>
          </a:p>
          <a:p>
            <a:r>
              <a:rPr lang="en-GB" sz="1200" b="1" i="0" kern="1200" dirty="0">
                <a:solidFill>
                  <a:schemeClr val="tx1"/>
                </a:solidFill>
                <a:effectLst/>
                <a:latin typeface="+mn-lt"/>
                <a:ea typeface="+mn-ea"/>
                <a:cs typeface="+mn-cs"/>
              </a:rPr>
              <a:t>CLV</a:t>
            </a:r>
            <a:r>
              <a:rPr lang="en-GB" sz="1200" b="0" i="0" kern="1200" dirty="0">
                <a:solidFill>
                  <a:schemeClr val="tx1"/>
                </a:solidFill>
                <a:effectLst/>
                <a:latin typeface="+mn-lt"/>
                <a:ea typeface="+mn-ea"/>
                <a:cs typeface="+mn-cs"/>
              </a:rPr>
              <a:t> is the total worth to a business of a customer over the whole period of their relationship. It’s an important metric as it costs less to keep an existing customers than it does to acquire new ones, so increasing the value of your existing customers is a great way to drive growth.</a:t>
            </a:r>
          </a:p>
          <a:p>
            <a:r>
              <a:rPr lang="en-GB" sz="1200" b="0" i="0" kern="1200" dirty="0">
                <a:solidFill>
                  <a:schemeClr val="tx1"/>
                </a:solidFill>
                <a:effectLst/>
                <a:latin typeface="+mn-lt"/>
                <a:ea typeface="+mn-ea"/>
                <a:cs typeface="+mn-cs"/>
              </a:rPr>
              <a:t>If the CLV of an average coffee shop customer is £10,000 and it costs more than £10,000 to acquire a new customer (advertising, marketing, offers etc.) the coffee chain could be losing money unless it pares back its acquisition costs.</a:t>
            </a:r>
          </a:p>
          <a:p>
            <a:r>
              <a:rPr lang="en-GB" sz="1200" b="0" i="0" kern="1200" dirty="0">
                <a:solidFill>
                  <a:schemeClr val="tx1"/>
                </a:solidFill>
                <a:effectLst/>
                <a:latin typeface="+mn-lt"/>
                <a:ea typeface="+mn-ea"/>
                <a:cs typeface="+mn-cs"/>
              </a:rPr>
              <a:t>Knowing the CLV helps businesses develop strategies like these to acquire new customers and retaining existing ones while maintaining their profit margins.</a:t>
            </a:r>
          </a:p>
          <a:p>
            <a:endParaRPr lang="en-US" dirty="0"/>
          </a:p>
          <a:p>
            <a:endParaRPr lang="en-US" dirty="0"/>
          </a:p>
          <a:p>
            <a:pPr fontAlgn="base"/>
            <a:r>
              <a:rPr lang="en-GB" sz="1200" b="1" i="0" kern="1200" dirty="0">
                <a:solidFill>
                  <a:schemeClr val="tx1"/>
                </a:solidFill>
                <a:effectLst/>
                <a:latin typeface="+mn-lt"/>
                <a:ea typeface="+mn-ea"/>
                <a:cs typeface="+mn-cs"/>
              </a:rPr>
              <a:t>CRV</a:t>
            </a:r>
            <a:r>
              <a:rPr lang="en-GB" sz="1200" b="0" i="0" kern="1200" dirty="0">
                <a:solidFill>
                  <a:schemeClr val="tx1"/>
                </a:solidFill>
                <a:effectLst/>
                <a:latin typeface="+mn-lt"/>
                <a:ea typeface="+mn-ea"/>
                <a:cs typeface="+mn-cs"/>
              </a:rPr>
              <a:t>: Among the many benefits of fostering high customer satisfaction is the likelihood that the satisfied customers will then attract new customers via positive Word-of-Mouth (WOM) and referrals. Insofar as the profits generated by these new customers can be attributed to the original referring customer, it becomes evident that customers are capable of generating value both directly and indirectly (</a:t>
            </a:r>
            <a:r>
              <a:rPr lang="en-GB" sz="1200" b="1" i="0" kern="1200" dirty="0">
                <a:solidFill>
                  <a:schemeClr val="tx1"/>
                </a:solidFill>
                <a:effectLst/>
                <a:latin typeface="+mn-lt"/>
                <a:ea typeface="+mn-ea"/>
                <a:cs typeface="+mn-cs"/>
              </a:rPr>
              <a:t>Kumar, V.</a:t>
            </a:r>
            <a:r>
              <a:rPr lang="en-GB" sz="1200" b="0" i="0" kern="1200" dirty="0">
                <a:solidFill>
                  <a:schemeClr val="tx1"/>
                </a:solidFill>
                <a:effectLst/>
                <a:latin typeface="+mn-lt"/>
                <a:ea typeface="+mn-ea"/>
                <a:cs typeface="+mn-cs"/>
              </a:rPr>
              <a:t> (2008); </a:t>
            </a:r>
            <a:r>
              <a:rPr lang="en-GB" sz="1200" b="1" i="0" kern="1200" dirty="0">
                <a:solidFill>
                  <a:schemeClr val="tx1"/>
                </a:solidFill>
                <a:effectLst/>
                <a:latin typeface="+mn-lt"/>
                <a:ea typeface="+mn-ea"/>
                <a:cs typeface="+mn-cs"/>
              </a:rPr>
              <a:t>Kumar, V.</a:t>
            </a:r>
            <a:r>
              <a:rPr lang="en-GB" sz="1200" b="0" i="0" kern="1200" dirty="0">
                <a:solidFill>
                  <a:schemeClr val="tx1"/>
                </a:solidFill>
                <a:effectLst/>
                <a:latin typeface="+mn-lt"/>
                <a:ea typeface="+mn-ea"/>
                <a:cs typeface="+mn-cs"/>
              </a:rPr>
              <a:t> (2013)).</a:t>
            </a:r>
          </a:p>
          <a:p>
            <a:pPr fontAlgn="base"/>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Compared to CLV, CRV requires a more rigorous, time-intensive methodology, as it must be determined how many referrals a customer will make when directly prompted, usually through some incentive offered by the firm (</a:t>
            </a:r>
            <a:r>
              <a:rPr lang="en-GB" sz="1200" b="1" i="0" kern="1200" dirty="0">
                <a:solidFill>
                  <a:schemeClr val="tx1"/>
                </a:solidFill>
                <a:effectLst/>
                <a:latin typeface="+mn-lt"/>
                <a:ea typeface="+mn-ea"/>
                <a:cs typeface="+mn-cs"/>
              </a:rPr>
              <a:t>Kumar</a:t>
            </a:r>
            <a:r>
              <a:rPr lang="en-GB" sz="1200" b="0" i="0" kern="1200" dirty="0">
                <a:solidFill>
                  <a:schemeClr val="tx1"/>
                </a:solidFill>
                <a:effectLst/>
                <a:latin typeface="+mn-lt"/>
                <a:ea typeface="+mn-ea"/>
                <a:cs typeface="+mn-cs"/>
              </a:rPr>
              <a:t>, Petersen, and Leone, (2007)). Only the referrals made up to a year after the original incentive can be attributed to that incentive. Moreover, it must be determined which of the newly referred customers would have become customers eventually, without the referral (type-one referrals), and which would </a:t>
            </a:r>
            <a:r>
              <a:rPr lang="en-GB" sz="1200" b="0" i="1" kern="1200" dirty="0">
                <a:solidFill>
                  <a:schemeClr val="tx1"/>
                </a:solidFill>
                <a:effectLst/>
                <a:latin typeface="+mn-lt"/>
                <a:ea typeface="+mn-ea"/>
                <a:cs typeface="+mn-cs"/>
              </a:rPr>
              <a:t>not</a:t>
            </a:r>
            <a:r>
              <a:rPr lang="en-GB" sz="1200" b="0" i="0" kern="1200" dirty="0">
                <a:solidFill>
                  <a:schemeClr val="tx1"/>
                </a:solidFill>
                <a:effectLst/>
                <a:latin typeface="+mn-lt"/>
                <a:ea typeface="+mn-ea"/>
                <a:cs typeface="+mn-cs"/>
              </a:rPr>
              <a:t> have become customers without the referral (type-two referrals). The respective values of these two groups of referred customers are added together to arrive at CRV.</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base"/>
            <a:r>
              <a:rPr lang="en-GB" sz="1200" b="1" i="0" kern="1200" dirty="0">
                <a:solidFill>
                  <a:schemeClr val="tx1"/>
                </a:solidFill>
                <a:effectLst/>
                <a:latin typeface="+mn-lt"/>
                <a:ea typeface="+mn-ea"/>
                <a:cs typeface="+mn-cs"/>
              </a:rPr>
              <a:t>CRV</a:t>
            </a:r>
            <a:r>
              <a:rPr lang="en-GB" sz="1200" b="0" i="0" kern="1200" dirty="0">
                <a:solidFill>
                  <a:schemeClr val="tx1"/>
                </a:solidFill>
                <a:effectLst/>
                <a:latin typeface="+mn-lt"/>
                <a:ea typeface="+mn-ea"/>
                <a:cs typeface="+mn-cs"/>
              </a:rPr>
              <a:t> helps determine which customers should be targeted for WOM and referral campaigns. Many firms go the easy route, relying on the CLV metric to make such determinations. But CRV and CLV are not interchangeable – customers who rate highly on one are not likely to rank highly on the other. Firms that compute CRV will launch more successful referral campaigns and, therefore, make better investments in their customers. But this is not to diminish the importance of CLV. Firms that compute both values will have greater leverage in targeting the right campaigns to the right customers.</a:t>
            </a:r>
          </a:p>
          <a:p>
            <a:pPr fontAlgn="base"/>
            <a:endParaRPr lang="en-GB" sz="1200" b="0" i="0" kern="1200" dirty="0">
              <a:solidFill>
                <a:schemeClr val="tx1"/>
              </a:solidFill>
              <a:effectLst/>
              <a:latin typeface="+mn-lt"/>
              <a:ea typeface="+mn-ea"/>
              <a:cs typeface="+mn-cs"/>
            </a:endParaRPr>
          </a:p>
          <a:p>
            <a:pPr fontAlgn="base"/>
            <a:r>
              <a:rPr lang="en-GB" sz="1200" b="1" i="0" kern="1200" dirty="0">
                <a:solidFill>
                  <a:schemeClr val="tx1"/>
                </a:solidFill>
                <a:effectLst/>
                <a:latin typeface="+mn-lt"/>
                <a:ea typeface="+mn-ea"/>
                <a:cs typeface="+mn-cs"/>
              </a:rPr>
              <a:t>CIV</a:t>
            </a:r>
            <a:r>
              <a:rPr lang="en-GB" sz="1200" b="0" i="0" kern="1200" dirty="0">
                <a:solidFill>
                  <a:schemeClr val="tx1"/>
                </a:solidFill>
                <a:effectLst/>
                <a:latin typeface="+mn-lt"/>
                <a:ea typeface="+mn-ea"/>
                <a:cs typeface="+mn-cs"/>
              </a:rPr>
              <a:t>: Consumers engage in a range of online activities, including product discovery and recommendation, organizing and participating in discussions, and information sharing. To make sense of all these social media activities, it would be helpful to group them into five broad criteria:</a:t>
            </a:r>
          </a:p>
          <a:p>
            <a:pPr fontAlgn="base"/>
            <a:r>
              <a:rPr lang="en-GB" sz="1200" b="0" i="0" kern="1200" dirty="0">
                <a:solidFill>
                  <a:schemeClr val="tx1"/>
                </a:solidFill>
                <a:effectLst/>
                <a:latin typeface="+mn-lt"/>
                <a:ea typeface="+mn-ea"/>
                <a:cs typeface="+mn-cs"/>
              </a:rPr>
              <a:t> Online Interaction,</a:t>
            </a:r>
          </a:p>
          <a:p>
            <a:pPr fontAlgn="base"/>
            <a:r>
              <a:rPr lang="en-GB" sz="1200" b="0" i="0" kern="1200" dirty="0">
                <a:solidFill>
                  <a:schemeClr val="tx1"/>
                </a:solidFill>
                <a:effectLst/>
                <a:latin typeface="+mn-lt"/>
                <a:ea typeface="+mn-ea"/>
                <a:cs typeface="+mn-cs"/>
              </a:rPr>
              <a:t>Collaboration, </a:t>
            </a:r>
          </a:p>
          <a:p>
            <a:pPr fontAlgn="base"/>
            <a:r>
              <a:rPr lang="en-GB" sz="1200" b="0" i="0" kern="1200" dirty="0">
                <a:solidFill>
                  <a:schemeClr val="tx1"/>
                </a:solidFill>
                <a:effectLst/>
                <a:latin typeface="+mn-lt"/>
                <a:ea typeface="+mn-ea"/>
                <a:cs typeface="+mn-cs"/>
              </a:rPr>
              <a:t>Multimedia, </a:t>
            </a:r>
          </a:p>
          <a:p>
            <a:pPr fontAlgn="base"/>
            <a:r>
              <a:rPr lang="en-GB" sz="1200" b="0" i="0" kern="1200" dirty="0">
                <a:solidFill>
                  <a:schemeClr val="tx1"/>
                </a:solidFill>
                <a:effectLst/>
                <a:latin typeface="+mn-lt"/>
                <a:ea typeface="+mn-ea"/>
                <a:cs typeface="+mn-cs"/>
              </a:rPr>
              <a:t>Entertainment, and Reviews. </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Of course, the ones listed here are only the popular functions of social media portals. Many niche social media applications and portals exist that are popular among the respective user communities.</a:t>
            </a:r>
          </a:p>
          <a:p>
            <a:endParaRPr lang="en-US" dirty="0"/>
          </a:p>
          <a:p>
            <a:pPr fontAlgn="base"/>
            <a:r>
              <a:rPr lang="en-GB" sz="1200" b="0" i="0" kern="1200" dirty="0">
                <a:solidFill>
                  <a:schemeClr val="tx1"/>
                </a:solidFill>
                <a:effectLst/>
                <a:latin typeface="+mn-lt"/>
                <a:ea typeface="+mn-ea"/>
                <a:cs typeface="+mn-cs"/>
              </a:rPr>
              <a:t>The most important component of CIV is the Customer Influence Effect (CIE), which gauges the spread of a message communicated via WOM. The CIE of any given user in a network of WOM influence refers to that user’s proportional share of the total influence. Unlike Customer Referral Value (CRV), CIV exhibits high correlation with CLV. CRV and CIV may seem similar, gauging indirect value arising from an existing customer’s communications with others, but they are markedly different. Perhaps most importantly, CIV does not depend on any sort of incentive offered by the firm.</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Customer Knowledge Value (CKV) </a:t>
            </a:r>
            <a:r>
              <a:rPr lang="en-GB" sz="1200" b="0" i="0" kern="1200" dirty="0">
                <a:solidFill>
                  <a:schemeClr val="tx1"/>
                </a:solidFill>
                <a:effectLst/>
                <a:latin typeface="+mn-lt"/>
                <a:ea typeface="+mn-ea"/>
                <a:cs typeface="+mn-cs"/>
              </a:rPr>
              <a:t>is an indirect measure of a customer’s monetary contribution to a firm. CKV is not concerned with a customer’s interactions with existing or prospective customers. Rather, CKV concerns a customer’s interactions with the firm itself, specifically those interactions which involve a transfer of knowledge the former to the latter. CKV, in effect, aims to measure the value accrued from any improvements within a firm that are attributable to the ideas or suggestions provided by a given customer </a:t>
            </a: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r>
              <a:rPr lang="en-GB" dirty="0">
                <a:hlinkClick r:id="rId4"/>
              </a:rPr>
              <a:t>https://www.vkclv.com/customer-engagement-suite/</a:t>
            </a:r>
            <a:endParaRPr lang="en-GB" sz="1200" b="0" i="0" kern="1200" dirty="0">
              <a:solidFill>
                <a:schemeClr val="tx1"/>
              </a:solidFill>
              <a:effectLst/>
              <a:latin typeface="+mn-lt"/>
              <a:ea typeface="+mn-ea"/>
              <a:cs typeface="+mn-cs"/>
            </a:endParaRPr>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0A931587-4D1C-F143-9FB3-AA623726AD1F}" type="slidenum">
              <a:rPr lang="en-US" smtClean="0"/>
              <a:t>16</a:t>
            </a:fld>
            <a:endParaRPr lang="en-US"/>
          </a:p>
        </p:txBody>
      </p:sp>
    </p:spTree>
    <p:extLst>
      <p:ext uri="{BB962C8B-B14F-4D97-AF65-F5344CB8AC3E}">
        <p14:creationId xmlns:p14="http://schemas.microsoft.com/office/powerpoint/2010/main" val="31761759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lphaLcParenBoth"/>
            </a:pPr>
            <a:endParaRPr lang="en-GB" sz="1200" b="0" i="0" kern="1200" dirty="0">
              <a:solidFill>
                <a:schemeClr val="tx1"/>
              </a:solidFill>
              <a:effectLst/>
              <a:latin typeface="+mn-lt"/>
              <a:ea typeface="+mn-ea"/>
              <a:cs typeface="+mn-cs"/>
            </a:endParaRPr>
          </a:p>
          <a:p>
            <a:pPr marL="228600" indent="-228600">
              <a:buAutoNum type="alphaLcParenBoth"/>
            </a:pPr>
            <a:endParaRPr lang="en-GB" sz="1200" b="0" i="0" kern="1200" dirty="0">
              <a:solidFill>
                <a:schemeClr val="tx1"/>
              </a:solidFill>
              <a:effectLst/>
              <a:latin typeface="+mn-lt"/>
              <a:ea typeface="+mn-ea"/>
              <a:cs typeface="+mn-cs"/>
            </a:endParaRPr>
          </a:p>
          <a:p>
            <a:pPr marL="228600" indent="-228600">
              <a:buAutoNum type="alphaLcParenBoth"/>
            </a:pPr>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0A931587-4D1C-F143-9FB3-AA623726AD1F}" type="slidenum">
              <a:rPr lang="en-US" smtClean="0"/>
              <a:t>17</a:t>
            </a:fld>
            <a:endParaRPr lang="en-US"/>
          </a:p>
        </p:txBody>
      </p:sp>
    </p:spTree>
    <p:extLst>
      <p:ext uri="{BB962C8B-B14F-4D97-AF65-F5344CB8AC3E}">
        <p14:creationId xmlns:p14="http://schemas.microsoft.com/office/powerpoint/2010/main" val="12632012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19</a:t>
            </a:fld>
            <a:endParaRPr lang="en-US"/>
          </a:p>
        </p:txBody>
      </p:sp>
    </p:spTree>
    <p:extLst>
      <p:ext uri="{BB962C8B-B14F-4D97-AF65-F5344CB8AC3E}">
        <p14:creationId xmlns:p14="http://schemas.microsoft.com/office/powerpoint/2010/main" val="26541295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21</a:t>
            </a:fld>
            <a:endParaRPr lang="en-US"/>
          </a:p>
        </p:txBody>
      </p:sp>
    </p:spTree>
    <p:extLst>
      <p:ext uri="{BB962C8B-B14F-4D97-AF65-F5344CB8AC3E}">
        <p14:creationId xmlns:p14="http://schemas.microsoft.com/office/powerpoint/2010/main" val="90366774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527382" y="6525344"/>
            <a:ext cx="1294837" cy="218522"/>
          </a:xfrm>
        </p:spPr>
        <p:txBody>
          <a:bodyPr/>
          <a:lstStyle/>
          <a:p>
            <a:fld id="{FA1EB535-FD61-4A9C-9096-2BD4B955C174}" type="datetime1">
              <a:rPr lang="en-GB" smtClean="0"/>
              <a:t>06/06/2020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
        <p:nvSpPr>
          <p:cNvPr id="9" name="Title 1">
            <a:extLst>
              <a:ext uri="{FF2B5EF4-FFF2-40B4-BE49-F238E27FC236}">
                <a16:creationId xmlns:a16="http://schemas.microsoft.com/office/drawing/2014/main" id="{8108C9DB-0AF6-AB43-832F-FE06C3C0748A}"/>
              </a:ext>
            </a:extLst>
          </p:cNvPr>
          <p:cNvSpPr>
            <a:spLocks noGrp="1"/>
          </p:cNvSpPr>
          <p:nvPr>
            <p:ph type="ctrTitle"/>
          </p:nvPr>
        </p:nvSpPr>
        <p:spPr>
          <a:xfrm>
            <a:off x="911424" y="1988841"/>
            <a:ext cx="10363200" cy="1470025"/>
          </a:xfrm>
        </p:spPr>
        <p:txBody>
          <a:bodyPr/>
          <a:lstStyle/>
          <a:p>
            <a:r>
              <a:rPr lang="en-US" dirty="0">
                <a:solidFill>
                  <a:schemeClr val="bg1"/>
                </a:solidFill>
              </a:rPr>
              <a:t>BA Management Skills for the Workplace</a:t>
            </a:r>
            <a:br>
              <a:rPr lang="en-US" dirty="0">
                <a:solidFill>
                  <a:schemeClr val="bg1"/>
                </a:solidFill>
              </a:rPr>
            </a:br>
            <a:r>
              <a:rPr lang="en-US" dirty="0">
                <a:solidFill>
                  <a:schemeClr val="bg1"/>
                </a:solidFill>
              </a:rPr>
              <a:t>BMSK5003</a:t>
            </a:r>
            <a:endParaRPr lang="en-US" dirty="0"/>
          </a:p>
        </p:txBody>
      </p:sp>
      <p:sp>
        <p:nvSpPr>
          <p:cNvPr id="10" name="Subtitle 2">
            <a:extLst>
              <a:ext uri="{FF2B5EF4-FFF2-40B4-BE49-F238E27FC236}">
                <a16:creationId xmlns:a16="http://schemas.microsoft.com/office/drawing/2014/main" id="{7D58AEC4-4BFD-3A4D-AD91-573A067FBB83}"/>
              </a:ext>
            </a:extLst>
          </p:cNvPr>
          <p:cNvSpPr>
            <a:spLocks noGrp="1"/>
          </p:cNvSpPr>
          <p:nvPr>
            <p:ph type="subTitle" idx="1"/>
          </p:nvPr>
        </p:nvSpPr>
        <p:spPr>
          <a:xfrm>
            <a:off x="1825824" y="3744615"/>
            <a:ext cx="8534400" cy="1752600"/>
          </a:xfrm>
        </p:spPr>
        <p:txBody>
          <a:bodyPr/>
          <a:lstStyle/>
          <a:p>
            <a:r>
              <a:rPr lang="en-GB" b="1" dirty="0"/>
              <a:t>Understanding the Customer Experience </a:t>
            </a:r>
            <a:endParaRPr lang="en-US" dirty="0"/>
          </a:p>
        </p:txBody>
      </p:sp>
      <p:sp>
        <p:nvSpPr>
          <p:cNvPr id="7" name="Slide Number Placeholder 5">
            <a:extLst>
              <a:ext uri="{FF2B5EF4-FFF2-40B4-BE49-F238E27FC236}">
                <a16:creationId xmlns:a16="http://schemas.microsoft.com/office/drawing/2014/main" id="{B7E00E32-B254-2541-B411-339708D43B5F}"/>
              </a:ext>
            </a:extLst>
          </p:cNvPr>
          <p:cNvSpPr txBox="1">
            <a:spLocks/>
          </p:cNvSpPr>
          <p:nvPr userDrawn="1"/>
        </p:nvSpPr>
        <p:spPr>
          <a:xfrm>
            <a:off x="10641583" y="6525224"/>
            <a:ext cx="1575582" cy="348532"/>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dirty="0" err="1"/>
              <a:t>M.Bell</a:t>
            </a:r>
            <a:r>
              <a:rPr lang="en-GB" dirty="0"/>
              <a:t>-Davies</a:t>
            </a:r>
          </a:p>
        </p:txBody>
      </p:sp>
    </p:spTree>
    <p:extLst>
      <p:ext uri="{BB962C8B-B14F-4D97-AF65-F5344CB8AC3E}">
        <p14:creationId xmlns:p14="http://schemas.microsoft.com/office/powerpoint/2010/main" val="41955851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609600" y="31746"/>
            <a:ext cx="10972800" cy="1143000"/>
          </a:xfrm>
        </p:spPr>
        <p:txBody>
          <a:bodyPr>
            <a:normAutofit/>
          </a:bodyPr>
          <a:lstStyle>
            <a:lvl1pPr>
              <a:defRPr sz="3200"/>
            </a:lvl1pPr>
          </a:lstStyle>
          <a:p>
            <a:r>
              <a:rPr lang="en-US" dirty="0"/>
              <a:t>BMSK5003 - Understanding the Customer Experience</a:t>
            </a:r>
            <a:endParaRPr lang="en-GB" dirty="0"/>
          </a:p>
        </p:txBody>
      </p:sp>
      <p:sp>
        <p:nvSpPr>
          <p:cNvPr id="3" name="Content Placeholder 2"/>
          <p:cNvSpPr>
            <a:spLocks noGrp="1"/>
          </p:cNvSpPr>
          <p:nvPr>
            <p:ph idx="1"/>
          </p:nvPr>
        </p:nvSpPr>
        <p:spPr>
          <a:xfrm>
            <a:off x="609600" y="1198409"/>
            <a:ext cx="10972800" cy="3917032"/>
          </a:xfrm>
        </p:spPr>
        <p:txBody>
          <a:bodyPr/>
          <a:lstStyle>
            <a:lvl1pPr>
              <a:defRPr sz="2800"/>
            </a:lvl1pPr>
            <a:lvl2pPr>
              <a:defRPr sz="2400"/>
            </a:lvl2pPr>
            <a:lvl3pPr>
              <a:defRPr sz="2000"/>
            </a:lvl3pPr>
            <a:lvl4pPr>
              <a:defRPr sz="1800"/>
            </a:lvl4pPr>
            <a:lvl5pPr>
              <a:defRPr sz="1400"/>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4369EF55-93F3-4F59-B2CC-7FFC222AECF8}" type="datetime1">
              <a:rPr lang="en-GB" smtClean="0"/>
              <a:t>06/06/2020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1613164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6F97E76-EFB2-4AF3-AA78-C4BDCD222E78}" type="datetime1">
              <a:rPr lang="en-GB" smtClean="0"/>
              <a:t>06/06/2020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8832198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A74A07F-3A93-4B0D-B98F-18F7D6B6F8F9}" type="datetime1">
              <a:rPr lang="en-GB" smtClean="0"/>
              <a:t>06/06/2020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8899296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DC19E6F-DAA7-45F5-B261-DD074588C1C0}" type="datetime1">
              <a:rPr lang="en-GB" smtClean="0"/>
              <a:t>06/06/2020</a:t>
            </a:fld>
            <a:endParaRPr lang="en-GB"/>
          </a:p>
        </p:txBody>
      </p:sp>
      <p:sp>
        <p:nvSpPr>
          <p:cNvPr id="9" name="Slide Number Placeholder 8"/>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323989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06A818-4D65-4773-95B1-ACD3D376FA51}" type="datetime1">
              <a:rPr lang="en-GB" smtClean="0"/>
              <a:t>06/06/2020</a:t>
            </a:fld>
            <a:endParaRPr lang="en-GB"/>
          </a:p>
        </p:txBody>
      </p:sp>
      <p:sp>
        <p:nvSpPr>
          <p:cNvPr id="5" name="Slide Number Placeholder 4"/>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4231152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5BDFB3-B3CA-4774-A124-EED5487DA404}" type="datetime1">
              <a:rPr lang="en-GB" smtClean="0"/>
              <a:t>06/06/2020</a:t>
            </a:fld>
            <a:endParaRPr lang="en-GB"/>
          </a:p>
        </p:txBody>
      </p:sp>
      <p:sp>
        <p:nvSpPr>
          <p:cNvPr id="4" name="Slide Number Placeholder 3"/>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9472979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07E4E5F-8B6A-428A-AFA4-33B6B75F534E}" type="datetime1">
              <a:rPr lang="en-GB" smtClean="0"/>
              <a:t>06/06/2020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6268632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D4F45BF-86A6-4971-9911-E4ECF186F714}" type="datetime1">
              <a:rPr lang="en-GB" smtClean="0"/>
              <a:t>06/06/2020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3530379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369EA52-3928-4B5E-A0EE-C76291E66012}" type="datetime1">
              <a:rPr lang="en-GB" smtClean="0"/>
              <a:t>06/06/2020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5077107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05ED639-EB68-42BD-BAA3-182B0CBB6A30}" type="datetime1">
              <a:rPr lang="en-GB" smtClean="0"/>
              <a:t>06/06/2020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4563601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193381"/>
            <a:ext cx="10972800" cy="797417"/>
          </a:xfrm>
          <a:prstGeom prst="rect">
            <a:avLst/>
          </a:prstGeom>
        </p:spPr>
        <p:txBody>
          <a:bodyPr vert="horz" lIns="91440" tIns="45720" rIns="91440" bIns="45720" rtlCol="0" anchor="ctr">
            <a:normAutofit/>
          </a:bodyPr>
          <a:lstStyle/>
          <a:p>
            <a:r>
              <a:rPr lang="en-US" dirty="0"/>
              <a:t>BMSK5003 - Understanding the Customer Experience</a:t>
            </a:r>
            <a:endParaRPr lang="en-GB" dirty="0"/>
          </a:p>
        </p:txBody>
      </p:sp>
      <p:sp>
        <p:nvSpPr>
          <p:cNvPr id="3" name="Text Placeholder 2"/>
          <p:cNvSpPr>
            <a:spLocks noGrp="1"/>
          </p:cNvSpPr>
          <p:nvPr>
            <p:ph type="body" idx="1"/>
          </p:nvPr>
        </p:nvSpPr>
        <p:spPr>
          <a:xfrm>
            <a:off x="609600" y="990798"/>
            <a:ext cx="10972800" cy="452643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183E945C-4056-4F98-BB02-CCD2975A3A20}" type="datetime1">
              <a:rPr lang="en-GB" smtClean="0"/>
              <a:t>06/06/2020</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D165440-4880-415F-9146-4793BDD623F8}" type="slidenum">
              <a:rPr lang="en-GB" smtClean="0"/>
              <a:t>‹#›</a:t>
            </a:fld>
            <a:endParaRPr lang="en-GB"/>
          </a:p>
        </p:txBody>
      </p:sp>
    </p:spTree>
    <p:extLst>
      <p:ext uri="{BB962C8B-B14F-4D97-AF65-F5344CB8AC3E}">
        <p14:creationId xmlns:p14="http://schemas.microsoft.com/office/powerpoint/2010/main" val="116408003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ctr" defTabSz="914400" rtl="0" eaLnBrk="1" latinLnBrk="0" hangingPunct="1">
        <a:spcBef>
          <a:spcPct val="0"/>
        </a:spcBef>
        <a:buNone/>
        <a:defRPr sz="3200" b="1"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tif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1990264-1C24-A246-B23D-A854294D5F4C}"/>
              </a:ext>
            </a:extLst>
          </p:cNvPr>
          <p:cNvSpPr>
            <a:spLocks noGrp="1"/>
          </p:cNvSpPr>
          <p:nvPr>
            <p:ph type="ctrTitle"/>
          </p:nvPr>
        </p:nvSpPr>
        <p:spPr>
          <a:xfrm>
            <a:off x="911424" y="1988841"/>
            <a:ext cx="10363200" cy="1470025"/>
          </a:xfrm>
        </p:spPr>
        <p:txBody>
          <a:bodyPr/>
          <a:lstStyle/>
          <a:p>
            <a:r>
              <a:rPr lang="en-US" dirty="0">
                <a:solidFill>
                  <a:schemeClr val="bg1"/>
                </a:solidFill>
              </a:rPr>
              <a:t>BA Management Skills for the Workplace</a:t>
            </a:r>
            <a:br>
              <a:rPr lang="en-US" dirty="0">
                <a:solidFill>
                  <a:schemeClr val="bg1"/>
                </a:solidFill>
              </a:rPr>
            </a:br>
            <a:r>
              <a:rPr lang="en-US" dirty="0">
                <a:solidFill>
                  <a:schemeClr val="bg1"/>
                </a:solidFill>
              </a:rPr>
              <a:t>BMSK5003</a:t>
            </a:r>
            <a:endParaRPr lang="en-US" dirty="0"/>
          </a:p>
        </p:txBody>
      </p:sp>
      <p:sp>
        <p:nvSpPr>
          <p:cNvPr id="5" name="Subtitle 2">
            <a:extLst>
              <a:ext uri="{FF2B5EF4-FFF2-40B4-BE49-F238E27FC236}">
                <a16:creationId xmlns:a16="http://schemas.microsoft.com/office/drawing/2014/main" id="{33E339DC-20C6-8E45-8E7E-F5F9148690D6}"/>
              </a:ext>
            </a:extLst>
          </p:cNvPr>
          <p:cNvSpPr>
            <a:spLocks noGrp="1"/>
          </p:cNvSpPr>
          <p:nvPr>
            <p:ph type="subTitle" idx="4294967295"/>
          </p:nvPr>
        </p:nvSpPr>
        <p:spPr>
          <a:xfrm>
            <a:off x="1825824" y="3744615"/>
            <a:ext cx="8534400" cy="1752600"/>
          </a:xfrm>
        </p:spPr>
        <p:txBody>
          <a:bodyPr/>
          <a:lstStyle/>
          <a:p>
            <a:r>
              <a:rPr lang="en-GB" b="1" dirty="0">
                <a:solidFill>
                  <a:schemeClr val="bg1"/>
                </a:solidFill>
              </a:rPr>
              <a:t>Understanding the Customer Experience </a:t>
            </a:r>
            <a:endParaRPr lang="en-US" dirty="0">
              <a:solidFill>
                <a:schemeClr val="bg1"/>
              </a:solidFill>
            </a:endParaRPr>
          </a:p>
        </p:txBody>
      </p:sp>
    </p:spTree>
    <p:extLst>
      <p:ext uri="{BB962C8B-B14F-4D97-AF65-F5344CB8AC3E}">
        <p14:creationId xmlns:p14="http://schemas.microsoft.com/office/powerpoint/2010/main" val="11127540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0B4E8-0292-6F46-AD74-9509CAB79D8A}"/>
              </a:ext>
            </a:extLst>
          </p:cNvPr>
          <p:cNvSpPr>
            <a:spLocks noGrp="1"/>
          </p:cNvSpPr>
          <p:nvPr>
            <p:ph type="title"/>
          </p:nvPr>
        </p:nvSpPr>
        <p:spPr/>
        <p:txBody>
          <a:bodyPr/>
          <a:lstStyle/>
          <a:p>
            <a:endParaRPr lang="en-US"/>
          </a:p>
        </p:txBody>
      </p:sp>
      <p:sp>
        <p:nvSpPr>
          <p:cNvPr id="4" name="Slide Number Placeholder 3">
            <a:extLst>
              <a:ext uri="{FF2B5EF4-FFF2-40B4-BE49-F238E27FC236}">
                <a16:creationId xmlns:a16="http://schemas.microsoft.com/office/drawing/2014/main" id="{7AECE98E-8BE4-E942-A046-7042179FA54E}"/>
              </a:ext>
            </a:extLst>
          </p:cNvPr>
          <p:cNvSpPr>
            <a:spLocks noGrp="1"/>
          </p:cNvSpPr>
          <p:nvPr>
            <p:ph type="sldNum" sz="quarter" idx="12"/>
          </p:nvPr>
        </p:nvSpPr>
        <p:spPr/>
        <p:txBody>
          <a:bodyPr/>
          <a:lstStyle/>
          <a:p>
            <a:fld id="{3D165440-4880-415F-9146-4793BDD623F8}" type="slidenum">
              <a:rPr lang="en-GB" smtClean="0"/>
              <a:t>2</a:t>
            </a:fld>
            <a:endParaRPr lang="en-GB"/>
          </a:p>
        </p:txBody>
      </p:sp>
      <p:sp>
        <p:nvSpPr>
          <p:cNvPr id="5" name="Content Placeholder 3">
            <a:extLst>
              <a:ext uri="{FF2B5EF4-FFF2-40B4-BE49-F238E27FC236}">
                <a16:creationId xmlns:a16="http://schemas.microsoft.com/office/drawing/2014/main" id="{14E46C33-1EBF-4B44-91F2-B10CEE5E623F}"/>
              </a:ext>
            </a:extLst>
          </p:cNvPr>
          <p:cNvSpPr txBox="1">
            <a:spLocks/>
          </p:cNvSpPr>
          <p:nvPr/>
        </p:nvSpPr>
        <p:spPr>
          <a:xfrm>
            <a:off x="597778" y="1386809"/>
            <a:ext cx="5828506" cy="4329224"/>
          </a:xfrm>
          <a:prstGeom prst="rect">
            <a:avLst/>
          </a:prstGeom>
        </p:spPr>
        <p:txBody>
          <a:bodyPr>
            <a:normAutofit fontScale="5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altLang="en-US" b="1" dirty="0">
                <a:cs typeface="Arial" panose="020B0604020202020204" pitchFamily="34" charset="0"/>
              </a:rPr>
              <a:t>Critically analyse the factors that impact on your organisations ability to maximise customer value</a:t>
            </a:r>
          </a:p>
          <a:p>
            <a:pPr marL="571500" indent="-571500">
              <a:buFont typeface="+mj-lt"/>
              <a:buAutoNum type="romanLcPeriod"/>
            </a:pPr>
            <a:endParaRPr lang="en-GB" altLang="en-US" sz="2200" i="1" dirty="0">
              <a:cs typeface="Arial" panose="020B0604020202020204" pitchFamily="34" charset="0"/>
            </a:endParaRPr>
          </a:p>
          <a:p>
            <a:r>
              <a:rPr lang="en-GB" altLang="en-US" sz="2500" dirty="0">
                <a:cs typeface="Arial" panose="020B0604020202020204" pitchFamily="34" charset="0"/>
              </a:rPr>
              <a:t>What is criticality?</a:t>
            </a:r>
          </a:p>
          <a:p>
            <a:r>
              <a:rPr lang="en-GB" altLang="en-US" sz="2500" dirty="0">
                <a:cs typeface="Arial" panose="020B0604020202020204" pitchFamily="34" charset="0"/>
              </a:rPr>
              <a:t>What factors?</a:t>
            </a:r>
          </a:p>
          <a:p>
            <a:r>
              <a:rPr lang="en-GB" altLang="en-US" sz="2500" dirty="0">
                <a:cs typeface="Arial" panose="020B0604020202020204" pitchFamily="34" charset="0"/>
              </a:rPr>
              <a:t>Who said what about factors?</a:t>
            </a:r>
          </a:p>
          <a:p>
            <a:r>
              <a:rPr lang="en-GB" altLang="en-US" sz="2500" dirty="0">
                <a:cs typeface="Arial" panose="020B0604020202020204" pitchFamily="34" charset="0"/>
              </a:rPr>
              <a:t>What maximises customer value?</a:t>
            </a:r>
          </a:p>
          <a:p>
            <a:r>
              <a:rPr lang="en-GB" altLang="en-US" sz="2500" dirty="0">
                <a:cs typeface="Arial" panose="020B0604020202020204" pitchFamily="34" charset="0"/>
              </a:rPr>
              <a:t>What is customer value? Who said?</a:t>
            </a:r>
          </a:p>
          <a:p>
            <a:r>
              <a:rPr lang="en-GB" altLang="en-US" sz="2500" dirty="0">
                <a:cs typeface="Arial" panose="020B0604020202020204" pitchFamily="34" charset="0"/>
              </a:rPr>
              <a:t>Where does your own organisation fit in?</a:t>
            </a:r>
          </a:p>
          <a:p>
            <a:pPr marL="0" indent="0">
              <a:buFont typeface="Arial" pitchFamily="34" charset="0"/>
              <a:buNone/>
            </a:pPr>
            <a:endParaRPr lang="en-GB" altLang="en-US" dirty="0">
              <a:cs typeface="Arial" panose="020B0604020202020204" pitchFamily="34" charset="0"/>
            </a:endParaRPr>
          </a:p>
          <a:p>
            <a:pPr marL="0" indent="0">
              <a:buFont typeface="Arial" pitchFamily="34" charset="0"/>
              <a:buNone/>
            </a:pPr>
            <a:r>
              <a:rPr lang="en-GB" altLang="en-US" b="1" dirty="0">
                <a:cs typeface="Arial" panose="020B0604020202020204" pitchFamily="34" charset="0"/>
              </a:rPr>
              <a:t>Demonstrate critical understanding of organisations quality processes and its effectiveness in meeting customer requirements. </a:t>
            </a:r>
          </a:p>
          <a:p>
            <a:pPr marL="0" indent="0">
              <a:buFont typeface="Arial" pitchFamily="34" charset="0"/>
              <a:buNone/>
            </a:pPr>
            <a:endParaRPr lang="en-GB" altLang="en-US" sz="2900" b="1" dirty="0">
              <a:cs typeface="Arial" panose="020B0604020202020204" pitchFamily="34" charset="0"/>
            </a:endParaRPr>
          </a:p>
          <a:p>
            <a:pPr marL="414900" algn="just">
              <a:lnSpc>
                <a:spcPts val="1060"/>
              </a:lnSpc>
              <a:tabLst>
                <a:tab pos="0" algn="l"/>
                <a:tab pos="108000" algn="l"/>
              </a:tabLst>
              <a:defRPr/>
            </a:pPr>
            <a:r>
              <a:rPr lang="en-GB" altLang="en-US" sz="2500" dirty="0"/>
              <a:t>What is Critical Understanding?</a:t>
            </a:r>
          </a:p>
          <a:p>
            <a:pPr marL="414900" algn="just">
              <a:lnSpc>
                <a:spcPts val="1060"/>
              </a:lnSpc>
              <a:tabLst>
                <a:tab pos="0" algn="l"/>
                <a:tab pos="108000" algn="l"/>
              </a:tabLst>
              <a:defRPr/>
            </a:pPr>
            <a:r>
              <a:rPr lang="en-GB" altLang="en-US" sz="2500" dirty="0"/>
              <a:t>What quality systems do your organisation and others have?</a:t>
            </a:r>
          </a:p>
          <a:p>
            <a:pPr marL="414900" algn="just">
              <a:lnSpc>
                <a:spcPts val="1060"/>
              </a:lnSpc>
              <a:tabLst>
                <a:tab pos="0" algn="l"/>
                <a:tab pos="108000" algn="l"/>
              </a:tabLst>
              <a:defRPr/>
            </a:pPr>
            <a:r>
              <a:rPr lang="en-GB" altLang="en-US" sz="2500" dirty="0"/>
              <a:t>How do they work?  Do they work? Are they effective?</a:t>
            </a:r>
          </a:p>
          <a:p>
            <a:pPr marL="414900" algn="just">
              <a:lnSpc>
                <a:spcPts val="1060"/>
              </a:lnSpc>
              <a:tabLst>
                <a:tab pos="0" algn="l"/>
                <a:tab pos="108000" algn="l"/>
              </a:tabLst>
              <a:defRPr/>
            </a:pPr>
            <a:r>
              <a:rPr lang="en-GB" altLang="en-US" sz="2500" dirty="0"/>
              <a:t>What do the customers want?</a:t>
            </a:r>
          </a:p>
          <a:p>
            <a:pPr marL="414900" algn="just">
              <a:lnSpc>
                <a:spcPts val="1060"/>
              </a:lnSpc>
              <a:tabLst>
                <a:tab pos="0" algn="l"/>
                <a:tab pos="108000" algn="l"/>
              </a:tabLst>
              <a:defRPr/>
            </a:pPr>
            <a:r>
              <a:rPr lang="en-GB" altLang="en-US" sz="2500" dirty="0"/>
              <a:t>Who are your customers?</a:t>
            </a:r>
          </a:p>
          <a:p>
            <a:pPr marL="0" indent="0">
              <a:buFont typeface="Arial" pitchFamily="34" charset="0"/>
              <a:buNone/>
            </a:pPr>
            <a:endParaRPr lang="en-GB" altLang="en-US" sz="2600" dirty="0">
              <a:cs typeface="Arial" panose="020B0604020202020204" pitchFamily="34" charset="0"/>
            </a:endParaRPr>
          </a:p>
          <a:p>
            <a:endParaRPr lang="en-GB" sz="2200" dirty="0"/>
          </a:p>
          <a:p>
            <a:endParaRPr lang="en-GB" dirty="0"/>
          </a:p>
        </p:txBody>
      </p:sp>
      <p:sp>
        <p:nvSpPr>
          <p:cNvPr id="6" name="Content Placeholder 5">
            <a:extLst>
              <a:ext uri="{FF2B5EF4-FFF2-40B4-BE49-F238E27FC236}">
                <a16:creationId xmlns:a16="http://schemas.microsoft.com/office/drawing/2014/main" id="{82956464-5E0D-2540-95E6-AFD4AF0A7E25}"/>
              </a:ext>
            </a:extLst>
          </p:cNvPr>
          <p:cNvSpPr txBox="1">
            <a:spLocks/>
          </p:cNvSpPr>
          <p:nvPr/>
        </p:nvSpPr>
        <p:spPr>
          <a:xfrm>
            <a:off x="6158270" y="1212531"/>
            <a:ext cx="6033730" cy="4135202"/>
          </a:xfrm>
          <a:prstGeom prst="rect">
            <a:avLst/>
          </a:prstGeom>
        </p:spPr>
        <p:txBody>
          <a:bodyPr>
            <a:normAutofit fontScale="5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170000"/>
              </a:lnSpc>
              <a:spcBef>
                <a:spcPts val="0"/>
              </a:spcBef>
              <a:buFont typeface="Arial" pitchFamily="34" charset="0"/>
              <a:buNone/>
            </a:pPr>
            <a:r>
              <a:rPr lang="en-GB" sz="3600" b="1" dirty="0"/>
              <a:t>Common Assessment Criteria</a:t>
            </a:r>
          </a:p>
          <a:p>
            <a:pPr marL="0" indent="0">
              <a:lnSpc>
                <a:spcPct val="170000"/>
              </a:lnSpc>
              <a:spcBef>
                <a:spcPts val="0"/>
              </a:spcBef>
              <a:buFont typeface="Arial" pitchFamily="34" charset="0"/>
              <a:buNone/>
            </a:pPr>
            <a:endParaRPr lang="en-GB" sz="3300" dirty="0"/>
          </a:p>
          <a:p>
            <a:pPr marL="0" indent="0">
              <a:lnSpc>
                <a:spcPct val="170000"/>
              </a:lnSpc>
              <a:spcBef>
                <a:spcPts val="0"/>
              </a:spcBef>
              <a:buFont typeface="Arial" pitchFamily="34" charset="0"/>
              <a:buNone/>
            </a:pPr>
            <a:r>
              <a:rPr lang="en-GB" sz="3300" dirty="0"/>
              <a:t>Engagement with Literature Skills.			20</a:t>
            </a:r>
          </a:p>
          <a:p>
            <a:pPr marL="0" indent="0">
              <a:lnSpc>
                <a:spcPct val="170000"/>
              </a:lnSpc>
              <a:spcBef>
                <a:spcPts val="0"/>
              </a:spcBef>
              <a:buFont typeface="Arial" pitchFamily="34" charset="0"/>
              <a:buNone/>
            </a:pPr>
            <a:r>
              <a:rPr lang="en-GB" sz="3300" dirty="0"/>
              <a:t>Knowledge and Understanding Skills 			30</a:t>
            </a:r>
          </a:p>
          <a:p>
            <a:pPr marL="0" indent="0">
              <a:lnSpc>
                <a:spcPct val="170000"/>
              </a:lnSpc>
              <a:spcBef>
                <a:spcPts val="0"/>
              </a:spcBef>
              <a:buFont typeface="Arial" pitchFamily="34" charset="0"/>
              <a:buNone/>
            </a:pPr>
            <a:r>
              <a:rPr lang="en-GB" sz="3300" dirty="0"/>
              <a:t>Cognitive and Intellectual Skills          			30</a:t>
            </a:r>
          </a:p>
          <a:p>
            <a:pPr marL="0" indent="0">
              <a:lnSpc>
                <a:spcPct val="170000"/>
              </a:lnSpc>
              <a:spcBef>
                <a:spcPts val="0"/>
              </a:spcBef>
              <a:buFont typeface="Arial" pitchFamily="34" charset="0"/>
              <a:buNone/>
            </a:pPr>
            <a:r>
              <a:rPr lang="en-GB" sz="3300" dirty="0"/>
              <a:t>Practical Application Skills 				10</a:t>
            </a:r>
          </a:p>
          <a:p>
            <a:pPr marL="0" indent="0">
              <a:lnSpc>
                <a:spcPct val="170000"/>
              </a:lnSpc>
              <a:spcBef>
                <a:spcPts val="0"/>
              </a:spcBef>
              <a:buFont typeface="Arial" pitchFamily="34" charset="0"/>
              <a:buNone/>
            </a:pPr>
            <a:r>
              <a:rPr lang="en-GB" sz="3300" dirty="0"/>
              <a:t>Transferable Skills for Life and Professional Practice 	10</a:t>
            </a:r>
          </a:p>
          <a:p>
            <a:pPr marL="514350" indent="-514350">
              <a:buFont typeface="+mj-lt"/>
              <a:buAutoNum type="arabicPeriod"/>
            </a:pPr>
            <a:endParaRPr lang="en-GB" dirty="0"/>
          </a:p>
        </p:txBody>
      </p:sp>
    </p:spTree>
    <p:extLst>
      <p:ext uri="{BB962C8B-B14F-4D97-AF65-F5344CB8AC3E}">
        <p14:creationId xmlns:p14="http://schemas.microsoft.com/office/powerpoint/2010/main" val="33008505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EB1105-B175-924C-9635-5017B18D9CA2}"/>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D5580425-52B2-414D-A739-45D816ADDDA5}"/>
              </a:ext>
            </a:extLst>
          </p:cNvPr>
          <p:cNvSpPr>
            <a:spLocks noGrp="1"/>
          </p:cNvSpPr>
          <p:nvPr>
            <p:ph idx="1"/>
          </p:nvPr>
        </p:nvSpPr>
        <p:spPr>
          <a:xfrm>
            <a:off x="5370653" y="1174747"/>
            <a:ext cx="4305782" cy="4381100"/>
          </a:xfrm>
        </p:spPr>
        <p:txBody>
          <a:bodyPr>
            <a:normAutofit fontScale="92500" lnSpcReduction="10000"/>
          </a:bodyPr>
          <a:lstStyle/>
          <a:p>
            <a:endParaRPr lang="en-GB" b="1" dirty="0"/>
          </a:p>
          <a:p>
            <a:endParaRPr lang="en-GB" b="1" dirty="0"/>
          </a:p>
          <a:p>
            <a:r>
              <a:rPr lang="en-GB" b="1" dirty="0"/>
              <a:t>Concern</a:t>
            </a:r>
            <a:br>
              <a:rPr lang="en-GB" dirty="0"/>
            </a:br>
            <a:r>
              <a:rPr lang="en-GB" dirty="0"/>
              <a:t>Attentive</a:t>
            </a:r>
            <a:br>
              <a:rPr lang="en-GB" dirty="0"/>
            </a:br>
            <a:r>
              <a:rPr lang="en-GB" dirty="0"/>
              <a:t>Empathy</a:t>
            </a:r>
          </a:p>
          <a:p>
            <a:r>
              <a:rPr lang="en-GB" dirty="0"/>
              <a:t>Flexible</a:t>
            </a:r>
            <a:br>
              <a:rPr lang="en-GB" dirty="0"/>
            </a:br>
            <a:r>
              <a:rPr lang="en-GB" dirty="0"/>
              <a:t>Communication Skills</a:t>
            </a:r>
          </a:p>
          <a:p>
            <a:r>
              <a:rPr lang="en-GB" b="1" dirty="0"/>
              <a:t>Responsible</a:t>
            </a:r>
            <a:br>
              <a:rPr lang="en-GB" b="1" dirty="0"/>
            </a:br>
            <a:r>
              <a:rPr lang="en-GB" dirty="0"/>
              <a:t>Efficient</a:t>
            </a:r>
            <a:br>
              <a:rPr lang="en-GB" dirty="0"/>
            </a:br>
            <a:r>
              <a:rPr lang="en-GB" dirty="0"/>
              <a:t>Creative</a:t>
            </a:r>
            <a:br>
              <a:rPr lang="en-GB" dirty="0"/>
            </a:br>
            <a:r>
              <a:rPr lang="en-GB" dirty="0"/>
              <a:t>Persuasive </a:t>
            </a:r>
            <a:endParaRPr lang="en-US" dirty="0"/>
          </a:p>
        </p:txBody>
      </p:sp>
      <p:sp>
        <p:nvSpPr>
          <p:cNvPr id="4" name="Content Placeholder 2">
            <a:extLst>
              <a:ext uri="{FF2B5EF4-FFF2-40B4-BE49-F238E27FC236}">
                <a16:creationId xmlns:a16="http://schemas.microsoft.com/office/drawing/2014/main" id="{67CAE2BE-4382-2744-A2FF-A1CE7C1863C0}"/>
              </a:ext>
            </a:extLst>
          </p:cNvPr>
          <p:cNvSpPr txBox="1">
            <a:spLocks/>
          </p:cNvSpPr>
          <p:nvPr/>
        </p:nvSpPr>
        <p:spPr>
          <a:xfrm>
            <a:off x="609600" y="1174746"/>
            <a:ext cx="4761053" cy="4381101"/>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b="1" dirty="0"/>
              <a:t>Session 4 – Customer Service</a:t>
            </a:r>
          </a:p>
          <a:p>
            <a:pPr marL="0" indent="0">
              <a:buNone/>
            </a:pPr>
            <a:endParaRPr lang="en-GB" b="1" dirty="0"/>
          </a:p>
          <a:p>
            <a:r>
              <a:rPr lang="en-GB" sz="2600" dirty="0"/>
              <a:t>What is Customer Service</a:t>
            </a:r>
          </a:p>
          <a:p>
            <a:r>
              <a:rPr lang="en-GB" sz="2600" dirty="0"/>
              <a:t>Competition</a:t>
            </a:r>
          </a:p>
          <a:p>
            <a:r>
              <a:rPr lang="en-GB" sz="2600" dirty="0"/>
              <a:t>Respect</a:t>
            </a:r>
          </a:p>
          <a:p>
            <a:r>
              <a:rPr lang="en-GB" sz="2600" dirty="0"/>
              <a:t>Patience</a:t>
            </a:r>
          </a:p>
          <a:p>
            <a:r>
              <a:rPr lang="en-GB" sz="2600" dirty="0"/>
              <a:t>Self Control</a:t>
            </a:r>
          </a:p>
          <a:p>
            <a:pPr marL="0" indent="0">
              <a:buNone/>
            </a:pPr>
            <a:endParaRPr lang="en-GB" sz="2600" b="1" dirty="0"/>
          </a:p>
          <a:p>
            <a:endParaRPr lang="en-US" dirty="0"/>
          </a:p>
        </p:txBody>
      </p:sp>
    </p:spTree>
    <p:extLst>
      <p:ext uri="{BB962C8B-B14F-4D97-AF65-F5344CB8AC3E}">
        <p14:creationId xmlns:p14="http://schemas.microsoft.com/office/powerpoint/2010/main" val="22566099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3FA0966-DBF8-914E-8C16-717CCB780F26}"/>
              </a:ext>
            </a:extLst>
          </p:cNvPr>
          <p:cNvSpPr>
            <a:spLocks noGrp="1"/>
          </p:cNvSpPr>
          <p:nvPr>
            <p:ph idx="1"/>
          </p:nvPr>
        </p:nvSpPr>
        <p:spPr>
          <a:xfrm>
            <a:off x="127322" y="671333"/>
            <a:ext cx="10984374" cy="1142852"/>
          </a:xfrm>
        </p:spPr>
        <p:txBody>
          <a:bodyPr>
            <a:normAutofit/>
          </a:bodyPr>
          <a:lstStyle/>
          <a:p>
            <a:pPr marL="0" indent="0">
              <a:buNone/>
            </a:pPr>
            <a:r>
              <a:rPr lang="en-GB" b="1" dirty="0"/>
              <a:t>Customer Service</a:t>
            </a:r>
          </a:p>
          <a:p>
            <a:pPr marL="0" indent="0">
              <a:buNone/>
            </a:pPr>
            <a:endParaRPr lang="en-GB" sz="1000" b="1" dirty="0"/>
          </a:p>
          <a:p>
            <a:pPr marL="0" indent="0" algn="ctr">
              <a:buNone/>
            </a:pPr>
            <a:r>
              <a:rPr lang="en-GB" sz="2000" b="1" i="1" dirty="0">
                <a:solidFill>
                  <a:srgbClr val="FF0000"/>
                </a:solidFill>
              </a:rPr>
              <a:t>A supplement to a core product/service, give </a:t>
            </a:r>
            <a:r>
              <a:rPr lang="en-GB" sz="2000" b="1" i="1" u="sng" dirty="0">
                <a:solidFill>
                  <a:srgbClr val="FF0000"/>
                </a:solidFill>
              </a:rPr>
              <a:t>FREE OF CHARGE </a:t>
            </a:r>
            <a:r>
              <a:rPr lang="en-GB" sz="2000" b="1" i="1" dirty="0">
                <a:solidFill>
                  <a:srgbClr val="FF0000"/>
                </a:solidFill>
              </a:rPr>
              <a:t>by supplier to customers</a:t>
            </a:r>
          </a:p>
        </p:txBody>
      </p:sp>
      <p:sp>
        <p:nvSpPr>
          <p:cNvPr id="4" name="Slide Number Placeholder 3">
            <a:extLst>
              <a:ext uri="{FF2B5EF4-FFF2-40B4-BE49-F238E27FC236}">
                <a16:creationId xmlns:a16="http://schemas.microsoft.com/office/drawing/2014/main" id="{8B55C463-9C87-6D44-A67B-AA9BB0282A14}"/>
              </a:ext>
            </a:extLst>
          </p:cNvPr>
          <p:cNvSpPr>
            <a:spLocks noGrp="1"/>
          </p:cNvSpPr>
          <p:nvPr>
            <p:ph type="sldNum" sz="quarter" idx="12"/>
          </p:nvPr>
        </p:nvSpPr>
        <p:spPr/>
        <p:txBody>
          <a:bodyPr/>
          <a:lstStyle/>
          <a:p>
            <a:fld id="{3D165440-4880-415F-9146-4793BDD623F8}" type="slidenum">
              <a:rPr lang="en-GB" smtClean="0"/>
              <a:t>4</a:t>
            </a:fld>
            <a:endParaRPr lang="en-GB"/>
          </a:p>
        </p:txBody>
      </p:sp>
      <p:sp>
        <p:nvSpPr>
          <p:cNvPr id="7" name="Title 1">
            <a:extLst>
              <a:ext uri="{FF2B5EF4-FFF2-40B4-BE49-F238E27FC236}">
                <a16:creationId xmlns:a16="http://schemas.microsoft.com/office/drawing/2014/main" id="{832A7FF1-5111-2348-9657-6CCC69405C74}"/>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pic>
        <p:nvPicPr>
          <p:cNvPr id="2" name="Picture 1">
            <a:extLst>
              <a:ext uri="{FF2B5EF4-FFF2-40B4-BE49-F238E27FC236}">
                <a16:creationId xmlns:a16="http://schemas.microsoft.com/office/drawing/2014/main" id="{2CDBBF4B-25C2-1540-B9B5-A0BB04B92477}"/>
              </a:ext>
            </a:extLst>
          </p:cNvPr>
          <p:cNvPicPr>
            <a:picLocks noChangeAspect="1"/>
          </p:cNvPicPr>
          <p:nvPr/>
        </p:nvPicPr>
        <p:blipFill>
          <a:blip r:embed="rId3"/>
          <a:stretch>
            <a:fillRect/>
          </a:stretch>
        </p:blipFill>
        <p:spPr>
          <a:xfrm>
            <a:off x="7176302" y="2477291"/>
            <a:ext cx="4858492" cy="3240576"/>
          </a:xfrm>
          <a:prstGeom prst="rect">
            <a:avLst/>
          </a:prstGeom>
        </p:spPr>
      </p:pic>
      <p:sp>
        <p:nvSpPr>
          <p:cNvPr id="6" name="Content Placeholder 2">
            <a:extLst>
              <a:ext uri="{FF2B5EF4-FFF2-40B4-BE49-F238E27FC236}">
                <a16:creationId xmlns:a16="http://schemas.microsoft.com/office/drawing/2014/main" id="{AFB2FB37-0EB1-1D49-9030-A510524BF3FF}"/>
              </a:ext>
            </a:extLst>
          </p:cNvPr>
          <p:cNvSpPr txBox="1">
            <a:spLocks/>
          </p:cNvSpPr>
          <p:nvPr/>
        </p:nvSpPr>
        <p:spPr>
          <a:xfrm>
            <a:off x="127322" y="2083751"/>
            <a:ext cx="6667017" cy="2742892"/>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sz="2400" b="1" dirty="0"/>
              <a:t>Or </a:t>
            </a:r>
          </a:p>
          <a:p>
            <a:pPr marL="0" indent="0">
              <a:buNone/>
            </a:pPr>
            <a:r>
              <a:rPr lang="en-US" sz="2400" dirty="0"/>
              <a:t>‘The act of taking care of the customers needs by providing and delivering professional, helpful, high quality service and assistance, before, during and after the customers requirements are met.’</a:t>
            </a:r>
          </a:p>
          <a:p>
            <a:pPr marL="0" indent="0" algn="r">
              <a:buNone/>
            </a:pPr>
            <a:r>
              <a:rPr lang="en-GB" sz="2000" dirty="0"/>
              <a:t>(</a:t>
            </a:r>
            <a:r>
              <a:rPr lang="en-GB" sz="2000" dirty="0" err="1"/>
              <a:t>Ssekyanzi</a:t>
            </a:r>
            <a:r>
              <a:rPr lang="en-GB" sz="2000" dirty="0"/>
              <a:t>, 2016)</a:t>
            </a:r>
            <a:endParaRPr lang="en-US" sz="2000" dirty="0"/>
          </a:p>
          <a:p>
            <a:pPr marL="0" indent="0">
              <a:buNone/>
            </a:pPr>
            <a:r>
              <a:rPr lang="en-US" sz="2400" dirty="0"/>
              <a:t> </a:t>
            </a:r>
            <a:endParaRPr lang="en-GB" sz="2400" b="1" i="1" dirty="0">
              <a:solidFill>
                <a:srgbClr val="FF0000"/>
              </a:solidFill>
            </a:endParaRPr>
          </a:p>
        </p:txBody>
      </p:sp>
    </p:spTree>
    <p:extLst>
      <p:ext uri="{BB962C8B-B14F-4D97-AF65-F5344CB8AC3E}">
        <p14:creationId xmlns:p14="http://schemas.microsoft.com/office/powerpoint/2010/main" val="28170588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435CA-4F85-0848-A7E1-41798F513B01}"/>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CE3D9FC7-0E0C-6D47-B3DC-140118560F14}"/>
              </a:ext>
            </a:extLst>
          </p:cNvPr>
          <p:cNvSpPr>
            <a:spLocks noGrp="1"/>
          </p:cNvSpPr>
          <p:nvPr>
            <p:ph idx="1"/>
          </p:nvPr>
        </p:nvSpPr>
        <p:spPr>
          <a:xfrm>
            <a:off x="609600" y="1781739"/>
            <a:ext cx="10972800" cy="3247461"/>
          </a:xfrm>
        </p:spPr>
        <p:txBody>
          <a:bodyPr>
            <a:normAutofit fontScale="92500"/>
          </a:bodyPr>
          <a:lstStyle/>
          <a:p>
            <a:pPr>
              <a:lnSpc>
                <a:spcPct val="90000"/>
              </a:lnSpc>
            </a:pPr>
            <a:r>
              <a:rPr lang="en-GB" altLang="en-US" dirty="0"/>
              <a:t>If company boards do not care about customers, why should anyone else?</a:t>
            </a:r>
          </a:p>
          <a:p>
            <a:pPr>
              <a:lnSpc>
                <a:spcPct val="90000"/>
              </a:lnSpc>
            </a:pPr>
            <a:r>
              <a:rPr lang="en-GB" altLang="en-US" dirty="0"/>
              <a:t>Customer service is bad just about everywhere</a:t>
            </a:r>
          </a:p>
          <a:p>
            <a:pPr lvl="1">
              <a:lnSpc>
                <a:spcPct val="90000"/>
              </a:lnSpc>
            </a:pPr>
            <a:r>
              <a:rPr lang="en-GB" altLang="en-US" dirty="0"/>
              <a:t>“we know better than the customer”</a:t>
            </a:r>
          </a:p>
          <a:p>
            <a:pPr lvl="1">
              <a:lnSpc>
                <a:spcPct val="90000"/>
              </a:lnSpc>
            </a:pPr>
            <a:r>
              <a:rPr lang="en-GB" altLang="en-US" dirty="0"/>
              <a:t>“customers are stupid”</a:t>
            </a:r>
          </a:p>
          <a:p>
            <a:pPr marL="0" indent="0">
              <a:buNone/>
            </a:pPr>
            <a:endParaRPr lang="en-US" dirty="0"/>
          </a:p>
          <a:p>
            <a:pPr marL="0" indent="0">
              <a:buNone/>
            </a:pPr>
            <a:r>
              <a:rPr lang="en-US" dirty="0"/>
              <a:t>Is the above accurate? True?</a:t>
            </a:r>
            <a:br>
              <a:rPr lang="en-US" dirty="0"/>
            </a:br>
            <a:r>
              <a:rPr lang="en-US" dirty="0"/>
              <a:t>What should be the goal?</a:t>
            </a:r>
          </a:p>
        </p:txBody>
      </p:sp>
      <p:sp>
        <p:nvSpPr>
          <p:cNvPr id="4" name="Slide Number Placeholder 3">
            <a:extLst>
              <a:ext uri="{FF2B5EF4-FFF2-40B4-BE49-F238E27FC236}">
                <a16:creationId xmlns:a16="http://schemas.microsoft.com/office/drawing/2014/main" id="{0A5BA114-FAA0-7849-8B39-6B281A6F0580}"/>
              </a:ext>
            </a:extLst>
          </p:cNvPr>
          <p:cNvSpPr>
            <a:spLocks noGrp="1"/>
          </p:cNvSpPr>
          <p:nvPr>
            <p:ph type="sldNum" sz="quarter" idx="12"/>
          </p:nvPr>
        </p:nvSpPr>
        <p:spPr/>
        <p:txBody>
          <a:bodyPr/>
          <a:lstStyle/>
          <a:p>
            <a:fld id="{3D165440-4880-415F-9146-4793BDD623F8}" type="slidenum">
              <a:rPr lang="en-GB" smtClean="0"/>
              <a:t>5</a:t>
            </a:fld>
            <a:endParaRPr lang="en-GB"/>
          </a:p>
        </p:txBody>
      </p:sp>
    </p:spTree>
    <p:extLst>
      <p:ext uri="{BB962C8B-B14F-4D97-AF65-F5344CB8AC3E}">
        <p14:creationId xmlns:p14="http://schemas.microsoft.com/office/powerpoint/2010/main" val="15791162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24948-73A9-9145-841D-A85BFE82B2AC}"/>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5E560AF-E108-E949-8822-C6E31B208001}"/>
              </a:ext>
            </a:extLst>
          </p:cNvPr>
          <p:cNvSpPr>
            <a:spLocks noGrp="1"/>
          </p:cNvSpPr>
          <p:nvPr>
            <p:ph idx="1"/>
          </p:nvPr>
        </p:nvSpPr>
        <p:spPr/>
        <p:txBody>
          <a:bodyPr/>
          <a:lstStyle/>
          <a:p>
            <a:pPr marL="0" indent="0">
              <a:lnSpc>
                <a:spcPct val="90000"/>
              </a:lnSpc>
              <a:buNone/>
            </a:pPr>
            <a:br>
              <a:rPr lang="en-GB" altLang="en-US" dirty="0"/>
            </a:br>
            <a:r>
              <a:rPr lang="en-GB" altLang="en-US" dirty="0"/>
              <a:t>The goal is really customer loyalty/retention because:</a:t>
            </a:r>
            <a:br>
              <a:rPr lang="en-GB" altLang="en-US" dirty="0"/>
            </a:br>
            <a:endParaRPr lang="en-GB" altLang="en-US" dirty="0"/>
          </a:p>
          <a:p>
            <a:pPr lvl="1">
              <a:lnSpc>
                <a:spcPct val="90000"/>
              </a:lnSpc>
              <a:buFont typeface="Arial" panose="020B0604020202020204" pitchFamily="34" charset="0"/>
              <a:buChar char="•"/>
            </a:pPr>
            <a:r>
              <a:rPr lang="en-GB" altLang="en-US" dirty="0"/>
              <a:t>retention enhances profitability dramatically</a:t>
            </a:r>
          </a:p>
          <a:p>
            <a:pPr lvl="1">
              <a:lnSpc>
                <a:spcPct val="90000"/>
              </a:lnSpc>
              <a:buFont typeface="Arial" panose="020B0604020202020204" pitchFamily="34" charset="0"/>
              <a:buChar char="•"/>
            </a:pPr>
            <a:r>
              <a:rPr lang="en-GB" altLang="en-US" dirty="0"/>
              <a:t>cost of acquiring new customers is higher than cost of retaining old</a:t>
            </a:r>
          </a:p>
          <a:p>
            <a:pPr lvl="1">
              <a:lnSpc>
                <a:spcPct val="90000"/>
              </a:lnSpc>
              <a:buFont typeface="Arial" panose="020B0604020202020204" pitchFamily="34" charset="0"/>
              <a:buChar char="•"/>
            </a:pPr>
            <a:r>
              <a:rPr lang="en-GB" altLang="en-US" dirty="0"/>
              <a:t>it maximizes customer lifetime value</a:t>
            </a:r>
          </a:p>
          <a:p>
            <a:pPr lvl="1">
              <a:lnSpc>
                <a:spcPct val="90000"/>
              </a:lnSpc>
              <a:buFont typeface="Arial" panose="020B0604020202020204" pitchFamily="34" charset="0"/>
              <a:buChar char="•"/>
            </a:pPr>
            <a:r>
              <a:rPr lang="en-GB" altLang="en-US" dirty="0"/>
              <a:t>the causes of customer defection are often directly actionable</a:t>
            </a:r>
          </a:p>
          <a:p>
            <a:endParaRPr lang="en-US" dirty="0"/>
          </a:p>
        </p:txBody>
      </p:sp>
      <p:sp>
        <p:nvSpPr>
          <p:cNvPr id="4" name="Slide Number Placeholder 3">
            <a:extLst>
              <a:ext uri="{FF2B5EF4-FFF2-40B4-BE49-F238E27FC236}">
                <a16:creationId xmlns:a16="http://schemas.microsoft.com/office/drawing/2014/main" id="{B4741E5B-1A2B-084A-A967-F282965E1711}"/>
              </a:ext>
            </a:extLst>
          </p:cNvPr>
          <p:cNvSpPr>
            <a:spLocks noGrp="1"/>
          </p:cNvSpPr>
          <p:nvPr>
            <p:ph type="sldNum" sz="quarter" idx="12"/>
          </p:nvPr>
        </p:nvSpPr>
        <p:spPr/>
        <p:txBody>
          <a:bodyPr/>
          <a:lstStyle/>
          <a:p>
            <a:fld id="{3D165440-4880-415F-9146-4793BDD623F8}" type="slidenum">
              <a:rPr lang="en-GB" smtClean="0"/>
              <a:t>6</a:t>
            </a:fld>
            <a:endParaRPr lang="en-GB"/>
          </a:p>
        </p:txBody>
      </p:sp>
    </p:spTree>
    <p:extLst>
      <p:ext uri="{BB962C8B-B14F-4D97-AF65-F5344CB8AC3E}">
        <p14:creationId xmlns:p14="http://schemas.microsoft.com/office/powerpoint/2010/main" val="7246485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1141E-7487-DE41-882A-B04473CAFEAD}"/>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421D2328-A798-F649-AF99-CDA0FE5880C2}"/>
              </a:ext>
            </a:extLst>
          </p:cNvPr>
          <p:cNvSpPr>
            <a:spLocks noGrp="1"/>
          </p:cNvSpPr>
          <p:nvPr>
            <p:ph idx="1"/>
          </p:nvPr>
        </p:nvSpPr>
        <p:spPr/>
        <p:txBody>
          <a:bodyPr/>
          <a:lstStyle/>
          <a:p>
            <a:pPr marL="0" indent="0">
              <a:buNone/>
            </a:pPr>
            <a:endParaRPr lang="en-GB" altLang="en-US" dirty="0"/>
          </a:p>
          <a:p>
            <a:pPr marL="0" indent="0">
              <a:buNone/>
            </a:pPr>
            <a:r>
              <a:rPr lang="en-GB" altLang="en-US" dirty="0"/>
              <a:t>Customer loyalty is about how long we keep a customer (or the share we take of their business)</a:t>
            </a:r>
          </a:p>
          <a:p>
            <a:pPr marL="0" indent="0">
              <a:buNone/>
            </a:pPr>
            <a:endParaRPr lang="en-GB" altLang="en-US" dirty="0"/>
          </a:p>
          <a:p>
            <a:pPr marL="0" indent="0">
              <a:buNone/>
            </a:pPr>
            <a:r>
              <a:rPr lang="en-GB" altLang="en-US" dirty="0"/>
              <a:t>Customer satisfaction is what people think/feel about us</a:t>
            </a:r>
          </a:p>
          <a:p>
            <a:endParaRPr lang="en-US" dirty="0"/>
          </a:p>
        </p:txBody>
      </p:sp>
      <p:sp>
        <p:nvSpPr>
          <p:cNvPr id="4" name="Slide Number Placeholder 3">
            <a:extLst>
              <a:ext uri="{FF2B5EF4-FFF2-40B4-BE49-F238E27FC236}">
                <a16:creationId xmlns:a16="http://schemas.microsoft.com/office/drawing/2014/main" id="{1BAF6C1D-E7B2-A649-A20A-3DD1D886C52C}"/>
              </a:ext>
            </a:extLst>
          </p:cNvPr>
          <p:cNvSpPr>
            <a:spLocks noGrp="1"/>
          </p:cNvSpPr>
          <p:nvPr>
            <p:ph type="sldNum" sz="quarter" idx="12"/>
          </p:nvPr>
        </p:nvSpPr>
        <p:spPr/>
        <p:txBody>
          <a:bodyPr/>
          <a:lstStyle/>
          <a:p>
            <a:fld id="{3D165440-4880-415F-9146-4793BDD623F8}" type="slidenum">
              <a:rPr lang="en-GB" smtClean="0"/>
              <a:t>7</a:t>
            </a:fld>
            <a:endParaRPr lang="en-GB"/>
          </a:p>
        </p:txBody>
      </p:sp>
    </p:spTree>
    <p:extLst>
      <p:ext uri="{BB962C8B-B14F-4D97-AF65-F5344CB8AC3E}">
        <p14:creationId xmlns:p14="http://schemas.microsoft.com/office/powerpoint/2010/main" val="22564646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2CE7D-6F90-8140-9A06-950F65BBC33E}"/>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BB871527-F228-BC44-83BF-7530FD3A0881}"/>
              </a:ext>
            </a:extLst>
          </p:cNvPr>
          <p:cNvSpPr>
            <a:spLocks noGrp="1"/>
          </p:cNvSpPr>
          <p:nvPr>
            <p:ph idx="1"/>
          </p:nvPr>
        </p:nvSpPr>
        <p:spPr>
          <a:xfrm>
            <a:off x="609600" y="1198408"/>
            <a:ext cx="10972800" cy="4319523"/>
          </a:xfrm>
        </p:spPr>
        <p:txBody>
          <a:bodyPr>
            <a:normAutofit/>
          </a:bodyPr>
          <a:lstStyle/>
          <a:p>
            <a:pPr marL="0" indent="0">
              <a:buNone/>
            </a:pPr>
            <a:br>
              <a:rPr lang="en-GB" altLang="en-US" dirty="0"/>
            </a:br>
            <a:r>
              <a:rPr lang="en-GB" altLang="en-US" dirty="0"/>
              <a:t>The result has been increased growth in customer loyalty programmes</a:t>
            </a:r>
          </a:p>
          <a:p>
            <a:pPr marL="0" indent="0">
              <a:buNone/>
            </a:pPr>
            <a:br>
              <a:rPr lang="en-GB" altLang="en-US" dirty="0"/>
            </a:br>
            <a:r>
              <a:rPr lang="en-GB" altLang="en-US" dirty="0">
                <a:solidFill>
                  <a:srgbClr val="FF0000"/>
                </a:solidFill>
              </a:rPr>
              <a:t>Beware</a:t>
            </a:r>
            <a:r>
              <a:rPr lang="en-GB" altLang="en-US" dirty="0"/>
              <a:t> </a:t>
            </a:r>
            <a:br>
              <a:rPr lang="en-GB" altLang="en-US" dirty="0"/>
            </a:br>
            <a:r>
              <a:rPr lang="en-GB" altLang="en-US" dirty="0"/>
              <a:t>Customer satisfaction and customer loyalty are not the same thing</a:t>
            </a:r>
            <a:br>
              <a:rPr lang="en-GB" altLang="en-US" dirty="0"/>
            </a:br>
            <a:endParaRPr lang="en-GB" altLang="en-US" dirty="0"/>
          </a:p>
          <a:p>
            <a:pPr lvl="1">
              <a:buFont typeface="Arial" panose="020B0604020202020204" pitchFamily="34" charset="0"/>
              <a:buChar char="•"/>
            </a:pPr>
            <a:r>
              <a:rPr lang="en-GB" altLang="en-US" dirty="0"/>
              <a:t>you cannot buy real loyalty that easily</a:t>
            </a:r>
          </a:p>
          <a:p>
            <a:pPr lvl="1">
              <a:buFont typeface="Arial" panose="020B0604020202020204" pitchFamily="34" charset="0"/>
              <a:buChar char="•"/>
            </a:pPr>
            <a:r>
              <a:rPr lang="en-GB" altLang="en-US" dirty="0"/>
              <a:t>satisfied customers will be loyal customers</a:t>
            </a:r>
          </a:p>
          <a:p>
            <a:pPr lvl="1">
              <a:buFont typeface="Arial" panose="020B0604020202020204" pitchFamily="34" charset="0"/>
              <a:buChar char="•"/>
            </a:pPr>
            <a:r>
              <a:rPr lang="en-GB" altLang="en-US" dirty="0"/>
              <a:t>In most markets, customer satisfaction drives loyalty, not for all customers</a:t>
            </a:r>
          </a:p>
          <a:p>
            <a:pPr marL="457200" lvl="1" indent="0">
              <a:buNone/>
            </a:pPr>
            <a:endParaRPr lang="en-GB" altLang="en-US" dirty="0"/>
          </a:p>
          <a:p>
            <a:endParaRPr lang="en-US" dirty="0"/>
          </a:p>
        </p:txBody>
      </p:sp>
      <p:sp>
        <p:nvSpPr>
          <p:cNvPr id="4" name="Slide Number Placeholder 3">
            <a:extLst>
              <a:ext uri="{FF2B5EF4-FFF2-40B4-BE49-F238E27FC236}">
                <a16:creationId xmlns:a16="http://schemas.microsoft.com/office/drawing/2014/main" id="{A532C52E-3703-BD4B-B488-E6FADB28B564}"/>
              </a:ext>
            </a:extLst>
          </p:cNvPr>
          <p:cNvSpPr>
            <a:spLocks noGrp="1"/>
          </p:cNvSpPr>
          <p:nvPr>
            <p:ph type="sldNum" sz="quarter" idx="12"/>
          </p:nvPr>
        </p:nvSpPr>
        <p:spPr/>
        <p:txBody>
          <a:bodyPr/>
          <a:lstStyle/>
          <a:p>
            <a:fld id="{3D165440-4880-415F-9146-4793BDD623F8}" type="slidenum">
              <a:rPr lang="en-GB" smtClean="0"/>
              <a:t>8</a:t>
            </a:fld>
            <a:endParaRPr lang="en-GB"/>
          </a:p>
        </p:txBody>
      </p:sp>
    </p:spTree>
    <p:extLst>
      <p:ext uri="{BB962C8B-B14F-4D97-AF65-F5344CB8AC3E}">
        <p14:creationId xmlns:p14="http://schemas.microsoft.com/office/powerpoint/2010/main" val="15211246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964A4-037A-E24D-B966-A574116D932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B1AD2256-E4F4-D943-92A6-523EF78AE5B2}"/>
              </a:ext>
            </a:extLst>
          </p:cNvPr>
          <p:cNvSpPr>
            <a:spLocks noGrp="1"/>
          </p:cNvSpPr>
          <p:nvPr>
            <p:ph idx="1"/>
          </p:nvPr>
        </p:nvSpPr>
        <p:spPr>
          <a:xfrm>
            <a:off x="609600" y="1198409"/>
            <a:ext cx="5450237" cy="3931530"/>
          </a:xfrm>
        </p:spPr>
        <p:txBody>
          <a:bodyPr/>
          <a:lstStyle/>
          <a:p>
            <a:pPr marL="0" indent="0">
              <a:buNone/>
            </a:pPr>
            <a:r>
              <a:rPr lang="en-US" b="1" dirty="0"/>
              <a:t>Good Customer Service</a:t>
            </a:r>
            <a:br>
              <a:rPr lang="en-US" b="1" dirty="0"/>
            </a:br>
            <a:endParaRPr lang="en-US" b="1" dirty="0"/>
          </a:p>
          <a:p>
            <a:r>
              <a:rPr lang="en-US" sz="2000" dirty="0"/>
              <a:t>Any/all interactions which the organization has with customers while conducting business</a:t>
            </a:r>
          </a:p>
          <a:p>
            <a:r>
              <a:rPr lang="en-US" sz="2000" dirty="0"/>
              <a:t>The ability to provide a service/product the way it was promised</a:t>
            </a:r>
          </a:p>
          <a:p>
            <a:r>
              <a:rPr lang="en-US" sz="2000" dirty="0"/>
              <a:t>Treating customers with respect/individuality &amp; with personal attention </a:t>
            </a:r>
          </a:p>
          <a:p>
            <a:pPr marL="0" indent="0" algn="r">
              <a:buNone/>
            </a:pPr>
            <a:r>
              <a:rPr lang="en-GB" sz="2000" dirty="0"/>
              <a:t>(McGinnis, 2019)</a:t>
            </a:r>
            <a:endParaRPr lang="en-US" sz="2000" dirty="0"/>
          </a:p>
        </p:txBody>
      </p:sp>
      <p:sp>
        <p:nvSpPr>
          <p:cNvPr id="4" name="Slide Number Placeholder 3">
            <a:extLst>
              <a:ext uri="{FF2B5EF4-FFF2-40B4-BE49-F238E27FC236}">
                <a16:creationId xmlns:a16="http://schemas.microsoft.com/office/drawing/2014/main" id="{4BA64A6C-C4ED-4B4D-8894-21F8C00B9BC5}"/>
              </a:ext>
            </a:extLst>
          </p:cNvPr>
          <p:cNvSpPr>
            <a:spLocks noGrp="1"/>
          </p:cNvSpPr>
          <p:nvPr>
            <p:ph type="sldNum" sz="quarter" idx="12"/>
          </p:nvPr>
        </p:nvSpPr>
        <p:spPr/>
        <p:txBody>
          <a:bodyPr/>
          <a:lstStyle/>
          <a:p>
            <a:fld id="{3D165440-4880-415F-9146-4793BDD623F8}" type="slidenum">
              <a:rPr lang="en-GB" smtClean="0"/>
              <a:t>9</a:t>
            </a:fld>
            <a:endParaRPr lang="en-GB"/>
          </a:p>
        </p:txBody>
      </p:sp>
      <p:pic>
        <p:nvPicPr>
          <p:cNvPr id="6" name="Picture 5">
            <a:extLst>
              <a:ext uri="{FF2B5EF4-FFF2-40B4-BE49-F238E27FC236}">
                <a16:creationId xmlns:a16="http://schemas.microsoft.com/office/drawing/2014/main" id="{701FA206-9594-9640-AAF8-EBE8706D693E}"/>
              </a:ext>
            </a:extLst>
          </p:cNvPr>
          <p:cNvPicPr>
            <a:picLocks noChangeAspect="1"/>
          </p:cNvPicPr>
          <p:nvPr/>
        </p:nvPicPr>
        <p:blipFill>
          <a:blip r:embed="rId3"/>
          <a:stretch>
            <a:fillRect/>
          </a:stretch>
        </p:blipFill>
        <p:spPr>
          <a:xfrm>
            <a:off x="6059836" y="2473697"/>
            <a:ext cx="5734373" cy="3184045"/>
          </a:xfrm>
          <a:prstGeom prst="rect">
            <a:avLst/>
          </a:prstGeom>
        </p:spPr>
      </p:pic>
    </p:spTree>
    <p:extLst>
      <p:ext uri="{BB962C8B-B14F-4D97-AF65-F5344CB8AC3E}">
        <p14:creationId xmlns:p14="http://schemas.microsoft.com/office/powerpoint/2010/main" val="17389151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BB67F-9A42-024F-BAB7-B34BA432D682}"/>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B89D3B9D-BA0E-7D43-B4E4-548A62FE6E96}"/>
              </a:ext>
            </a:extLst>
          </p:cNvPr>
          <p:cNvSpPr>
            <a:spLocks noGrp="1"/>
          </p:cNvSpPr>
          <p:nvPr>
            <p:ph idx="1"/>
          </p:nvPr>
        </p:nvSpPr>
        <p:spPr>
          <a:xfrm>
            <a:off x="609600" y="1174746"/>
            <a:ext cx="5192589" cy="584606"/>
          </a:xfrm>
        </p:spPr>
        <p:txBody>
          <a:bodyPr>
            <a:normAutofit lnSpcReduction="10000"/>
          </a:bodyPr>
          <a:lstStyle/>
          <a:p>
            <a:pPr marL="0" indent="0">
              <a:buNone/>
            </a:pPr>
            <a:r>
              <a:rPr lang="en-US" sz="3400" b="1" dirty="0"/>
              <a:t>Why do customers leave?</a:t>
            </a:r>
          </a:p>
          <a:p>
            <a:pPr marL="0" indent="0" algn="r">
              <a:buNone/>
            </a:pPr>
            <a:endParaRPr lang="en-US" dirty="0"/>
          </a:p>
        </p:txBody>
      </p:sp>
      <p:sp>
        <p:nvSpPr>
          <p:cNvPr id="4" name="Slide Number Placeholder 3">
            <a:extLst>
              <a:ext uri="{FF2B5EF4-FFF2-40B4-BE49-F238E27FC236}">
                <a16:creationId xmlns:a16="http://schemas.microsoft.com/office/drawing/2014/main" id="{928534CE-7FBB-F348-82A8-76B92A16D282}"/>
              </a:ext>
            </a:extLst>
          </p:cNvPr>
          <p:cNvSpPr>
            <a:spLocks noGrp="1"/>
          </p:cNvSpPr>
          <p:nvPr>
            <p:ph type="sldNum" sz="quarter" idx="12"/>
          </p:nvPr>
        </p:nvSpPr>
        <p:spPr/>
        <p:txBody>
          <a:bodyPr/>
          <a:lstStyle/>
          <a:p>
            <a:fld id="{3D165440-4880-415F-9146-4793BDD623F8}" type="slidenum">
              <a:rPr lang="en-GB" smtClean="0"/>
              <a:t>10</a:t>
            </a:fld>
            <a:endParaRPr lang="en-GB"/>
          </a:p>
        </p:txBody>
      </p:sp>
      <p:sp>
        <p:nvSpPr>
          <p:cNvPr id="5" name="TextBox 4">
            <a:extLst>
              <a:ext uri="{FF2B5EF4-FFF2-40B4-BE49-F238E27FC236}">
                <a16:creationId xmlns:a16="http://schemas.microsoft.com/office/drawing/2014/main" id="{7FB45DC3-B2C4-714C-B6D5-88F4ED4344D3}"/>
              </a:ext>
            </a:extLst>
          </p:cNvPr>
          <p:cNvSpPr txBox="1"/>
          <p:nvPr/>
        </p:nvSpPr>
        <p:spPr>
          <a:xfrm>
            <a:off x="9301733" y="5371334"/>
            <a:ext cx="1306768" cy="646331"/>
          </a:xfrm>
          <a:prstGeom prst="rect">
            <a:avLst/>
          </a:prstGeom>
          <a:noFill/>
        </p:spPr>
        <p:txBody>
          <a:bodyPr wrap="none" rtlCol="0">
            <a:spAutoFit/>
          </a:bodyPr>
          <a:lstStyle/>
          <a:p>
            <a:r>
              <a:rPr lang="en-GB" dirty="0"/>
              <a:t>(Fritz, 1997)</a:t>
            </a:r>
            <a:endParaRPr lang="en-US" dirty="0"/>
          </a:p>
          <a:p>
            <a:endParaRPr lang="en-US" dirty="0"/>
          </a:p>
        </p:txBody>
      </p:sp>
      <p:pic>
        <p:nvPicPr>
          <p:cNvPr id="7" name="Picture 6">
            <a:extLst>
              <a:ext uri="{FF2B5EF4-FFF2-40B4-BE49-F238E27FC236}">
                <a16:creationId xmlns:a16="http://schemas.microsoft.com/office/drawing/2014/main" id="{B31D15BD-AE4F-C641-B7B5-5CF36105AC71}"/>
              </a:ext>
            </a:extLst>
          </p:cNvPr>
          <p:cNvPicPr>
            <a:picLocks noChangeAspect="1"/>
          </p:cNvPicPr>
          <p:nvPr/>
        </p:nvPicPr>
        <p:blipFill>
          <a:blip r:embed="rId3"/>
          <a:stretch>
            <a:fillRect/>
          </a:stretch>
        </p:blipFill>
        <p:spPr>
          <a:xfrm>
            <a:off x="520861" y="1719037"/>
            <a:ext cx="8750461" cy="3975463"/>
          </a:xfrm>
          <a:prstGeom prst="rect">
            <a:avLst/>
          </a:prstGeom>
        </p:spPr>
      </p:pic>
    </p:spTree>
    <p:extLst>
      <p:ext uri="{BB962C8B-B14F-4D97-AF65-F5344CB8AC3E}">
        <p14:creationId xmlns:p14="http://schemas.microsoft.com/office/powerpoint/2010/main" val="8891634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03DDA-AF87-B944-BB17-E20AEE3A2024}"/>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925486BD-BEAD-F54E-B3B5-13A58CFE4452}"/>
              </a:ext>
            </a:extLst>
          </p:cNvPr>
          <p:cNvSpPr>
            <a:spLocks noGrp="1"/>
          </p:cNvSpPr>
          <p:nvPr>
            <p:ph idx="1"/>
          </p:nvPr>
        </p:nvSpPr>
        <p:spPr>
          <a:xfrm>
            <a:off x="609600" y="1198408"/>
            <a:ext cx="10972800" cy="4303757"/>
          </a:xfrm>
        </p:spPr>
        <p:txBody>
          <a:bodyPr>
            <a:normAutofit fontScale="92500"/>
          </a:bodyPr>
          <a:lstStyle/>
          <a:p>
            <a:endParaRPr lang="en-GB" altLang="en-US" dirty="0"/>
          </a:p>
          <a:p>
            <a:r>
              <a:rPr lang="en-GB" altLang="en-US" dirty="0"/>
              <a:t>We need to understand better why some customers leave and others stay</a:t>
            </a:r>
          </a:p>
          <a:p>
            <a:r>
              <a:rPr lang="en-GB" altLang="en-US" dirty="0"/>
              <a:t>Avoid simplistic assumptions about customer satisfaction and loyalty</a:t>
            </a:r>
          </a:p>
          <a:p>
            <a:r>
              <a:rPr lang="en-GB" altLang="en-US" dirty="0"/>
              <a:t>This is the basis for making effective investments in customer satisfaction, relationship marketing and loyalty programmes</a:t>
            </a:r>
          </a:p>
          <a:p>
            <a:r>
              <a:rPr lang="en-GB" altLang="en-US" dirty="0"/>
              <a:t>Many loyalty schemes are crude and simplistic - “plastic card syndrome”</a:t>
            </a:r>
          </a:p>
          <a:p>
            <a:r>
              <a:rPr lang="en-GB" altLang="en-US" dirty="0"/>
              <a:t>They are open to imitation, manipulation and game-playing</a:t>
            </a:r>
          </a:p>
          <a:p>
            <a:r>
              <a:rPr lang="en-GB" altLang="en-US" dirty="0"/>
              <a:t>Many try to create Hostages not Satisfied Stayers</a:t>
            </a:r>
          </a:p>
          <a:p>
            <a:r>
              <a:rPr lang="en-GB" altLang="en-US" dirty="0"/>
              <a:t>But the real issue is customer information - and how well we use it</a:t>
            </a:r>
          </a:p>
          <a:p>
            <a:endParaRPr lang="en-US" dirty="0"/>
          </a:p>
        </p:txBody>
      </p:sp>
      <p:sp>
        <p:nvSpPr>
          <p:cNvPr id="4" name="Slide Number Placeholder 3">
            <a:extLst>
              <a:ext uri="{FF2B5EF4-FFF2-40B4-BE49-F238E27FC236}">
                <a16:creationId xmlns:a16="http://schemas.microsoft.com/office/drawing/2014/main" id="{B1F03826-C057-6748-8951-6C004C2F38C9}"/>
              </a:ext>
            </a:extLst>
          </p:cNvPr>
          <p:cNvSpPr>
            <a:spLocks noGrp="1"/>
          </p:cNvSpPr>
          <p:nvPr>
            <p:ph type="sldNum" sz="quarter" idx="12"/>
          </p:nvPr>
        </p:nvSpPr>
        <p:spPr/>
        <p:txBody>
          <a:bodyPr/>
          <a:lstStyle/>
          <a:p>
            <a:fld id="{3D165440-4880-415F-9146-4793BDD623F8}" type="slidenum">
              <a:rPr lang="en-GB" smtClean="0"/>
              <a:t>11</a:t>
            </a:fld>
            <a:endParaRPr lang="en-GB"/>
          </a:p>
        </p:txBody>
      </p:sp>
    </p:spTree>
    <p:extLst>
      <p:ext uri="{BB962C8B-B14F-4D97-AF65-F5344CB8AC3E}">
        <p14:creationId xmlns:p14="http://schemas.microsoft.com/office/powerpoint/2010/main" val="21431835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598E97-D007-644B-913A-571AB86C5EB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DD2E3092-B98F-F145-BB34-F82DC9CC1C41}"/>
              </a:ext>
            </a:extLst>
          </p:cNvPr>
          <p:cNvSpPr>
            <a:spLocks noGrp="1"/>
          </p:cNvSpPr>
          <p:nvPr>
            <p:ph idx="1"/>
          </p:nvPr>
        </p:nvSpPr>
        <p:spPr/>
        <p:txBody>
          <a:bodyPr/>
          <a:lstStyle/>
          <a:p>
            <a:r>
              <a:rPr lang="en-GB" altLang="en-US" dirty="0"/>
              <a:t>Combining customer loyalty with the attitude (customer satisfaction) identifies:</a:t>
            </a:r>
            <a:br>
              <a:rPr lang="en-GB" altLang="en-US" dirty="0"/>
            </a:br>
            <a:endParaRPr lang="en-GB" altLang="en-US" dirty="0"/>
          </a:p>
          <a:p>
            <a:pPr lvl="1">
              <a:buFont typeface="Arial" panose="020B0604020202020204" pitchFamily="34" charset="0"/>
              <a:buChar char="•"/>
            </a:pPr>
            <a:r>
              <a:rPr lang="en-GB" altLang="en-US" dirty="0"/>
              <a:t>Satisfied stayers</a:t>
            </a:r>
          </a:p>
          <a:p>
            <a:pPr lvl="1">
              <a:buFont typeface="Arial" panose="020B0604020202020204" pitchFamily="34" charset="0"/>
              <a:buChar char="•"/>
            </a:pPr>
            <a:r>
              <a:rPr lang="en-GB" altLang="en-US" dirty="0"/>
              <a:t>Happy wanderers</a:t>
            </a:r>
          </a:p>
          <a:p>
            <a:pPr lvl="1">
              <a:buFont typeface="Arial" panose="020B0604020202020204" pitchFamily="34" charset="0"/>
              <a:buChar char="•"/>
            </a:pPr>
            <a:r>
              <a:rPr lang="en-GB" altLang="en-US" dirty="0"/>
              <a:t>Hostages</a:t>
            </a:r>
          </a:p>
          <a:p>
            <a:pPr lvl="1">
              <a:buFont typeface="Arial" panose="020B0604020202020204" pitchFamily="34" charset="0"/>
              <a:buChar char="•"/>
            </a:pPr>
            <a:r>
              <a:rPr lang="en-GB" altLang="en-US" dirty="0"/>
              <a:t>Dealers</a:t>
            </a:r>
          </a:p>
          <a:p>
            <a:endParaRPr lang="en-US" dirty="0"/>
          </a:p>
        </p:txBody>
      </p:sp>
      <p:sp>
        <p:nvSpPr>
          <p:cNvPr id="4" name="Slide Number Placeholder 3">
            <a:extLst>
              <a:ext uri="{FF2B5EF4-FFF2-40B4-BE49-F238E27FC236}">
                <a16:creationId xmlns:a16="http://schemas.microsoft.com/office/drawing/2014/main" id="{EAB39578-DE49-9240-AD8E-B30644D7B850}"/>
              </a:ext>
            </a:extLst>
          </p:cNvPr>
          <p:cNvSpPr>
            <a:spLocks noGrp="1"/>
          </p:cNvSpPr>
          <p:nvPr>
            <p:ph type="sldNum" sz="quarter" idx="12"/>
          </p:nvPr>
        </p:nvSpPr>
        <p:spPr/>
        <p:txBody>
          <a:bodyPr/>
          <a:lstStyle/>
          <a:p>
            <a:fld id="{3D165440-4880-415F-9146-4793BDD623F8}" type="slidenum">
              <a:rPr lang="en-GB" smtClean="0"/>
              <a:t>12</a:t>
            </a:fld>
            <a:endParaRPr lang="en-GB"/>
          </a:p>
        </p:txBody>
      </p:sp>
      <p:grpSp>
        <p:nvGrpSpPr>
          <p:cNvPr id="6" name="Group 18">
            <a:extLst>
              <a:ext uri="{FF2B5EF4-FFF2-40B4-BE49-F238E27FC236}">
                <a16:creationId xmlns:a16="http://schemas.microsoft.com/office/drawing/2014/main" id="{98D1A85B-CA36-434A-BA1A-0455176594E4}"/>
              </a:ext>
            </a:extLst>
          </p:cNvPr>
          <p:cNvGrpSpPr>
            <a:grpSpLocks/>
          </p:cNvGrpSpPr>
          <p:nvPr/>
        </p:nvGrpSpPr>
        <p:grpSpPr bwMode="auto">
          <a:xfrm>
            <a:off x="5219305" y="1977087"/>
            <a:ext cx="6354856" cy="3477783"/>
            <a:chOff x="1135" y="893"/>
            <a:chExt cx="3901" cy="2991"/>
          </a:xfrm>
        </p:grpSpPr>
        <p:grpSp>
          <p:nvGrpSpPr>
            <p:cNvPr id="7" name="Group 7">
              <a:extLst>
                <a:ext uri="{FF2B5EF4-FFF2-40B4-BE49-F238E27FC236}">
                  <a16:creationId xmlns:a16="http://schemas.microsoft.com/office/drawing/2014/main" id="{DA2D30BA-E1F5-C44E-BDF7-C8E3263E8B61}"/>
                </a:ext>
              </a:extLst>
            </p:cNvPr>
            <p:cNvGrpSpPr>
              <a:grpSpLocks/>
            </p:cNvGrpSpPr>
            <p:nvPr/>
          </p:nvGrpSpPr>
          <p:grpSpPr bwMode="auto">
            <a:xfrm>
              <a:off x="2356" y="1588"/>
              <a:ext cx="2680" cy="2296"/>
              <a:chOff x="2356" y="1588"/>
              <a:chExt cx="2680" cy="2296"/>
            </a:xfrm>
          </p:grpSpPr>
          <p:sp>
            <p:nvSpPr>
              <p:cNvPr id="18" name="Rectangle 3">
                <a:extLst>
                  <a:ext uri="{FF2B5EF4-FFF2-40B4-BE49-F238E27FC236}">
                    <a16:creationId xmlns:a16="http://schemas.microsoft.com/office/drawing/2014/main" id="{3073052A-0719-5847-8A17-E6E4541ECCC4}"/>
                  </a:ext>
                </a:extLst>
              </p:cNvPr>
              <p:cNvSpPr>
                <a:spLocks noChangeArrowheads="1"/>
              </p:cNvSpPr>
              <p:nvPr/>
            </p:nvSpPr>
            <p:spPr bwMode="auto">
              <a:xfrm>
                <a:off x="2356" y="1588"/>
                <a:ext cx="1336" cy="1144"/>
              </a:xfrm>
              <a:prstGeom prst="rect">
                <a:avLst/>
              </a:prstGeom>
              <a:solidFill>
                <a:schemeClr val="bg1">
                  <a:lumMod val="85000"/>
                </a:schemeClr>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9" name="Rectangle 4">
                <a:extLst>
                  <a:ext uri="{FF2B5EF4-FFF2-40B4-BE49-F238E27FC236}">
                    <a16:creationId xmlns:a16="http://schemas.microsoft.com/office/drawing/2014/main" id="{591D6D84-2AF5-5247-952A-C5AC37E65292}"/>
                  </a:ext>
                </a:extLst>
              </p:cNvPr>
              <p:cNvSpPr>
                <a:spLocks noChangeArrowheads="1"/>
              </p:cNvSpPr>
              <p:nvPr/>
            </p:nvSpPr>
            <p:spPr bwMode="auto">
              <a:xfrm>
                <a:off x="3700" y="1588"/>
                <a:ext cx="1336" cy="1144"/>
              </a:xfrm>
              <a:prstGeom prst="rect">
                <a:avLst/>
              </a:prstGeom>
              <a:solidFill>
                <a:schemeClr val="accent2"/>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0" name="Rectangle 5">
                <a:extLst>
                  <a:ext uri="{FF2B5EF4-FFF2-40B4-BE49-F238E27FC236}">
                    <a16:creationId xmlns:a16="http://schemas.microsoft.com/office/drawing/2014/main" id="{DB5BB3CA-2EAA-3E40-AEA3-EC7ED47FC667}"/>
                  </a:ext>
                </a:extLst>
              </p:cNvPr>
              <p:cNvSpPr>
                <a:spLocks noChangeArrowheads="1"/>
              </p:cNvSpPr>
              <p:nvPr/>
            </p:nvSpPr>
            <p:spPr bwMode="auto">
              <a:xfrm>
                <a:off x="3700" y="2740"/>
                <a:ext cx="1336" cy="1144"/>
              </a:xfrm>
              <a:prstGeom prst="rect">
                <a:avLst/>
              </a:prstGeom>
              <a:solidFill>
                <a:srgbClr val="002060">
                  <a:alpha val="58000"/>
                </a:srgbClr>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1" name="Rectangle 6">
                <a:extLst>
                  <a:ext uri="{FF2B5EF4-FFF2-40B4-BE49-F238E27FC236}">
                    <a16:creationId xmlns:a16="http://schemas.microsoft.com/office/drawing/2014/main" id="{7F1D6721-2D16-1545-9033-FAAFA7E0CB29}"/>
                  </a:ext>
                </a:extLst>
              </p:cNvPr>
              <p:cNvSpPr>
                <a:spLocks noChangeArrowheads="1"/>
              </p:cNvSpPr>
              <p:nvPr/>
            </p:nvSpPr>
            <p:spPr bwMode="auto">
              <a:xfrm>
                <a:off x="2356" y="2740"/>
                <a:ext cx="1336" cy="1144"/>
              </a:xfrm>
              <a:prstGeom prst="rect">
                <a:avLst/>
              </a:prstGeom>
              <a:solidFill>
                <a:schemeClr val="accent1">
                  <a:lumMod val="40000"/>
                  <a:lumOff val="60000"/>
                </a:schemeClr>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8" name="Rectangle 8">
              <a:extLst>
                <a:ext uri="{FF2B5EF4-FFF2-40B4-BE49-F238E27FC236}">
                  <a16:creationId xmlns:a16="http://schemas.microsoft.com/office/drawing/2014/main" id="{0DB4AC0E-40AF-554C-90FC-D0A2C1319551}"/>
                </a:ext>
              </a:extLst>
            </p:cNvPr>
            <p:cNvSpPr>
              <a:spLocks noChangeArrowheads="1"/>
            </p:cNvSpPr>
            <p:nvPr/>
          </p:nvSpPr>
          <p:spPr bwMode="auto">
            <a:xfrm>
              <a:off x="3070" y="893"/>
              <a:ext cx="1346" cy="3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eaLnBrk="0" hangingPunct="0"/>
              <a:r>
                <a:rPr lang="en-GB" altLang="en-US" sz="2000" b="1" dirty="0">
                  <a:solidFill>
                    <a:srgbClr val="FF0000"/>
                  </a:solidFill>
                </a:rPr>
                <a:t>Customer Loyalty</a:t>
              </a:r>
            </a:p>
          </p:txBody>
        </p:sp>
        <p:sp>
          <p:nvSpPr>
            <p:cNvPr id="9" name="Rectangle 9">
              <a:extLst>
                <a:ext uri="{FF2B5EF4-FFF2-40B4-BE49-F238E27FC236}">
                  <a16:creationId xmlns:a16="http://schemas.microsoft.com/office/drawing/2014/main" id="{83339736-F222-3447-AA75-F24108EF6F7C}"/>
                </a:ext>
              </a:extLst>
            </p:cNvPr>
            <p:cNvSpPr>
              <a:spLocks noChangeArrowheads="1"/>
            </p:cNvSpPr>
            <p:nvPr/>
          </p:nvSpPr>
          <p:spPr bwMode="auto">
            <a:xfrm>
              <a:off x="1135" y="2299"/>
              <a:ext cx="1076" cy="6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2075" tIns="46038" rIns="92075" bIns="46038">
              <a:spAutoFit/>
            </a:bodyPr>
            <a:lstStyle/>
            <a:p>
              <a:pPr eaLnBrk="0" hangingPunct="0"/>
              <a:r>
                <a:rPr lang="en-GB" altLang="en-US" sz="2000" b="1" dirty="0">
                  <a:solidFill>
                    <a:srgbClr val="FF0000"/>
                  </a:solidFill>
                </a:rPr>
                <a:t>Customer </a:t>
              </a:r>
            </a:p>
            <a:p>
              <a:pPr eaLnBrk="0" hangingPunct="0"/>
              <a:r>
                <a:rPr lang="en-GB" altLang="en-US" sz="2000" b="1" dirty="0">
                  <a:solidFill>
                    <a:srgbClr val="FF0000"/>
                  </a:solidFill>
                </a:rPr>
                <a:t>Satisfaction</a:t>
              </a:r>
            </a:p>
          </p:txBody>
        </p:sp>
        <p:sp>
          <p:nvSpPr>
            <p:cNvPr id="10" name="Rectangle 10">
              <a:extLst>
                <a:ext uri="{FF2B5EF4-FFF2-40B4-BE49-F238E27FC236}">
                  <a16:creationId xmlns:a16="http://schemas.microsoft.com/office/drawing/2014/main" id="{9083B717-158B-8743-BDC7-85F5F5C89723}"/>
                </a:ext>
              </a:extLst>
            </p:cNvPr>
            <p:cNvSpPr>
              <a:spLocks noChangeArrowheads="1"/>
            </p:cNvSpPr>
            <p:nvPr/>
          </p:nvSpPr>
          <p:spPr bwMode="auto">
            <a:xfrm>
              <a:off x="2785" y="1238"/>
              <a:ext cx="511"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eaLnBrk="0" hangingPunct="0"/>
              <a:r>
                <a:rPr lang="en-GB" altLang="en-US" sz="2400" u="none"/>
                <a:t>High</a:t>
              </a:r>
            </a:p>
          </p:txBody>
        </p:sp>
        <p:sp>
          <p:nvSpPr>
            <p:cNvPr id="11" name="Rectangle 11">
              <a:extLst>
                <a:ext uri="{FF2B5EF4-FFF2-40B4-BE49-F238E27FC236}">
                  <a16:creationId xmlns:a16="http://schemas.microsoft.com/office/drawing/2014/main" id="{79144DD2-9561-CF40-BFB7-0E786154C2BD}"/>
                </a:ext>
              </a:extLst>
            </p:cNvPr>
            <p:cNvSpPr>
              <a:spLocks noChangeArrowheads="1"/>
            </p:cNvSpPr>
            <p:nvPr/>
          </p:nvSpPr>
          <p:spPr bwMode="auto">
            <a:xfrm>
              <a:off x="4235" y="1238"/>
              <a:ext cx="468"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eaLnBrk="0" hangingPunct="0"/>
              <a:r>
                <a:rPr lang="en-GB" altLang="en-US" sz="2400" u="none"/>
                <a:t>Low</a:t>
              </a:r>
            </a:p>
          </p:txBody>
        </p:sp>
        <p:sp>
          <p:nvSpPr>
            <p:cNvPr id="12" name="Rectangle 12">
              <a:extLst>
                <a:ext uri="{FF2B5EF4-FFF2-40B4-BE49-F238E27FC236}">
                  <a16:creationId xmlns:a16="http://schemas.microsoft.com/office/drawing/2014/main" id="{9D6AE8AA-FD64-B749-88D1-ED3BAD6ABD5C}"/>
                </a:ext>
              </a:extLst>
            </p:cNvPr>
            <p:cNvSpPr>
              <a:spLocks noChangeArrowheads="1"/>
            </p:cNvSpPr>
            <p:nvPr/>
          </p:nvSpPr>
          <p:spPr bwMode="auto">
            <a:xfrm>
              <a:off x="1765" y="1973"/>
              <a:ext cx="511"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eaLnBrk="0" hangingPunct="0"/>
              <a:r>
                <a:rPr lang="en-GB" altLang="en-US" sz="2400" u="none"/>
                <a:t>High</a:t>
              </a:r>
            </a:p>
          </p:txBody>
        </p:sp>
        <p:sp>
          <p:nvSpPr>
            <p:cNvPr id="13" name="Rectangle 13">
              <a:extLst>
                <a:ext uri="{FF2B5EF4-FFF2-40B4-BE49-F238E27FC236}">
                  <a16:creationId xmlns:a16="http://schemas.microsoft.com/office/drawing/2014/main" id="{2AF60744-C0E0-0C4B-9BE7-E3649E0722F4}"/>
                </a:ext>
              </a:extLst>
            </p:cNvPr>
            <p:cNvSpPr>
              <a:spLocks noChangeArrowheads="1"/>
            </p:cNvSpPr>
            <p:nvPr/>
          </p:nvSpPr>
          <p:spPr bwMode="auto">
            <a:xfrm>
              <a:off x="1797" y="3106"/>
              <a:ext cx="468"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eaLnBrk="0" hangingPunct="0"/>
              <a:r>
                <a:rPr lang="en-GB" altLang="en-US" sz="2400" u="none"/>
                <a:t>Low</a:t>
              </a:r>
            </a:p>
          </p:txBody>
        </p:sp>
        <p:sp>
          <p:nvSpPr>
            <p:cNvPr id="14" name="Rectangle 14">
              <a:extLst>
                <a:ext uri="{FF2B5EF4-FFF2-40B4-BE49-F238E27FC236}">
                  <a16:creationId xmlns:a16="http://schemas.microsoft.com/office/drawing/2014/main" id="{19228B72-1180-234F-8FD4-C5C2FB808225}"/>
                </a:ext>
              </a:extLst>
            </p:cNvPr>
            <p:cNvSpPr>
              <a:spLocks noChangeArrowheads="1"/>
            </p:cNvSpPr>
            <p:nvPr/>
          </p:nvSpPr>
          <p:spPr bwMode="auto">
            <a:xfrm>
              <a:off x="2580" y="1886"/>
              <a:ext cx="823" cy="7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algn="ctr" eaLnBrk="0" hangingPunct="0"/>
              <a:r>
                <a:rPr lang="en-GB" altLang="en-US" sz="2400" b="1" i="1" u="none" dirty="0">
                  <a:solidFill>
                    <a:srgbClr val="00B050"/>
                  </a:solidFill>
                </a:rPr>
                <a:t>Satisfied</a:t>
              </a:r>
            </a:p>
            <a:p>
              <a:pPr algn="ctr" eaLnBrk="0" hangingPunct="0"/>
              <a:r>
                <a:rPr lang="en-GB" altLang="en-US" sz="2400" b="1" i="1" u="none" dirty="0">
                  <a:solidFill>
                    <a:srgbClr val="00B050"/>
                  </a:solidFill>
                </a:rPr>
                <a:t>Stayers</a:t>
              </a:r>
            </a:p>
          </p:txBody>
        </p:sp>
        <p:sp>
          <p:nvSpPr>
            <p:cNvPr id="15" name="Rectangle 15">
              <a:extLst>
                <a:ext uri="{FF2B5EF4-FFF2-40B4-BE49-F238E27FC236}">
                  <a16:creationId xmlns:a16="http://schemas.microsoft.com/office/drawing/2014/main" id="{D34F7153-BFFD-D34E-A85E-F2435623FE08}"/>
                </a:ext>
              </a:extLst>
            </p:cNvPr>
            <p:cNvSpPr>
              <a:spLocks noChangeArrowheads="1"/>
            </p:cNvSpPr>
            <p:nvPr/>
          </p:nvSpPr>
          <p:spPr bwMode="auto">
            <a:xfrm>
              <a:off x="3924" y="1886"/>
              <a:ext cx="1002" cy="7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algn="ctr" eaLnBrk="0" hangingPunct="0"/>
              <a:r>
                <a:rPr lang="en-GB" altLang="en-US" sz="2400" b="1" i="1" u="none" dirty="0">
                  <a:solidFill>
                    <a:schemeClr val="accent6">
                      <a:lumMod val="75000"/>
                    </a:schemeClr>
                  </a:solidFill>
                </a:rPr>
                <a:t>Happy</a:t>
              </a:r>
            </a:p>
            <a:p>
              <a:pPr algn="ctr" eaLnBrk="0" hangingPunct="0"/>
              <a:r>
                <a:rPr lang="en-GB" altLang="en-US" sz="2400" b="1" i="1" u="none" dirty="0">
                  <a:solidFill>
                    <a:schemeClr val="accent6">
                      <a:lumMod val="75000"/>
                    </a:schemeClr>
                  </a:solidFill>
                </a:rPr>
                <a:t>Wanderers</a:t>
              </a:r>
            </a:p>
          </p:txBody>
        </p:sp>
        <p:sp>
          <p:nvSpPr>
            <p:cNvPr id="16" name="Rectangle 16">
              <a:extLst>
                <a:ext uri="{FF2B5EF4-FFF2-40B4-BE49-F238E27FC236}">
                  <a16:creationId xmlns:a16="http://schemas.microsoft.com/office/drawing/2014/main" id="{0B977E85-4D6A-204B-9B16-0C2A9E0841E0}"/>
                </a:ext>
              </a:extLst>
            </p:cNvPr>
            <p:cNvSpPr>
              <a:spLocks noChangeArrowheads="1"/>
            </p:cNvSpPr>
            <p:nvPr/>
          </p:nvSpPr>
          <p:spPr bwMode="auto">
            <a:xfrm>
              <a:off x="2556" y="3106"/>
              <a:ext cx="873" cy="3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algn="ctr" eaLnBrk="0" hangingPunct="0"/>
              <a:r>
                <a:rPr lang="en-GB" altLang="en-US" sz="2400" b="1" i="1" u="none" dirty="0">
                  <a:solidFill>
                    <a:srgbClr val="7030A0"/>
                  </a:solidFill>
                </a:rPr>
                <a:t>Hostages</a:t>
              </a:r>
            </a:p>
          </p:txBody>
        </p:sp>
        <p:sp>
          <p:nvSpPr>
            <p:cNvPr id="17" name="Rectangle 17">
              <a:extLst>
                <a:ext uri="{FF2B5EF4-FFF2-40B4-BE49-F238E27FC236}">
                  <a16:creationId xmlns:a16="http://schemas.microsoft.com/office/drawing/2014/main" id="{0C59F404-5CC0-7642-8DF1-7EE2B8416FBD}"/>
                </a:ext>
              </a:extLst>
            </p:cNvPr>
            <p:cNvSpPr>
              <a:spLocks noChangeArrowheads="1"/>
            </p:cNvSpPr>
            <p:nvPr/>
          </p:nvSpPr>
          <p:spPr bwMode="auto">
            <a:xfrm>
              <a:off x="4057" y="3106"/>
              <a:ext cx="735" cy="398"/>
            </a:xfrm>
            <a:prstGeom prst="rect">
              <a:avLst/>
            </a:prstGeom>
            <a:no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algn="ctr" eaLnBrk="0" hangingPunct="0"/>
              <a:r>
                <a:rPr lang="en-GB" altLang="en-US" sz="2400" b="1" i="1" u="none" dirty="0">
                  <a:solidFill>
                    <a:srgbClr val="FFFF00"/>
                  </a:solidFill>
                </a:rPr>
                <a:t>Dealers</a:t>
              </a:r>
            </a:p>
          </p:txBody>
        </p:sp>
      </p:grpSp>
    </p:spTree>
    <p:extLst>
      <p:ext uri="{BB962C8B-B14F-4D97-AF65-F5344CB8AC3E}">
        <p14:creationId xmlns:p14="http://schemas.microsoft.com/office/powerpoint/2010/main" val="29305903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0B7466-2EE2-9B49-886C-3614891E7C74}"/>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2F3C7B06-66A9-7C41-A89C-D547D1CA2152}"/>
              </a:ext>
            </a:extLst>
          </p:cNvPr>
          <p:cNvSpPr>
            <a:spLocks noGrp="1"/>
          </p:cNvSpPr>
          <p:nvPr>
            <p:ph idx="1"/>
          </p:nvPr>
        </p:nvSpPr>
        <p:spPr/>
        <p:txBody>
          <a:bodyPr/>
          <a:lstStyle/>
          <a:p>
            <a:pPr marL="0" indent="0">
              <a:buNone/>
            </a:pPr>
            <a:r>
              <a:rPr lang="en-US" b="1" dirty="0"/>
              <a:t>The Real Customer Problem</a:t>
            </a:r>
          </a:p>
          <a:p>
            <a:pPr marL="0" indent="0">
              <a:buNone/>
            </a:pPr>
            <a:endParaRPr lang="en-US" dirty="0"/>
          </a:p>
          <a:p>
            <a:r>
              <a:rPr lang="en-GB" altLang="en-US" dirty="0"/>
              <a:t>Do we really know what service to maximize - or do we invest in creating “value” that customers do not want?</a:t>
            </a:r>
          </a:p>
          <a:p>
            <a:r>
              <a:rPr lang="en-GB" altLang="en-US" dirty="0"/>
              <a:t>Can we deliver what we promise?</a:t>
            </a:r>
          </a:p>
          <a:p>
            <a:r>
              <a:rPr lang="en-GB" altLang="en-US" dirty="0"/>
              <a:t>Can we track the impact of service and quality on customer satisfaction?</a:t>
            </a:r>
          </a:p>
          <a:p>
            <a:endParaRPr lang="en-US" dirty="0"/>
          </a:p>
        </p:txBody>
      </p:sp>
      <p:sp>
        <p:nvSpPr>
          <p:cNvPr id="4" name="Slide Number Placeholder 3">
            <a:extLst>
              <a:ext uri="{FF2B5EF4-FFF2-40B4-BE49-F238E27FC236}">
                <a16:creationId xmlns:a16="http://schemas.microsoft.com/office/drawing/2014/main" id="{455A07BC-77F1-814D-B795-EE87797A9639}"/>
              </a:ext>
            </a:extLst>
          </p:cNvPr>
          <p:cNvSpPr>
            <a:spLocks noGrp="1"/>
          </p:cNvSpPr>
          <p:nvPr>
            <p:ph type="sldNum" sz="quarter" idx="12"/>
          </p:nvPr>
        </p:nvSpPr>
        <p:spPr/>
        <p:txBody>
          <a:bodyPr/>
          <a:lstStyle/>
          <a:p>
            <a:fld id="{3D165440-4880-415F-9146-4793BDD623F8}" type="slidenum">
              <a:rPr lang="en-GB" smtClean="0"/>
              <a:t>13</a:t>
            </a:fld>
            <a:endParaRPr lang="en-GB"/>
          </a:p>
        </p:txBody>
      </p:sp>
    </p:spTree>
    <p:extLst>
      <p:ext uri="{BB962C8B-B14F-4D97-AF65-F5344CB8AC3E}">
        <p14:creationId xmlns:p14="http://schemas.microsoft.com/office/powerpoint/2010/main" val="2593573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A7CE8-BD80-E942-A2F5-82366D230731}"/>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0D91EBEB-725E-9248-B66D-DDB92B06430F}"/>
              </a:ext>
            </a:extLst>
          </p:cNvPr>
          <p:cNvSpPr>
            <a:spLocks noGrp="1"/>
          </p:cNvSpPr>
          <p:nvPr>
            <p:ph idx="1"/>
          </p:nvPr>
        </p:nvSpPr>
        <p:spPr/>
        <p:txBody>
          <a:bodyPr/>
          <a:lstStyle/>
          <a:p>
            <a:pPr marL="0" indent="0">
              <a:buNone/>
            </a:pPr>
            <a:r>
              <a:rPr lang="en-US" sz="2400" b="1" dirty="0"/>
              <a:t>Customer Types</a:t>
            </a:r>
            <a:br>
              <a:rPr lang="en-US" sz="2400" b="1" dirty="0"/>
            </a:br>
            <a:endParaRPr lang="en-US" sz="2400" b="1" dirty="0"/>
          </a:p>
          <a:p>
            <a:pPr marL="0" indent="0">
              <a:buNone/>
            </a:pPr>
            <a:r>
              <a:rPr lang="en-US" sz="2400" b="1" dirty="0"/>
              <a:t>Internal</a:t>
            </a:r>
            <a:r>
              <a:rPr lang="en-US" sz="2400" dirty="0"/>
              <a:t>: an individual or group that interact/serve within an organization</a:t>
            </a:r>
          </a:p>
          <a:p>
            <a:pPr marL="0" indent="0">
              <a:buNone/>
            </a:pPr>
            <a:r>
              <a:rPr lang="en-US" sz="2400" dirty="0"/>
              <a:t>(IT/Café/Logistics/HR/Facilities/Housekeeping)</a:t>
            </a:r>
          </a:p>
          <a:p>
            <a:pPr marL="0" indent="0">
              <a:buNone/>
            </a:pPr>
            <a:r>
              <a:rPr lang="en-US" sz="2400" b="1" dirty="0"/>
              <a:t>External:</a:t>
            </a:r>
            <a:r>
              <a:rPr lang="en-US" sz="2400" dirty="0"/>
              <a:t> Someone coming to the organization for product or services. They depend on quality &amp; accuracy of the </a:t>
            </a:r>
            <a:r>
              <a:rPr lang="en-US" sz="2400" dirty="0" err="1"/>
              <a:t>organisations</a:t>
            </a:r>
            <a:r>
              <a:rPr lang="en-US" sz="2400" dirty="0"/>
              <a:t> work</a:t>
            </a:r>
            <a:endParaRPr lang="en-US" sz="2400" b="1" dirty="0"/>
          </a:p>
          <a:p>
            <a:pPr marL="0" indent="0">
              <a:buNone/>
            </a:pPr>
            <a:endParaRPr lang="en-US" dirty="0"/>
          </a:p>
        </p:txBody>
      </p:sp>
      <p:sp>
        <p:nvSpPr>
          <p:cNvPr id="4" name="Slide Number Placeholder 3">
            <a:extLst>
              <a:ext uri="{FF2B5EF4-FFF2-40B4-BE49-F238E27FC236}">
                <a16:creationId xmlns:a16="http://schemas.microsoft.com/office/drawing/2014/main" id="{99EFB232-1917-8643-8DB8-A5955762CA54}"/>
              </a:ext>
            </a:extLst>
          </p:cNvPr>
          <p:cNvSpPr>
            <a:spLocks noGrp="1"/>
          </p:cNvSpPr>
          <p:nvPr>
            <p:ph type="sldNum" sz="quarter" idx="12"/>
          </p:nvPr>
        </p:nvSpPr>
        <p:spPr/>
        <p:txBody>
          <a:bodyPr/>
          <a:lstStyle/>
          <a:p>
            <a:fld id="{3D165440-4880-415F-9146-4793BDD623F8}" type="slidenum">
              <a:rPr lang="en-GB" smtClean="0"/>
              <a:t>14</a:t>
            </a:fld>
            <a:endParaRPr lang="en-GB"/>
          </a:p>
        </p:txBody>
      </p:sp>
    </p:spTree>
    <p:extLst>
      <p:ext uri="{BB962C8B-B14F-4D97-AF65-F5344CB8AC3E}">
        <p14:creationId xmlns:p14="http://schemas.microsoft.com/office/powerpoint/2010/main" val="18413357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01A41-5BBA-E646-99D0-E938E628DED3}"/>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299DEBAC-B4F2-CB4B-8374-E9154B480452}"/>
              </a:ext>
            </a:extLst>
          </p:cNvPr>
          <p:cNvSpPr>
            <a:spLocks noGrp="1"/>
          </p:cNvSpPr>
          <p:nvPr>
            <p:ph idx="1"/>
          </p:nvPr>
        </p:nvSpPr>
        <p:spPr>
          <a:xfrm>
            <a:off x="609600" y="1198408"/>
            <a:ext cx="6808615" cy="4287991"/>
          </a:xfrm>
        </p:spPr>
        <p:txBody>
          <a:bodyPr>
            <a:normAutofit fontScale="85000" lnSpcReduction="10000"/>
          </a:bodyPr>
          <a:lstStyle/>
          <a:p>
            <a:pPr marL="0" indent="0">
              <a:buNone/>
            </a:pPr>
            <a:r>
              <a:rPr lang="en-US" b="1" dirty="0"/>
              <a:t>Evaluating Customer Service </a:t>
            </a:r>
          </a:p>
          <a:p>
            <a:pPr marL="0" indent="0">
              <a:buNone/>
            </a:pPr>
            <a:r>
              <a:rPr lang="en-US" dirty="0"/>
              <a:t>RATER Model</a:t>
            </a:r>
            <a:br>
              <a:rPr lang="en-US" dirty="0"/>
            </a:br>
            <a:endParaRPr lang="en-US" dirty="0"/>
          </a:p>
          <a:p>
            <a:r>
              <a:rPr lang="en-US" b="1" dirty="0"/>
              <a:t>Reliability: </a:t>
            </a:r>
            <a:r>
              <a:rPr lang="en-US" dirty="0"/>
              <a:t>Is the company able to deliver what it promises? </a:t>
            </a:r>
          </a:p>
          <a:p>
            <a:r>
              <a:rPr lang="en-US" b="1" dirty="0"/>
              <a:t>Assurance: </a:t>
            </a:r>
            <a:r>
              <a:rPr lang="en-US" dirty="0"/>
              <a:t>customer trusts employees delivering service</a:t>
            </a:r>
          </a:p>
          <a:p>
            <a:r>
              <a:rPr lang="en-US" b="1" dirty="0"/>
              <a:t>Tangibles</a:t>
            </a:r>
            <a:r>
              <a:rPr lang="en-US" dirty="0"/>
              <a:t>: physical representation of company</a:t>
            </a:r>
          </a:p>
          <a:p>
            <a:r>
              <a:rPr lang="en-US" b="1" dirty="0"/>
              <a:t>Empathy: </a:t>
            </a:r>
            <a:r>
              <a:rPr lang="en-US" dirty="0"/>
              <a:t>Care about every customer</a:t>
            </a:r>
          </a:p>
          <a:p>
            <a:r>
              <a:rPr lang="en-US" b="1" dirty="0"/>
              <a:t>Responsiveness: </a:t>
            </a:r>
            <a:r>
              <a:rPr lang="en-US" dirty="0"/>
              <a:t>willingness to help and provide prompt service can buy the heart of the customer</a:t>
            </a:r>
          </a:p>
          <a:p>
            <a:pPr marL="0" indent="0">
              <a:buNone/>
            </a:pPr>
            <a:endParaRPr lang="en-US" dirty="0"/>
          </a:p>
        </p:txBody>
      </p:sp>
      <p:sp>
        <p:nvSpPr>
          <p:cNvPr id="4" name="Slide Number Placeholder 3">
            <a:extLst>
              <a:ext uri="{FF2B5EF4-FFF2-40B4-BE49-F238E27FC236}">
                <a16:creationId xmlns:a16="http://schemas.microsoft.com/office/drawing/2014/main" id="{F20214A3-1A9A-BB4F-A573-6DF52747742E}"/>
              </a:ext>
            </a:extLst>
          </p:cNvPr>
          <p:cNvSpPr>
            <a:spLocks noGrp="1"/>
          </p:cNvSpPr>
          <p:nvPr>
            <p:ph type="sldNum" sz="quarter" idx="12"/>
          </p:nvPr>
        </p:nvSpPr>
        <p:spPr/>
        <p:txBody>
          <a:bodyPr/>
          <a:lstStyle/>
          <a:p>
            <a:fld id="{3D165440-4880-415F-9146-4793BDD623F8}" type="slidenum">
              <a:rPr lang="en-GB" smtClean="0"/>
              <a:t>15</a:t>
            </a:fld>
            <a:endParaRPr lang="en-GB"/>
          </a:p>
        </p:txBody>
      </p:sp>
      <p:pic>
        <p:nvPicPr>
          <p:cNvPr id="5" name="Picture 4">
            <a:extLst>
              <a:ext uri="{FF2B5EF4-FFF2-40B4-BE49-F238E27FC236}">
                <a16:creationId xmlns:a16="http://schemas.microsoft.com/office/drawing/2014/main" id="{522D1FE1-1B73-D74D-9C07-854923BF910A}"/>
              </a:ext>
            </a:extLst>
          </p:cNvPr>
          <p:cNvPicPr>
            <a:picLocks noChangeAspect="1"/>
          </p:cNvPicPr>
          <p:nvPr/>
        </p:nvPicPr>
        <p:blipFill>
          <a:blip r:embed="rId3"/>
          <a:stretch>
            <a:fillRect/>
          </a:stretch>
        </p:blipFill>
        <p:spPr>
          <a:xfrm>
            <a:off x="7418215" y="1562660"/>
            <a:ext cx="4655459" cy="3559486"/>
          </a:xfrm>
          <a:prstGeom prst="rect">
            <a:avLst/>
          </a:prstGeom>
        </p:spPr>
      </p:pic>
      <p:sp>
        <p:nvSpPr>
          <p:cNvPr id="6" name="TextBox 5">
            <a:extLst>
              <a:ext uri="{FF2B5EF4-FFF2-40B4-BE49-F238E27FC236}">
                <a16:creationId xmlns:a16="http://schemas.microsoft.com/office/drawing/2014/main" id="{60DA72AC-B6C9-DD4E-9094-4C0959F46E5B}"/>
              </a:ext>
            </a:extLst>
          </p:cNvPr>
          <p:cNvSpPr txBox="1"/>
          <p:nvPr/>
        </p:nvSpPr>
        <p:spPr>
          <a:xfrm>
            <a:off x="7894841" y="5264300"/>
            <a:ext cx="4070345" cy="369332"/>
          </a:xfrm>
          <a:prstGeom prst="rect">
            <a:avLst/>
          </a:prstGeom>
          <a:noFill/>
        </p:spPr>
        <p:txBody>
          <a:bodyPr wrap="none" rtlCol="0">
            <a:spAutoFit/>
          </a:bodyPr>
          <a:lstStyle/>
          <a:p>
            <a:r>
              <a:rPr lang="en-GB" dirty="0"/>
              <a:t>(Parasuraman, </a:t>
            </a:r>
            <a:r>
              <a:rPr lang="en-GB" dirty="0" err="1"/>
              <a:t>Zeithaml</a:t>
            </a:r>
            <a:r>
              <a:rPr lang="en-GB" dirty="0"/>
              <a:t> and Berry, 1985)</a:t>
            </a:r>
            <a:endParaRPr lang="en-US" dirty="0"/>
          </a:p>
        </p:txBody>
      </p:sp>
    </p:spTree>
    <p:extLst>
      <p:ext uri="{BB962C8B-B14F-4D97-AF65-F5344CB8AC3E}">
        <p14:creationId xmlns:p14="http://schemas.microsoft.com/office/powerpoint/2010/main" val="17898917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D1FC2-FED8-4E4F-A3F9-3A38AE1EFCBC}"/>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1A1EA9F4-5CB1-1E4E-B837-375491FC5C00}"/>
              </a:ext>
            </a:extLst>
          </p:cNvPr>
          <p:cNvSpPr>
            <a:spLocks noGrp="1"/>
          </p:cNvSpPr>
          <p:nvPr>
            <p:ph idx="1"/>
          </p:nvPr>
        </p:nvSpPr>
        <p:spPr>
          <a:xfrm>
            <a:off x="609601" y="1198409"/>
            <a:ext cx="4924096" cy="3917032"/>
          </a:xfrm>
        </p:spPr>
        <p:txBody>
          <a:bodyPr>
            <a:normAutofit/>
          </a:bodyPr>
          <a:lstStyle/>
          <a:p>
            <a:pPr marL="0" indent="0">
              <a:buNone/>
            </a:pPr>
            <a:endParaRPr lang="en-US" sz="2400" dirty="0"/>
          </a:p>
          <a:p>
            <a:pPr marL="0" indent="0">
              <a:buNone/>
            </a:pPr>
            <a:r>
              <a:rPr lang="en-US" sz="2400" b="1" dirty="0">
                <a:solidFill>
                  <a:srgbClr val="FF0000"/>
                </a:solidFill>
              </a:rPr>
              <a:t>Business to Consumer (B2C)</a:t>
            </a:r>
            <a:br>
              <a:rPr lang="en-US" sz="2400" b="1" dirty="0">
                <a:solidFill>
                  <a:srgbClr val="FF0000"/>
                </a:solidFill>
              </a:rPr>
            </a:br>
            <a:endParaRPr lang="en-US" sz="2400" b="1" dirty="0">
              <a:solidFill>
                <a:srgbClr val="FF0000"/>
              </a:solidFill>
            </a:endParaRPr>
          </a:p>
          <a:p>
            <a:r>
              <a:rPr lang="en-US" sz="2400" dirty="0"/>
              <a:t>Customer Brand Value (CBV)</a:t>
            </a:r>
          </a:p>
          <a:p>
            <a:r>
              <a:rPr lang="en-US" sz="2400" dirty="0"/>
              <a:t>Customer Lifetime Value (CLV)</a:t>
            </a:r>
          </a:p>
          <a:p>
            <a:r>
              <a:rPr lang="en-US" sz="2400" dirty="0"/>
              <a:t>Customer Referred Value (CRV)</a:t>
            </a:r>
          </a:p>
          <a:p>
            <a:r>
              <a:rPr lang="en-US" sz="2400" dirty="0"/>
              <a:t>Customer Influence Value (CIV)</a:t>
            </a:r>
          </a:p>
          <a:p>
            <a:r>
              <a:rPr lang="en-US" sz="2400" dirty="0"/>
              <a:t>Customer Knowledge Value (CKV)</a:t>
            </a:r>
          </a:p>
        </p:txBody>
      </p:sp>
      <p:sp>
        <p:nvSpPr>
          <p:cNvPr id="4" name="Slide Number Placeholder 3">
            <a:extLst>
              <a:ext uri="{FF2B5EF4-FFF2-40B4-BE49-F238E27FC236}">
                <a16:creationId xmlns:a16="http://schemas.microsoft.com/office/drawing/2014/main" id="{B2987816-C19C-FE4F-8AF4-F4CEE6421037}"/>
              </a:ext>
            </a:extLst>
          </p:cNvPr>
          <p:cNvSpPr>
            <a:spLocks noGrp="1"/>
          </p:cNvSpPr>
          <p:nvPr>
            <p:ph type="sldNum" sz="quarter" idx="12"/>
          </p:nvPr>
        </p:nvSpPr>
        <p:spPr/>
        <p:txBody>
          <a:bodyPr/>
          <a:lstStyle/>
          <a:p>
            <a:fld id="{3D165440-4880-415F-9146-4793BDD623F8}" type="slidenum">
              <a:rPr lang="en-GB" smtClean="0"/>
              <a:t>16</a:t>
            </a:fld>
            <a:endParaRPr lang="en-GB"/>
          </a:p>
        </p:txBody>
      </p:sp>
      <p:sp>
        <p:nvSpPr>
          <p:cNvPr id="5" name="Content Placeholder 2">
            <a:extLst>
              <a:ext uri="{FF2B5EF4-FFF2-40B4-BE49-F238E27FC236}">
                <a16:creationId xmlns:a16="http://schemas.microsoft.com/office/drawing/2014/main" id="{7FF3E923-18C4-3943-A978-BA53926FE11E}"/>
              </a:ext>
            </a:extLst>
          </p:cNvPr>
          <p:cNvSpPr txBox="1">
            <a:spLocks/>
          </p:cNvSpPr>
          <p:nvPr/>
        </p:nvSpPr>
        <p:spPr>
          <a:xfrm>
            <a:off x="6658304" y="1174746"/>
            <a:ext cx="4924096"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endParaRPr lang="en-US" sz="2400" dirty="0"/>
          </a:p>
          <a:p>
            <a:pPr marL="0" indent="0">
              <a:buNone/>
            </a:pPr>
            <a:r>
              <a:rPr lang="en-US" sz="2400" b="1" dirty="0">
                <a:solidFill>
                  <a:srgbClr val="FF0000"/>
                </a:solidFill>
              </a:rPr>
              <a:t>Business to Business (B2B)</a:t>
            </a:r>
            <a:br>
              <a:rPr lang="en-US" sz="2400" b="1" dirty="0">
                <a:solidFill>
                  <a:srgbClr val="FF0000"/>
                </a:solidFill>
              </a:rPr>
            </a:br>
            <a:endParaRPr lang="en-US" sz="2400" b="1" dirty="0">
              <a:solidFill>
                <a:srgbClr val="FF0000"/>
              </a:solidFill>
            </a:endParaRPr>
          </a:p>
          <a:p>
            <a:r>
              <a:rPr lang="en-US" sz="2400" dirty="0"/>
              <a:t>Customer Brand Value (CBV)</a:t>
            </a:r>
          </a:p>
          <a:p>
            <a:r>
              <a:rPr lang="en-US" sz="2400" dirty="0"/>
              <a:t>Customer Lifetime Value (CLV)</a:t>
            </a:r>
          </a:p>
          <a:p>
            <a:r>
              <a:rPr lang="en-US" sz="2400" dirty="0"/>
              <a:t>Business Reference Value (BRV)</a:t>
            </a:r>
          </a:p>
          <a:p>
            <a:r>
              <a:rPr lang="en-US" sz="2400" dirty="0"/>
              <a:t>Customer Influence Value (CIV)</a:t>
            </a:r>
          </a:p>
          <a:p>
            <a:r>
              <a:rPr lang="en-US" sz="2400" dirty="0"/>
              <a:t>Customer Knowledge Value (CKV)</a:t>
            </a:r>
          </a:p>
        </p:txBody>
      </p:sp>
    </p:spTree>
    <p:extLst>
      <p:ext uri="{BB962C8B-B14F-4D97-AF65-F5344CB8AC3E}">
        <p14:creationId xmlns:p14="http://schemas.microsoft.com/office/powerpoint/2010/main" val="3730188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81947-8DE8-2348-994D-C4FBDC34EC6B}"/>
              </a:ext>
            </a:extLst>
          </p:cNvPr>
          <p:cNvSpPr>
            <a:spLocks noGrp="1"/>
          </p:cNvSpPr>
          <p:nvPr>
            <p:ph type="title"/>
          </p:nvPr>
        </p:nvSpPr>
        <p:spPr/>
        <p:txBody>
          <a:bodyPr/>
          <a:lstStyle/>
          <a:p>
            <a:endParaRPr lang="en-US"/>
          </a:p>
        </p:txBody>
      </p:sp>
      <p:sp>
        <p:nvSpPr>
          <p:cNvPr id="4" name="Slide Number Placeholder 3">
            <a:extLst>
              <a:ext uri="{FF2B5EF4-FFF2-40B4-BE49-F238E27FC236}">
                <a16:creationId xmlns:a16="http://schemas.microsoft.com/office/drawing/2014/main" id="{C6ABB80C-1CDB-C740-9F97-3889039B0816}"/>
              </a:ext>
            </a:extLst>
          </p:cNvPr>
          <p:cNvSpPr>
            <a:spLocks noGrp="1"/>
          </p:cNvSpPr>
          <p:nvPr>
            <p:ph type="sldNum" sz="quarter" idx="12"/>
          </p:nvPr>
        </p:nvSpPr>
        <p:spPr/>
        <p:txBody>
          <a:bodyPr/>
          <a:lstStyle/>
          <a:p>
            <a:fld id="{3D165440-4880-415F-9146-4793BDD623F8}" type="slidenum">
              <a:rPr lang="en-GB" smtClean="0"/>
              <a:t>17</a:t>
            </a:fld>
            <a:endParaRPr lang="en-GB"/>
          </a:p>
        </p:txBody>
      </p:sp>
      <p:pic>
        <p:nvPicPr>
          <p:cNvPr id="5" name="Picture 4">
            <a:extLst>
              <a:ext uri="{FF2B5EF4-FFF2-40B4-BE49-F238E27FC236}">
                <a16:creationId xmlns:a16="http://schemas.microsoft.com/office/drawing/2014/main" id="{D39BD78C-D721-1548-A1CD-D2FB0BE60426}"/>
              </a:ext>
            </a:extLst>
          </p:cNvPr>
          <p:cNvPicPr>
            <a:picLocks noChangeAspect="1"/>
          </p:cNvPicPr>
          <p:nvPr/>
        </p:nvPicPr>
        <p:blipFill>
          <a:blip r:embed="rId3"/>
          <a:stretch>
            <a:fillRect/>
          </a:stretch>
        </p:blipFill>
        <p:spPr>
          <a:xfrm>
            <a:off x="2844800" y="1729995"/>
            <a:ext cx="6300076" cy="3877987"/>
          </a:xfrm>
          <a:prstGeom prst="rect">
            <a:avLst/>
          </a:prstGeom>
        </p:spPr>
      </p:pic>
      <p:sp>
        <p:nvSpPr>
          <p:cNvPr id="6" name="TextBox 5">
            <a:extLst>
              <a:ext uri="{FF2B5EF4-FFF2-40B4-BE49-F238E27FC236}">
                <a16:creationId xmlns:a16="http://schemas.microsoft.com/office/drawing/2014/main" id="{584616F2-6FFE-A241-B5BB-9A0880B2647C}"/>
              </a:ext>
            </a:extLst>
          </p:cNvPr>
          <p:cNvSpPr txBox="1"/>
          <p:nvPr/>
        </p:nvSpPr>
        <p:spPr>
          <a:xfrm>
            <a:off x="9920111" y="5183704"/>
            <a:ext cx="1518364" cy="369332"/>
          </a:xfrm>
          <a:prstGeom prst="rect">
            <a:avLst/>
          </a:prstGeom>
          <a:noFill/>
        </p:spPr>
        <p:txBody>
          <a:bodyPr wrap="none" rtlCol="0">
            <a:spAutoFit/>
          </a:bodyPr>
          <a:lstStyle/>
          <a:p>
            <a:r>
              <a:rPr lang="en-GB" dirty="0"/>
              <a:t>(Kumar, 2020)</a:t>
            </a:r>
            <a:endParaRPr lang="en-US" dirty="0"/>
          </a:p>
        </p:txBody>
      </p:sp>
      <p:sp>
        <p:nvSpPr>
          <p:cNvPr id="7" name="TextBox 6">
            <a:extLst>
              <a:ext uri="{FF2B5EF4-FFF2-40B4-BE49-F238E27FC236}">
                <a16:creationId xmlns:a16="http://schemas.microsoft.com/office/drawing/2014/main" id="{8DEA2E03-D4E3-F147-93B3-F1B2E04C24BD}"/>
              </a:ext>
            </a:extLst>
          </p:cNvPr>
          <p:cNvSpPr txBox="1"/>
          <p:nvPr/>
        </p:nvSpPr>
        <p:spPr>
          <a:xfrm>
            <a:off x="310791" y="1316637"/>
            <a:ext cx="4307589" cy="461665"/>
          </a:xfrm>
          <a:prstGeom prst="rect">
            <a:avLst/>
          </a:prstGeom>
          <a:noFill/>
        </p:spPr>
        <p:txBody>
          <a:bodyPr wrap="none" rtlCol="0">
            <a:spAutoFit/>
          </a:bodyPr>
          <a:lstStyle/>
          <a:p>
            <a:r>
              <a:rPr lang="en-US" sz="2400" b="1" dirty="0"/>
              <a:t>Customer Engagement Value</a:t>
            </a:r>
          </a:p>
        </p:txBody>
      </p:sp>
    </p:spTree>
    <p:extLst>
      <p:ext uri="{BB962C8B-B14F-4D97-AF65-F5344CB8AC3E}">
        <p14:creationId xmlns:p14="http://schemas.microsoft.com/office/powerpoint/2010/main" val="22288945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ABFF8-3562-FE44-8572-7876BD236D24}"/>
              </a:ext>
            </a:extLst>
          </p:cNvPr>
          <p:cNvSpPr>
            <a:spLocks noGrp="1"/>
          </p:cNvSpPr>
          <p:nvPr>
            <p:ph type="title"/>
          </p:nvPr>
        </p:nvSpPr>
        <p:spPr/>
        <p:txBody>
          <a:bodyPr/>
          <a:lstStyle/>
          <a:p>
            <a:endParaRPr lang="en-US"/>
          </a:p>
        </p:txBody>
      </p:sp>
      <p:sp>
        <p:nvSpPr>
          <p:cNvPr id="4" name="Slide Number Placeholder 3">
            <a:extLst>
              <a:ext uri="{FF2B5EF4-FFF2-40B4-BE49-F238E27FC236}">
                <a16:creationId xmlns:a16="http://schemas.microsoft.com/office/drawing/2014/main" id="{8FEEC9B7-2AB7-F347-874B-295AFC69B575}"/>
              </a:ext>
            </a:extLst>
          </p:cNvPr>
          <p:cNvSpPr>
            <a:spLocks noGrp="1"/>
          </p:cNvSpPr>
          <p:nvPr>
            <p:ph type="sldNum" sz="quarter" idx="12"/>
          </p:nvPr>
        </p:nvSpPr>
        <p:spPr/>
        <p:txBody>
          <a:bodyPr/>
          <a:lstStyle/>
          <a:p>
            <a:fld id="{3D165440-4880-415F-9146-4793BDD623F8}" type="slidenum">
              <a:rPr lang="en-GB" smtClean="0"/>
              <a:t>18</a:t>
            </a:fld>
            <a:endParaRPr lang="en-GB"/>
          </a:p>
        </p:txBody>
      </p:sp>
      <p:pic>
        <p:nvPicPr>
          <p:cNvPr id="5" name="Picture 4">
            <a:extLst>
              <a:ext uri="{FF2B5EF4-FFF2-40B4-BE49-F238E27FC236}">
                <a16:creationId xmlns:a16="http://schemas.microsoft.com/office/drawing/2014/main" id="{63932909-B5BB-D64E-A5FE-E62C40D1394F}"/>
              </a:ext>
            </a:extLst>
          </p:cNvPr>
          <p:cNvPicPr>
            <a:picLocks noChangeAspect="1"/>
          </p:cNvPicPr>
          <p:nvPr/>
        </p:nvPicPr>
        <p:blipFill>
          <a:blip r:embed="rId2"/>
          <a:stretch>
            <a:fillRect/>
          </a:stretch>
        </p:blipFill>
        <p:spPr>
          <a:xfrm>
            <a:off x="4356820" y="2440278"/>
            <a:ext cx="7802597" cy="3251082"/>
          </a:xfrm>
          <a:prstGeom prst="rect">
            <a:avLst/>
          </a:prstGeom>
        </p:spPr>
      </p:pic>
      <p:sp>
        <p:nvSpPr>
          <p:cNvPr id="9" name="Content Placeholder 2">
            <a:extLst>
              <a:ext uri="{FF2B5EF4-FFF2-40B4-BE49-F238E27FC236}">
                <a16:creationId xmlns:a16="http://schemas.microsoft.com/office/drawing/2014/main" id="{33F0730D-9469-B740-B898-420390BF0AB2}"/>
              </a:ext>
            </a:extLst>
          </p:cNvPr>
          <p:cNvSpPr txBox="1">
            <a:spLocks/>
          </p:cNvSpPr>
          <p:nvPr/>
        </p:nvSpPr>
        <p:spPr>
          <a:xfrm>
            <a:off x="609600" y="1174746"/>
            <a:ext cx="5443959" cy="4516614"/>
          </a:xfrm>
          <a:prstGeom prst="rect">
            <a:avLst/>
          </a:prstGeom>
        </p:spPr>
        <p:txBody>
          <a:bodyPr vert="horz" lIns="91440" tIns="45720" rIns="91440" bIns="45720" rtlCol="0">
            <a:normAutofit fontScale="70000" lnSpcReduction="20000"/>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b="1" dirty="0"/>
              <a:t>Session 4 – Customer Service – Review/Recap</a:t>
            </a:r>
          </a:p>
          <a:p>
            <a:pPr marL="0" indent="0">
              <a:buNone/>
            </a:pPr>
            <a:endParaRPr lang="en-GB" b="1" dirty="0"/>
          </a:p>
          <a:p>
            <a:r>
              <a:rPr lang="en-GB" sz="2600" dirty="0"/>
              <a:t>What is Customer Service</a:t>
            </a:r>
          </a:p>
          <a:p>
            <a:r>
              <a:rPr lang="en-GB" sz="2600" dirty="0"/>
              <a:t>Competition</a:t>
            </a:r>
          </a:p>
          <a:p>
            <a:r>
              <a:rPr lang="en-GB" sz="2600" dirty="0"/>
              <a:t>Respect</a:t>
            </a:r>
          </a:p>
          <a:p>
            <a:r>
              <a:rPr lang="en-GB" sz="2600" dirty="0"/>
              <a:t>Patience</a:t>
            </a:r>
          </a:p>
          <a:p>
            <a:r>
              <a:rPr lang="en-GB" sz="2600" dirty="0"/>
              <a:t>Self Control</a:t>
            </a:r>
          </a:p>
          <a:p>
            <a:r>
              <a:rPr lang="en-GB" sz="2400" b="1" dirty="0"/>
              <a:t>Concern</a:t>
            </a:r>
            <a:br>
              <a:rPr lang="en-GB" sz="2400" dirty="0"/>
            </a:br>
            <a:r>
              <a:rPr lang="en-GB" sz="2400" dirty="0"/>
              <a:t>Attentive</a:t>
            </a:r>
            <a:br>
              <a:rPr lang="en-GB" sz="2400" dirty="0"/>
            </a:br>
            <a:r>
              <a:rPr lang="en-GB" sz="2400" dirty="0"/>
              <a:t>Empathy</a:t>
            </a:r>
          </a:p>
          <a:p>
            <a:r>
              <a:rPr lang="en-GB" sz="2400" dirty="0"/>
              <a:t>Flexible</a:t>
            </a:r>
            <a:br>
              <a:rPr lang="en-GB" sz="2400" dirty="0"/>
            </a:br>
            <a:r>
              <a:rPr lang="en-GB" sz="2400" dirty="0"/>
              <a:t>Communication Skills</a:t>
            </a:r>
          </a:p>
          <a:p>
            <a:r>
              <a:rPr lang="en-GB" sz="2400" b="1" dirty="0"/>
              <a:t>Responsible</a:t>
            </a:r>
            <a:br>
              <a:rPr lang="en-GB" sz="2400" b="1" dirty="0"/>
            </a:br>
            <a:r>
              <a:rPr lang="en-GB" sz="2400" dirty="0"/>
              <a:t>Efficient</a:t>
            </a:r>
            <a:br>
              <a:rPr lang="en-GB" sz="2400" dirty="0"/>
            </a:br>
            <a:r>
              <a:rPr lang="en-GB" sz="2400" dirty="0"/>
              <a:t>Creative</a:t>
            </a:r>
            <a:br>
              <a:rPr lang="en-GB" sz="2400" dirty="0"/>
            </a:br>
            <a:r>
              <a:rPr lang="en-GB" sz="2400" dirty="0"/>
              <a:t>Persuasive </a:t>
            </a:r>
            <a:endParaRPr lang="en-US" sz="2400" dirty="0"/>
          </a:p>
          <a:p>
            <a:endParaRPr lang="en-GB" sz="2600" dirty="0"/>
          </a:p>
          <a:p>
            <a:pPr marL="0" indent="0">
              <a:buNone/>
            </a:pPr>
            <a:endParaRPr lang="en-GB" sz="2600" b="1" dirty="0"/>
          </a:p>
          <a:p>
            <a:endParaRPr lang="en-US" dirty="0"/>
          </a:p>
        </p:txBody>
      </p:sp>
    </p:spTree>
    <p:extLst>
      <p:ext uri="{BB962C8B-B14F-4D97-AF65-F5344CB8AC3E}">
        <p14:creationId xmlns:p14="http://schemas.microsoft.com/office/powerpoint/2010/main" val="8754269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BD720-E306-1F47-8C83-86390453B86F}"/>
              </a:ext>
            </a:extLst>
          </p:cNvPr>
          <p:cNvSpPr>
            <a:spLocks noGrp="1"/>
          </p:cNvSpPr>
          <p:nvPr>
            <p:ph type="title"/>
          </p:nvPr>
        </p:nvSpPr>
        <p:spPr/>
        <p:txBody>
          <a:bodyPr/>
          <a:lstStyle/>
          <a:p>
            <a:r>
              <a:rPr lang="en-US" dirty="0"/>
              <a:t>Understanding the Customer Experience</a:t>
            </a:r>
          </a:p>
        </p:txBody>
      </p:sp>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p:txBody>
          <a:bodyPr/>
          <a:lstStyle/>
          <a:p>
            <a:fld id="{3D165440-4880-415F-9146-4793BDD623F8}" type="slidenum">
              <a:rPr lang="en-GB" smtClean="0"/>
              <a:t>19</a:t>
            </a:fld>
            <a:endParaRPr lang="en-GB"/>
          </a:p>
        </p:txBody>
      </p:sp>
      <p:sp>
        <p:nvSpPr>
          <p:cNvPr id="8" name="TextBox 7">
            <a:extLst>
              <a:ext uri="{FF2B5EF4-FFF2-40B4-BE49-F238E27FC236}">
                <a16:creationId xmlns:a16="http://schemas.microsoft.com/office/drawing/2014/main" id="{456F2AED-3863-114E-901F-5E5C46917BDD}"/>
              </a:ext>
            </a:extLst>
          </p:cNvPr>
          <p:cNvSpPr txBox="1"/>
          <p:nvPr/>
        </p:nvSpPr>
        <p:spPr>
          <a:xfrm>
            <a:off x="157162" y="780138"/>
            <a:ext cx="2700338" cy="800219"/>
          </a:xfrm>
          <a:prstGeom prst="rect">
            <a:avLst/>
          </a:prstGeom>
          <a:noFill/>
        </p:spPr>
        <p:txBody>
          <a:bodyPr wrap="square" rtlCol="0">
            <a:spAutoFit/>
          </a:bodyPr>
          <a:lstStyle/>
          <a:p>
            <a:r>
              <a:rPr lang="en-US" sz="2400" b="1" dirty="0"/>
              <a:t>Questions?</a:t>
            </a:r>
            <a:endParaRPr lang="en-US" sz="2400" dirty="0"/>
          </a:p>
          <a:p>
            <a:r>
              <a:rPr lang="en-US" sz="2200" dirty="0"/>
              <a:t>  </a:t>
            </a:r>
          </a:p>
        </p:txBody>
      </p:sp>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56816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60E362-076B-CB4D-A669-1FFAE679F28B}"/>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D3BD634A-16D9-0243-AA03-79080237BAAF}"/>
              </a:ext>
            </a:extLst>
          </p:cNvPr>
          <p:cNvSpPr>
            <a:spLocks noGrp="1"/>
          </p:cNvSpPr>
          <p:nvPr>
            <p:ph idx="1"/>
          </p:nvPr>
        </p:nvSpPr>
        <p:spPr/>
        <p:txBody>
          <a:bodyPr/>
          <a:lstStyle/>
          <a:p>
            <a:pPr marL="0" indent="0">
              <a:buNone/>
            </a:pPr>
            <a:r>
              <a:rPr lang="en-US" b="1" dirty="0"/>
              <a:t>Homework</a:t>
            </a:r>
          </a:p>
          <a:p>
            <a:r>
              <a:rPr lang="en-US" dirty="0"/>
              <a:t>The importance of external and internal customers</a:t>
            </a:r>
          </a:p>
          <a:p>
            <a:r>
              <a:rPr lang="en-US" dirty="0"/>
              <a:t>Differences between internal and external customers</a:t>
            </a:r>
          </a:p>
          <a:p>
            <a:r>
              <a:rPr lang="en-US" dirty="0"/>
              <a:t>Critical understanding of the importance of good customer service </a:t>
            </a:r>
          </a:p>
        </p:txBody>
      </p:sp>
      <p:sp>
        <p:nvSpPr>
          <p:cNvPr id="4" name="Slide Number Placeholder 3">
            <a:extLst>
              <a:ext uri="{FF2B5EF4-FFF2-40B4-BE49-F238E27FC236}">
                <a16:creationId xmlns:a16="http://schemas.microsoft.com/office/drawing/2014/main" id="{8797F4C0-69C3-004F-8E9E-331AD51EA177}"/>
              </a:ext>
            </a:extLst>
          </p:cNvPr>
          <p:cNvSpPr>
            <a:spLocks noGrp="1"/>
          </p:cNvSpPr>
          <p:nvPr>
            <p:ph type="sldNum" sz="quarter" idx="12"/>
          </p:nvPr>
        </p:nvSpPr>
        <p:spPr/>
        <p:txBody>
          <a:bodyPr/>
          <a:lstStyle/>
          <a:p>
            <a:fld id="{3D165440-4880-415F-9146-4793BDD623F8}" type="slidenum">
              <a:rPr lang="en-GB" smtClean="0"/>
              <a:t>20</a:t>
            </a:fld>
            <a:endParaRPr lang="en-GB"/>
          </a:p>
        </p:txBody>
      </p:sp>
    </p:spTree>
    <p:extLst>
      <p:ext uri="{BB962C8B-B14F-4D97-AF65-F5344CB8AC3E}">
        <p14:creationId xmlns:p14="http://schemas.microsoft.com/office/powerpoint/2010/main" val="7658974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BD720-E306-1F47-8C83-86390453B86F}"/>
              </a:ext>
            </a:extLst>
          </p:cNvPr>
          <p:cNvSpPr>
            <a:spLocks noGrp="1"/>
          </p:cNvSpPr>
          <p:nvPr>
            <p:ph type="title"/>
          </p:nvPr>
        </p:nvSpPr>
        <p:spPr/>
        <p:txBody>
          <a:bodyPr/>
          <a:lstStyle/>
          <a:p>
            <a:r>
              <a:rPr lang="en-US" b="1" dirty="0"/>
              <a:t>BMSK5003 - Understanding the Customer Experience</a:t>
            </a:r>
          </a:p>
        </p:txBody>
      </p:sp>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p:txBody>
          <a:bodyPr/>
          <a:lstStyle/>
          <a:p>
            <a:fld id="{3D165440-4880-415F-9146-4793BDD623F8}" type="slidenum">
              <a:rPr lang="en-GB" smtClean="0"/>
              <a:t>21</a:t>
            </a:fld>
            <a:endParaRPr lang="en-GB"/>
          </a:p>
        </p:txBody>
      </p:sp>
      <p:sp>
        <p:nvSpPr>
          <p:cNvPr id="8" name="TextBox 7">
            <a:extLst>
              <a:ext uri="{FF2B5EF4-FFF2-40B4-BE49-F238E27FC236}">
                <a16:creationId xmlns:a16="http://schemas.microsoft.com/office/drawing/2014/main" id="{456F2AED-3863-114E-901F-5E5C46917BDD}"/>
              </a:ext>
            </a:extLst>
          </p:cNvPr>
          <p:cNvSpPr txBox="1"/>
          <p:nvPr/>
        </p:nvSpPr>
        <p:spPr>
          <a:xfrm>
            <a:off x="689113" y="1174746"/>
            <a:ext cx="2700338" cy="461665"/>
          </a:xfrm>
          <a:prstGeom prst="rect">
            <a:avLst/>
          </a:prstGeom>
          <a:noFill/>
        </p:spPr>
        <p:txBody>
          <a:bodyPr wrap="square" rtlCol="0">
            <a:spAutoFit/>
          </a:bodyPr>
          <a:lstStyle/>
          <a:p>
            <a:r>
              <a:rPr lang="en-US" sz="2400" b="1" dirty="0"/>
              <a:t>References</a:t>
            </a:r>
            <a:endParaRPr lang="en-US" sz="2400" dirty="0"/>
          </a:p>
        </p:txBody>
      </p:sp>
      <p:sp>
        <p:nvSpPr>
          <p:cNvPr id="5" name="Content Placeholder 4">
            <a:extLst>
              <a:ext uri="{FF2B5EF4-FFF2-40B4-BE49-F238E27FC236}">
                <a16:creationId xmlns:a16="http://schemas.microsoft.com/office/drawing/2014/main" id="{42AD142F-1159-844D-826D-373F8A3BA0FD}"/>
              </a:ext>
            </a:extLst>
          </p:cNvPr>
          <p:cNvSpPr>
            <a:spLocks noGrp="1"/>
          </p:cNvSpPr>
          <p:nvPr>
            <p:ph idx="1"/>
          </p:nvPr>
        </p:nvSpPr>
        <p:spPr>
          <a:xfrm>
            <a:off x="340964" y="1959566"/>
            <a:ext cx="11851036" cy="3586795"/>
          </a:xfrm>
        </p:spPr>
        <p:txBody>
          <a:bodyPr>
            <a:normAutofit fontScale="55000" lnSpcReduction="20000"/>
          </a:bodyPr>
          <a:lstStyle/>
          <a:p>
            <a:pPr marL="0" indent="0">
              <a:buNone/>
            </a:pPr>
            <a:endParaRPr lang="en-GB" sz="1800" dirty="0"/>
          </a:p>
          <a:p>
            <a:pPr marL="0" indent="0">
              <a:buNone/>
            </a:pPr>
            <a:endParaRPr lang="en-GB" sz="2900" dirty="0"/>
          </a:p>
          <a:p>
            <a:pPr marL="0" indent="0">
              <a:buNone/>
            </a:pPr>
            <a:r>
              <a:rPr lang="en-GB" sz="2500" dirty="0"/>
              <a:t>Kumar, V. (2013), </a:t>
            </a:r>
            <a:r>
              <a:rPr lang="en-GB" sz="2500" i="1" dirty="0"/>
              <a:t>Profitable Customer Engagement: Concept, Metrics, and Strategies</a:t>
            </a:r>
            <a:r>
              <a:rPr lang="en-GB" sz="2500" dirty="0"/>
              <a:t>. New Delhi, India: Sage Publications.</a:t>
            </a:r>
          </a:p>
          <a:p>
            <a:pPr marL="0" indent="0">
              <a:buNone/>
            </a:pPr>
            <a:r>
              <a:rPr lang="en-GB" sz="2500" dirty="0"/>
              <a:t>Kumar, V</a:t>
            </a:r>
            <a:r>
              <a:rPr lang="en-GB" sz="2500" b="1" dirty="0"/>
              <a:t>.</a:t>
            </a:r>
            <a:r>
              <a:rPr lang="en-GB" sz="2500" dirty="0"/>
              <a:t>, J. Andrew Petersen and Robert P. Leone (2007), “How Valuable is the Word of Mouth?”, Harvard Business Review, (October), pp. 139 – 146.</a:t>
            </a:r>
          </a:p>
          <a:p>
            <a:pPr marL="0" indent="0">
              <a:buNone/>
            </a:pPr>
            <a:r>
              <a:rPr lang="en-GB" sz="2500" dirty="0"/>
              <a:t>Kumar, V., and Yashoda Bhagwat (2010), “Listen to Your Customers,” Marketing Research: A Magazine of Management and Applications, Vol. 22 (2), pp. 14-19.</a:t>
            </a:r>
          </a:p>
          <a:p>
            <a:pPr marL="0" indent="0">
              <a:buNone/>
            </a:pPr>
            <a:r>
              <a:rPr lang="en-GB" sz="2500" dirty="0"/>
              <a:t>Kumar, V., 2020. </a:t>
            </a:r>
            <a:r>
              <a:rPr lang="en-GB" sz="2500" i="1" dirty="0"/>
              <a:t>Customer Engagement Suite | VKCLV</a:t>
            </a:r>
            <a:r>
              <a:rPr lang="en-GB" sz="2500" dirty="0"/>
              <a:t>. [online] </a:t>
            </a:r>
            <a:r>
              <a:rPr lang="en-GB" sz="2500" dirty="0" err="1"/>
              <a:t>Vkclv.com</a:t>
            </a:r>
            <a:r>
              <a:rPr lang="en-GB" sz="2500" dirty="0"/>
              <a:t>. Available at: &lt;https://</a:t>
            </a:r>
            <a:r>
              <a:rPr lang="en-GB" sz="2500" dirty="0" err="1"/>
              <a:t>www.vkclv.com</a:t>
            </a:r>
            <a:r>
              <a:rPr lang="en-GB" sz="2500" dirty="0"/>
              <a:t>/customer-engagement-suite/&gt; [Accessed 27 May 2020].</a:t>
            </a:r>
          </a:p>
          <a:p>
            <a:pPr marL="0" indent="0">
              <a:buNone/>
            </a:pPr>
            <a:r>
              <a:rPr lang="en-GB" sz="2500" dirty="0"/>
              <a:t>McGinnis, D., 2019. </a:t>
            </a:r>
            <a:r>
              <a:rPr lang="en-GB" sz="2500" i="1" dirty="0"/>
              <a:t>What Is Good Customer Service?</a:t>
            </a:r>
            <a:r>
              <a:rPr lang="en-GB" sz="2500" dirty="0"/>
              <a:t>. [online] </a:t>
            </a:r>
            <a:r>
              <a:rPr lang="en-GB" sz="2500" dirty="0" err="1"/>
              <a:t>Salesforce.com</a:t>
            </a:r>
            <a:r>
              <a:rPr lang="en-GB" sz="2500" dirty="0"/>
              <a:t>. Available at: &lt;https://</a:t>
            </a:r>
            <a:r>
              <a:rPr lang="en-GB" sz="2500" dirty="0" err="1"/>
              <a:t>www.salesforce.com</a:t>
            </a:r>
            <a:r>
              <a:rPr lang="en-GB" sz="2500" dirty="0"/>
              <a:t>/blog/2014/04/what-is-good-customer-</a:t>
            </a:r>
            <a:r>
              <a:rPr lang="en-GB" sz="2500" dirty="0" err="1"/>
              <a:t>service.html</a:t>
            </a:r>
            <a:r>
              <a:rPr lang="en-GB" sz="2500" dirty="0"/>
              <a:t>&gt; [Accessed 1 June 2020].</a:t>
            </a:r>
          </a:p>
          <a:p>
            <a:pPr marL="0" indent="0">
              <a:buNone/>
            </a:pPr>
            <a:r>
              <a:rPr lang="en-GB" sz="2500" dirty="0"/>
              <a:t>Parasuraman, A., </a:t>
            </a:r>
            <a:r>
              <a:rPr lang="en-GB" sz="2500" dirty="0" err="1"/>
              <a:t>Zeithaml</a:t>
            </a:r>
            <a:r>
              <a:rPr lang="en-GB" sz="2500" dirty="0"/>
              <a:t>, V. and Berry, L., 1985. </a:t>
            </a:r>
            <a:r>
              <a:rPr lang="en-GB" sz="2500" i="1" dirty="0"/>
              <a:t>A Conceptual Model Of Service Quality And Its Implications For Future Research</a:t>
            </a:r>
            <a:r>
              <a:rPr lang="en-GB" sz="2500" dirty="0"/>
              <a:t>. [online] JSTOR. Available at: &lt;https://</a:t>
            </a:r>
            <a:r>
              <a:rPr lang="en-GB" sz="2500" dirty="0" err="1"/>
              <a:t>www.jstor.org</a:t>
            </a:r>
            <a:r>
              <a:rPr lang="en-GB" sz="2500" dirty="0"/>
              <a:t>/stable/1251430?origin=</a:t>
            </a:r>
            <a:r>
              <a:rPr lang="en-GB" sz="2500" dirty="0" err="1"/>
              <a:t>JSTOR-pdf&amp;seq</a:t>
            </a:r>
            <a:r>
              <a:rPr lang="en-GB" sz="2500" dirty="0"/>
              <a:t>=1&gt; [Accessed 1 June 2020].</a:t>
            </a:r>
            <a:br>
              <a:rPr lang="en-GB" sz="2500" dirty="0"/>
            </a:br>
            <a:br>
              <a:rPr lang="en-GB" sz="2500" dirty="0"/>
            </a:br>
            <a:r>
              <a:rPr lang="en-GB" sz="2500" dirty="0" err="1"/>
              <a:t>Ssekyanzi</a:t>
            </a:r>
            <a:r>
              <a:rPr lang="en-GB" sz="2500" dirty="0"/>
              <a:t>, B., 2016. </a:t>
            </a:r>
            <a:r>
              <a:rPr lang="en-GB" sz="2500" i="1" dirty="0"/>
              <a:t>Changing Global Marketplace Landscape : Understanding Customer Intentions, Attitudes, Beliefs, And Feelings</a:t>
            </a:r>
            <a:r>
              <a:rPr lang="en-GB" sz="2500" dirty="0"/>
              <a:t>. 1st ed. Bloomington: Xlibris.</a:t>
            </a:r>
            <a:br>
              <a:rPr lang="en-GB" sz="2500" dirty="0"/>
            </a:br>
            <a:endParaRPr lang="en-US" sz="2500" dirty="0"/>
          </a:p>
        </p:txBody>
      </p:sp>
    </p:spTree>
    <p:extLst>
      <p:ext uri="{BB962C8B-B14F-4D97-AF65-F5344CB8AC3E}">
        <p14:creationId xmlns:p14="http://schemas.microsoft.com/office/powerpoint/2010/main" val="47575436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395</TotalTime>
  <Words>4139</Words>
  <Application>Microsoft Macintosh PowerPoint</Application>
  <PresentationFormat>Widescreen</PresentationFormat>
  <Paragraphs>378</Paragraphs>
  <Slides>21</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Calibri</vt:lpstr>
      <vt:lpstr>Myriad Pro</vt:lpstr>
      <vt:lpstr>20140311PresentationUWTSDTemplate</vt:lpstr>
      <vt:lpstr>BA Management Skills for the Workplace BMSK5003</vt:lpstr>
      <vt:lpstr>PowerPoint Presentation</vt:lpstr>
      <vt:lpstr>PowerPoint Presentation</vt:lpstr>
      <vt:lpstr>Understanding the Customer Experience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Understanding the Customer Experience</vt:lpstr>
      <vt:lpstr>PowerPoint Presentation</vt:lpstr>
      <vt:lpstr>BMSK5003 - Understanding the Customer Experience</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Management Skills for the Workplace BMSK5003</dc:title>
  <dc:creator>Mark Bell-Davies</dc:creator>
  <cp:lastModifiedBy>Mark Bell-Davies</cp:lastModifiedBy>
  <cp:revision>26</cp:revision>
  <dcterms:created xsi:type="dcterms:W3CDTF">2020-05-27T08:36:30Z</dcterms:created>
  <dcterms:modified xsi:type="dcterms:W3CDTF">2020-06-06T18:19:35Z</dcterms:modified>
</cp:coreProperties>
</file>