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sldIdLst>
    <p:sldId id="260" r:id="rId2"/>
    <p:sldId id="450" r:id="rId3"/>
    <p:sldId id="445" r:id="rId4"/>
    <p:sldId id="541" r:id="rId5"/>
    <p:sldId id="542" r:id="rId6"/>
    <p:sldId id="473" r:id="rId7"/>
    <p:sldId id="474" r:id="rId8"/>
    <p:sldId id="475" r:id="rId9"/>
    <p:sldId id="476" r:id="rId10"/>
    <p:sldId id="555" r:id="rId11"/>
    <p:sldId id="528" r:id="rId12"/>
    <p:sldId id="530" r:id="rId13"/>
    <p:sldId id="529" r:id="rId14"/>
    <p:sldId id="548" r:id="rId15"/>
    <p:sldId id="477" r:id="rId16"/>
    <p:sldId id="481" r:id="rId17"/>
    <p:sldId id="556" r:id="rId18"/>
    <p:sldId id="531" r:id="rId19"/>
    <p:sldId id="482" r:id="rId20"/>
    <p:sldId id="532" r:id="rId21"/>
    <p:sldId id="533" r:id="rId22"/>
    <p:sldId id="534" r:id="rId23"/>
    <p:sldId id="535" r:id="rId24"/>
    <p:sldId id="550" r:id="rId25"/>
    <p:sldId id="553" r:id="rId26"/>
    <p:sldId id="536" r:id="rId27"/>
    <p:sldId id="537" r:id="rId28"/>
    <p:sldId id="483" r:id="rId29"/>
    <p:sldId id="551" r:id="rId30"/>
    <p:sldId id="557" r:id="rId31"/>
    <p:sldId id="554" r:id="rId32"/>
    <p:sldId id="479" r:id="rId33"/>
    <p:sldId id="549" r:id="rId34"/>
    <p:sldId id="485" r:id="rId35"/>
    <p:sldId id="484" r:id="rId36"/>
    <p:sldId id="488" r:id="rId37"/>
    <p:sldId id="486" r:id="rId38"/>
    <p:sldId id="487" r:id="rId39"/>
    <p:sldId id="478" r:id="rId40"/>
    <p:sldId id="597" r:id="rId41"/>
    <p:sldId id="574" r:id="rId42"/>
    <p:sldId id="575" r:id="rId43"/>
    <p:sldId id="576" r:id="rId44"/>
    <p:sldId id="324" r:id="rId45"/>
    <p:sldId id="540" r:id="rId46"/>
    <p:sldId id="55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2154" autoAdjust="0"/>
  </p:normalViewPr>
  <p:slideViewPr>
    <p:cSldViewPr snapToGrid="0">
      <p:cViewPr varScale="1">
        <p:scale>
          <a:sx n="95" d="100"/>
          <a:sy n="95" d="100"/>
        </p:scale>
        <p:origin x="1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342198-7082-4FA2-9172-43E034A42A68}" type="datetimeFigureOut">
              <a:rPr lang="en-GB" smtClean="0"/>
              <a:t>31/01/2026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8DDCEB-D89A-4F88-B480-864133E77714}" type="slidenum">
              <a:rPr lang="en-GB" smtClean="0"/>
              <a:t>‹#›</a:t>
            </a:fld>
            <a:endParaRPr lang="en-GB"/>
          </a:p>
        </p:txBody>
      </p:sp>
    </p:spTree>
    <p:extLst>
      <p:ext uri="{BB962C8B-B14F-4D97-AF65-F5344CB8AC3E}">
        <p14:creationId xmlns:p14="http://schemas.microsoft.com/office/powerpoint/2010/main" val="3629018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DDCEB-D89A-4F88-B480-864133E77714}" type="slidenum">
              <a:rPr lang="en-GB" smtClean="0"/>
              <a:t>1</a:t>
            </a:fld>
            <a:endParaRPr lang="en-GB"/>
          </a:p>
        </p:txBody>
      </p:sp>
    </p:spTree>
    <p:extLst>
      <p:ext uri="{BB962C8B-B14F-4D97-AF65-F5344CB8AC3E}">
        <p14:creationId xmlns:p14="http://schemas.microsoft.com/office/powerpoint/2010/main" val="1572921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Systems engineering engages knowledge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skills from many disciplines including sociology, psychology,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engineering, statistics, logic, healthcare and many others.</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71752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2342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r>
              <a:rPr lang="en-US" b="0" i="0" dirty="0">
                <a:solidFill>
                  <a:srgbClr val="1F1F1F"/>
                </a:solidFill>
                <a:effectLst/>
                <a:latin typeface="Source Sans Pro" panose="020B0503030403020204" pitchFamily="34" charset="0"/>
              </a:rPr>
            </a:b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1521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r>
              <a:rPr lang="en-US" b="0" i="0" dirty="0">
                <a:solidFill>
                  <a:srgbClr val="1F1F1F"/>
                </a:solidFill>
                <a:effectLst/>
                <a:latin typeface="Source Sans Pro" panose="020B0503030403020204" pitchFamily="34" charset="0"/>
              </a:rPr>
            </a:b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7008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DDCEB-D89A-4F88-B480-864133E77714}" type="slidenum">
              <a:rPr lang="en-GB" smtClean="0"/>
              <a:t>20</a:t>
            </a:fld>
            <a:endParaRPr lang="en-GB"/>
          </a:p>
        </p:txBody>
      </p:sp>
    </p:spTree>
    <p:extLst>
      <p:ext uri="{BB962C8B-B14F-4D97-AF65-F5344CB8AC3E}">
        <p14:creationId xmlns:p14="http://schemas.microsoft.com/office/powerpoint/2010/main" val="8773784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9004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Based on Reason's model, </a:t>
            </a:r>
            <a:r>
              <a:rPr lang="en-US" b="0" i="0" dirty="0" err="1">
                <a:solidFill>
                  <a:srgbClr val="1F1F1F"/>
                </a:solidFill>
                <a:effectLst/>
                <a:latin typeface="Source Sans Pro" panose="020B0503030403020204" pitchFamily="34" charset="0"/>
              </a:rPr>
              <a:t>Wiegmann</a:t>
            </a:r>
            <a:r>
              <a:rPr lang="en-US" b="0" i="0" dirty="0">
                <a:solidFill>
                  <a:srgbClr val="1F1F1F"/>
                </a:solidFill>
                <a:effectLst/>
                <a:latin typeface="Source Sans Pro" panose="020B0503030403020204" pitchFamily="34" charset="0"/>
              </a:rPr>
              <a:t> and </a:t>
            </a:r>
            <a:r>
              <a:rPr lang="en-US" b="0" i="0" dirty="0" err="1">
                <a:solidFill>
                  <a:srgbClr val="1F1F1F"/>
                </a:solidFill>
                <a:effectLst/>
                <a:latin typeface="Source Sans Pro" panose="020B0503030403020204" pitchFamily="34" charset="0"/>
              </a:rPr>
              <a:t>Shappell</a:t>
            </a:r>
            <a:r>
              <a:rPr lang="en-US" b="0" i="0" dirty="0">
                <a:solidFill>
                  <a:srgbClr val="1F1F1F"/>
                </a:solidFill>
                <a:effectLst/>
                <a:latin typeface="Source Sans Pro" panose="020B0503030403020204" pitchFamily="34" charset="0"/>
              </a:rPr>
              <a:t> built a model of human factors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analysis classification system, or HFACS,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For work on the aviation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system in developing comprehensive accident investigation tools.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human factors analysis is also applicable to the health system.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Let's take a closer look at each component of this model.</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looking at organizational resources,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one of the important considerations is organizational climate.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refers to the working environment and if it's an environment that supports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safety, has open communication and embraces information about near misses.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Assessing the culture of safety is critical,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ensure a culture of safety, and examining unsafe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conditions one of the considerations is failure to correct a problem.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is pretty self explanatory but unfortunately happens because people may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not want to take on extra work or the climate doesn't support being proactive.</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precondition for unsafe acts includes conditions of operators.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 are many health care professionals who experienced burn out or more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prone to errors or have work to double shift and are just simply exhausted.</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Unsafe acts note both errors and violations. </a:t>
            </a:r>
            <a:endParaRPr lang="en-US" b="0" i="0" dirty="0">
              <a:solidFill>
                <a:srgbClr val="333333"/>
              </a:solidFill>
              <a:effectLst/>
              <a:latin typeface="OpenSans"/>
            </a:endParaRPr>
          </a:p>
          <a:p>
            <a:pPr algn="l"/>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1435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Just culture is a concept related to systems thinking which emphasizes that mistakes are generally a product of faulty organizational cultures, rather than solely brought about by the person or person…</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36</a:t>
            </a:fld>
            <a:endParaRPr lang="en-GB"/>
          </a:p>
        </p:txBody>
      </p:sp>
    </p:spTree>
    <p:extLst>
      <p:ext uri="{BB962C8B-B14F-4D97-AF65-F5344CB8AC3E}">
        <p14:creationId xmlns:p14="http://schemas.microsoft.com/office/powerpoint/2010/main" val="38186011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56076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9EDDDE-A765-4716-BA7C-56729EBBA96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30883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54437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2248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5936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0538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7841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343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29778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4337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18540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90917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30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9132062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MfWpMrEOlJ8"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centerjd.org/content/medical-malpractice-story-lewis-wardlaw-blackma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wrVSpKt6veU"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200" b="1" i="1" dirty="0">
                <a:solidFill>
                  <a:prstClr val="white"/>
                </a:solidFill>
                <a:latin typeface="Arial" panose="020B0604020202020204" pitchFamily="34" charset="0"/>
                <a:ea typeface="+mn-ea"/>
                <a:cs typeface="Arial" panose="020B0604020202020204" pitchFamily="34" charset="0"/>
              </a:rPr>
            </a:br>
            <a:br>
              <a:rPr lang="en-GB" sz="3200" dirty="0">
                <a:solidFill>
                  <a:prstClr val="black">
                    <a:tint val="75000"/>
                  </a:prstClr>
                </a:solidFill>
                <a:latin typeface="Arial" panose="020B0604020202020204" pitchFamily="34" charset="0"/>
                <a:cs typeface="Arial" panose="020B0604020202020204" pitchFamily="34" charset="0"/>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156966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System Re-engineering</a:t>
            </a:r>
          </a:p>
          <a:p>
            <a:pPr lvl="0" algn="ctr">
              <a:defRPr/>
            </a:pPr>
            <a:endParaRPr lang="en-GB" sz="3200" b="1" i="1" dirty="0">
              <a:solidFill>
                <a:prstClr val="white"/>
              </a:solidFill>
              <a:latin typeface="Arial" panose="020B0604020202020204" pitchFamily="34" charset="0"/>
              <a:cs typeface="Arial" panose="020B0604020202020204" pitchFamily="34" charset="0"/>
            </a:endParaRPr>
          </a:p>
          <a:p>
            <a:pPr lvl="0" algn="ctr">
              <a:defRPr/>
            </a:pPr>
            <a:r>
              <a:rPr lang="en-GB" sz="3200" b="1" i="1" dirty="0">
                <a:solidFill>
                  <a:prstClr val="white"/>
                </a:solidFill>
                <a:latin typeface="Arial" panose="020B0604020202020204" pitchFamily="34" charset="0"/>
                <a:cs typeface="Arial" panose="020B0604020202020204" pitchFamily="34" charset="0"/>
              </a:rPr>
              <a:t>Week 3</a:t>
            </a:r>
            <a:endPar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708917" y="1323976"/>
            <a:ext cx="10592656" cy="4337272"/>
          </a:xfrm>
        </p:spPr>
        <p:txBody>
          <a:bodyPr>
            <a:noAutofit/>
          </a:bodyPr>
          <a:lstStyle/>
          <a:p>
            <a:pPr marL="0" indent="0">
              <a:buNone/>
            </a:pPr>
            <a:r>
              <a:rPr lang="en-GB" sz="20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20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000" dirty="0">
                <a:latin typeface="Arial" panose="020B0604020202020204" pitchFamily="34" charset="0"/>
                <a:ea typeface="Arial" panose="020B0604020202020204" pitchFamily="34" charset="0"/>
                <a:cs typeface="Arial" panose="020B0604020202020204" pitchFamily="34" charset="0"/>
              </a:rPr>
              <a:t></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theories and approaches to the management of quality and implementation of service improvement within health and social care. </a:t>
            </a:r>
          </a:p>
          <a:p>
            <a:pPr marL="0" lvl="0" indent="0" algn="just" rtl="0">
              <a:lnSpc>
                <a:spcPct val="115000"/>
              </a:lnSpc>
              <a:buNone/>
            </a:pP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explore health reforms, and national and local policy issues affecting the health and care sector by demonstrating the impact these have on service provision.</a:t>
            </a:r>
          </a:p>
          <a:p>
            <a:pPr marL="0" lvl="0" indent="0" algn="just">
              <a:lnSpc>
                <a:spcPct val="115000"/>
              </a:lnSpc>
              <a:buNone/>
            </a:pPr>
            <a:endParaRPr lang="en-GB" sz="20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 management of quality, service improvement and theories and tools to effectively design services for a sustainable future.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rtl="0">
              <a:lnSpc>
                <a:spcPct val="115000"/>
              </a:lnSpc>
              <a:buFont typeface="Wingdings" panose="05000000000000000000" pitchFamily="2" charset="2"/>
              <a:buChar char="§"/>
            </a:pP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400" dirty="0">
                <a:solidFill>
                  <a:srgbClr val="000000"/>
                </a:solidFill>
                <a:latin typeface="Arial" panose="020B0604020202020204" pitchFamily="34" charset="0"/>
                <a:cs typeface="Arial" panose="020B0604020202020204" pitchFamily="34" charset="0"/>
              </a:rPr>
              <a:t>The module aims overall to develop student to explore quality assurance theory and factors that influence the delivery of quality service user care and affect implementation of quality control measures</a:t>
            </a:r>
            <a:r>
              <a:rPr lang="en-GB" sz="26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2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solidFill>
                  <a:srgbClr val="000000"/>
                </a:solidFill>
                <a:latin typeface="Arial" panose="020B0604020202020204" pitchFamily="34" charset="0"/>
                <a:cs typeface="Arial" panose="020B0604020202020204" pitchFamily="34" charset="0"/>
              </a:rPr>
              <a:t>To develop the necessary service improvement knowledge and skills while being able to apply a critical perspective related to policy and change within their area of service delivery.</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7025B-F761-3CA4-E49E-5C04585F390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endParaRPr lang="en-GB" dirty="0"/>
          </a:p>
        </p:txBody>
      </p:sp>
      <p:sp>
        <p:nvSpPr>
          <p:cNvPr id="3" name="Content Placeholder 2">
            <a:extLst>
              <a:ext uri="{FF2B5EF4-FFF2-40B4-BE49-F238E27FC236}">
                <a16:creationId xmlns:a16="http://schemas.microsoft.com/office/drawing/2014/main" id="{EA3C20E9-36F1-5609-918E-863A9FA861BB}"/>
              </a:ext>
            </a:extLst>
          </p:cNvPr>
          <p:cNvSpPr>
            <a:spLocks noGrp="1"/>
          </p:cNvSpPr>
          <p:nvPr>
            <p:ph idx="1"/>
          </p:nvPr>
        </p:nvSpPr>
        <p:spPr/>
        <p:txBody>
          <a:bodyPr>
            <a:normAutofit fontScale="85000" lnSpcReduction="20000"/>
          </a:bodyPr>
          <a:lstStyle/>
          <a:p>
            <a:r>
              <a:rPr lang="en-US" dirty="0">
                <a:latin typeface="Arial" panose="020B0604020202020204" pitchFamily="34" charset="0"/>
                <a:cs typeface="Arial" panose="020B0604020202020204" pitchFamily="34" charset="0"/>
              </a:rPr>
              <a:t>The development of quality theory and approaches and how this is related to public health and social care.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Recognizing contemporary challenges of quality assurance and service improvement; including service user safety, integration agendas, cultural change and long-term sustainability challenges facing health and social care.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Outline the assignment brief 1- </a:t>
            </a:r>
            <a:r>
              <a:rPr lang="en-US" i="1" dirty="0">
                <a:latin typeface="Arial" panose="020B0604020202020204" pitchFamily="34" charset="0"/>
                <a:cs typeface="Arial" panose="020B0604020202020204" pitchFamily="34" charset="0"/>
              </a:rPr>
              <a:t>And start working on the first parts of your PowerPoint presentation slides</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4186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AA3A7-1D40-34CD-9537-FDBA0DEA3B22}"/>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Quick Recap </a:t>
            </a:r>
          </a:p>
        </p:txBody>
      </p:sp>
      <p:sp>
        <p:nvSpPr>
          <p:cNvPr id="3" name="Content Placeholder 2">
            <a:extLst>
              <a:ext uri="{FF2B5EF4-FFF2-40B4-BE49-F238E27FC236}">
                <a16:creationId xmlns:a16="http://schemas.microsoft.com/office/drawing/2014/main" id="{B85E409D-90B9-DCAF-8E67-8602CC6C9AF4}"/>
              </a:ext>
            </a:extLst>
          </p:cNvPr>
          <p:cNvSpPr>
            <a:spLocks noGrp="1"/>
          </p:cNvSpPr>
          <p:nvPr>
            <p:ph idx="1"/>
          </p:nvPr>
        </p:nvSpPr>
        <p:spPr>
          <a:xfrm>
            <a:off x="184935" y="1417638"/>
            <a:ext cx="11179751" cy="3969878"/>
          </a:xfrm>
        </p:spPr>
        <p:txBody>
          <a:bodyPr>
            <a:normAutofit fontScale="77500" lnSpcReduction="20000"/>
          </a:bodyPr>
          <a:lstStyle/>
          <a:p>
            <a:pPr marL="342900" lvl="0" indent="-342900">
              <a:lnSpc>
                <a:spcPct val="107000"/>
              </a:lnSpc>
              <a:buFont typeface="Calibri" panose="020F050202020403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What is quality assurance</a:t>
            </a:r>
          </a:p>
          <a:p>
            <a:pPr marL="342900" lvl="0" indent="-342900">
              <a:lnSpc>
                <a:spcPct val="107000"/>
              </a:lnSpc>
              <a:buFont typeface="Calibri" panose="020F050202020403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Quality assurance in relation to HSC</a:t>
            </a:r>
          </a:p>
          <a:p>
            <a:pPr marL="342900" lvl="0" indent="-342900">
              <a:lnSpc>
                <a:spcPct val="107000"/>
              </a:lnSpc>
              <a:buFont typeface="Calibri" panose="020F050202020403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Quality Assurance vs. Quality Improvement.</a:t>
            </a:r>
          </a:p>
          <a:p>
            <a:pPr marL="342900" lvl="0" indent="-342900">
              <a:lnSpc>
                <a:spcPct val="107000"/>
              </a:lnSpc>
              <a:buFont typeface="Calibri" panose="020F050202020403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Unsettling facts</a:t>
            </a:r>
          </a:p>
          <a:p>
            <a:pPr marL="342900" lvl="0" indent="-342900">
              <a:lnSpc>
                <a:spcPct val="107000"/>
              </a:lnSpc>
              <a:buFont typeface="Calibri" panose="020F050202020403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CQC </a:t>
            </a:r>
          </a:p>
          <a:p>
            <a:pPr marL="342900" lvl="0" indent="-342900">
              <a:lnSpc>
                <a:spcPct val="107000"/>
              </a:lnSpc>
              <a:buFont typeface="Calibri" panose="020F050202020403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Six dimension of quality</a:t>
            </a:r>
          </a:p>
          <a:p>
            <a:pPr marL="342900" lvl="0" indent="-342900">
              <a:lnSpc>
                <a:spcPct val="107000"/>
              </a:lnSpc>
              <a:buFont typeface="Calibri" panose="020F050202020403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Lewis </a:t>
            </a:r>
            <a:r>
              <a:rPr lang="en-GB" sz="2600" dirty="0" err="1">
                <a:effectLst/>
                <a:latin typeface="Arial" panose="020B0604020202020204" pitchFamily="34" charset="0"/>
                <a:ea typeface="Calibri" panose="020F0502020204030204" pitchFamily="34" charset="0"/>
                <a:cs typeface="Arial" panose="020B0604020202020204" pitchFamily="34" charset="0"/>
              </a:rPr>
              <a:t>blackman</a:t>
            </a:r>
            <a:r>
              <a:rPr lang="en-GB" sz="2600" dirty="0">
                <a:effectLst/>
                <a:latin typeface="Arial" panose="020B0604020202020204" pitchFamily="34" charset="0"/>
                <a:ea typeface="Calibri" panose="020F0502020204030204" pitchFamily="34" charset="0"/>
                <a:cs typeface="Arial" panose="020B0604020202020204" pitchFamily="34" charset="0"/>
              </a:rPr>
              <a:t> story</a:t>
            </a:r>
          </a:p>
          <a:p>
            <a:pPr marL="342900" lvl="0" indent="-342900">
              <a:lnSpc>
                <a:spcPct val="107000"/>
              </a:lnSpc>
              <a:buFont typeface="Calibri" panose="020F0502020204030204" pitchFamily="34" charset="0"/>
              <a:buChar char="-"/>
            </a:pPr>
            <a:r>
              <a:rPr lang="en-US" sz="2600" dirty="0">
                <a:effectLst/>
                <a:latin typeface="Arial" panose="020B0604020202020204" pitchFamily="34" charset="0"/>
                <a:ea typeface="Calibri" panose="020F0502020204030204" pitchFamily="34" charset="0"/>
                <a:cs typeface="Arial" panose="020B0604020202020204" pitchFamily="34" charset="0"/>
              </a:rPr>
              <a:t>Dr Pronovost Checklist national and international standards- common framework for safe micro level health care systems (CQC and joint commission)</a:t>
            </a:r>
            <a:endParaRPr lang="en-GB" sz="2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Calibri" panose="020F050202020403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WHO conceptual framework</a:t>
            </a:r>
          </a:p>
          <a:p>
            <a:r>
              <a:rPr lang="en-GB" sz="2600" dirty="0">
                <a:effectLst/>
                <a:latin typeface="Arial" panose="020B0604020202020204" pitchFamily="34" charset="0"/>
                <a:ea typeface="Calibri" panose="020F0502020204030204" pitchFamily="34" charset="0"/>
                <a:cs typeface="Arial" panose="020B0604020202020204" pitchFamily="34" charset="0"/>
              </a:rPr>
              <a:t>Reflect to Blackman story</a:t>
            </a:r>
            <a:endParaRPr lang="en-GB" sz="43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10432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9EB5A-FD2F-48AC-BB7C-920B56DFA36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Systems Reengineering</a:t>
            </a:r>
            <a:r>
              <a:rPr lang="en-GB" b="0" i="0" dirty="0">
                <a:solidFill>
                  <a:srgbClr val="1F1F1F"/>
                </a:solidFill>
                <a:effectLst/>
                <a:latin typeface="Source Sans Pro" panose="020B0503030403020204" pitchFamily="34" charset="0"/>
              </a:rPr>
              <a:t>…</a:t>
            </a:r>
            <a:r>
              <a:rPr lang="en-GB" sz="3200" b="0" i="0" dirty="0">
                <a:solidFill>
                  <a:srgbClr val="1F1F1F"/>
                </a:solidFill>
                <a:effectLst/>
                <a:latin typeface="Arial" panose="020B0604020202020204" pitchFamily="34" charset="0"/>
                <a:cs typeface="Arial" panose="020B0604020202020204" pitchFamily="34" charset="0"/>
              </a:rPr>
              <a:t>1</a:t>
            </a:r>
            <a:r>
              <a:rPr lang="en-GB"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FF1FC01C-C39C-E46D-A6D4-8B7FF636A3CA}"/>
              </a:ext>
            </a:extLst>
          </p:cNvPr>
          <p:cNvSpPr>
            <a:spLocks noGrp="1"/>
          </p:cNvSpPr>
          <p:nvPr>
            <p:ph idx="1"/>
          </p:nvPr>
        </p:nvSpPr>
        <p:spPr/>
        <p:txBody>
          <a:bodyPr/>
          <a:lstStyle/>
          <a:p>
            <a:pPr algn="l"/>
            <a:r>
              <a:rPr lang="en-US" b="0" i="0" dirty="0">
                <a:solidFill>
                  <a:srgbClr val="1F1F1F"/>
                </a:solidFill>
                <a:effectLst/>
                <a:latin typeface="Arial" panose="020B0604020202020204" pitchFamily="34" charset="0"/>
                <a:cs typeface="Arial" panose="020B0604020202020204" pitchFamily="34" charset="0"/>
              </a:rPr>
              <a:t>Systems engineering or reengineering refers to the process of analyzing, designing and managing complex systems with the goals of optimizing efficiency, reliability and productivity.</a:t>
            </a:r>
            <a:endParaRPr lang="en-US" b="0" i="0" dirty="0">
              <a:solidFill>
                <a:srgbClr val="333333"/>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11460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31B96-3825-4905-D58D-32C4D3D512CB}"/>
              </a:ext>
            </a:extLst>
          </p:cNvPr>
          <p:cNvSpPr>
            <a:spLocks noGrp="1"/>
          </p:cNvSpPr>
          <p:nvPr>
            <p:ph type="title"/>
          </p:nvPr>
        </p:nvSpPr>
        <p:spPr/>
        <p:txBody>
          <a:bodyPr/>
          <a:lstStyle/>
          <a:p>
            <a:r>
              <a:rPr lang="en-GB" b="1" dirty="0">
                <a:solidFill>
                  <a:srgbClr val="1F1F1F"/>
                </a:solidFill>
                <a:latin typeface="Arial" panose="020B0604020202020204" pitchFamily="34" charset="0"/>
                <a:cs typeface="Arial" panose="020B0604020202020204" pitchFamily="34" charset="0"/>
              </a:rPr>
              <a:t>Systems Reengineering</a:t>
            </a:r>
            <a:r>
              <a:rPr lang="en-GB" b="1" dirty="0">
                <a:solidFill>
                  <a:srgbClr val="1F1F1F"/>
                </a:solidFill>
                <a:latin typeface="Source Sans Pro" panose="020B0503030403020204" pitchFamily="34" charset="0"/>
              </a:rPr>
              <a:t>…</a:t>
            </a:r>
            <a:r>
              <a:rPr lang="en-GB" sz="3200" b="1" dirty="0">
                <a:solidFill>
                  <a:srgbClr val="1F1F1F"/>
                </a:solidFill>
                <a:latin typeface="Arial" panose="020B0604020202020204" pitchFamily="34" charset="0"/>
                <a:cs typeface="Arial" panose="020B0604020202020204" pitchFamily="34" charset="0"/>
              </a:rPr>
              <a:t>2</a:t>
            </a:r>
          </a:p>
        </p:txBody>
      </p:sp>
      <p:sp>
        <p:nvSpPr>
          <p:cNvPr id="3" name="Content Placeholder 2">
            <a:extLst>
              <a:ext uri="{FF2B5EF4-FFF2-40B4-BE49-F238E27FC236}">
                <a16:creationId xmlns:a16="http://schemas.microsoft.com/office/drawing/2014/main" id="{D17E58C0-54E4-3878-7DAE-144F2A9596D9}"/>
              </a:ext>
            </a:extLst>
          </p:cNvPr>
          <p:cNvSpPr>
            <a:spLocks noGrp="1"/>
          </p:cNvSpPr>
          <p:nvPr>
            <p:ph idx="1"/>
          </p:nvPr>
        </p:nvSpPr>
        <p:spPr/>
        <p:txBody>
          <a:bodyPr/>
          <a:lstStyle/>
          <a:p>
            <a:r>
              <a:rPr lang="en-US" dirty="0">
                <a:solidFill>
                  <a:srgbClr val="1F1F1F"/>
                </a:solidFill>
                <a:latin typeface="Arial" panose="020B0604020202020204" pitchFamily="34" charset="0"/>
                <a:cs typeface="Arial" panose="020B0604020202020204" pitchFamily="34" charset="0"/>
              </a:rPr>
              <a:t>Systems engineering begins with creating a deep understanding of how errors and harm emerge from within a system. </a:t>
            </a:r>
          </a:p>
          <a:p>
            <a:endParaRPr lang="en-US" dirty="0">
              <a:solidFill>
                <a:srgbClr val="1F1F1F"/>
              </a:solidFill>
              <a:latin typeface="Arial" panose="020B0604020202020204" pitchFamily="34" charset="0"/>
              <a:cs typeface="Arial" panose="020B0604020202020204" pitchFamily="34" charset="0"/>
            </a:endParaRPr>
          </a:p>
          <a:p>
            <a:r>
              <a:rPr lang="en-US" dirty="0">
                <a:solidFill>
                  <a:srgbClr val="1F1F1F"/>
                </a:solidFill>
                <a:latin typeface="Arial" panose="020B0604020202020204" pitchFamily="34" charset="0"/>
                <a:cs typeface="Arial" panose="020B0604020202020204" pitchFamily="34" charset="0"/>
              </a:rPr>
              <a:t>The search for information needs to focus on all systems and subsystems that feed into a particular problem.</a:t>
            </a:r>
          </a:p>
          <a:p>
            <a:endParaRPr lang="en-GB" dirty="0"/>
          </a:p>
        </p:txBody>
      </p:sp>
    </p:spTree>
    <p:extLst>
      <p:ext uri="{BB962C8B-B14F-4D97-AF65-F5344CB8AC3E}">
        <p14:creationId xmlns:p14="http://schemas.microsoft.com/office/powerpoint/2010/main" val="2753454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E4D5-678D-6095-5ED4-9078F0362276}"/>
              </a:ext>
            </a:extLst>
          </p:cNvPr>
          <p:cNvSpPr>
            <a:spLocks noGrp="1"/>
          </p:cNvSpPr>
          <p:nvPr>
            <p:ph type="title"/>
          </p:nvPr>
        </p:nvSpPr>
        <p:spPr/>
        <p:txBody>
          <a:bodyPr/>
          <a:lstStyle/>
          <a:p>
            <a:r>
              <a:rPr lang="en-GB" b="1" dirty="0">
                <a:solidFill>
                  <a:srgbClr val="1F1F1F"/>
                </a:solidFill>
                <a:latin typeface="Arial" panose="020B0604020202020204" pitchFamily="34" charset="0"/>
                <a:cs typeface="Arial" panose="020B0604020202020204" pitchFamily="34" charset="0"/>
              </a:rPr>
              <a:t>Swiss Cheese Model…</a:t>
            </a:r>
            <a:r>
              <a:rPr lang="en-GB" sz="3600" dirty="0">
                <a:latin typeface="Arial" panose="020B0604020202020204" pitchFamily="34" charset="0"/>
                <a:cs typeface="Arial" panose="020B0604020202020204" pitchFamily="34" charset="0"/>
              </a:rPr>
              <a:t>1</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8906637-DB6C-31DA-811E-14FF74D78BBE}"/>
              </a:ext>
            </a:extLst>
          </p:cNvPr>
          <p:cNvSpPr>
            <a:spLocks noGrp="1"/>
          </p:cNvSpPr>
          <p:nvPr>
            <p:ph idx="1"/>
          </p:nvPr>
        </p:nvSpPr>
        <p:spPr/>
        <p:txBody>
          <a:bodyPr>
            <a:normAutofit fontScale="92500" lnSpcReduction="10000"/>
          </a:bodyPr>
          <a:lstStyle/>
          <a:p>
            <a:pPr algn="l"/>
            <a:r>
              <a:rPr lang="en-US" b="0" i="0" dirty="0">
                <a:solidFill>
                  <a:srgbClr val="1F1F1F"/>
                </a:solidFill>
                <a:effectLst/>
                <a:latin typeface="Arial" panose="020B0604020202020204" pitchFamily="34" charset="0"/>
                <a:cs typeface="Arial" panose="020B0604020202020204" pitchFamily="34" charset="0"/>
              </a:rPr>
              <a:t>A model developed by James Reason </a:t>
            </a:r>
            <a:r>
              <a:rPr lang="en-US" dirty="0">
                <a:solidFill>
                  <a:srgbClr val="1F1F1F"/>
                </a:solidFill>
                <a:latin typeface="Arial" panose="020B0604020202020204" pitchFamily="34" charset="0"/>
                <a:cs typeface="Arial" panose="020B0604020202020204" pitchFamily="34" charset="0"/>
              </a:rPr>
              <a:t> and </a:t>
            </a:r>
            <a:r>
              <a:rPr lang="en-US" b="0" i="0" dirty="0">
                <a:solidFill>
                  <a:srgbClr val="1F1F1F"/>
                </a:solidFill>
                <a:effectLst/>
                <a:latin typeface="Arial" panose="020B0604020202020204" pitchFamily="34" charset="0"/>
                <a:cs typeface="Arial" panose="020B0604020202020204" pitchFamily="34" charset="0"/>
              </a:rPr>
              <a:t>referred to the Swiss Cheese Model of Safety</a:t>
            </a:r>
          </a:p>
          <a:p>
            <a:pPr algn="l"/>
            <a:endParaRPr lang="en-US" dirty="0">
              <a:solidFill>
                <a:srgbClr val="1F1F1F"/>
              </a:solidFill>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It illustrates how errors occur when a number of potential areas that can fail within a system align in a way that allows the failure through an entire process.</a:t>
            </a:r>
          </a:p>
          <a:p>
            <a:pPr marL="0" indent="0" algn="l">
              <a:buNone/>
            </a:pPr>
            <a:r>
              <a:rPr lang="en-US" b="0" i="0" dirty="0">
                <a:solidFill>
                  <a:srgbClr val="1F1F1F"/>
                </a:solidFill>
                <a:effectLst/>
                <a:latin typeface="Arial" panose="020B0604020202020204" pitchFamily="34" charset="0"/>
                <a:cs typeface="Arial" panose="020B0604020202020204" pitchFamily="34" charset="0"/>
              </a:rPr>
              <a:t> </a:t>
            </a:r>
          </a:p>
          <a:p>
            <a:pPr algn="l"/>
            <a:r>
              <a:rPr lang="en-US" b="0" i="0" dirty="0">
                <a:solidFill>
                  <a:srgbClr val="1F1F1F"/>
                </a:solidFill>
                <a:effectLst/>
                <a:latin typeface="Arial" panose="020B0604020202020204" pitchFamily="34" charset="0"/>
                <a:cs typeface="Arial" panose="020B0604020202020204" pitchFamily="34" charset="0"/>
              </a:rPr>
              <a:t>Sort of like the holes in a block of Swiss cheese.</a:t>
            </a:r>
            <a:endParaRPr lang="en-US" b="0" i="0"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6558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8B9FF-F4C7-52B6-7D35-4DFF80C2A23C}"/>
              </a:ext>
            </a:extLst>
          </p:cNvPr>
          <p:cNvSpPr>
            <a:spLocks noGrp="1"/>
          </p:cNvSpPr>
          <p:nvPr>
            <p:ph type="title"/>
          </p:nvPr>
        </p:nvSpPr>
        <p:spPr/>
        <p:txBody>
          <a:bodyPr/>
          <a:lstStyle/>
          <a:p>
            <a:r>
              <a:rPr lang="en-GB" b="1" dirty="0">
                <a:solidFill>
                  <a:srgbClr val="1F1F1F"/>
                </a:solidFill>
                <a:latin typeface="Arial" panose="020B0604020202020204" pitchFamily="34" charset="0"/>
                <a:cs typeface="Arial" panose="020B0604020202020204" pitchFamily="34" charset="0"/>
              </a:rPr>
              <a:t>Swiss Cheese Model…</a:t>
            </a:r>
            <a:r>
              <a:rPr lang="en-GB" sz="3600" b="1" dirty="0">
                <a:solidFill>
                  <a:srgbClr val="1F1F1F"/>
                </a:solidFill>
                <a:latin typeface="Arial" panose="020B0604020202020204" pitchFamily="34" charset="0"/>
                <a:cs typeface="Arial" panose="020B0604020202020204" pitchFamily="34" charset="0"/>
              </a:rPr>
              <a:t>2</a:t>
            </a:r>
            <a:endParaRPr lang="en-GB" dirty="0"/>
          </a:p>
        </p:txBody>
      </p:sp>
      <p:pic>
        <p:nvPicPr>
          <p:cNvPr id="5" name="Content Placeholder 4">
            <a:extLst>
              <a:ext uri="{FF2B5EF4-FFF2-40B4-BE49-F238E27FC236}">
                <a16:creationId xmlns:a16="http://schemas.microsoft.com/office/drawing/2014/main" id="{254758E4-42F9-7CA0-61F1-81C09EAAD467}"/>
              </a:ext>
            </a:extLst>
          </p:cNvPr>
          <p:cNvPicPr>
            <a:picLocks noGrp="1" noChangeAspect="1"/>
          </p:cNvPicPr>
          <p:nvPr>
            <p:ph idx="1"/>
          </p:nvPr>
        </p:nvPicPr>
        <p:blipFill>
          <a:blip r:embed="rId3"/>
          <a:stretch>
            <a:fillRect/>
          </a:stretch>
        </p:blipFill>
        <p:spPr>
          <a:xfrm>
            <a:off x="147291" y="1317832"/>
            <a:ext cx="7732988" cy="4347683"/>
          </a:xfrm>
        </p:spPr>
      </p:pic>
    </p:spTree>
    <p:extLst>
      <p:ext uri="{BB962C8B-B14F-4D97-AF65-F5344CB8AC3E}">
        <p14:creationId xmlns:p14="http://schemas.microsoft.com/office/powerpoint/2010/main" val="2640269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8B9FF-F4C7-52B6-7D35-4DFF80C2A23C}"/>
              </a:ext>
            </a:extLst>
          </p:cNvPr>
          <p:cNvSpPr>
            <a:spLocks noGrp="1"/>
          </p:cNvSpPr>
          <p:nvPr>
            <p:ph type="title"/>
          </p:nvPr>
        </p:nvSpPr>
        <p:spPr/>
        <p:txBody>
          <a:bodyPr/>
          <a:lstStyle/>
          <a:p>
            <a:r>
              <a:rPr lang="en-GB" b="1" dirty="0">
                <a:solidFill>
                  <a:srgbClr val="1F1F1F"/>
                </a:solidFill>
                <a:latin typeface="Arial" panose="020B0604020202020204" pitchFamily="34" charset="0"/>
                <a:cs typeface="Arial" panose="020B0604020202020204" pitchFamily="34" charset="0"/>
              </a:rPr>
              <a:t>Swiss Cheese Model…</a:t>
            </a:r>
            <a:r>
              <a:rPr lang="en-GB" sz="3600" b="1" dirty="0">
                <a:solidFill>
                  <a:srgbClr val="1F1F1F"/>
                </a:solidFill>
                <a:latin typeface="Arial" panose="020B0604020202020204" pitchFamily="34" charset="0"/>
                <a:cs typeface="Arial" panose="020B0604020202020204" pitchFamily="34" charset="0"/>
              </a:rPr>
              <a:t>2</a:t>
            </a:r>
            <a:endParaRPr lang="en-GB" dirty="0"/>
          </a:p>
        </p:txBody>
      </p:sp>
      <p:sp>
        <p:nvSpPr>
          <p:cNvPr id="4" name="Rectangle 3">
            <a:extLst>
              <a:ext uri="{FF2B5EF4-FFF2-40B4-BE49-F238E27FC236}">
                <a16:creationId xmlns:a16="http://schemas.microsoft.com/office/drawing/2014/main" id="{4D52A807-B281-407A-B78E-01D4E6D8A9EB}"/>
              </a:ext>
            </a:extLst>
          </p:cNvPr>
          <p:cNvSpPr/>
          <p:nvPr/>
        </p:nvSpPr>
        <p:spPr>
          <a:xfrm>
            <a:off x="887871" y="2337142"/>
            <a:ext cx="8307500" cy="646331"/>
          </a:xfrm>
          <a:prstGeom prst="rect">
            <a:avLst/>
          </a:prstGeom>
        </p:spPr>
        <p:txBody>
          <a:bodyPr wrap="square">
            <a:spAutoFit/>
          </a:bodyPr>
          <a:lstStyle/>
          <a:p>
            <a:r>
              <a:rPr lang="en-US" dirty="0">
                <a:hlinkClick r:id="rId3"/>
              </a:rPr>
              <a:t>https://www.youtube.com/watch?v=MfWpMrEOlJ8</a:t>
            </a:r>
            <a:endParaRPr lang="en-US" dirty="0"/>
          </a:p>
          <a:p>
            <a:endParaRPr lang="en-US" dirty="0"/>
          </a:p>
        </p:txBody>
      </p:sp>
      <p:sp>
        <p:nvSpPr>
          <p:cNvPr id="6" name="Rectangle 5">
            <a:extLst>
              <a:ext uri="{FF2B5EF4-FFF2-40B4-BE49-F238E27FC236}">
                <a16:creationId xmlns:a16="http://schemas.microsoft.com/office/drawing/2014/main" id="{EBD658CB-2803-4ACE-AB76-4600C4941617}"/>
              </a:ext>
            </a:extLst>
          </p:cNvPr>
          <p:cNvSpPr/>
          <p:nvPr/>
        </p:nvSpPr>
        <p:spPr>
          <a:xfrm>
            <a:off x="887871" y="3429000"/>
            <a:ext cx="6104556" cy="400110"/>
          </a:xfrm>
          <a:prstGeom prst="rect">
            <a:avLst/>
          </a:prstGeom>
        </p:spPr>
        <p:txBody>
          <a:bodyPr wrap="none">
            <a:spAutoFit/>
          </a:bodyPr>
          <a:lstStyle/>
          <a:p>
            <a:r>
              <a:rPr lang="en-GB" sz="2000" dirty="0">
                <a:latin typeface="Arial" panose="020B0604020202020204" pitchFamily="34" charset="0"/>
                <a:cs typeface="Arial" panose="020B0604020202020204" pitchFamily="34" charset="0"/>
              </a:rPr>
              <a:t>What are the key concepts you learnt from the video</a:t>
            </a:r>
          </a:p>
        </p:txBody>
      </p:sp>
    </p:spTree>
    <p:extLst>
      <p:ext uri="{BB962C8B-B14F-4D97-AF65-F5344CB8AC3E}">
        <p14:creationId xmlns:p14="http://schemas.microsoft.com/office/powerpoint/2010/main" val="2436021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036D5-C0EE-475F-8979-6A475354E712}"/>
              </a:ext>
            </a:extLst>
          </p:cNvPr>
          <p:cNvSpPr>
            <a:spLocks noGrp="1"/>
          </p:cNvSpPr>
          <p:nvPr>
            <p:ph type="title"/>
          </p:nvPr>
        </p:nvSpPr>
        <p:spPr/>
        <p:txBody>
          <a:bodyPr/>
          <a:lstStyle/>
          <a:p>
            <a:r>
              <a:rPr lang="en-GB" b="1" dirty="0">
                <a:solidFill>
                  <a:srgbClr val="1F1F1F"/>
                </a:solidFill>
                <a:latin typeface="Arial" panose="020B0604020202020204" pitchFamily="34" charset="0"/>
                <a:cs typeface="Arial" panose="020B0604020202020204" pitchFamily="34" charset="0"/>
              </a:rPr>
              <a:t>Swiss Cheese Model…</a:t>
            </a:r>
            <a:r>
              <a:rPr lang="en-GB" sz="3600" b="1" dirty="0">
                <a:solidFill>
                  <a:srgbClr val="1F1F1F"/>
                </a:solidFill>
                <a:latin typeface="Arial" panose="020B0604020202020204" pitchFamily="34" charset="0"/>
                <a:cs typeface="Arial" panose="020B0604020202020204" pitchFamily="34" charset="0"/>
              </a:rPr>
              <a:t>3</a:t>
            </a:r>
            <a:endParaRPr lang="en-GB" dirty="0"/>
          </a:p>
        </p:txBody>
      </p:sp>
      <p:sp>
        <p:nvSpPr>
          <p:cNvPr id="3" name="Content Placeholder 2">
            <a:extLst>
              <a:ext uri="{FF2B5EF4-FFF2-40B4-BE49-F238E27FC236}">
                <a16:creationId xmlns:a16="http://schemas.microsoft.com/office/drawing/2014/main" id="{2A69D856-D9A2-565C-B369-2F5C2573BF57}"/>
              </a:ext>
            </a:extLst>
          </p:cNvPr>
          <p:cNvSpPr>
            <a:spLocks noGrp="1"/>
          </p:cNvSpPr>
          <p:nvPr>
            <p:ph idx="1"/>
          </p:nvPr>
        </p:nvSpPr>
        <p:spPr/>
        <p:txBody>
          <a:bodyPr>
            <a:normAutofit fontScale="77500" lnSpcReduction="20000"/>
          </a:bodyPr>
          <a:lstStyle/>
          <a:p>
            <a:r>
              <a:rPr lang="en-US" dirty="0">
                <a:latin typeface="Arial" panose="020B0604020202020204" pitchFamily="34" charset="0"/>
                <a:cs typeface="Arial" panose="020B0604020202020204" pitchFamily="34" charset="0"/>
              </a:rPr>
              <a:t>It likens human systems to multiple slices of Swiss cheese, which has randomly placed and sized holes in each slice, stacked side by side, in which the risk of a threat becoming a reality is mitigated by the differing layers and types of defenses which are "layered" behind each other.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Therefore, in theory, lapses and weaknesses in one defense do not allow a risk to materialize (e.g. a hole in each slice in the stack aligning with holes in all other slices), since other defenses also exist (e.g. other slices of cheese), to prevent a single point of failure.</a:t>
            </a:r>
          </a:p>
          <a:p>
            <a:endParaRPr lang="en-US" dirty="0">
              <a:latin typeface="Arial" panose="020B0604020202020204" pitchFamily="34" charset="0"/>
              <a:cs typeface="Arial" panose="020B0604020202020204" pitchFamily="34" charset="0"/>
            </a:endParaRPr>
          </a:p>
          <a:p>
            <a:r>
              <a:rPr lang="en-US" b="0" i="0" dirty="0">
                <a:solidFill>
                  <a:srgbClr val="202122"/>
                </a:solidFill>
                <a:effectLst/>
                <a:latin typeface="Arial" panose="020B0604020202020204" pitchFamily="34" charset="0"/>
                <a:cs typeface="Arial" panose="020B0604020202020204" pitchFamily="34" charset="0"/>
              </a:rPr>
              <a:t>The model includes Active and Passive failures. Continue….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7274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22779-B153-EE64-8AE8-A60F81D9F02B}"/>
              </a:ext>
            </a:extLst>
          </p:cNvPr>
          <p:cNvSpPr>
            <a:spLocks noGrp="1"/>
          </p:cNvSpPr>
          <p:nvPr>
            <p:ph type="title"/>
          </p:nvPr>
        </p:nvSpPr>
        <p:spPr/>
        <p:txBody>
          <a:bodyPr/>
          <a:lstStyle/>
          <a:p>
            <a:r>
              <a:rPr lang="en-GB" b="1" dirty="0">
                <a:solidFill>
                  <a:srgbClr val="1F1F1F"/>
                </a:solidFill>
                <a:latin typeface="Arial" panose="020B0604020202020204" pitchFamily="34" charset="0"/>
                <a:cs typeface="Arial" panose="020B0604020202020204" pitchFamily="34" charset="0"/>
              </a:rPr>
              <a:t>Swiss Cheese Model…</a:t>
            </a:r>
            <a:r>
              <a:rPr lang="en-GB" sz="3600" b="1" dirty="0">
                <a:solidFill>
                  <a:srgbClr val="1F1F1F"/>
                </a:solidFill>
                <a:latin typeface="Arial" panose="020B0604020202020204" pitchFamily="34" charset="0"/>
                <a:cs typeface="Arial" panose="020B0604020202020204" pitchFamily="34" charset="0"/>
              </a:rPr>
              <a:t>4</a:t>
            </a:r>
            <a:endParaRPr lang="en-GB" dirty="0"/>
          </a:p>
        </p:txBody>
      </p:sp>
      <p:sp>
        <p:nvSpPr>
          <p:cNvPr id="3" name="Content Placeholder 2">
            <a:extLst>
              <a:ext uri="{FF2B5EF4-FFF2-40B4-BE49-F238E27FC236}">
                <a16:creationId xmlns:a16="http://schemas.microsoft.com/office/drawing/2014/main" id="{4CD7C42C-27D7-D857-5EBF-9586B67A4244}"/>
              </a:ext>
            </a:extLst>
          </p:cNvPr>
          <p:cNvSpPr>
            <a:spLocks noGrp="1"/>
          </p:cNvSpPr>
          <p:nvPr>
            <p:ph idx="1"/>
          </p:nvPr>
        </p:nvSpPr>
        <p:spPr/>
        <p:txBody>
          <a:bodyPr>
            <a:normAutofit lnSpcReduction="10000"/>
          </a:bodyPr>
          <a:lstStyle/>
          <a:p>
            <a:r>
              <a:rPr lang="en-US" dirty="0">
                <a:latin typeface="Arial" panose="020B0604020202020204" pitchFamily="34" charset="0"/>
                <a:cs typeface="Arial" panose="020B0604020202020204" pitchFamily="34" charset="0"/>
              </a:rPr>
              <a:t>Active failures encompass the unsafe acts that can be directly linked to an accident, such as (in the case of aircraft accidents, a patient fall). </a:t>
            </a:r>
          </a:p>
          <a:p>
            <a:r>
              <a:rPr lang="en-US" dirty="0">
                <a:latin typeface="Arial" panose="020B0604020202020204" pitchFamily="34" charset="0"/>
                <a:cs typeface="Arial" panose="020B0604020202020204" pitchFamily="34" charset="0"/>
              </a:rPr>
              <a:t>Latent failures include contributory factors that may lie dormant for days, weeks, or months until they contribute to the accident. </a:t>
            </a:r>
          </a:p>
          <a:p>
            <a:r>
              <a:rPr lang="en-US" dirty="0">
                <a:latin typeface="Arial" panose="020B0604020202020204" pitchFamily="34" charset="0"/>
                <a:cs typeface="Arial" panose="020B0604020202020204" pitchFamily="34" charset="0"/>
              </a:rPr>
              <a:t>Latent failures span the first three domains of failure in Reason's model.</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5850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B45F4-E228-83E4-19A3-F9F32EDC8562}"/>
              </a:ext>
            </a:extLst>
          </p:cNvPr>
          <p:cNvSpPr>
            <a:spLocks noGrp="1"/>
          </p:cNvSpPr>
          <p:nvPr>
            <p:ph type="title"/>
          </p:nvPr>
        </p:nvSpPr>
        <p:spPr/>
        <p:txBody>
          <a:bodyPr/>
          <a:lstStyle/>
          <a:p>
            <a:r>
              <a:rPr lang="en-GB" dirty="0"/>
              <a:t>Take an example of Covid-19 </a:t>
            </a:r>
          </a:p>
        </p:txBody>
      </p:sp>
      <p:pic>
        <p:nvPicPr>
          <p:cNvPr id="5" name="Content Placeholder 4" descr="Text, letter">
            <a:extLst>
              <a:ext uri="{FF2B5EF4-FFF2-40B4-BE49-F238E27FC236}">
                <a16:creationId xmlns:a16="http://schemas.microsoft.com/office/drawing/2014/main" id="{E21B1A02-AF3A-1836-08C5-98CB6E89F7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33284" y="1600200"/>
            <a:ext cx="6525432" cy="3916363"/>
          </a:xfrm>
        </p:spPr>
      </p:pic>
    </p:spTree>
    <p:extLst>
      <p:ext uri="{BB962C8B-B14F-4D97-AF65-F5344CB8AC3E}">
        <p14:creationId xmlns:p14="http://schemas.microsoft.com/office/powerpoint/2010/main" val="724048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86A90-D035-7103-E890-0A87C5CB6A03}"/>
              </a:ext>
            </a:extLst>
          </p:cNvPr>
          <p:cNvSpPr>
            <a:spLocks noGrp="1"/>
          </p:cNvSpPr>
          <p:nvPr>
            <p:ph type="title"/>
          </p:nvPr>
        </p:nvSpPr>
        <p:spPr/>
        <p:txBody>
          <a:bodyPr>
            <a:normAutofit/>
          </a:bodyPr>
          <a:lstStyle/>
          <a:p>
            <a:r>
              <a:rPr lang="en-GB" b="1" dirty="0">
                <a:solidFill>
                  <a:srgbClr val="1F1F1F"/>
                </a:solidFill>
                <a:latin typeface="Arial" panose="020B0604020202020204" pitchFamily="34" charset="0"/>
                <a:cs typeface="Arial" panose="020B0604020202020204" pitchFamily="34" charset="0"/>
              </a:rPr>
              <a:t>Summary of Swiss cheese model</a:t>
            </a:r>
          </a:p>
        </p:txBody>
      </p:sp>
      <p:sp>
        <p:nvSpPr>
          <p:cNvPr id="3" name="Content Placeholder 2">
            <a:extLst>
              <a:ext uri="{FF2B5EF4-FFF2-40B4-BE49-F238E27FC236}">
                <a16:creationId xmlns:a16="http://schemas.microsoft.com/office/drawing/2014/main" id="{B6B63F40-C962-46D4-B004-4A9F4371432E}"/>
              </a:ext>
            </a:extLst>
          </p:cNvPr>
          <p:cNvSpPr>
            <a:spLocks noGrp="1"/>
          </p:cNvSpPr>
          <p:nvPr>
            <p:ph idx="1"/>
          </p:nvPr>
        </p:nvSpPr>
        <p:spPr/>
        <p:txBody>
          <a:bodyPr>
            <a:normAutofit fontScale="25000" lnSpcReduction="20000"/>
          </a:bodyPr>
          <a:lstStyle/>
          <a:p>
            <a:pPr algn="l"/>
            <a:r>
              <a:rPr lang="en-US" sz="7200" b="0" i="0" dirty="0">
                <a:solidFill>
                  <a:srgbClr val="1F1F1F"/>
                </a:solidFill>
                <a:effectLst/>
                <a:latin typeface="Arial" panose="020B0604020202020204" pitchFamily="34" charset="0"/>
                <a:cs typeface="Arial" panose="020B0604020202020204" pitchFamily="34" charset="0"/>
              </a:rPr>
              <a:t>In this model, Reason identifies four major categories that give rise to these potential failures including organizational influences, </a:t>
            </a:r>
            <a:r>
              <a:rPr lang="en-US" sz="7200" dirty="0">
                <a:solidFill>
                  <a:srgbClr val="333333"/>
                </a:solidFill>
                <a:latin typeface="Arial" panose="020B0604020202020204" pitchFamily="34" charset="0"/>
                <a:cs typeface="Arial" panose="020B0604020202020204" pitchFamily="34" charset="0"/>
              </a:rPr>
              <a:t> </a:t>
            </a:r>
            <a:r>
              <a:rPr lang="en-US" sz="7200" b="0" i="0" dirty="0">
                <a:solidFill>
                  <a:srgbClr val="1F1F1F"/>
                </a:solidFill>
                <a:effectLst/>
                <a:latin typeface="Arial" panose="020B0604020202020204" pitchFamily="34" charset="0"/>
                <a:cs typeface="Arial" panose="020B0604020202020204" pitchFamily="34" charset="0"/>
              </a:rPr>
              <a:t>supervision, preconditions and specific actions. </a:t>
            </a:r>
          </a:p>
          <a:p>
            <a:pPr algn="l"/>
            <a:endParaRPr lang="en-US" sz="7200" b="0" i="0" dirty="0">
              <a:solidFill>
                <a:srgbClr val="333333"/>
              </a:solidFill>
              <a:effectLst/>
              <a:latin typeface="Arial" panose="020B0604020202020204" pitchFamily="34" charset="0"/>
              <a:cs typeface="Arial" panose="020B0604020202020204" pitchFamily="34" charset="0"/>
            </a:endParaRPr>
          </a:p>
          <a:p>
            <a:pPr algn="l"/>
            <a:r>
              <a:rPr lang="en-US" sz="7200" b="0" i="0" dirty="0">
                <a:solidFill>
                  <a:srgbClr val="1F1F1F"/>
                </a:solidFill>
                <a:effectLst/>
                <a:latin typeface="Arial" panose="020B0604020202020204" pitchFamily="34" charset="0"/>
                <a:cs typeface="Arial" panose="020B0604020202020204" pitchFamily="34" charset="0"/>
              </a:rPr>
              <a:t>The Reason model also includes the concepts of latent and active factors. </a:t>
            </a:r>
            <a:endParaRPr lang="en-US" sz="7200" b="0" i="0" dirty="0">
              <a:solidFill>
                <a:srgbClr val="333333"/>
              </a:solidFill>
              <a:effectLst/>
              <a:latin typeface="Arial" panose="020B0604020202020204" pitchFamily="34" charset="0"/>
              <a:cs typeface="Arial" panose="020B0604020202020204" pitchFamily="34" charset="0"/>
            </a:endParaRPr>
          </a:p>
          <a:p>
            <a:pPr lvl="1"/>
            <a:r>
              <a:rPr lang="en-US" sz="6400" b="0" i="0" dirty="0">
                <a:solidFill>
                  <a:srgbClr val="1F1F1F"/>
                </a:solidFill>
                <a:effectLst/>
                <a:latin typeface="Arial" panose="020B0604020202020204" pitchFamily="34" charset="0"/>
                <a:cs typeface="Arial" panose="020B0604020202020204" pitchFamily="34" charset="0"/>
              </a:rPr>
              <a:t>Latent factors are factors that exist, but are not recognized until an incident actually occurs such as a lack of free and open communication about potential hazards or recognized problems in an environment. </a:t>
            </a:r>
            <a:endParaRPr lang="en-US" sz="6400" b="0" i="0" dirty="0">
              <a:solidFill>
                <a:srgbClr val="333333"/>
              </a:solidFill>
              <a:effectLst/>
              <a:latin typeface="Arial" panose="020B0604020202020204" pitchFamily="34" charset="0"/>
              <a:cs typeface="Arial" panose="020B0604020202020204" pitchFamily="34" charset="0"/>
            </a:endParaRPr>
          </a:p>
          <a:p>
            <a:pPr lvl="1"/>
            <a:r>
              <a:rPr lang="en-US" sz="6400" b="0" i="0" dirty="0">
                <a:solidFill>
                  <a:srgbClr val="1F1F1F"/>
                </a:solidFill>
                <a:effectLst/>
                <a:latin typeface="Arial" panose="020B0604020202020204" pitchFamily="34" charset="0"/>
                <a:cs typeface="Arial" panose="020B0604020202020204" pitchFamily="34" charset="0"/>
              </a:rPr>
              <a:t>Active factors include direct actions that lead to a failure or an error such as giving the wrong medication to a patient. </a:t>
            </a:r>
            <a:endParaRPr lang="en-US" sz="6400" b="0" i="0" dirty="0">
              <a:solidFill>
                <a:srgbClr val="333333"/>
              </a:solidFill>
              <a:effectLst/>
              <a:latin typeface="Arial" panose="020B0604020202020204" pitchFamily="34" charset="0"/>
              <a:cs typeface="Arial" panose="020B0604020202020204" pitchFamily="34" charset="0"/>
            </a:endParaRPr>
          </a:p>
          <a:p>
            <a:endParaRPr lang="en-GB" sz="7200" dirty="0">
              <a:latin typeface="Arial" panose="020B0604020202020204" pitchFamily="34" charset="0"/>
              <a:cs typeface="Arial" panose="020B0604020202020204" pitchFamily="34" charset="0"/>
            </a:endParaRPr>
          </a:p>
          <a:p>
            <a:pPr algn="l"/>
            <a:r>
              <a:rPr lang="en-US" sz="7200" b="0" i="0" dirty="0">
                <a:solidFill>
                  <a:srgbClr val="1F1F1F"/>
                </a:solidFill>
                <a:effectLst/>
                <a:latin typeface="Arial" panose="020B0604020202020204" pitchFamily="34" charset="0"/>
                <a:cs typeface="Arial" panose="020B0604020202020204" pitchFamily="34" charset="0"/>
              </a:rPr>
              <a:t>The most interesting aspect of Reason’s model is understanding that in safety problems, a number of potential areas subject to failure actually line up and create a hole that runs through the entire slice of cheese and in the case of healthcare, an entire process. This actually happens frequently when systems are poorly designed. </a:t>
            </a:r>
          </a:p>
          <a:p>
            <a:pPr algn="l"/>
            <a:endParaRPr lang="en-US" sz="7200" b="0" i="0" dirty="0">
              <a:solidFill>
                <a:srgbClr val="333333"/>
              </a:solidFill>
              <a:effectLst/>
              <a:latin typeface="Arial" panose="020B0604020202020204" pitchFamily="34" charset="0"/>
              <a:cs typeface="Arial" panose="020B0604020202020204" pitchFamily="34" charset="0"/>
            </a:endParaRPr>
          </a:p>
          <a:p>
            <a:pPr algn="l"/>
            <a:r>
              <a:rPr lang="en-US" sz="7200" b="0" i="0" dirty="0">
                <a:solidFill>
                  <a:srgbClr val="1F1F1F"/>
                </a:solidFill>
                <a:effectLst/>
                <a:latin typeface="Arial" panose="020B0604020202020204" pitchFamily="34" charset="0"/>
                <a:cs typeface="Arial" panose="020B0604020202020204" pitchFamily="34" charset="0"/>
              </a:rPr>
              <a:t>In this model, a large hole can be thought of as a fairly high risk failure while smaller holes represent processes at lower, but still some risk of failure.</a:t>
            </a:r>
            <a:endParaRPr lang="en-US" sz="7200" b="0" i="0" dirty="0">
              <a:solidFill>
                <a:srgbClr val="333333"/>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50901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84574-5E3A-5484-22C9-BD0BCEDF029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D7701A75-4D4E-EE82-10E4-EDA9E3974FAB}"/>
              </a:ext>
            </a:extLst>
          </p:cNvPr>
          <p:cNvSpPr>
            <a:spLocks noGrp="1"/>
          </p:cNvSpPr>
          <p:nvPr>
            <p:ph idx="1"/>
          </p:nvPr>
        </p:nvSpPr>
        <p:spPr/>
        <p:txBody>
          <a:bodyPr/>
          <a:lstStyle/>
          <a:p>
            <a:pPr marL="0" indent="0" algn="ctr">
              <a:buNone/>
            </a:pPr>
            <a:r>
              <a:rPr lang="en-GB" dirty="0"/>
              <a:t>Now use Swiss model with reference to </a:t>
            </a:r>
            <a:r>
              <a:rPr lang="en-US" b="1" i="1" dirty="0">
                <a:solidFill>
                  <a:srgbClr val="1F1F1F"/>
                </a:solidFill>
                <a:effectLst/>
                <a:latin typeface="Source Sans Pro" panose="020B0503030403020204" pitchFamily="34" charset="0"/>
              </a:rPr>
              <a:t>Lewis Blackman story and discuss in the group</a:t>
            </a:r>
          </a:p>
          <a:p>
            <a:pPr marL="0" indent="0" algn="ctr">
              <a:buNone/>
            </a:pPr>
            <a:endParaRPr lang="en-US" b="1" i="1" dirty="0">
              <a:solidFill>
                <a:srgbClr val="1F1F1F"/>
              </a:solidFill>
              <a:latin typeface="Source Sans Pro" panose="020B0503030403020204" pitchFamily="34" charset="0"/>
            </a:endParaRPr>
          </a:p>
          <a:p>
            <a:pPr marL="0" indent="0" algn="ctr">
              <a:buNone/>
            </a:pPr>
            <a:endParaRPr lang="en-US" b="1" i="1" dirty="0">
              <a:solidFill>
                <a:srgbClr val="1F1F1F"/>
              </a:solidFill>
              <a:latin typeface="Source Sans Pro" panose="020B0503030403020204" pitchFamily="34" charset="0"/>
            </a:endParaRPr>
          </a:p>
          <a:p>
            <a:pPr marL="0" indent="0" algn="ctr">
              <a:buNone/>
            </a:pPr>
            <a:r>
              <a:rPr lang="en-GB" b="1" i="1" dirty="0">
                <a:solidFill>
                  <a:srgbClr val="1F1F1F"/>
                </a:solidFill>
                <a:hlinkClick r:id="rId2"/>
              </a:rPr>
              <a:t>https://centerjd.org/content/medical-malpractice-story-lewis-wardlaw-blackman</a:t>
            </a:r>
            <a:endParaRPr lang="en-GB" b="1" i="1" dirty="0">
              <a:solidFill>
                <a:srgbClr val="1F1F1F"/>
              </a:solidFill>
            </a:endParaRPr>
          </a:p>
          <a:p>
            <a:pPr marL="0" indent="0" algn="ctr">
              <a:buNone/>
            </a:pPr>
            <a:endParaRPr lang="en-GB" b="1" i="1" dirty="0"/>
          </a:p>
        </p:txBody>
      </p:sp>
    </p:spTree>
    <p:extLst>
      <p:ext uri="{BB962C8B-B14F-4D97-AF65-F5344CB8AC3E}">
        <p14:creationId xmlns:p14="http://schemas.microsoft.com/office/powerpoint/2010/main" val="6428804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1C55B-65A5-258A-58F6-18B40A1318DA}"/>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Root Cause Analysis…1</a:t>
            </a:r>
          </a:p>
        </p:txBody>
      </p:sp>
      <p:sp>
        <p:nvSpPr>
          <p:cNvPr id="3" name="Content Placeholder 2">
            <a:extLst>
              <a:ext uri="{FF2B5EF4-FFF2-40B4-BE49-F238E27FC236}">
                <a16:creationId xmlns:a16="http://schemas.microsoft.com/office/drawing/2014/main" id="{C6E445F9-B896-AE78-6CD6-81EA4340D3FA}"/>
              </a:ext>
            </a:extLst>
          </p:cNvPr>
          <p:cNvSpPr>
            <a:spLocks noGrp="1"/>
          </p:cNvSpPr>
          <p:nvPr>
            <p:ph idx="1"/>
          </p:nvPr>
        </p:nvSpPr>
        <p:spPr>
          <a:xfrm>
            <a:off x="609600" y="1489753"/>
            <a:ext cx="10972800" cy="4027480"/>
          </a:xfrm>
        </p:spPr>
        <p:txBody>
          <a:bodyPr>
            <a:normAutofit fontScale="77500" lnSpcReduction="20000"/>
          </a:bodyPr>
          <a:lstStyle/>
          <a:p>
            <a:r>
              <a:rPr lang="en-US" b="1" dirty="0">
                <a:latin typeface="Arial" panose="020B0604020202020204" pitchFamily="34" charset="0"/>
                <a:cs typeface="Arial" panose="020B0604020202020204" pitchFamily="34" charset="0"/>
              </a:rPr>
              <a:t>Root Cause Analysis</a:t>
            </a:r>
            <a:r>
              <a:rPr lang="en-US" dirty="0">
                <a:latin typeface="Arial" panose="020B0604020202020204" pitchFamily="34" charset="0"/>
                <a:cs typeface="Arial" panose="020B0604020202020204" pitchFamily="34" charset="0"/>
              </a:rPr>
              <a:t> (RCA) “is a structured method used to analyze serious adverse events” in healthcare.</a:t>
            </a:r>
          </a:p>
          <a:p>
            <a:r>
              <a:rPr lang="en-US" dirty="0">
                <a:latin typeface="Arial" panose="020B0604020202020204" pitchFamily="34" charset="0"/>
                <a:cs typeface="Arial" panose="020B0604020202020204" pitchFamily="34" charset="0"/>
              </a:rPr>
              <a:t>The goal of an RCA is to identify any underlying problems in </a:t>
            </a:r>
            <a:r>
              <a:rPr lang="en-US" b="1" dirty="0">
                <a:latin typeface="Arial" panose="020B0604020202020204" pitchFamily="34" charset="0"/>
                <a:cs typeface="Arial" panose="020B0604020202020204" pitchFamily="34" charset="0"/>
              </a:rPr>
              <a:t>processes</a:t>
            </a:r>
            <a:r>
              <a:rPr lang="en-US" dirty="0">
                <a:latin typeface="Arial" panose="020B0604020202020204" pitchFamily="34" charset="0"/>
                <a:cs typeface="Arial" panose="020B0604020202020204" pitchFamily="34" charset="0"/>
              </a:rPr>
              <a:t> that increase the likelihood of an error with a non-punitive approach.   </a:t>
            </a:r>
          </a:p>
          <a:p>
            <a:r>
              <a:rPr lang="en-US" dirty="0">
                <a:latin typeface="Arial" panose="020B0604020202020204" pitchFamily="34" charset="0"/>
                <a:cs typeface="Arial" panose="020B0604020202020204" pitchFamily="34" charset="0"/>
              </a:rPr>
              <a:t>When done effectively, an RCA can identify factors that contributed to an adverse event so that measures can be put in place to address contributing factors, improve patient/client safety, reduce incidences happening in the future and reducing the costs associated with risk.</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Such as fishbone analysis, 5 whys, Human Factor Analysis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065889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1C55B-65A5-258A-58F6-18B40A1318DA}"/>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Root Cause Analysis…2 </a:t>
            </a:r>
          </a:p>
        </p:txBody>
      </p:sp>
      <p:sp>
        <p:nvSpPr>
          <p:cNvPr id="3" name="Content Placeholder 2">
            <a:extLst>
              <a:ext uri="{FF2B5EF4-FFF2-40B4-BE49-F238E27FC236}">
                <a16:creationId xmlns:a16="http://schemas.microsoft.com/office/drawing/2014/main" id="{C6E445F9-B896-AE78-6CD6-81EA4340D3FA}"/>
              </a:ext>
            </a:extLst>
          </p:cNvPr>
          <p:cNvSpPr>
            <a:spLocks noGrp="1"/>
          </p:cNvSpPr>
          <p:nvPr>
            <p:ph idx="1"/>
          </p:nvPr>
        </p:nvSpPr>
        <p:spPr>
          <a:xfrm>
            <a:off x="609600" y="1489753"/>
            <a:ext cx="10972800" cy="4027480"/>
          </a:xfrm>
        </p:spPr>
        <p:txBody>
          <a:bodyPr>
            <a:normAutofit/>
          </a:bodyPr>
          <a:lstStyle/>
          <a:p>
            <a:r>
              <a:rPr lang="en-US" dirty="0">
                <a:latin typeface="Arial" panose="020B0604020202020204" pitchFamily="34" charset="0"/>
                <a:cs typeface="Arial" panose="020B0604020202020204" pitchFamily="34" charset="0"/>
              </a:rPr>
              <a:t>Several tools for Root Cause Analysis have been used in Health and social care</a:t>
            </a:r>
          </a:p>
          <a:p>
            <a:pPr lvl="1"/>
            <a:r>
              <a:rPr lang="en-GB" dirty="0">
                <a:latin typeface="Arial" panose="020B0604020202020204" pitchFamily="34" charset="0"/>
                <a:cs typeface="Arial" panose="020B0604020202020204" pitchFamily="34" charset="0"/>
              </a:rPr>
              <a:t>Such as fishbone analysis and 5 whys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9312541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D6B3F-D697-3C80-B245-5355E08CCCE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Fishbone Analysis…</a:t>
            </a:r>
            <a:r>
              <a:rPr lang="en-GB" sz="3600" b="1" dirty="0">
                <a:latin typeface="Arial" panose="020B0604020202020204" pitchFamily="34" charset="0"/>
                <a:cs typeface="Arial" panose="020B0604020202020204" pitchFamily="34" charset="0"/>
              </a:rPr>
              <a:t>1</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B1AD33-8AA6-AAE2-3815-200C62D87224}"/>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Fishbone analysis diagrams are also known as Ishikawa diagrams. </a:t>
            </a:r>
          </a:p>
          <a:p>
            <a:pPr lvl="1"/>
            <a:r>
              <a:rPr lang="en-US" dirty="0">
                <a:latin typeface="Arial" panose="020B0604020202020204" pitchFamily="34" charset="0"/>
                <a:cs typeface="Arial" panose="020B0604020202020204" pitchFamily="34" charset="0"/>
              </a:rPr>
              <a:t>The name of the creator is Kaoru Ishikawa- a Japanese organizational theorist and a professor in the engineering</a:t>
            </a:r>
          </a:p>
          <a:p>
            <a:r>
              <a:rPr lang="en-US" dirty="0">
                <a:latin typeface="Arial" panose="020B0604020202020204" pitchFamily="34" charset="0"/>
                <a:cs typeface="Arial" panose="020B0604020202020204" pitchFamily="34" charset="0"/>
              </a:rPr>
              <a:t>They are a visual tool that helps individuals and teams captured and understand the root causes to a specific problem.</a:t>
            </a:r>
          </a:p>
          <a:p>
            <a:pPr marL="0" indent="0">
              <a:buNone/>
            </a:pPr>
            <a:endParaRPr lang="en-US" dirty="0"/>
          </a:p>
        </p:txBody>
      </p:sp>
    </p:spTree>
    <p:extLst>
      <p:ext uri="{BB962C8B-B14F-4D97-AF65-F5344CB8AC3E}">
        <p14:creationId xmlns:p14="http://schemas.microsoft.com/office/powerpoint/2010/main" val="521514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8ECFA72-C9F4-B2FF-426E-6D933B6F9AC8}"/>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2589088" y="892210"/>
            <a:ext cx="7687459" cy="5965790"/>
          </a:xfrm>
        </p:spPr>
      </p:pic>
      <p:sp>
        <p:nvSpPr>
          <p:cNvPr id="4" name="Title 1">
            <a:extLst>
              <a:ext uri="{FF2B5EF4-FFF2-40B4-BE49-F238E27FC236}">
                <a16:creationId xmlns:a16="http://schemas.microsoft.com/office/drawing/2014/main" id="{282FAF2F-C589-44BD-9F2B-914E5881C1E3}"/>
              </a:ext>
            </a:extLst>
          </p:cNvPr>
          <p:cNvSpPr>
            <a:spLocks noGrp="1"/>
          </p:cNvSpPr>
          <p:nvPr>
            <p:ph type="title"/>
          </p:nvPr>
        </p:nvSpPr>
        <p:spPr>
          <a:xfrm>
            <a:off x="525694" y="-74683"/>
            <a:ext cx="10972800" cy="752777"/>
          </a:xfrm>
        </p:spPr>
        <p:txBody>
          <a:bodyPr>
            <a:normAutofit fontScale="90000"/>
          </a:bodyPr>
          <a:lstStyle/>
          <a:p>
            <a:r>
              <a:rPr lang="en-GB" b="1" dirty="0">
                <a:latin typeface="Arial" panose="020B0604020202020204" pitchFamily="34" charset="0"/>
                <a:cs typeface="Arial" panose="020B0604020202020204" pitchFamily="34" charset="0"/>
              </a:rPr>
              <a:t>Fishbone Analysis…2</a:t>
            </a:r>
          </a:p>
        </p:txBody>
      </p:sp>
    </p:spTree>
    <p:extLst>
      <p:ext uri="{BB962C8B-B14F-4D97-AF65-F5344CB8AC3E}">
        <p14:creationId xmlns:p14="http://schemas.microsoft.com/office/powerpoint/2010/main" val="4003778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DE58F-CA49-AE3E-1549-9847FE9763D7}"/>
              </a:ext>
            </a:extLst>
          </p:cNvPr>
          <p:cNvSpPr>
            <a:spLocks noGrp="1"/>
          </p:cNvSpPr>
          <p:nvPr>
            <p:ph type="title"/>
          </p:nvPr>
        </p:nvSpPr>
        <p:spPr>
          <a:xfrm>
            <a:off x="609600" y="274638"/>
            <a:ext cx="10972800" cy="1143000"/>
          </a:xfrm>
        </p:spPr>
        <p:txBody>
          <a:bodyPr anchor="ctr">
            <a:normAutofit/>
          </a:bodyPr>
          <a:lstStyle/>
          <a:p>
            <a:r>
              <a:rPr lang="en-GB" b="1" dirty="0">
                <a:latin typeface="Arial" panose="020B0604020202020204" pitchFamily="34" charset="0"/>
                <a:cs typeface="Arial" panose="020B0604020202020204" pitchFamily="34" charset="0"/>
              </a:rPr>
              <a:t>Types of Fishbone…1 </a:t>
            </a:r>
          </a:p>
        </p:txBody>
      </p:sp>
      <p:sp>
        <p:nvSpPr>
          <p:cNvPr id="3" name="Content Placeholder 2">
            <a:extLst>
              <a:ext uri="{FF2B5EF4-FFF2-40B4-BE49-F238E27FC236}">
                <a16:creationId xmlns:a16="http://schemas.microsoft.com/office/drawing/2014/main" id="{30009A2F-9F5D-4B0B-8370-AD6D457947AF}"/>
              </a:ext>
            </a:extLst>
          </p:cNvPr>
          <p:cNvSpPr>
            <a:spLocks noGrp="1"/>
          </p:cNvSpPr>
          <p:nvPr>
            <p:ph sz="half" idx="1"/>
          </p:nvPr>
        </p:nvSpPr>
        <p:spPr>
          <a:xfrm>
            <a:off x="609600" y="1600201"/>
            <a:ext cx="5384800" cy="3989040"/>
          </a:xfrm>
        </p:spPr>
        <p:txBody>
          <a:bodyPr>
            <a:normAutofit/>
          </a:bodyPr>
          <a:lstStyle/>
          <a:p>
            <a:pPr>
              <a:lnSpc>
                <a:spcPct val="90000"/>
              </a:lnSpc>
            </a:pPr>
            <a:r>
              <a:rPr lang="en-US" sz="2000" b="1" i="0" dirty="0">
                <a:effectLst/>
                <a:latin typeface="Arial" panose="020B0604020202020204" pitchFamily="34" charset="0"/>
                <a:cs typeface="Arial" panose="020B0604020202020204" pitchFamily="34" charset="0"/>
              </a:rPr>
              <a:t>M/1E (Standard Manufacturing) Fishbone Diagram</a:t>
            </a:r>
          </a:p>
          <a:p>
            <a:pPr marL="0" indent="0">
              <a:lnSpc>
                <a:spcPct val="90000"/>
              </a:lnSpc>
              <a:buNone/>
            </a:pPr>
            <a:r>
              <a:rPr lang="en-US" sz="2000" b="0" i="0" dirty="0">
                <a:effectLst/>
                <a:latin typeface="Arial" panose="020B0604020202020204" pitchFamily="34" charset="0"/>
                <a:cs typeface="Arial" panose="020B0604020202020204" pitchFamily="34" charset="0"/>
              </a:rPr>
              <a:t>Most of the time, manufacturing teams will use these six categories in their Fishbone Diagrams: Machine</a:t>
            </a:r>
          </a:p>
          <a:p>
            <a:pPr lvl="2">
              <a:lnSpc>
                <a:spcPct val="90000"/>
              </a:lnSpc>
              <a:buFont typeface="Wingdings" panose="05000000000000000000" pitchFamily="2" charset="2"/>
              <a:buChar char="§"/>
            </a:pPr>
            <a:r>
              <a:rPr lang="en-US" b="0" i="0" dirty="0">
                <a:effectLst/>
                <a:latin typeface="Arial" panose="020B0604020202020204" pitchFamily="34" charset="0"/>
                <a:cs typeface="Arial" panose="020B0604020202020204" pitchFamily="34" charset="0"/>
              </a:rPr>
              <a:t>Methods</a:t>
            </a:r>
          </a:p>
          <a:p>
            <a:pPr lvl="2">
              <a:lnSpc>
                <a:spcPct val="90000"/>
              </a:lnSpc>
              <a:buFont typeface="Wingdings" panose="05000000000000000000" pitchFamily="2" charset="2"/>
              <a:buChar char="§"/>
            </a:pPr>
            <a:r>
              <a:rPr lang="en-US" b="0" i="0" dirty="0">
                <a:effectLst/>
                <a:latin typeface="Arial" panose="020B0604020202020204" pitchFamily="34" charset="0"/>
                <a:cs typeface="Arial" panose="020B0604020202020204" pitchFamily="34" charset="0"/>
              </a:rPr>
              <a:t>Measurements</a:t>
            </a:r>
            <a:endParaRPr lang="en-US" dirty="0">
              <a:latin typeface="Arial" panose="020B0604020202020204" pitchFamily="34" charset="0"/>
              <a:cs typeface="Arial" panose="020B0604020202020204" pitchFamily="34" charset="0"/>
            </a:endParaRPr>
          </a:p>
          <a:p>
            <a:pPr lvl="2">
              <a:lnSpc>
                <a:spcPct val="90000"/>
              </a:lnSpc>
              <a:buFont typeface="Wingdings" panose="05000000000000000000" pitchFamily="2" charset="2"/>
              <a:buChar char="§"/>
            </a:pPr>
            <a:r>
              <a:rPr lang="en-US" b="0" i="0" dirty="0">
                <a:effectLst/>
                <a:latin typeface="Arial" panose="020B0604020202020204" pitchFamily="34" charset="0"/>
                <a:cs typeface="Arial" panose="020B0604020202020204" pitchFamily="34" charset="0"/>
              </a:rPr>
              <a:t>Materials</a:t>
            </a:r>
          </a:p>
          <a:p>
            <a:pPr lvl="2">
              <a:lnSpc>
                <a:spcPct val="90000"/>
              </a:lnSpc>
              <a:buFont typeface="Wingdings" panose="05000000000000000000" pitchFamily="2" charset="2"/>
              <a:buChar char="§"/>
            </a:pPr>
            <a:r>
              <a:rPr lang="en-US" b="0" i="0" dirty="0">
                <a:effectLst/>
                <a:latin typeface="Arial" panose="020B0604020202020204" pitchFamily="34" charset="0"/>
                <a:cs typeface="Arial" panose="020B0604020202020204" pitchFamily="34" charset="0"/>
              </a:rPr>
              <a:t>Manpower</a:t>
            </a:r>
            <a:endParaRPr lang="en-US" dirty="0">
              <a:latin typeface="Arial" panose="020B0604020202020204" pitchFamily="34" charset="0"/>
              <a:cs typeface="Arial" panose="020B0604020202020204" pitchFamily="34" charset="0"/>
            </a:endParaRPr>
          </a:p>
          <a:p>
            <a:pPr lvl="2">
              <a:lnSpc>
                <a:spcPct val="90000"/>
              </a:lnSpc>
              <a:buFont typeface="Wingdings" panose="05000000000000000000" pitchFamily="2" charset="2"/>
              <a:buChar char="§"/>
            </a:pPr>
            <a:r>
              <a:rPr lang="en-US" b="0" i="0" dirty="0">
                <a:effectLst/>
                <a:latin typeface="Arial" panose="020B0604020202020204" pitchFamily="34" charset="0"/>
                <a:cs typeface="Arial" panose="020B0604020202020204" pitchFamily="34" charset="0"/>
              </a:rPr>
              <a:t>Environment. </a:t>
            </a:r>
          </a:p>
          <a:p>
            <a:pPr marL="114300" indent="0">
              <a:lnSpc>
                <a:spcPct val="90000"/>
              </a:lnSpc>
              <a:buNone/>
            </a:pPr>
            <a:r>
              <a:rPr lang="en-US" sz="2000" b="0" i="0" dirty="0">
                <a:effectLst/>
                <a:latin typeface="Arial" panose="020B0604020202020204" pitchFamily="34" charset="0"/>
                <a:cs typeface="Arial" panose="020B0604020202020204" pitchFamily="34" charset="0"/>
              </a:rPr>
              <a:t>It covers all the major aspects we come across in a manufacturing setting.</a:t>
            </a:r>
          </a:p>
          <a:p>
            <a:pPr marL="0" indent="0">
              <a:lnSpc>
                <a:spcPct val="90000"/>
              </a:lnSpc>
              <a:buNone/>
            </a:pPr>
            <a:endParaRPr lang="en-GB" sz="2400" dirty="0"/>
          </a:p>
        </p:txBody>
      </p:sp>
      <p:pic>
        <p:nvPicPr>
          <p:cNvPr id="3074" name="Picture 2">
            <a:extLst>
              <a:ext uri="{FF2B5EF4-FFF2-40B4-BE49-F238E27FC236}">
                <a16:creationId xmlns:a16="http://schemas.microsoft.com/office/drawing/2014/main" id="{9F64BA55-E9BE-962F-7D80-12617907949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2484543"/>
            <a:ext cx="5384800" cy="2220355"/>
          </a:xfrm>
          <a:prstGeom prst="rect">
            <a:avLst/>
          </a:prstGeom>
          <a:solidFill>
            <a:srgbClr val="FFFFFF"/>
          </a:solidFill>
        </p:spPr>
      </p:pic>
    </p:spTree>
    <p:extLst>
      <p:ext uri="{BB962C8B-B14F-4D97-AF65-F5344CB8AC3E}">
        <p14:creationId xmlns:p14="http://schemas.microsoft.com/office/powerpoint/2010/main" val="3199481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3" name="Title 1">
            <a:extLst>
              <a:ext uri="{FF2B5EF4-FFF2-40B4-BE49-F238E27FC236}">
                <a16:creationId xmlns:a16="http://schemas.microsoft.com/office/drawing/2014/main" id="{2716E865-8297-A794-0108-24583E1661E6}"/>
              </a:ext>
            </a:extLst>
          </p:cNvPr>
          <p:cNvSpPr>
            <a:spLocks noGrp="1"/>
          </p:cNvSpPr>
          <p:nvPr>
            <p:ph type="title"/>
          </p:nvPr>
        </p:nvSpPr>
        <p:spPr>
          <a:xfrm>
            <a:off x="609600" y="274638"/>
            <a:ext cx="10972800" cy="1143000"/>
          </a:xfrm>
        </p:spPr>
        <p:txBody>
          <a:bodyPr/>
          <a:lstStyle/>
          <a:p>
            <a:r>
              <a:rPr lang="en-GB" b="1" dirty="0">
                <a:latin typeface="Arial" panose="020B0604020202020204" pitchFamily="34" charset="0"/>
                <a:cs typeface="Arial" panose="020B0604020202020204" pitchFamily="34" charset="0"/>
              </a:rPr>
              <a:t>Types of Fishbone…2</a:t>
            </a:r>
            <a:endParaRPr lang="en-US" dirty="0"/>
          </a:p>
        </p:txBody>
      </p:sp>
      <p:sp>
        <p:nvSpPr>
          <p:cNvPr id="3" name="Content Placeholder 2">
            <a:extLst>
              <a:ext uri="{FF2B5EF4-FFF2-40B4-BE49-F238E27FC236}">
                <a16:creationId xmlns:a16="http://schemas.microsoft.com/office/drawing/2014/main" id="{6AE5F6DF-08A6-DBEF-83B7-9575D9001957}"/>
              </a:ext>
            </a:extLst>
          </p:cNvPr>
          <p:cNvSpPr>
            <a:spLocks noGrp="1"/>
          </p:cNvSpPr>
          <p:nvPr>
            <p:ph sz="half" idx="1"/>
          </p:nvPr>
        </p:nvSpPr>
        <p:spPr>
          <a:xfrm>
            <a:off x="609600" y="1600201"/>
            <a:ext cx="5384800" cy="3989040"/>
          </a:xfrm>
        </p:spPr>
        <p:txBody>
          <a:bodyPr>
            <a:normAutofit fontScale="92500" lnSpcReduction="10000"/>
          </a:bodyPr>
          <a:lstStyle/>
          <a:p>
            <a:pPr marL="0" indent="0">
              <a:lnSpc>
                <a:spcPct val="90000"/>
              </a:lnSpc>
              <a:buNone/>
            </a:pPr>
            <a:r>
              <a:rPr lang="en-US" sz="2600" b="1" i="0" dirty="0">
                <a:effectLst/>
              </a:rPr>
              <a:t>Simple Fishbone Diagram:</a:t>
            </a:r>
          </a:p>
          <a:p>
            <a:pPr>
              <a:lnSpc>
                <a:spcPct val="90000"/>
              </a:lnSpc>
            </a:pPr>
            <a:r>
              <a:rPr lang="en-US" sz="2600" b="0" i="0" dirty="0">
                <a:effectLst/>
              </a:rPr>
              <a:t>This version doesn’t have any predetermined categories, so it is the most flexible. </a:t>
            </a:r>
          </a:p>
          <a:p>
            <a:pPr>
              <a:lnSpc>
                <a:spcPct val="90000"/>
              </a:lnSpc>
            </a:pPr>
            <a:r>
              <a:rPr lang="en-US" sz="2600" b="0" i="0" dirty="0">
                <a:effectLst/>
              </a:rPr>
              <a:t>Rather than starting with the method, materials, etc. the team starts by thinking of their own categories. </a:t>
            </a:r>
          </a:p>
          <a:p>
            <a:pPr>
              <a:lnSpc>
                <a:spcPct val="90000"/>
              </a:lnSpc>
            </a:pPr>
            <a:r>
              <a:rPr lang="en-US" sz="2600" b="0" i="0" dirty="0">
                <a:effectLst/>
              </a:rPr>
              <a:t>It leaves everything open to be specific to the topic at hand. That means any team could use it for any reason.</a:t>
            </a:r>
            <a:endParaRPr lang="en-GB" sz="2600" dirty="0"/>
          </a:p>
        </p:txBody>
      </p:sp>
      <p:pic>
        <p:nvPicPr>
          <p:cNvPr id="4098" name="Picture 2">
            <a:extLst>
              <a:ext uri="{FF2B5EF4-FFF2-40B4-BE49-F238E27FC236}">
                <a16:creationId xmlns:a16="http://schemas.microsoft.com/office/drawing/2014/main" id="{CE6B005E-014B-53E6-FDE2-CA4203BDD985}"/>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197600" y="2442037"/>
            <a:ext cx="5384800" cy="2305367"/>
          </a:xfrm>
          <a:prstGeom prst="rect">
            <a:avLst/>
          </a:prstGeom>
          <a:solidFill>
            <a:srgbClr val="FFFFFF"/>
          </a:solidFill>
        </p:spPr>
      </p:pic>
    </p:spTree>
    <p:extLst>
      <p:ext uri="{BB962C8B-B14F-4D97-AF65-F5344CB8AC3E}">
        <p14:creationId xmlns:p14="http://schemas.microsoft.com/office/powerpoint/2010/main" val="30389964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7" name="Title 1">
            <a:extLst>
              <a:ext uri="{FF2B5EF4-FFF2-40B4-BE49-F238E27FC236}">
                <a16:creationId xmlns:a16="http://schemas.microsoft.com/office/drawing/2014/main" id="{5372D916-AAF4-B955-E8C4-2E54679FA55F}"/>
              </a:ext>
            </a:extLst>
          </p:cNvPr>
          <p:cNvSpPr>
            <a:spLocks noGrp="1"/>
          </p:cNvSpPr>
          <p:nvPr>
            <p:ph type="title"/>
          </p:nvPr>
        </p:nvSpPr>
        <p:spPr>
          <a:xfrm>
            <a:off x="609600" y="274638"/>
            <a:ext cx="10972800" cy="1143000"/>
          </a:xfrm>
        </p:spPr>
        <p:txBody>
          <a:bodyPr/>
          <a:lstStyle/>
          <a:p>
            <a:r>
              <a:rPr lang="en-GB" b="1" dirty="0">
                <a:latin typeface="Arial" panose="020B0604020202020204" pitchFamily="34" charset="0"/>
                <a:cs typeface="Arial" panose="020B0604020202020204" pitchFamily="34" charset="0"/>
              </a:rPr>
              <a:t>Types of Fishbone…3</a:t>
            </a:r>
            <a:endParaRPr lang="en-US" dirty="0"/>
          </a:p>
        </p:txBody>
      </p:sp>
      <p:sp>
        <p:nvSpPr>
          <p:cNvPr id="3" name="Content Placeholder 2">
            <a:extLst>
              <a:ext uri="{FF2B5EF4-FFF2-40B4-BE49-F238E27FC236}">
                <a16:creationId xmlns:a16="http://schemas.microsoft.com/office/drawing/2014/main" id="{026B8FC4-44DC-36C4-607F-7E3F939483EA}"/>
              </a:ext>
            </a:extLst>
          </p:cNvPr>
          <p:cNvSpPr>
            <a:spLocks noGrp="1"/>
          </p:cNvSpPr>
          <p:nvPr>
            <p:ph sz="half" idx="1"/>
          </p:nvPr>
        </p:nvSpPr>
        <p:spPr>
          <a:xfrm>
            <a:off x="609600" y="1600201"/>
            <a:ext cx="5384800" cy="3989040"/>
          </a:xfrm>
        </p:spPr>
        <p:txBody>
          <a:bodyPr>
            <a:normAutofit/>
          </a:bodyPr>
          <a:lstStyle/>
          <a:p>
            <a:pPr>
              <a:lnSpc>
                <a:spcPct val="90000"/>
              </a:lnSpc>
            </a:pPr>
            <a:r>
              <a:rPr lang="en-US" sz="2200" b="1" i="0" dirty="0">
                <a:effectLst/>
              </a:rPr>
              <a:t>The 4S Fishbone Diagram</a:t>
            </a:r>
          </a:p>
          <a:p>
            <a:pPr>
              <a:lnSpc>
                <a:spcPct val="90000"/>
              </a:lnSpc>
            </a:pPr>
            <a:r>
              <a:rPr lang="en-US" sz="2200" b="0" i="0" dirty="0">
                <a:effectLst/>
              </a:rPr>
              <a:t>This is often used in a service organization and include categories like systems, surroundings (like environment or mother nature in other versions), skills (people), suppliers.</a:t>
            </a:r>
          </a:p>
          <a:p>
            <a:pPr>
              <a:lnSpc>
                <a:spcPct val="90000"/>
              </a:lnSpc>
            </a:pPr>
            <a:r>
              <a:rPr lang="en-US" sz="2200" b="0" i="0" dirty="0">
                <a:effectLst/>
              </a:rPr>
              <a:t> It could also be helpful in the internal services in a manufacturing plant, which can be especially helpful if your goal is to include the entire facility in using the Fishbone Diagram as a problem-solving tool.</a:t>
            </a:r>
          </a:p>
          <a:p>
            <a:pPr>
              <a:lnSpc>
                <a:spcPct val="90000"/>
              </a:lnSpc>
            </a:pPr>
            <a:endParaRPr lang="en-GB" sz="2200" dirty="0"/>
          </a:p>
        </p:txBody>
      </p:sp>
      <p:pic>
        <p:nvPicPr>
          <p:cNvPr id="5122" name="Picture 2">
            <a:extLst>
              <a:ext uri="{FF2B5EF4-FFF2-40B4-BE49-F238E27FC236}">
                <a16:creationId xmlns:a16="http://schemas.microsoft.com/office/drawing/2014/main" id="{924BAFA8-05F1-7F34-8B0B-C9E018B1277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197600" y="2456965"/>
            <a:ext cx="5384800" cy="2275512"/>
          </a:xfrm>
          <a:prstGeom prst="rect">
            <a:avLst/>
          </a:prstGeom>
          <a:solidFill>
            <a:srgbClr val="FFFFFF"/>
          </a:solidFill>
        </p:spPr>
      </p:pic>
    </p:spTree>
    <p:extLst>
      <p:ext uri="{BB962C8B-B14F-4D97-AF65-F5344CB8AC3E}">
        <p14:creationId xmlns:p14="http://schemas.microsoft.com/office/powerpoint/2010/main" val="17878674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1" name="Title 1">
            <a:extLst>
              <a:ext uri="{FF2B5EF4-FFF2-40B4-BE49-F238E27FC236}">
                <a16:creationId xmlns:a16="http://schemas.microsoft.com/office/drawing/2014/main" id="{452249CD-0C1E-25F3-1C20-78311DCFC708}"/>
              </a:ext>
            </a:extLst>
          </p:cNvPr>
          <p:cNvSpPr>
            <a:spLocks noGrp="1"/>
          </p:cNvSpPr>
          <p:nvPr>
            <p:ph type="title"/>
          </p:nvPr>
        </p:nvSpPr>
        <p:spPr>
          <a:xfrm>
            <a:off x="609600" y="274638"/>
            <a:ext cx="10972800" cy="1143000"/>
          </a:xfrm>
        </p:spPr>
        <p:txBody>
          <a:bodyPr/>
          <a:lstStyle/>
          <a:p>
            <a:r>
              <a:rPr lang="en-GB" b="1" dirty="0">
                <a:latin typeface="Arial" panose="020B0604020202020204" pitchFamily="34" charset="0"/>
                <a:cs typeface="Arial" panose="020B0604020202020204" pitchFamily="34" charset="0"/>
              </a:rPr>
              <a:t>Types of Fishbone…4</a:t>
            </a:r>
            <a:endParaRPr lang="en-US" dirty="0"/>
          </a:p>
        </p:txBody>
      </p:sp>
      <p:sp>
        <p:nvSpPr>
          <p:cNvPr id="5" name="Rectangle 1">
            <a:extLst>
              <a:ext uri="{FF2B5EF4-FFF2-40B4-BE49-F238E27FC236}">
                <a16:creationId xmlns:a16="http://schemas.microsoft.com/office/drawing/2014/main" id="{17CC260D-7879-2272-0525-28AF8A7B9EFA}"/>
              </a:ext>
            </a:extLst>
          </p:cNvPr>
          <p:cNvSpPr>
            <a:spLocks noChangeArrowheads="1"/>
          </p:cNvSpPr>
          <p:nvPr/>
        </p:nvSpPr>
        <p:spPr bwMode="auto">
          <a:xfrm>
            <a:off x="609600" y="1600201"/>
            <a:ext cx="5384800" cy="3989040"/>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2400" b="1" i="0" u="none" strike="noStrike" cap="none" normalizeH="0" baseline="0" dirty="0">
                <a:ln>
                  <a:noFill/>
                </a:ln>
                <a:effectLst/>
                <a:latin typeface="+mn-lt"/>
              </a:rPr>
              <a:t>8P Fishbone Diagram</a:t>
            </a:r>
          </a:p>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2400" b="0" i="0" u="none" strike="noStrike" cap="none" normalizeH="0" baseline="0" dirty="0">
                <a:ln>
                  <a:noFill/>
                </a:ln>
                <a:effectLst/>
                <a:latin typeface="+mn-lt"/>
              </a:rPr>
              <a:t>As you might imagine based on other Lean Manufacturing tools, the 8P Fishbone Diagram got its name from its eight categories and they all begin with “P:” </a:t>
            </a:r>
          </a:p>
          <a:p>
            <a:pPr marL="0" marR="0" lvl="0" indent="0" eaLnBrk="1" fontAlgn="base" hangingPunct="1">
              <a:lnSpc>
                <a:spcPct val="90000"/>
              </a:lnSpc>
              <a:spcBef>
                <a:spcPct val="20000"/>
              </a:spcBef>
              <a:spcAft>
                <a:spcPct val="0"/>
              </a:spcAft>
              <a:buClrTx/>
              <a:buSzTx/>
              <a:buFont typeface="Arial" pitchFamily="34" charset="0"/>
              <a:buNone/>
              <a:tabLst/>
            </a:pPr>
            <a:endParaRPr lang="en-US" altLang="en-US" sz="2400" dirty="0">
              <a:latin typeface="+mn-lt"/>
            </a:endParaRPr>
          </a:p>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2400" b="0" i="0" u="none" strike="noStrike" cap="none" normalizeH="0" baseline="0" dirty="0">
                <a:ln>
                  <a:noFill/>
                </a:ln>
                <a:effectLst/>
                <a:latin typeface="+mn-lt"/>
              </a:rPr>
              <a:t>This is also popular in administrative functions and the service industry.</a:t>
            </a:r>
          </a:p>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2400" b="0" i="0" u="none" strike="noStrike" cap="none" normalizeH="0" baseline="0" dirty="0">
                <a:ln>
                  <a:noFill/>
                </a:ln>
                <a:effectLst/>
                <a:latin typeface="+mn-lt"/>
              </a:rPr>
              <a:t>              </a:t>
            </a:r>
          </a:p>
        </p:txBody>
      </p:sp>
      <p:pic>
        <p:nvPicPr>
          <p:cNvPr id="6146" name="Picture 2">
            <a:extLst>
              <a:ext uri="{FF2B5EF4-FFF2-40B4-BE49-F238E27FC236}">
                <a16:creationId xmlns:a16="http://schemas.microsoft.com/office/drawing/2014/main" id="{34865356-FF4E-7E12-8962-245FB078D7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97600" y="2461527"/>
            <a:ext cx="5384800" cy="2266387"/>
          </a:xfrm>
          <a:prstGeom prst="rect">
            <a:avLst/>
          </a:prstGeom>
          <a:solidFill>
            <a:srgbClr val="FFFFFF"/>
          </a:solidFill>
        </p:spPr>
      </p:pic>
    </p:spTree>
    <p:extLst>
      <p:ext uri="{BB962C8B-B14F-4D97-AF65-F5344CB8AC3E}">
        <p14:creationId xmlns:p14="http://schemas.microsoft.com/office/powerpoint/2010/main" val="3311059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BA22CB4-E8F0-5164-BE55-31BC57EE3193}"/>
              </a:ext>
            </a:extLst>
          </p:cNvPr>
          <p:cNvSpPr>
            <a:spLocks noGrp="1"/>
          </p:cNvSpPr>
          <p:nvPr>
            <p:ph type="title"/>
          </p:nvPr>
        </p:nvSpPr>
        <p:spPr/>
        <p:txBody>
          <a:bodyPr>
            <a:normAutofit fontScale="90000"/>
          </a:bodyPr>
          <a:lstStyle/>
          <a:p>
            <a:r>
              <a:rPr lang="en-GB" b="1" dirty="0"/>
              <a:t>Advantages and Disadvantages of Fishbone Analysis</a:t>
            </a:r>
            <a:endParaRPr lang="en-GB" dirty="0"/>
          </a:p>
        </p:txBody>
      </p:sp>
      <p:graphicFrame>
        <p:nvGraphicFramePr>
          <p:cNvPr id="7" name="Table 6">
            <a:extLst>
              <a:ext uri="{FF2B5EF4-FFF2-40B4-BE49-F238E27FC236}">
                <a16:creationId xmlns:a16="http://schemas.microsoft.com/office/drawing/2014/main" id="{A7544465-6679-077D-A5A2-1879139F76FB}"/>
              </a:ext>
            </a:extLst>
          </p:cNvPr>
          <p:cNvGraphicFramePr>
            <a:graphicFrameLocks noGrp="1"/>
          </p:cNvGraphicFramePr>
          <p:nvPr>
            <p:extLst>
              <p:ext uri="{D42A27DB-BD31-4B8C-83A1-F6EECF244321}">
                <p14:modId xmlns:p14="http://schemas.microsoft.com/office/powerpoint/2010/main" val="796553873"/>
              </p:ext>
            </p:extLst>
          </p:nvPr>
        </p:nvGraphicFramePr>
        <p:xfrm>
          <a:off x="1883664" y="1576295"/>
          <a:ext cx="8667896" cy="4115586"/>
        </p:xfrm>
        <a:graphic>
          <a:graphicData uri="http://schemas.openxmlformats.org/drawingml/2006/table">
            <a:tbl>
              <a:tblPr/>
              <a:tblGrid>
                <a:gridCol w="4333948">
                  <a:extLst>
                    <a:ext uri="{9D8B030D-6E8A-4147-A177-3AD203B41FA5}">
                      <a16:colId xmlns:a16="http://schemas.microsoft.com/office/drawing/2014/main" val="1818453565"/>
                    </a:ext>
                  </a:extLst>
                </a:gridCol>
                <a:gridCol w="4333948">
                  <a:extLst>
                    <a:ext uri="{9D8B030D-6E8A-4147-A177-3AD203B41FA5}">
                      <a16:colId xmlns:a16="http://schemas.microsoft.com/office/drawing/2014/main" val="2284996610"/>
                    </a:ext>
                  </a:extLst>
                </a:gridCol>
              </a:tblGrid>
              <a:tr h="425161">
                <a:tc>
                  <a:txBody>
                    <a:bodyPr/>
                    <a:lstStyle/>
                    <a:p>
                      <a:pPr algn="l" fontAlgn="b"/>
                      <a:r>
                        <a:rPr lang="en-GB" sz="1500" b="0">
                          <a:effectLst/>
                        </a:rPr>
                        <a:t>Advantages</a:t>
                      </a:r>
                    </a:p>
                  </a:txBody>
                  <a:tcPr marL="77094" marR="77094" marT="77094" marB="77094" anchor="b">
                    <a:lnL>
                      <a:noFill/>
                    </a:lnL>
                    <a:lnR>
                      <a:noFill/>
                    </a:lnR>
                    <a:lnT w="9525" cap="flat" cmpd="sng" algn="ctr">
                      <a:solidFill>
                        <a:srgbClr val="DDDDDD"/>
                      </a:solidFill>
                      <a:prstDash val="solid"/>
                      <a:round/>
                      <a:headEnd type="none" w="med" len="med"/>
                      <a:tailEnd type="none" w="med" len="med"/>
                    </a:lnT>
                    <a:lnB>
                      <a:noFill/>
                    </a:lnB>
                    <a:solidFill>
                      <a:srgbClr val="F5F5F5"/>
                    </a:solidFill>
                  </a:tcPr>
                </a:tc>
                <a:tc>
                  <a:txBody>
                    <a:bodyPr/>
                    <a:lstStyle/>
                    <a:p>
                      <a:pPr algn="l" fontAlgn="b"/>
                      <a:r>
                        <a:rPr lang="en-GB" sz="1500" b="0">
                          <a:effectLst/>
                        </a:rPr>
                        <a:t>Disadvantages</a:t>
                      </a:r>
                    </a:p>
                  </a:txBody>
                  <a:tcPr marL="77094" marR="77094" marT="77094" marB="77094" anchor="b">
                    <a:lnL>
                      <a:noFill/>
                    </a:lnL>
                    <a:lnR>
                      <a:noFill/>
                    </a:lnR>
                    <a:lnT w="9525" cap="flat" cmpd="sng" algn="ctr">
                      <a:solidFill>
                        <a:srgbClr val="DDDDDD"/>
                      </a:solidFill>
                      <a:prstDash val="solid"/>
                      <a:round/>
                      <a:headEnd type="none" w="med" len="med"/>
                      <a:tailEnd type="none" w="med" len="med"/>
                    </a:lnT>
                    <a:lnB>
                      <a:noFill/>
                    </a:lnB>
                    <a:solidFill>
                      <a:srgbClr val="F5F5F5"/>
                    </a:solidFill>
                  </a:tcPr>
                </a:tc>
                <a:extLst>
                  <a:ext uri="{0D108BD9-81ED-4DB2-BD59-A6C34878D82A}">
                    <a16:rowId xmlns:a16="http://schemas.microsoft.com/office/drawing/2014/main" val="4036258688"/>
                  </a:ext>
                </a:extLst>
              </a:tr>
              <a:tr h="599232">
                <a:tc>
                  <a:txBody>
                    <a:bodyPr/>
                    <a:lstStyle/>
                    <a:p>
                      <a:pPr fontAlgn="t"/>
                      <a:r>
                        <a:rPr lang="en-US" sz="1500" dirty="0">
                          <a:effectLst/>
                        </a:rPr>
                        <a:t>✔ Encourages creativity when searching for the causes of a problem</a:t>
                      </a:r>
                    </a:p>
                  </a:txBody>
                  <a:tcPr marL="30838" marR="30838" marT="30838" marB="30838">
                    <a:lnL>
                      <a:noFill/>
                    </a:lnL>
                    <a:lnR>
                      <a:noFill/>
                    </a:lnR>
                    <a:lnT>
                      <a:noFill/>
                    </a:lnT>
                    <a:lnB>
                      <a:noFill/>
                    </a:lnB>
                    <a:solidFill>
                      <a:srgbClr val="FFFFFF"/>
                    </a:solidFill>
                  </a:tcPr>
                </a:tc>
                <a:tc>
                  <a:txBody>
                    <a:bodyPr/>
                    <a:lstStyle/>
                    <a:p>
                      <a:pPr fontAlgn="t"/>
                      <a:r>
                        <a:rPr lang="en-US" sz="1500" dirty="0">
                          <a:effectLst/>
                        </a:rPr>
                        <a:t>✘ Requires discipline and simplicity in order to render the diagram useful</a:t>
                      </a:r>
                    </a:p>
                  </a:txBody>
                  <a:tcPr marL="30838" marR="30838" marT="30838" marB="30838">
                    <a:lnL>
                      <a:noFill/>
                    </a:lnL>
                    <a:lnR>
                      <a:noFill/>
                    </a:lnR>
                    <a:lnT>
                      <a:noFill/>
                    </a:lnT>
                    <a:lnB>
                      <a:noFill/>
                    </a:lnB>
                    <a:solidFill>
                      <a:srgbClr val="FFFFFF"/>
                    </a:solidFill>
                  </a:tcPr>
                </a:tc>
                <a:extLst>
                  <a:ext uri="{0D108BD9-81ED-4DB2-BD59-A6C34878D82A}">
                    <a16:rowId xmlns:a16="http://schemas.microsoft.com/office/drawing/2014/main" val="3975961998"/>
                  </a:ext>
                </a:extLst>
              </a:tr>
              <a:tr h="599232">
                <a:tc>
                  <a:txBody>
                    <a:bodyPr/>
                    <a:lstStyle/>
                    <a:p>
                      <a:pPr fontAlgn="t"/>
                      <a:r>
                        <a:rPr lang="en-GB" sz="1500" dirty="0">
                          <a:effectLst/>
                        </a:rPr>
                        <a:t>✔ Categorises possible causes</a:t>
                      </a:r>
                    </a:p>
                  </a:txBody>
                  <a:tcPr marL="30838" marR="30838" marT="30838" marB="30838">
                    <a:lnL>
                      <a:noFill/>
                    </a:lnL>
                    <a:lnR>
                      <a:noFill/>
                    </a:lnR>
                    <a:lnT>
                      <a:noFill/>
                    </a:lnT>
                    <a:lnB>
                      <a:noFill/>
                    </a:lnB>
                    <a:solidFill>
                      <a:srgbClr val="F5F5F5"/>
                    </a:solidFill>
                  </a:tcPr>
                </a:tc>
                <a:tc>
                  <a:txBody>
                    <a:bodyPr/>
                    <a:lstStyle/>
                    <a:p>
                      <a:pPr fontAlgn="t"/>
                      <a:r>
                        <a:rPr lang="en-US" sz="1500">
                          <a:effectLst/>
                        </a:rPr>
                        <a:t>✘ Predefined categories (e.g. 5M) can limit creative problem-solving avenues</a:t>
                      </a:r>
                    </a:p>
                  </a:txBody>
                  <a:tcPr marL="30838" marR="30838" marT="30838" marB="30838">
                    <a:lnL>
                      <a:noFill/>
                    </a:lnL>
                    <a:lnR>
                      <a:noFill/>
                    </a:lnR>
                    <a:lnT>
                      <a:noFill/>
                    </a:lnT>
                    <a:lnB>
                      <a:noFill/>
                    </a:lnB>
                    <a:solidFill>
                      <a:srgbClr val="F5F5F5"/>
                    </a:solidFill>
                  </a:tcPr>
                </a:tc>
                <a:extLst>
                  <a:ext uri="{0D108BD9-81ED-4DB2-BD59-A6C34878D82A}">
                    <a16:rowId xmlns:a16="http://schemas.microsoft.com/office/drawing/2014/main" val="1897882847"/>
                  </a:ext>
                </a:extLst>
              </a:tr>
              <a:tr h="599232">
                <a:tc>
                  <a:txBody>
                    <a:bodyPr/>
                    <a:lstStyle/>
                    <a:p>
                      <a:pPr fontAlgn="t"/>
                      <a:r>
                        <a:rPr lang="en-US" sz="1500">
                          <a:effectLst/>
                        </a:rPr>
                        <a:t>✔ Working in a team opens up new perspectives</a:t>
                      </a:r>
                    </a:p>
                  </a:txBody>
                  <a:tcPr marL="30838" marR="30838" marT="30838" marB="30838">
                    <a:lnL>
                      <a:noFill/>
                    </a:lnL>
                    <a:lnR>
                      <a:noFill/>
                    </a:lnR>
                    <a:lnT>
                      <a:noFill/>
                    </a:lnT>
                    <a:lnB>
                      <a:noFill/>
                    </a:lnB>
                    <a:solidFill>
                      <a:srgbClr val="FFFFFF"/>
                    </a:solidFill>
                  </a:tcPr>
                </a:tc>
                <a:tc>
                  <a:txBody>
                    <a:bodyPr/>
                    <a:lstStyle/>
                    <a:p>
                      <a:pPr fontAlgn="t"/>
                      <a:r>
                        <a:rPr lang="en-US" sz="1500">
                          <a:effectLst/>
                        </a:rPr>
                        <a:t>✘ Complex correlations cannot be illustrated in the fishbone diagram</a:t>
                      </a:r>
                    </a:p>
                  </a:txBody>
                  <a:tcPr marL="30838" marR="30838" marT="30838" marB="30838">
                    <a:lnL>
                      <a:noFill/>
                    </a:lnL>
                    <a:lnR>
                      <a:noFill/>
                    </a:lnR>
                    <a:lnT>
                      <a:noFill/>
                    </a:lnT>
                    <a:lnB>
                      <a:noFill/>
                    </a:lnB>
                    <a:solidFill>
                      <a:srgbClr val="FFFFFF"/>
                    </a:solidFill>
                  </a:tcPr>
                </a:tc>
                <a:extLst>
                  <a:ext uri="{0D108BD9-81ED-4DB2-BD59-A6C34878D82A}">
                    <a16:rowId xmlns:a16="http://schemas.microsoft.com/office/drawing/2014/main" val="3319358701"/>
                  </a:ext>
                </a:extLst>
              </a:tr>
              <a:tr h="599232">
                <a:tc>
                  <a:txBody>
                    <a:bodyPr/>
                    <a:lstStyle/>
                    <a:p>
                      <a:pPr fontAlgn="t"/>
                      <a:r>
                        <a:rPr lang="en-US" sz="1500">
                          <a:effectLst/>
                        </a:rPr>
                        <a:t>✔ Causalities of causes are illustrated</a:t>
                      </a:r>
                    </a:p>
                  </a:txBody>
                  <a:tcPr marL="30838" marR="30838" marT="30838" marB="30838">
                    <a:lnL>
                      <a:noFill/>
                    </a:lnL>
                    <a:lnR>
                      <a:noFill/>
                    </a:lnR>
                    <a:lnT>
                      <a:noFill/>
                    </a:lnT>
                    <a:lnB>
                      <a:noFill/>
                    </a:lnB>
                    <a:solidFill>
                      <a:srgbClr val="F5F5F5"/>
                    </a:solidFill>
                  </a:tcPr>
                </a:tc>
                <a:tc>
                  <a:txBody>
                    <a:bodyPr/>
                    <a:lstStyle/>
                    <a:p>
                      <a:pPr fontAlgn="t"/>
                      <a:r>
                        <a:rPr lang="en-US" sz="1500">
                          <a:effectLst/>
                        </a:rPr>
                        <a:t>✘ Does not provide solutions, but only illustrates the causes</a:t>
                      </a:r>
                    </a:p>
                  </a:txBody>
                  <a:tcPr marL="30838" marR="30838" marT="30838" marB="30838">
                    <a:lnL>
                      <a:noFill/>
                    </a:lnL>
                    <a:lnR>
                      <a:noFill/>
                    </a:lnR>
                    <a:lnT>
                      <a:noFill/>
                    </a:lnT>
                    <a:lnB>
                      <a:noFill/>
                    </a:lnB>
                    <a:solidFill>
                      <a:srgbClr val="F5F5F5"/>
                    </a:solidFill>
                  </a:tcPr>
                </a:tc>
                <a:extLst>
                  <a:ext uri="{0D108BD9-81ED-4DB2-BD59-A6C34878D82A}">
                    <a16:rowId xmlns:a16="http://schemas.microsoft.com/office/drawing/2014/main" val="1808608725"/>
                  </a:ext>
                </a:extLst>
              </a:tr>
              <a:tr h="555118">
                <a:tc>
                  <a:txBody>
                    <a:bodyPr/>
                    <a:lstStyle/>
                    <a:p>
                      <a:pPr fontAlgn="t"/>
                      <a:r>
                        <a:rPr lang="en-US" sz="1500">
                          <a:effectLst/>
                        </a:rPr>
                        <a:t>✔ Encourages employees to contribute ideas</a:t>
                      </a:r>
                    </a:p>
                  </a:txBody>
                  <a:tcPr marL="30838" marR="30838" marT="30838" marB="30838">
                    <a:lnL>
                      <a:noFill/>
                    </a:lnL>
                    <a:lnR>
                      <a:noFill/>
                    </a:lnR>
                    <a:lnT>
                      <a:noFill/>
                    </a:lnT>
                    <a:lnB>
                      <a:noFill/>
                    </a:lnB>
                    <a:solidFill>
                      <a:srgbClr val="FFFFFF"/>
                    </a:solidFill>
                  </a:tcPr>
                </a:tc>
                <a:tc>
                  <a:txBody>
                    <a:bodyPr/>
                    <a:lstStyle/>
                    <a:p>
                      <a:pPr fontAlgn="t"/>
                      <a:r>
                        <a:rPr lang="en-GB" sz="1500">
                          <a:effectLst/>
                        </a:rPr>
                        <a:t> </a:t>
                      </a:r>
                    </a:p>
                  </a:txBody>
                  <a:tcPr marL="30838" marR="30838" marT="30838" marB="30838">
                    <a:lnL>
                      <a:noFill/>
                    </a:lnL>
                    <a:lnR>
                      <a:noFill/>
                    </a:lnR>
                    <a:lnT>
                      <a:noFill/>
                    </a:lnT>
                    <a:lnB>
                      <a:noFill/>
                    </a:lnB>
                    <a:solidFill>
                      <a:srgbClr val="FFFFFF"/>
                    </a:solidFill>
                  </a:tcPr>
                </a:tc>
                <a:extLst>
                  <a:ext uri="{0D108BD9-81ED-4DB2-BD59-A6C34878D82A}">
                    <a16:rowId xmlns:a16="http://schemas.microsoft.com/office/drawing/2014/main" val="2311852948"/>
                  </a:ext>
                </a:extLst>
              </a:tr>
              <a:tr h="322409">
                <a:tc>
                  <a:txBody>
                    <a:bodyPr/>
                    <a:lstStyle/>
                    <a:p>
                      <a:pPr fontAlgn="t"/>
                      <a:r>
                        <a:rPr lang="en-GB" sz="1500">
                          <a:effectLst/>
                        </a:rPr>
                        <a:t>✔ Simplifies the problem</a:t>
                      </a:r>
                    </a:p>
                  </a:txBody>
                  <a:tcPr marL="30838" marR="30838" marT="30838" marB="30838">
                    <a:lnL>
                      <a:noFill/>
                    </a:lnL>
                    <a:lnR>
                      <a:noFill/>
                    </a:lnR>
                    <a:lnT>
                      <a:noFill/>
                    </a:lnT>
                    <a:lnB>
                      <a:noFill/>
                    </a:lnB>
                    <a:solidFill>
                      <a:srgbClr val="F5F5F5"/>
                    </a:solidFill>
                  </a:tcPr>
                </a:tc>
                <a:tc>
                  <a:txBody>
                    <a:bodyPr/>
                    <a:lstStyle/>
                    <a:p>
                      <a:pPr fontAlgn="t"/>
                      <a:r>
                        <a:rPr lang="en-GB" sz="1500">
                          <a:effectLst/>
                        </a:rPr>
                        <a:t> </a:t>
                      </a:r>
                    </a:p>
                  </a:txBody>
                  <a:tcPr marL="30838" marR="30838" marT="30838" marB="30838">
                    <a:lnL>
                      <a:noFill/>
                    </a:lnL>
                    <a:lnR>
                      <a:noFill/>
                    </a:lnR>
                    <a:lnT>
                      <a:noFill/>
                    </a:lnT>
                    <a:lnB>
                      <a:noFill/>
                    </a:lnB>
                    <a:solidFill>
                      <a:srgbClr val="F5F5F5"/>
                    </a:solidFill>
                  </a:tcPr>
                </a:tc>
                <a:extLst>
                  <a:ext uri="{0D108BD9-81ED-4DB2-BD59-A6C34878D82A}">
                    <a16:rowId xmlns:a16="http://schemas.microsoft.com/office/drawing/2014/main" val="842441363"/>
                  </a:ext>
                </a:extLst>
              </a:tr>
              <a:tr h="415970">
                <a:tc>
                  <a:txBody>
                    <a:bodyPr/>
                    <a:lstStyle/>
                    <a:p>
                      <a:pPr fontAlgn="t"/>
                      <a:r>
                        <a:rPr lang="en-US" sz="1500">
                          <a:effectLst/>
                        </a:rPr>
                        <a:t>✔ Easy to use and easy to learn</a:t>
                      </a:r>
                    </a:p>
                  </a:txBody>
                  <a:tcPr marL="30838" marR="30838" marT="30838" marB="30838">
                    <a:lnL>
                      <a:noFill/>
                    </a:lnL>
                    <a:lnR>
                      <a:noFill/>
                    </a:lnR>
                    <a:lnT>
                      <a:noFill/>
                    </a:lnT>
                    <a:lnB>
                      <a:noFill/>
                    </a:lnB>
                    <a:solidFill>
                      <a:srgbClr val="FFFFFF"/>
                    </a:solidFill>
                  </a:tcPr>
                </a:tc>
                <a:tc>
                  <a:txBody>
                    <a:bodyPr/>
                    <a:lstStyle/>
                    <a:p>
                      <a:pPr fontAlgn="t"/>
                      <a:r>
                        <a:rPr lang="en-GB" sz="1500" dirty="0">
                          <a:effectLst/>
                        </a:rPr>
                        <a:t> </a:t>
                      </a:r>
                    </a:p>
                  </a:txBody>
                  <a:tcPr marL="30838" marR="30838" marT="30838" marB="30838">
                    <a:lnL>
                      <a:noFill/>
                    </a:lnL>
                    <a:lnR>
                      <a:noFill/>
                    </a:lnR>
                    <a:lnT>
                      <a:noFill/>
                    </a:lnT>
                    <a:lnB>
                      <a:noFill/>
                    </a:lnB>
                    <a:solidFill>
                      <a:srgbClr val="FFFFFF"/>
                    </a:solidFill>
                  </a:tcPr>
                </a:tc>
                <a:extLst>
                  <a:ext uri="{0D108BD9-81ED-4DB2-BD59-A6C34878D82A}">
                    <a16:rowId xmlns:a16="http://schemas.microsoft.com/office/drawing/2014/main" val="3428901890"/>
                  </a:ext>
                </a:extLst>
              </a:tr>
            </a:tbl>
          </a:graphicData>
        </a:graphic>
      </p:graphicFrame>
    </p:spTree>
    <p:extLst>
      <p:ext uri="{BB962C8B-B14F-4D97-AF65-F5344CB8AC3E}">
        <p14:creationId xmlns:p14="http://schemas.microsoft.com/office/powerpoint/2010/main" val="21582343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Video about the Fishbone Diagram</a:t>
            </a:r>
          </a:p>
        </p:txBody>
      </p:sp>
      <p:sp>
        <p:nvSpPr>
          <p:cNvPr id="3" name="Content Placeholder 2"/>
          <p:cNvSpPr>
            <a:spLocks noGrp="1"/>
          </p:cNvSpPr>
          <p:nvPr>
            <p:ph idx="1"/>
          </p:nvPr>
        </p:nvSpPr>
        <p:spPr/>
        <p:txBody>
          <a:bodyPr/>
          <a:lstStyle/>
          <a:p>
            <a:r>
              <a:rPr lang="en-GB" dirty="0"/>
              <a:t>Lets watch the video on the application of the fishbone approach:</a:t>
            </a:r>
          </a:p>
          <a:p>
            <a:r>
              <a:rPr lang="en-GB" dirty="0">
                <a:hlinkClick r:id="rId2"/>
              </a:rPr>
              <a:t>https://www.youtube.com/watch?v=wrVSpKt6veU</a:t>
            </a:r>
            <a:r>
              <a:rPr lang="en-GB" dirty="0"/>
              <a:t> </a:t>
            </a:r>
          </a:p>
          <a:p>
            <a:r>
              <a:rPr lang="en-GB" dirty="0"/>
              <a:t>Let us use the approach to solve a specific problem identified in health an public health and social care practice.</a:t>
            </a:r>
          </a:p>
          <a:p>
            <a:endParaRPr lang="en-GB" dirty="0"/>
          </a:p>
        </p:txBody>
      </p:sp>
    </p:spTree>
    <p:extLst>
      <p:ext uri="{BB962C8B-B14F-4D97-AF65-F5344CB8AC3E}">
        <p14:creationId xmlns:p14="http://schemas.microsoft.com/office/powerpoint/2010/main" val="31715838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B490-EB61-D119-6439-4444E457F198}"/>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5 Whys…1</a:t>
            </a:r>
          </a:p>
        </p:txBody>
      </p:sp>
      <p:sp>
        <p:nvSpPr>
          <p:cNvPr id="3" name="Content Placeholder 2">
            <a:extLst>
              <a:ext uri="{FF2B5EF4-FFF2-40B4-BE49-F238E27FC236}">
                <a16:creationId xmlns:a16="http://schemas.microsoft.com/office/drawing/2014/main" id="{5B85D7A7-6F72-4155-FE14-D972DA26D285}"/>
              </a:ext>
            </a:extLst>
          </p:cNvPr>
          <p:cNvSpPr>
            <a:spLocks noGrp="1"/>
          </p:cNvSpPr>
          <p:nvPr>
            <p:ph idx="1"/>
          </p:nvPr>
        </p:nvSpPr>
        <p:spPr/>
        <p:txBody>
          <a:bodyPr>
            <a:normAutofit lnSpcReduction="10000"/>
          </a:bodyPr>
          <a:lstStyle/>
          <a:p>
            <a:r>
              <a:rPr lang="en-US" dirty="0">
                <a:latin typeface="Arial" panose="020B0604020202020204" pitchFamily="34" charset="0"/>
                <a:cs typeface="Arial" panose="020B0604020202020204" pitchFamily="34" charset="0"/>
              </a:rPr>
              <a:t>Five whys (or 5 whys) is an iterative interrogative technique used to explore the cause-and-effect relationships underlying a particular problem. </a:t>
            </a:r>
          </a:p>
          <a:p>
            <a:r>
              <a:rPr lang="en-US" dirty="0">
                <a:latin typeface="Arial" panose="020B0604020202020204" pitchFamily="34" charset="0"/>
                <a:cs typeface="Arial" panose="020B0604020202020204" pitchFamily="34" charset="0"/>
              </a:rPr>
              <a:t>The primary goal of the technique is to determine the root cause of a defect or problem by repeating the question "Why?" five times. </a:t>
            </a:r>
          </a:p>
          <a:p>
            <a:r>
              <a:rPr lang="en-US" dirty="0">
                <a:latin typeface="Arial" panose="020B0604020202020204" pitchFamily="34" charset="0"/>
                <a:cs typeface="Arial" panose="020B0604020202020204" pitchFamily="34" charset="0"/>
              </a:rPr>
              <a:t>The answer to the fifth why should reveal the root cause of the problem.</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06920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29205-CBC8-052A-E7DF-47305E8CDBE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5 Whys…2</a:t>
            </a:r>
            <a:endParaRPr lang="en-GB" dirty="0"/>
          </a:p>
        </p:txBody>
      </p:sp>
      <p:sp>
        <p:nvSpPr>
          <p:cNvPr id="3" name="Content Placeholder 2">
            <a:extLst>
              <a:ext uri="{FF2B5EF4-FFF2-40B4-BE49-F238E27FC236}">
                <a16:creationId xmlns:a16="http://schemas.microsoft.com/office/drawing/2014/main" id="{CAD9BE06-5B01-4E53-5DAA-F2D84685B491}"/>
              </a:ext>
            </a:extLst>
          </p:cNvPr>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The technique was originally developed by </a:t>
            </a:r>
            <a:r>
              <a:rPr lang="en-US" dirty="0" err="1">
                <a:latin typeface="Arial" panose="020B0604020202020204" pitchFamily="34" charset="0"/>
                <a:cs typeface="Arial" panose="020B0604020202020204" pitchFamily="34" charset="0"/>
              </a:rPr>
              <a:t>Sakichi</a:t>
            </a:r>
            <a:r>
              <a:rPr lang="en-US" dirty="0">
                <a:latin typeface="Arial" panose="020B0604020202020204" pitchFamily="34" charset="0"/>
                <a:cs typeface="Arial" panose="020B0604020202020204" pitchFamily="34" charset="0"/>
              </a:rPr>
              <a:t> Toyoda- within the Toyota Motor Corporation during the evolution of its manufacturing methodologies.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five whys were initially developed to understand why new product features or manufacturing techniques were needed, and was not developed for root cause analysis.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17645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25C1-C6CA-E26B-ABA7-6CF0370A612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5 Whys…3</a:t>
            </a:r>
            <a:endParaRPr lang="en-GB" dirty="0"/>
          </a:p>
        </p:txBody>
      </p:sp>
      <p:pic>
        <p:nvPicPr>
          <p:cNvPr id="5" name="Content Placeholder 4">
            <a:extLst>
              <a:ext uri="{FF2B5EF4-FFF2-40B4-BE49-F238E27FC236}">
                <a16:creationId xmlns:a16="http://schemas.microsoft.com/office/drawing/2014/main" id="{70782685-D8BD-201F-7EC4-C647E0BF90BA}"/>
              </a:ext>
            </a:extLst>
          </p:cNvPr>
          <p:cNvPicPr>
            <a:picLocks noGrp="1" noChangeAspect="1"/>
          </p:cNvPicPr>
          <p:nvPr>
            <p:ph idx="1"/>
          </p:nvPr>
        </p:nvPicPr>
        <p:blipFill>
          <a:blip r:embed="rId2"/>
          <a:stretch>
            <a:fillRect/>
          </a:stretch>
        </p:blipFill>
        <p:spPr>
          <a:xfrm>
            <a:off x="3589528" y="1600201"/>
            <a:ext cx="5012944" cy="3916363"/>
          </a:xfrm>
          <a:prstGeom prst="rect">
            <a:avLst/>
          </a:prstGeom>
        </p:spPr>
      </p:pic>
    </p:spTree>
    <p:extLst>
      <p:ext uri="{BB962C8B-B14F-4D97-AF65-F5344CB8AC3E}">
        <p14:creationId xmlns:p14="http://schemas.microsoft.com/office/powerpoint/2010/main" val="29674447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E7287-2CEC-CB01-7E5F-5D7C2E2FC0DE}"/>
              </a:ext>
            </a:extLst>
          </p:cNvPr>
          <p:cNvSpPr>
            <a:spLocks noGrp="1"/>
          </p:cNvSpPr>
          <p:nvPr>
            <p:ph type="title"/>
          </p:nvPr>
        </p:nvSpPr>
        <p:spPr/>
        <p:txBody>
          <a:bodyPr>
            <a:normAutofit fontScale="90000"/>
          </a:bodyPr>
          <a:lstStyle/>
          <a:p>
            <a:r>
              <a:rPr lang="en-GB" b="1" dirty="0"/>
              <a:t>Advantages and Disadvantages of 5 Whys Analysis</a:t>
            </a:r>
            <a:endParaRPr lang="en-GB" dirty="0"/>
          </a:p>
        </p:txBody>
      </p:sp>
      <p:sp>
        <p:nvSpPr>
          <p:cNvPr id="3" name="Content Placeholder 2">
            <a:extLst>
              <a:ext uri="{FF2B5EF4-FFF2-40B4-BE49-F238E27FC236}">
                <a16:creationId xmlns:a16="http://schemas.microsoft.com/office/drawing/2014/main" id="{8EEB2CA0-CBD0-B839-703A-54B0F2CB3D56}"/>
              </a:ext>
            </a:extLst>
          </p:cNvPr>
          <p:cNvSpPr>
            <a:spLocks noGrp="1"/>
          </p:cNvSpPr>
          <p:nvPr>
            <p:ph idx="1"/>
          </p:nvPr>
        </p:nvSpPr>
        <p:spPr>
          <a:xfrm>
            <a:off x="6178193" y="1752601"/>
            <a:ext cx="5832297" cy="3917032"/>
          </a:xfrm>
        </p:spPr>
        <p:txBody>
          <a:bodyPr>
            <a:normAutofit/>
          </a:bodyPr>
          <a:lstStyle/>
          <a:p>
            <a:r>
              <a:rPr lang="en-US" sz="2800" b="1" dirty="0">
                <a:latin typeface="Arial" panose="020B0604020202020204" pitchFamily="34" charset="0"/>
                <a:cs typeface="Arial" panose="020B0604020202020204" pitchFamily="34" charset="0"/>
              </a:rPr>
              <a:t>Disadvantages</a:t>
            </a:r>
          </a:p>
          <a:p>
            <a:pPr>
              <a:buFontTx/>
              <a:buChar char="-"/>
            </a:pPr>
            <a:r>
              <a:rPr lang="en-US" sz="2800" dirty="0">
                <a:latin typeface="Arial" panose="020B0604020202020204" pitchFamily="34" charset="0"/>
                <a:cs typeface="Arial" panose="020B0604020202020204" pitchFamily="34" charset="0"/>
              </a:rPr>
              <a:t>It's not going to be very specific.</a:t>
            </a:r>
          </a:p>
          <a:p>
            <a:pPr>
              <a:buFontTx/>
              <a:buChar char="-"/>
            </a:pPr>
            <a:r>
              <a:rPr lang="en-US" sz="2800" dirty="0">
                <a:latin typeface="Arial" panose="020B0604020202020204" pitchFamily="34" charset="0"/>
                <a:cs typeface="Arial" panose="020B0604020202020204" pitchFamily="34" charset="0"/>
              </a:rPr>
              <a:t>It stands alone as a technique, but may be more useful when combined with another tool or technique</a:t>
            </a:r>
            <a:r>
              <a:rPr lang="en-US" dirty="0"/>
              <a:t>.</a:t>
            </a:r>
            <a:endParaRPr lang="en-GB" dirty="0"/>
          </a:p>
        </p:txBody>
      </p:sp>
      <p:sp>
        <p:nvSpPr>
          <p:cNvPr id="4" name="Content Placeholder 2">
            <a:extLst>
              <a:ext uri="{FF2B5EF4-FFF2-40B4-BE49-F238E27FC236}">
                <a16:creationId xmlns:a16="http://schemas.microsoft.com/office/drawing/2014/main" id="{2EE4D1E1-8FAB-4F86-86A7-89E7E92C0928}"/>
              </a:ext>
            </a:extLst>
          </p:cNvPr>
          <p:cNvSpPr txBox="1">
            <a:spLocks/>
          </p:cNvSpPr>
          <p:nvPr/>
        </p:nvSpPr>
        <p:spPr>
          <a:xfrm>
            <a:off x="762000" y="1752601"/>
            <a:ext cx="5832297"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800" b="1" dirty="0">
                <a:latin typeface="Arial" panose="020B0604020202020204" pitchFamily="34" charset="0"/>
                <a:cs typeface="Arial" panose="020B0604020202020204" pitchFamily="34" charset="0"/>
              </a:rPr>
              <a:t>Advantages</a:t>
            </a:r>
          </a:p>
          <a:p>
            <a:pPr>
              <a:buFontTx/>
              <a:buChar char="-"/>
            </a:pPr>
            <a:r>
              <a:rPr lang="en-US" sz="2800" dirty="0">
                <a:latin typeface="Arial" panose="020B0604020202020204" pitchFamily="34" charset="0"/>
                <a:cs typeface="Arial" panose="020B0604020202020204" pitchFamily="34" charset="0"/>
              </a:rPr>
              <a:t>It is very easy to use.</a:t>
            </a:r>
          </a:p>
          <a:p>
            <a:pPr>
              <a:buFontTx/>
              <a:buChar char="-"/>
            </a:pPr>
            <a:r>
              <a:rPr lang="en-US" sz="2800" dirty="0">
                <a:latin typeface="Arial" panose="020B0604020202020204" pitchFamily="34" charset="0"/>
                <a:cs typeface="Arial" panose="020B0604020202020204" pitchFamily="34" charset="0"/>
              </a:rPr>
              <a:t>It doesn't require any kind of statistical analysis or other complicated method.</a:t>
            </a:r>
          </a:p>
          <a:p>
            <a:pPr>
              <a:buFontTx/>
              <a:buChar char="-"/>
            </a:pPr>
            <a:r>
              <a:rPr lang="en-US" sz="2800" dirty="0">
                <a:latin typeface="Arial" panose="020B0604020202020204" pitchFamily="34" charset="0"/>
                <a:cs typeface="Arial" panose="020B0604020202020204" pitchFamily="34" charset="0"/>
              </a:rPr>
              <a:t>It can be used with other techniques to enhance them</a:t>
            </a:r>
            <a:r>
              <a:rPr lang="en-US" dirty="0"/>
              <a:t>.</a:t>
            </a:r>
          </a:p>
        </p:txBody>
      </p:sp>
    </p:spTree>
    <p:extLst>
      <p:ext uri="{BB962C8B-B14F-4D97-AF65-F5344CB8AC3E}">
        <p14:creationId xmlns:p14="http://schemas.microsoft.com/office/powerpoint/2010/main" val="1920799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18103-2428-4083-BBE2-6E512F6EF323}"/>
              </a:ext>
            </a:extLst>
          </p:cNvPr>
          <p:cNvSpPr>
            <a:spLocks noGrp="1"/>
          </p:cNvSpPr>
          <p:nvPr>
            <p:ph type="title"/>
          </p:nvPr>
        </p:nvSpPr>
        <p:spPr/>
        <p:txBody>
          <a:bodyPr>
            <a:normAutofit/>
          </a:bodyPr>
          <a:lstStyle/>
          <a:p>
            <a:r>
              <a:rPr lang="en-US" sz="3600" b="1" dirty="0">
                <a:latin typeface="Arial" panose="020B0604020202020204" pitchFamily="34" charset="0"/>
                <a:cs typeface="Arial" panose="020B0604020202020204" pitchFamily="34" charset="0"/>
              </a:rPr>
              <a:t>Activity on 5 Whys</a:t>
            </a:r>
          </a:p>
        </p:txBody>
      </p:sp>
      <p:sp>
        <p:nvSpPr>
          <p:cNvPr id="3" name="Content Placeholder 2">
            <a:extLst>
              <a:ext uri="{FF2B5EF4-FFF2-40B4-BE49-F238E27FC236}">
                <a16:creationId xmlns:a16="http://schemas.microsoft.com/office/drawing/2014/main" id="{2A1B3320-6967-4E2F-9C5F-C07C1FEB4901}"/>
              </a:ext>
            </a:extLst>
          </p:cNvPr>
          <p:cNvSpPr>
            <a:spLocks noGrp="1"/>
          </p:cNvSpPr>
          <p:nvPr>
            <p:ph idx="1"/>
          </p:nvPr>
        </p:nvSpPr>
        <p:spPr>
          <a:xfrm>
            <a:off x="390418" y="1417638"/>
            <a:ext cx="11191982" cy="4099595"/>
          </a:xfrm>
        </p:spPr>
        <p:txBody>
          <a:bodyPr>
            <a:normAutofit/>
          </a:bodyPr>
          <a:lstStyle/>
          <a:p>
            <a:r>
              <a:rPr lang="en-US" dirty="0">
                <a:latin typeface="Arial" panose="020B0604020202020204" pitchFamily="34" charset="0"/>
                <a:cs typeface="Arial" panose="020B0604020202020204" pitchFamily="34" charset="0"/>
              </a:rPr>
              <a:t>Lets use the 5 whys to get to the root of a problem of a patient/client fall</a:t>
            </a:r>
          </a:p>
          <a:p>
            <a:pPr lvl="1"/>
            <a:r>
              <a:rPr lang="en-US" sz="2200" dirty="0">
                <a:latin typeface="Arial" panose="020B0604020202020204" pitchFamily="34" charset="0"/>
                <a:cs typeface="Arial" panose="020B0604020202020204" pitchFamily="34" charset="0"/>
              </a:rPr>
              <a:t>Why did the patient break his hip? Answer: Because he fell.</a:t>
            </a:r>
          </a:p>
          <a:p>
            <a:pPr lvl="1"/>
            <a:r>
              <a:rPr lang="en-US" sz="2200" dirty="0">
                <a:latin typeface="Arial" panose="020B0604020202020204" pitchFamily="34" charset="0"/>
                <a:cs typeface="Arial" panose="020B0604020202020204" pitchFamily="34" charset="0"/>
              </a:rPr>
              <a:t>Why did the patient fall? Answer: Because he lost his balance.</a:t>
            </a:r>
          </a:p>
          <a:p>
            <a:pPr lvl="1"/>
            <a:r>
              <a:rPr lang="en-US" sz="2200" dirty="0">
                <a:latin typeface="Arial" panose="020B0604020202020204" pitchFamily="34" charset="0"/>
                <a:cs typeface="Arial" panose="020B0604020202020204" pitchFamily="34" charset="0"/>
              </a:rPr>
              <a:t>Why did he lose his balance? Answer: Because he had nothing to hold onto.</a:t>
            </a:r>
          </a:p>
          <a:p>
            <a:pPr lvl="1"/>
            <a:r>
              <a:rPr lang="en-US" sz="2200" dirty="0">
                <a:latin typeface="Arial" panose="020B0604020202020204" pitchFamily="34" charset="0"/>
                <a:cs typeface="Arial" panose="020B0604020202020204" pitchFamily="34" charset="0"/>
              </a:rPr>
              <a:t>Why was there nothing for him to hold onto? Answer: He was unable to use his walker.</a:t>
            </a:r>
          </a:p>
          <a:p>
            <a:pPr lvl="1"/>
            <a:r>
              <a:rPr lang="en-US" sz="2200" dirty="0">
                <a:latin typeface="Arial" panose="020B0604020202020204" pitchFamily="34" charset="0"/>
                <a:cs typeface="Arial" panose="020B0604020202020204" pitchFamily="34" charset="0"/>
              </a:rPr>
              <a:t>Why was he unable to use his walker? Answer: The walker was in the closet and not readily accessible for his use.</a:t>
            </a:r>
          </a:p>
          <a:p>
            <a:endParaRPr lang="en-US" dirty="0"/>
          </a:p>
        </p:txBody>
      </p:sp>
    </p:spTree>
    <p:extLst>
      <p:ext uri="{BB962C8B-B14F-4D97-AF65-F5344CB8AC3E}">
        <p14:creationId xmlns:p14="http://schemas.microsoft.com/office/powerpoint/2010/main" val="21337521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18103-2428-4083-BBE2-6E512F6EF323}"/>
              </a:ext>
            </a:extLst>
          </p:cNvPr>
          <p:cNvSpPr>
            <a:spLocks noGrp="1"/>
          </p:cNvSpPr>
          <p:nvPr>
            <p:ph type="title"/>
          </p:nvPr>
        </p:nvSpPr>
        <p:spPr/>
        <p:txBody>
          <a:bodyPr/>
          <a:lstStyle/>
          <a:p>
            <a:r>
              <a:rPr lang="en-US" b="1" dirty="0"/>
              <a:t>Activity on the 5 Whys</a:t>
            </a:r>
          </a:p>
        </p:txBody>
      </p:sp>
      <p:sp>
        <p:nvSpPr>
          <p:cNvPr id="3" name="Content Placeholder 2">
            <a:extLst>
              <a:ext uri="{FF2B5EF4-FFF2-40B4-BE49-F238E27FC236}">
                <a16:creationId xmlns:a16="http://schemas.microsoft.com/office/drawing/2014/main" id="{2A1B3320-6967-4E2F-9C5F-C07C1FEB4901}"/>
              </a:ext>
            </a:extLst>
          </p:cNvPr>
          <p:cNvSpPr>
            <a:spLocks noGrp="1"/>
          </p:cNvSpPr>
          <p:nvPr>
            <p:ph idx="1"/>
          </p:nvPr>
        </p:nvSpPr>
        <p:spPr/>
        <p:txBody>
          <a:bodyPr/>
          <a:lstStyle/>
          <a:p>
            <a:r>
              <a:rPr lang="en-US" dirty="0"/>
              <a:t>Lets use the 5 whys to get to the root of </a:t>
            </a:r>
            <a:r>
              <a:rPr lang="en-US"/>
              <a:t>a problem</a:t>
            </a:r>
            <a:endParaRPr lang="en-US" dirty="0"/>
          </a:p>
        </p:txBody>
      </p:sp>
    </p:spTree>
    <p:extLst>
      <p:ext uri="{BB962C8B-B14F-4D97-AF65-F5344CB8AC3E}">
        <p14:creationId xmlns:p14="http://schemas.microsoft.com/office/powerpoint/2010/main" val="34107232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FCC3A-F7F8-BDD0-3571-1C002787807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Human Factors Analysis Model…1</a:t>
            </a:r>
          </a:p>
        </p:txBody>
      </p:sp>
      <p:sp>
        <p:nvSpPr>
          <p:cNvPr id="3" name="Content Placeholder 2">
            <a:extLst>
              <a:ext uri="{FF2B5EF4-FFF2-40B4-BE49-F238E27FC236}">
                <a16:creationId xmlns:a16="http://schemas.microsoft.com/office/drawing/2014/main" id="{972CF817-AF04-DDFA-1385-295396E8D594}"/>
              </a:ext>
            </a:extLst>
          </p:cNvPr>
          <p:cNvSpPr>
            <a:spLocks noGrp="1"/>
          </p:cNvSpPr>
          <p:nvPr>
            <p:ph idx="1"/>
          </p:nvPr>
        </p:nvSpPr>
        <p:spPr/>
        <p:txBody>
          <a:bodyPr>
            <a:normAutofit/>
          </a:bodyPr>
          <a:lstStyle/>
          <a:p>
            <a:pPr algn="l"/>
            <a:r>
              <a:rPr lang="en-US" b="0" i="0" dirty="0">
                <a:solidFill>
                  <a:srgbClr val="1F1F1F"/>
                </a:solidFill>
                <a:effectLst/>
                <a:latin typeface="Source Sans Pro" panose="020B0503030403020204" pitchFamily="34" charset="0"/>
              </a:rPr>
              <a:t>The willingness of providers to engage in making systems safer for patients requires a culture that highly values safety. </a:t>
            </a:r>
          </a:p>
          <a:p>
            <a:pPr algn="l"/>
            <a:r>
              <a:rPr lang="en-US" b="0" i="0" dirty="0">
                <a:solidFill>
                  <a:srgbClr val="1F1F1F"/>
                </a:solidFill>
                <a:effectLst/>
                <a:latin typeface="Source Sans Pro" panose="020B0503030403020204" pitchFamily="34" charset="0"/>
              </a:rPr>
              <a:t>As we've seen, anticipation of problems and designing systems to prevent problems is life saving.</a:t>
            </a:r>
          </a:p>
          <a:p>
            <a:r>
              <a:rPr lang="en-US" dirty="0">
                <a:solidFill>
                  <a:srgbClr val="1F1F1F"/>
                </a:solidFill>
                <a:latin typeface="Source Sans Pro" panose="020B0503030403020204" pitchFamily="34" charset="0"/>
              </a:rPr>
              <a:t>Based on Reason's model, </a:t>
            </a:r>
            <a:r>
              <a:rPr lang="en-US" dirty="0" err="1">
                <a:solidFill>
                  <a:srgbClr val="1F1F1F"/>
                </a:solidFill>
                <a:latin typeface="Source Sans Pro" panose="020B0503030403020204" pitchFamily="34" charset="0"/>
              </a:rPr>
              <a:t>Wiegmann</a:t>
            </a:r>
            <a:r>
              <a:rPr lang="en-US" dirty="0">
                <a:solidFill>
                  <a:srgbClr val="1F1F1F"/>
                </a:solidFill>
                <a:latin typeface="Source Sans Pro" panose="020B0503030403020204" pitchFamily="34" charset="0"/>
              </a:rPr>
              <a:t> and </a:t>
            </a:r>
            <a:r>
              <a:rPr lang="en-US" dirty="0" err="1">
                <a:solidFill>
                  <a:srgbClr val="1F1F1F"/>
                </a:solidFill>
                <a:latin typeface="Source Sans Pro" panose="020B0503030403020204" pitchFamily="34" charset="0"/>
              </a:rPr>
              <a:t>Shappell</a:t>
            </a:r>
            <a:r>
              <a:rPr lang="en-US" dirty="0">
                <a:solidFill>
                  <a:srgbClr val="1F1F1F"/>
                </a:solidFill>
                <a:latin typeface="Source Sans Pro" panose="020B0503030403020204" pitchFamily="34" charset="0"/>
              </a:rPr>
              <a:t> built a model of human factors analysis classification system</a:t>
            </a:r>
            <a:endParaRPr lang="en-US" dirty="0">
              <a:solidFill>
                <a:srgbClr val="333333"/>
              </a:solidFill>
              <a:latin typeface="OpenSans"/>
            </a:endParaRPr>
          </a:p>
          <a:p>
            <a:pPr algn="l"/>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29339358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8E77D-3CB9-7CC0-D8AF-012985379BE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Human Factors Analysis Model…2</a:t>
            </a:r>
            <a:endParaRPr lang="en-GB" dirty="0"/>
          </a:p>
        </p:txBody>
      </p:sp>
      <p:sp>
        <p:nvSpPr>
          <p:cNvPr id="3" name="Content Placeholder 2">
            <a:extLst>
              <a:ext uri="{FF2B5EF4-FFF2-40B4-BE49-F238E27FC236}">
                <a16:creationId xmlns:a16="http://schemas.microsoft.com/office/drawing/2014/main" id="{B6BD8219-C003-2EE8-2E05-C39D345B2420}"/>
              </a:ext>
            </a:extLst>
          </p:cNvPr>
          <p:cNvSpPr>
            <a:spLocks noGrp="1"/>
          </p:cNvSpPr>
          <p:nvPr>
            <p:ph idx="1"/>
          </p:nvPr>
        </p:nvSpPr>
        <p:spPr>
          <a:xfrm>
            <a:off x="402336" y="1417638"/>
            <a:ext cx="11180064" cy="4818570"/>
          </a:xfrm>
        </p:spPr>
        <p:txBody>
          <a:bodyPr>
            <a:normAutofit/>
          </a:bodyPr>
          <a:lstStyle/>
          <a:p>
            <a:pPr algn="l"/>
            <a:r>
              <a:rPr lang="en-US" sz="2000" b="0" i="0" dirty="0">
                <a:solidFill>
                  <a:srgbClr val="1F1F1F"/>
                </a:solidFill>
                <a:effectLst/>
                <a:latin typeface="Arial" panose="020B0604020202020204" pitchFamily="34" charset="0"/>
                <a:cs typeface="Arial" panose="020B0604020202020204" pitchFamily="34" charset="0"/>
              </a:rPr>
              <a:t>The human factors analysis is applicable to many systems including aviation, manufacturing and health system. </a:t>
            </a:r>
            <a:endParaRPr lang="en-US" sz="2000" b="0" i="0" dirty="0">
              <a:solidFill>
                <a:srgbClr val="333333"/>
              </a:solidFill>
              <a:effectLst/>
              <a:latin typeface="Arial" panose="020B0604020202020204" pitchFamily="34" charset="0"/>
              <a:cs typeface="Arial" panose="020B0604020202020204" pitchFamily="34" charset="0"/>
            </a:endParaRPr>
          </a:p>
          <a:p>
            <a:pPr algn="l"/>
            <a:r>
              <a:rPr lang="en-US" sz="2000" b="0" i="0" dirty="0">
                <a:solidFill>
                  <a:srgbClr val="1F1F1F"/>
                </a:solidFill>
                <a:effectLst/>
                <a:latin typeface="Arial" panose="020B0604020202020204" pitchFamily="34" charset="0"/>
                <a:cs typeface="Arial" panose="020B0604020202020204" pitchFamily="34" charset="0"/>
              </a:rPr>
              <a:t>In looking at organizational resources, one of the important considerations is organizational climate. </a:t>
            </a:r>
            <a:endParaRPr lang="en-US" sz="2000" b="0" i="0" dirty="0">
              <a:solidFill>
                <a:srgbClr val="333333"/>
              </a:solidFill>
              <a:effectLst/>
              <a:latin typeface="Arial" panose="020B0604020202020204" pitchFamily="34" charset="0"/>
              <a:cs typeface="Arial" panose="020B0604020202020204" pitchFamily="34" charset="0"/>
            </a:endParaRPr>
          </a:p>
          <a:p>
            <a:pPr algn="l"/>
            <a:r>
              <a:rPr lang="en-US" sz="2000" b="0" i="0" dirty="0">
                <a:solidFill>
                  <a:srgbClr val="1F1F1F"/>
                </a:solidFill>
                <a:effectLst/>
                <a:latin typeface="Arial" panose="020B0604020202020204" pitchFamily="34" charset="0"/>
                <a:cs typeface="Arial" panose="020B0604020202020204" pitchFamily="34" charset="0"/>
              </a:rPr>
              <a:t>This refers to the working environment and if it's an environment that supports safety, has open communication and embraces information about near misses. </a:t>
            </a:r>
            <a:endParaRPr lang="en-US" sz="2000" b="0" i="0" dirty="0">
              <a:solidFill>
                <a:srgbClr val="333333"/>
              </a:solidFill>
              <a:effectLst/>
              <a:latin typeface="Arial" panose="020B0604020202020204" pitchFamily="34" charset="0"/>
              <a:cs typeface="Arial" panose="020B0604020202020204" pitchFamily="34" charset="0"/>
            </a:endParaRPr>
          </a:p>
          <a:p>
            <a:pPr algn="l"/>
            <a:r>
              <a:rPr lang="en-US" sz="2000" b="0" i="0" dirty="0">
                <a:solidFill>
                  <a:srgbClr val="1F1F1F"/>
                </a:solidFill>
                <a:effectLst/>
                <a:latin typeface="Arial" panose="020B0604020202020204" pitchFamily="34" charset="0"/>
                <a:cs typeface="Arial" panose="020B0604020202020204" pitchFamily="34" charset="0"/>
              </a:rPr>
              <a:t>Assessing the culture of safety is critical, to ensure a culture of safety, and examining unsafe conditions one of the considerations is failure to correct a problem. </a:t>
            </a:r>
            <a:endParaRPr lang="en-US" sz="2000" b="0" i="0" dirty="0">
              <a:solidFill>
                <a:srgbClr val="333333"/>
              </a:solidFill>
              <a:effectLst/>
              <a:latin typeface="Arial" panose="020B0604020202020204" pitchFamily="34" charset="0"/>
              <a:cs typeface="Arial" panose="020B0604020202020204" pitchFamily="34" charset="0"/>
            </a:endParaRPr>
          </a:p>
          <a:p>
            <a:r>
              <a:rPr lang="en-US" sz="2000" b="0" i="0" dirty="0">
                <a:solidFill>
                  <a:srgbClr val="1F1F1F"/>
                </a:solidFill>
                <a:effectLst/>
                <a:latin typeface="Arial" panose="020B0604020202020204" pitchFamily="34" charset="0"/>
                <a:cs typeface="Arial" panose="020B0604020202020204" pitchFamily="34" charset="0"/>
              </a:rPr>
              <a:t>The precondition for unsafe acts includes conditions of operators. There are many health care professionals who experienced burn out or more prone to errors or have work to double shift and are just simply exhausted. </a:t>
            </a:r>
          </a:p>
          <a:p>
            <a:r>
              <a:rPr lang="en-US" sz="2000" b="0" i="0" dirty="0">
                <a:solidFill>
                  <a:srgbClr val="1F1F1F"/>
                </a:solidFill>
                <a:effectLst/>
                <a:latin typeface="Arial" panose="020B0604020202020204" pitchFamily="34" charset="0"/>
                <a:cs typeface="Arial" panose="020B0604020202020204" pitchFamily="34" charset="0"/>
              </a:rPr>
              <a:t>Unsafe acts </a:t>
            </a:r>
            <a:r>
              <a:rPr lang="en-US" sz="2000" dirty="0">
                <a:solidFill>
                  <a:srgbClr val="1F1F1F"/>
                </a:solidFill>
                <a:latin typeface="Arial" panose="020B0604020202020204" pitchFamily="34" charset="0"/>
                <a:cs typeface="Arial" panose="020B0604020202020204" pitchFamily="34" charset="0"/>
              </a:rPr>
              <a:t>results in</a:t>
            </a:r>
            <a:r>
              <a:rPr lang="en-US" sz="2000" b="0" i="0" dirty="0">
                <a:solidFill>
                  <a:srgbClr val="1F1F1F"/>
                </a:solidFill>
                <a:effectLst/>
                <a:latin typeface="Arial" panose="020B0604020202020204" pitchFamily="34" charset="0"/>
                <a:cs typeface="Arial" panose="020B0604020202020204" pitchFamily="34" charset="0"/>
              </a:rPr>
              <a:t> both errors and violations. </a:t>
            </a:r>
            <a:endParaRPr lang="en-US" sz="2000" b="0" i="0"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73527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1A253-D078-5E4F-4310-71D22E9280C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Human Factors Analysis Model…3</a:t>
            </a:r>
            <a:endParaRPr lang="en-GB" dirty="0"/>
          </a:p>
        </p:txBody>
      </p:sp>
      <p:sp>
        <p:nvSpPr>
          <p:cNvPr id="3" name="Content Placeholder 2">
            <a:extLst>
              <a:ext uri="{FF2B5EF4-FFF2-40B4-BE49-F238E27FC236}">
                <a16:creationId xmlns:a16="http://schemas.microsoft.com/office/drawing/2014/main" id="{F24DE2F7-43CB-00BD-C56A-AA3B5558778E}"/>
              </a:ext>
            </a:extLst>
          </p:cNvPr>
          <p:cNvSpPr>
            <a:spLocks noGrp="1"/>
          </p:cNvSpPr>
          <p:nvPr>
            <p:ph idx="1"/>
          </p:nvPr>
        </p:nvSpPr>
        <p:spPr/>
        <p:txBody>
          <a:bodyPr>
            <a:normAutofit fontScale="85000" lnSpcReduction="20000"/>
          </a:bodyPr>
          <a:lstStyle/>
          <a:p>
            <a:pPr marL="0" indent="0">
              <a:buNone/>
            </a:pPr>
            <a:r>
              <a:rPr lang="en-US" b="1" i="0" dirty="0">
                <a:solidFill>
                  <a:srgbClr val="1F1F1F"/>
                </a:solidFill>
                <a:effectLst/>
                <a:latin typeface="Arial" panose="020B0604020202020204" pitchFamily="34" charset="0"/>
                <a:cs typeface="Arial" panose="020B0604020202020204" pitchFamily="34" charset="0"/>
              </a:rPr>
              <a:t>Methods of anticipating problems have been described by Weick and </a:t>
            </a:r>
            <a:r>
              <a:rPr lang="en-US" b="1" i="0" dirty="0" err="1">
                <a:solidFill>
                  <a:srgbClr val="1F1F1F"/>
                </a:solidFill>
                <a:effectLst/>
                <a:latin typeface="Arial" panose="020B0604020202020204" pitchFamily="34" charset="0"/>
                <a:cs typeface="Arial" panose="020B0604020202020204" pitchFamily="34" charset="0"/>
              </a:rPr>
              <a:t>Sutcliife</a:t>
            </a:r>
            <a:r>
              <a:rPr lang="en-US" b="1" i="0" dirty="0">
                <a:solidFill>
                  <a:srgbClr val="1F1F1F"/>
                </a:solidFill>
                <a:effectLst/>
                <a:latin typeface="Arial" panose="020B0604020202020204" pitchFamily="34" charset="0"/>
                <a:cs typeface="Arial" panose="020B0604020202020204" pitchFamily="34" charset="0"/>
              </a:rPr>
              <a:t>, social psychologists </a:t>
            </a:r>
          </a:p>
          <a:p>
            <a:pPr marL="0" indent="0">
              <a:buNone/>
            </a:pPr>
            <a:r>
              <a:rPr lang="en-US" b="0" i="0" dirty="0">
                <a:solidFill>
                  <a:srgbClr val="1F1F1F"/>
                </a:solidFill>
                <a:effectLst/>
                <a:latin typeface="Arial" panose="020B0604020202020204" pitchFamily="34" charset="0"/>
                <a:cs typeface="Arial" panose="020B0604020202020204" pitchFamily="34" charset="0"/>
              </a:rPr>
              <a:t>Five components of creating a mindful organization. </a:t>
            </a:r>
          </a:p>
          <a:p>
            <a:r>
              <a:rPr lang="en-US" b="0" i="0" dirty="0">
                <a:solidFill>
                  <a:srgbClr val="1F1F1F"/>
                </a:solidFill>
                <a:effectLst/>
                <a:latin typeface="Arial" panose="020B0604020202020204" pitchFamily="34" charset="0"/>
                <a:cs typeface="Arial" panose="020B0604020202020204" pitchFamily="34" charset="0"/>
              </a:rPr>
              <a:t>a constant concern about the possibility of failure,</a:t>
            </a:r>
          </a:p>
          <a:p>
            <a:r>
              <a:rPr lang="en-US" dirty="0">
                <a:solidFill>
                  <a:srgbClr val="1F1F1F"/>
                </a:solidFill>
                <a:latin typeface="Arial" panose="020B0604020202020204" pitchFamily="34" charset="0"/>
                <a:cs typeface="Arial" panose="020B0604020202020204" pitchFamily="34" charset="0"/>
              </a:rPr>
              <a:t>D</a:t>
            </a:r>
            <a:r>
              <a:rPr lang="en-US" b="0" i="0" dirty="0">
                <a:solidFill>
                  <a:srgbClr val="1F1F1F"/>
                </a:solidFill>
                <a:effectLst/>
                <a:latin typeface="Arial" panose="020B0604020202020204" pitchFamily="34" charset="0"/>
                <a:cs typeface="Arial" panose="020B0604020202020204" pitchFamily="34" charset="0"/>
              </a:rPr>
              <a:t>eference to expertise regardless of rank or status,</a:t>
            </a:r>
          </a:p>
          <a:p>
            <a:r>
              <a:rPr lang="en-US" b="0" i="0" dirty="0">
                <a:solidFill>
                  <a:srgbClr val="1F1F1F"/>
                </a:solidFill>
                <a:effectLst/>
                <a:latin typeface="Arial" panose="020B0604020202020204" pitchFamily="34" charset="0"/>
                <a:cs typeface="Arial" panose="020B0604020202020204" pitchFamily="34" charset="0"/>
              </a:rPr>
              <a:t>the ability to adapt when the unexpected occurs. </a:t>
            </a:r>
          </a:p>
          <a:p>
            <a:r>
              <a:rPr lang="en-US" b="0" i="0" dirty="0">
                <a:solidFill>
                  <a:srgbClr val="1F1F1F"/>
                </a:solidFill>
                <a:effectLst/>
                <a:latin typeface="Arial" panose="020B0604020202020204" pitchFamily="34" charset="0"/>
                <a:cs typeface="Arial" panose="020B0604020202020204" pitchFamily="34" charset="0"/>
              </a:rPr>
              <a:t>The ability to concentrate on a task while having a sense of the big picture</a:t>
            </a:r>
          </a:p>
          <a:p>
            <a:r>
              <a:rPr lang="en-US" b="0" i="0" dirty="0">
                <a:solidFill>
                  <a:srgbClr val="1F1F1F"/>
                </a:solidFill>
                <a:effectLst/>
                <a:latin typeface="Arial" panose="020B0604020202020204" pitchFamily="34" charset="0"/>
                <a:cs typeface="Arial" panose="020B0604020202020204" pitchFamily="34" charset="0"/>
              </a:rPr>
              <a:t>and the ability to alter and flatten the hierarchy to fit a specific situation.</a:t>
            </a:r>
          </a:p>
          <a:p>
            <a:endParaRPr lang="en-GB" dirty="0"/>
          </a:p>
        </p:txBody>
      </p:sp>
    </p:spTree>
    <p:extLst>
      <p:ext uri="{BB962C8B-B14F-4D97-AF65-F5344CB8AC3E}">
        <p14:creationId xmlns:p14="http://schemas.microsoft.com/office/powerpoint/2010/main" val="31501878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E2997-FF30-8A71-C082-BFE2D8AE6A73}"/>
              </a:ext>
            </a:extLst>
          </p:cNvPr>
          <p:cNvSpPr>
            <a:spLocks noGrp="1"/>
          </p:cNvSpPr>
          <p:nvPr>
            <p:ph type="title"/>
          </p:nvPr>
        </p:nvSpPr>
        <p:spPr/>
        <p:txBody>
          <a:bodyPr/>
          <a:lstStyle/>
          <a:p>
            <a:r>
              <a:rPr lang="en-GB" dirty="0"/>
              <a:t>HFACS</a:t>
            </a:r>
          </a:p>
        </p:txBody>
      </p:sp>
      <p:pic>
        <p:nvPicPr>
          <p:cNvPr id="9" name="Content Placeholder 8">
            <a:extLst>
              <a:ext uri="{FF2B5EF4-FFF2-40B4-BE49-F238E27FC236}">
                <a16:creationId xmlns:a16="http://schemas.microsoft.com/office/drawing/2014/main" id="{A5D78FD1-FBC4-98F0-3160-9EF64BE92830}"/>
              </a:ext>
            </a:extLst>
          </p:cNvPr>
          <p:cNvPicPr>
            <a:picLocks noGrp="1" noChangeAspect="1"/>
          </p:cNvPicPr>
          <p:nvPr>
            <p:ph idx="1"/>
          </p:nvPr>
        </p:nvPicPr>
        <p:blipFill rotWithShape="1">
          <a:blip r:embed="rId3"/>
          <a:srcRect l="43797" r="3075"/>
          <a:stretch/>
        </p:blipFill>
        <p:spPr>
          <a:xfrm>
            <a:off x="2889651" y="71767"/>
            <a:ext cx="6412698" cy="6786233"/>
          </a:xfrm>
        </p:spPr>
      </p:pic>
    </p:spTree>
    <p:extLst>
      <p:ext uri="{BB962C8B-B14F-4D97-AF65-F5344CB8AC3E}">
        <p14:creationId xmlns:p14="http://schemas.microsoft.com/office/powerpoint/2010/main" val="20949129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E55C6-D683-BD1C-8CE1-00EC257B86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6BCF48-C3BD-C17C-C1F7-3645CC68D504}"/>
              </a:ext>
            </a:extLst>
          </p:cNvPr>
          <p:cNvSpPr>
            <a:spLocks noGrp="1"/>
          </p:cNvSpPr>
          <p:nvPr>
            <p:ph idx="1"/>
          </p:nvPr>
        </p:nvSpPr>
        <p:spPr/>
        <p:txBody>
          <a:bodyPr/>
          <a:lstStyle/>
          <a:p>
            <a:pPr marL="0" indent="0" algn="ctr">
              <a:buNone/>
            </a:pPr>
            <a:endParaRPr lang="en-GB" i="1" dirty="0"/>
          </a:p>
          <a:p>
            <a:pPr marL="0" indent="0" algn="ctr">
              <a:buNone/>
            </a:pPr>
            <a:endParaRPr lang="en-GB" i="1" dirty="0"/>
          </a:p>
          <a:p>
            <a:pPr marL="0" indent="0" algn="ctr">
              <a:buNone/>
            </a:pPr>
            <a:r>
              <a:rPr lang="en-GB" sz="4400" i="1" dirty="0"/>
              <a:t>Just Culture……..</a:t>
            </a:r>
          </a:p>
        </p:txBody>
      </p:sp>
    </p:spTree>
    <p:extLst>
      <p:ext uri="{BB962C8B-B14F-4D97-AF65-F5344CB8AC3E}">
        <p14:creationId xmlns:p14="http://schemas.microsoft.com/office/powerpoint/2010/main" val="19463018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0CE86-C7DD-04CC-2E60-FB28D6EEAB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F97C3D-F4F2-C795-8A16-2B94BEC73FE1}"/>
              </a:ext>
            </a:extLst>
          </p:cNvPr>
          <p:cNvSpPr>
            <a:spLocks noGrp="1"/>
          </p:cNvSpPr>
          <p:nvPr>
            <p:ph idx="1"/>
          </p:nvPr>
        </p:nvSpPr>
        <p:spPr/>
        <p:txBody>
          <a:bodyPr/>
          <a:lstStyle/>
          <a:p>
            <a:pPr marL="0" indent="0" algn="ctr">
              <a:buNone/>
            </a:pPr>
            <a:r>
              <a:rPr lang="en-US" b="0" i="1" dirty="0">
                <a:solidFill>
                  <a:srgbClr val="1F1F1F"/>
                </a:solidFill>
                <a:effectLst/>
                <a:latin typeface="Source Sans Pro" panose="020B0503030403020204" pitchFamily="34" charset="0"/>
              </a:rPr>
              <a:t>Do you think that if the hospital had developed this type of culture that Lewis would still be alive?</a:t>
            </a:r>
            <a:endParaRPr lang="en-US" b="0" i="1" dirty="0">
              <a:solidFill>
                <a:srgbClr val="333333"/>
              </a:solidFill>
              <a:effectLst/>
              <a:latin typeface="OpenSans"/>
            </a:endParaRPr>
          </a:p>
          <a:p>
            <a:endParaRPr lang="en-GB" dirty="0"/>
          </a:p>
        </p:txBody>
      </p:sp>
    </p:spTree>
    <p:extLst>
      <p:ext uri="{BB962C8B-B14F-4D97-AF65-F5344CB8AC3E}">
        <p14:creationId xmlns:p14="http://schemas.microsoft.com/office/powerpoint/2010/main" val="16918952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B14F7-4B60-DD36-E305-90CAE8F3FB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6C13F1-BAE3-5830-FC12-D68B7083BF9C}"/>
              </a:ext>
            </a:extLst>
          </p:cNvPr>
          <p:cNvSpPr>
            <a:spLocks noGrp="1"/>
          </p:cNvSpPr>
          <p:nvPr>
            <p:ph idx="1"/>
          </p:nvPr>
        </p:nvSpPr>
        <p:spPr/>
        <p:txBody>
          <a:bodyPr/>
          <a:lstStyle/>
          <a:p>
            <a:pPr marL="0" indent="0" algn="ctr">
              <a:buNone/>
            </a:pPr>
            <a:r>
              <a:rPr lang="en-US" b="0" i="1" dirty="0">
                <a:solidFill>
                  <a:srgbClr val="1F1F1F"/>
                </a:solidFill>
                <a:effectLst/>
                <a:latin typeface="Source Sans Pro" panose="020B0503030403020204" pitchFamily="34" charset="0"/>
              </a:rPr>
              <a:t>During your analysis of the Lewis Blackman case, you will have an opportunity to look more closely at this model and think about how factors in each area might have contributed to the death of Lewis.</a:t>
            </a:r>
            <a:endParaRPr lang="en-US" b="0" i="1" dirty="0">
              <a:solidFill>
                <a:srgbClr val="333333"/>
              </a:solidFill>
              <a:effectLst/>
              <a:latin typeface="OpenSans"/>
            </a:endParaRPr>
          </a:p>
          <a:p>
            <a:endParaRPr lang="en-GB" dirty="0"/>
          </a:p>
        </p:txBody>
      </p:sp>
    </p:spTree>
    <p:extLst>
      <p:ext uri="{BB962C8B-B14F-4D97-AF65-F5344CB8AC3E}">
        <p14:creationId xmlns:p14="http://schemas.microsoft.com/office/powerpoint/2010/main" val="8198669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12F08-3047-7444-98F9-1CAEDEFD56F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52ECD2A-682A-2B9E-D468-78748E598C9E}"/>
              </a:ext>
            </a:extLst>
          </p:cNvPr>
          <p:cNvSpPr>
            <a:spLocks noGrp="1"/>
          </p:cNvSpPr>
          <p:nvPr>
            <p:ph idx="1"/>
          </p:nvPr>
        </p:nvSpPr>
        <p:spPr/>
        <p:txBody>
          <a:bodyPr>
            <a:normAutofit fontScale="92500" lnSpcReduction="20000"/>
          </a:bodyPr>
          <a:lstStyle/>
          <a:p>
            <a:pPr algn="l"/>
            <a:r>
              <a:rPr lang="en-US" b="0" i="0" dirty="0">
                <a:solidFill>
                  <a:srgbClr val="1F1F1F"/>
                </a:solidFill>
                <a:effectLst/>
                <a:latin typeface="Arial" panose="020B0604020202020204" pitchFamily="34" charset="0"/>
                <a:cs typeface="Arial" panose="020B0604020202020204" pitchFamily="34" charset="0"/>
              </a:rPr>
              <a:t>In addition, there are a growing number of processes that have been developed to guide reengineering efforts. </a:t>
            </a:r>
            <a:endParaRPr lang="en-US" b="0" i="0" dirty="0">
              <a:solidFill>
                <a:srgbClr val="333333"/>
              </a:solidFill>
              <a:effectLst/>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These approaches include:</a:t>
            </a:r>
          </a:p>
          <a:p>
            <a:pPr lvl="1"/>
            <a:r>
              <a:rPr lang="en-US" b="0" i="0" dirty="0">
                <a:solidFill>
                  <a:srgbClr val="1F1F1F"/>
                </a:solidFill>
                <a:effectLst/>
                <a:latin typeface="Arial" panose="020B0604020202020204" pitchFamily="34" charset="0"/>
                <a:cs typeface="Arial" panose="020B0604020202020204" pitchFamily="34" charset="0"/>
              </a:rPr>
              <a:t>Lean</a:t>
            </a:r>
          </a:p>
          <a:p>
            <a:pPr lvl="1"/>
            <a:r>
              <a:rPr lang="en-US" b="0" i="0" dirty="0">
                <a:solidFill>
                  <a:srgbClr val="1F1F1F"/>
                </a:solidFill>
                <a:effectLst/>
                <a:latin typeface="Arial" panose="020B0604020202020204" pitchFamily="34" charset="0"/>
                <a:cs typeface="Arial" panose="020B0604020202020204" pitchFamily="34" charset="0"/>
              </a:rPr>
              <a:t>six sigma</a:t>
            </a:r>
          </a:p>
          <a:p>
            <a:pPr lvl="1"/>
            <a:r>
              <a:rPr lang="en-US" b="0" i="0" dirty="0">
                <a:solidFill>
                  <a:srgbClr val="1F1F1F"/>
                </a:solidFill>
                <a:effectLst/>
                <a:latin typeface="Arial" panose="020B0604020202020204" pitchFamily="34" charset="0"/>
                <a:cs typeface="Arial" panose="020B0604020202020204" pitchFamily="34" charset="0"/>
              </a:rPr>
              <a:t> total quality improvement, </a:t>
            </a:r>
          </a:p>
          <a:p>
            <a:pPr lvl="1"/>
            <a:r>
              <a:rPr lang="en-US" b="0" i="0" dirty="0">
                <a:solidFill>
                  <a:srgbClr val="1F1F1F"/>
                </a:solidFill>
                <a:effectLst/>
                <a:latin typeface="Arial" panose="020B0604020202020204" pitchFamily="34" charset="0"/>
                <a:cs typeface="Arial" panose="020B0604020202020204" pitchFamily="34" charset="0"/>
              </a:rPr>
              <a:t>the PDSA cycle, and others.</a:t>
            </a:r>
          </a:p>
          <a:p>
            <a:pPr algn="l"/>
            <a:endParaRPr lang="en-US" dirty="0">
              <a:solidFill>
                <a:srgbClr val="1F1F1F"/>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PEST analysis and SWOT analysis </a:t>
            </a:r>
          </a:p>
          <a:p>
            <a:pPr algn="l"/>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21625102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118E7-63E2-56DE-2E89-DEA52BDA7078}"/>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Today we will look into….</a:t>
            </a:r>
          </a:p>
        </p:txBody>
      </p:sp>
      <p:sp>
        <p:nvSpPr>
          <p:cNvPr id="3" name="Content Placeholder 2">
            <a:extLst>
              <a:ext uri="{FF2B5EF4-FFF2-40B4-BE49-F238E27FC236}">
                <a16:creationId xmlns:a16="http://schemas.microsoft.com/office/drawing/2014/main" id="{105850AE-D6EF-3EEE-7A64-989AB7D3EAF6}"/>
              </a:ext>
            </a:extLst>
          </p:cNvPr>
          <p:cNvSpPr>
            <a:spLocks noGrp="1"/>
          </p:cNvSpPr>
          <p:nvPr>
            <p:ph idx="1"/>
          </p:nvPr>
        </p:nvSpPr>
        <p:spPr/>
        <p:txBody>
          <a:bodyPr>
            <a:normAutofit/>
          </a:bodyPr>
          <a:lstStyle/>
          <a:p>
            <a:pPr marL="342900" lvl="0" indent="-342900">
              <a:lnSpc>
                <a:spcPct val="107000"/>
              </a:lnSpc>
              <a:buFont typeface="Calibri" panose="020F0502020204030204" pitchFamily="34" charset="0"/>
              <a:buChar char="-"/>
            </a:pPr>
            <a:r>
              <a:rPr lang="en-GB" b="1" dirty="0">
                <a:latin typeface="Arial" panose="020B0604020202020204" pitchFamily="34" charset="0"/>
                <a:cs typeface="Arial" panose="020B0604020202020204" pitchFamily="34" charset="0"/>
              </a:rPr>
              <a:t>Assessment Workshop C1 and guidance</a:t>
            </a:r>
          </a:p>
          <a:p>
            <a:pPr marL="342900" lvl="0" indent="-342900">
              <a:lnSpc>
                <a:spcPct val="107000"/>
              </a:lnSpc>
              <a:spcAft>
                <a:spcPts val="800"/>
              </a:spcAft>
              <a:buFont typeface="Calibri" panose="020F0502020204030204" pitchFamily="34" charset="0"/>
              <a:buChar char="-"/>
            </a:pPr>
            <a:r>
              <a:rPr lang="en-GB" dirty="0">
                <a:latin typeface="Arial" panose="020B0604020202020204" pitchFamily="34" charset="0"/>
                <a:cs typeface="Arial" panose="020B0604020202020204" pitchFamily="34" charset="0"/>
              </a:rPr>
              <a:t>Recap</a:t>
            </a:r>
          </a:p>
          <a:p>
            <a:pPr marL="342900" lvl="0" indent="-342900">
              <a:lnSpc>
                <a:spcPct val="107000"/>
              </a:lnSpc>
              <a:spcAft>
                <a:spcPts val="800"/>
              </a:spcAft>
              <a:buFont typeface="Calibri" panose="020F0502020204030204" pitchFamily="34" charset="0"/>
              <a:buChar char="-"/>
            </a:pPr>
            <a:r>
              <a:rPr lang="en-GB" dirty="0">
                <a:latin typeface="Arial" panose="020B0604020202020204" pitchFamily="34" charset="0"/>
                <a:cs typeface="Arial" panose="020B0604020202020204" pitchFamily="34" charset="0"/>
              </a:rPr>
              <a:t>Formative Feedback</a:t>
            </a:r>
          </a:p>
        </p:txBody>
      </p:sp>
    </p:spTree>
    <p:extLst>
      <p:ext uri="{BB962C8B-B14F-4D97-AF65-F5344CB8AC3E}">
        <p14:creationId xmlns:p14="http://schemas.microsoft.com/office/powerpoint/2010/main" val="33836482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FC6F7-D102-F2F1-715E-4606CA8167CC}"/>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Assessment Workshop C1 and guidance…1</a:t>
            </a:r>
            <a:endParaRPr lang="en-GB" sz="3200" dirty="0"/>
          </a:p>
        </p:txBody>
      </p:sp>
      <p:sp>
        <p:nvSpPr>
          <p:cNvPr id="3" name="Content Placeholder 2">
            <a:extLst>
              <a:ext uri="{FF2B5EF4-FFF2-40B4-BE49-F238E27FC236}">
                <a16:creationId xmlns:a16="http://schemas.microsoft.com/office/drawing/2014/main" id="{BD77E228-EAD1-24FC-76D0-C4958F39CC02}"/>
              </a:ext>
            </a:extLst>
          </p:cNvPr>
          <p:cNvSpPr>
            <a:spLocks noGrp="1"/>
          </p:cNvSpPr>
          <p:nvPr>
            <p:ph idx="1"/>
          </p:nvPr>
        </p:nvSpPr>
        <p:spPr/>
        <p:txBody>
          <a:bodyPr>
            <a:normAutofit fontScale="70000" lnSpcReduction="20000"/>
          </a:bodyPr>
          <a:lstStyle/>
          <a:p>
            <a:pPr marL="457200"/>
            <a:r>
              <a:rPr lang="en-GB" sz="3200" b="1" dirty="0">
                <a:effectLst/>
                <a:latin typeface="Arial" panose="020B0604020202020204" pitchFamily="34" charset="0"/>
                <a:ea typeface="Arial" panose="020B0604020202020204" pitchFamily="34" charset="0"/>
              </a:rPr>
              <a:t>Task- Individual Oral Presentation- </a:t>
            </a:r>
            <a:r>
              <a:rPr lang="en-GB" sz="3200" b="1" dirty="0">
                <a:effectLst/>
                <a:latin typeface="Arial" panose="020B0604020202020204" pitchFamily="34" charset="0"/>
                <a:ea typeface="Times New Roman" panose="02020603050405020304" pitchFamily="18" charset="0"/>
              </a:rPr>
              <a:t>50% of module mark (</a:t>
            </a:r>
            <a:r>
              <a:rPr lang="en-GB" sz="3200" b="1" dirty="0">
                <a:effectLst/>
                <a:latin typeface="Arial" panose="020B0604020202020204" pitchFamily="34" charset="0"/>
                <a:ea typeface="Arial" panose="020B0604020202020204" pitchFamily="34" charset="0"/>
              </a:rPr>
              <a:t>15 minutes per person)</a:t>
            </a:r>
            <a:endParaRPr lang="en-GB" sz="2000" dirty="0">
              <a:effectLst/>
              <a:latin typeface="Times New Roman" panose="02020603050405020304" pitchFamily="18" charset="0"/>
              <a:ea typeface="Times New Roman" panose="02020603050405020304" pitchFamily="18" charset="0"/>
            </a:endParaRPr>
          </a:p>
          <a:p>
            <a:pPr marL="114300" indent="0">
              <a:buNone/>
            </a:pPr>
            <a:endParaRPr lang="en-GB" sz="3200" b="1" dirty="0">
              <a:effectLst/>
              <a:latin typeface="Arial" panose="020B0604020202020204" pitchFamily="34" charset="0"/>
              <a:ea typeface="Times New Roman" panose="02020603050405020304" pitchFamily="18" charset="0"/>
            </a:endParaRPr>
          </a:p>
          <a:p>
            <a:pPr marL="114300" indent="0">
              <a:buNone/>
            </a:pPr>
            <a:r>
              <a:rPr lang="en-GB" sz="3200" b="1" dirty="0">
                <a:effectLst/>
                <a:highlight>
                  <a:srgbClr val="FFFF00"/>
                </a:highlight>
                <a:latin typeface="Arial" panose="020B0604020202020204" pitchFamily="34" charset="0"/>
                <a:ea typeface="Times New Roman" panose="02020603050405020304" pitchFamily="18" charset="0"/>
              </a:rPr>
              <a:t>To improve the understanding about quality management, your task is to prepare an individual presentation focusing on the root causes, service improvement, theories and tools used to effectively design services for a sustainable future. </a:t>
            </a:r>
            <a:endParaRPr lang="en-GB" sz="2000" dirty="0">
              <a:effectLst/>
              <a:highlight>
                <a:srgbClr val="FFFF00"/>
              </a:highlight>
              <a:latin typeface="Times New Roman" panose="02020603050405020304" pitchFamily="18" charset="0"/>
              <a:ea typeface="Times New Roman" panose="02020603050405020304" pitchFamily="18" charset="0"/>
            </a:endParaRPr>
          </a:p>
          <a:p>
            <a:pPr marL="114300" indent="0">
              <a:buNone/>
            </a:pPr>
            <a:r>
              <a:rPr lang="en-GB" sz="3200" b="1"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114300" indent="0">
              <a:buNone/>
            </a:pPr>
            <a:r>
              <a:rPr lang="en-GB" sz="3200" b="1" dirty="0">
                <a:effectLst/>
                <a:latin typeface="Arial" panose="020B0604020202020204" pitchFamily="34" charset="0"/>
                <a:ea typeface="Times New Roman" panose="02020603050405020304" pitchFamily="18" charset="0"/>
              </a:rPr>
              <a:t>In week 7, </a:t>
            </a:r>
            <a:r>
              <a:rPr lang="en-GB" sz="3200" dirty="0">
                <a:effectLst/>
                <a:latin typeface="Arial" panose="020B0604020202020204" pitchFamily="34" charset="0"/>
                <a:ea typeface="Times New Roman" panose="02020603050405020304" pitchFamily="18" charset="0"/>
              </a:rPr>
              <a:t>you must present</a:t>
            </a:r>
            <a:r>
              <a:rPr lang="en-GB" sz="3200" b="1" dirty="0">
                <a:effectLst/>
                <a:latin typeface="Arial" panose="020B0604020202020204" pitchFamily="34" charset="0"/>
                <a:ea typeface="Times New Roman" panose="02020603050405020304" pitchFamily="18" charset="0"/>
              </a:rPr>
              <a:t> a PowerPoint presentation </a:t>
            </a:r>
            <a:r>
              <a:rPr lang="en-GB" sz="3200" dirty="0">
                <a:effectLst/>
                <a:latin typeface="Arial" panose="020B0604020202020204" pitchFamily="34" charset="0"/>
                <a:ea typeface="Times New Roman" panose="02020603050405020304" pitchFamily="18" charset="0"/>
              </a:rPr>
              <a:t>that</a:t>
            </a:r>
            <a:r>
              <a:rPr lang="en-GB" sz="3200" b="1" dirty="0">
                <a:effectLst/>
                <a:latin typeface="Arial" panose="020B0604020202020204" pitchFamily="34" charset="0"/>
                <a:ea typeface="Times New Roman" panose="02020603050405020304" pitchFamily="18" charset="0"/>
              </a:rPr>
              <a:t> </a:t>
            </a:r>
            <a:r>
              <a:rPr lang="en-GB" sz="3200" dirty="0">
                <a:effectLst/>
                <a:latin typeface="Arial" panose="020B0604020202020204" pitchFamily="34" charset="0"/>
                <a:ea typeface="Times New Roman" panose="02020603050405020304" pitchFamily="18" charset="0"/>
              </a:rPr>
              <a:t>should include the following: </a:t>
            </a:r>
            <a:endParaRPr lang="en-GB" sz="20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Having identified the root causes in the first submitted work, recommend exactly what </a:t>
            </a:r>
            <a:r>
              <a:rPr lang="en-GB" sz="3200" dirty="0">
                <a:effectLst/>
                <a:highlight>
                  <a:srgbClr val="FFFF00"/>
                </a:highlight>
                <a:latin typeface="Arial" panose="020B0604020202020204" pitchFamily="34" charset="0"/>
                <a:ea typeface="Times New Roman" panose="02020603050405020304" pitchFamily="18" charset="0"/>
              </a:rPr>
              <a:t>decision(s) should be made to solve the problem </a:t>
            </a:r>
            <a:r>
              <a:rPr lang="en-GB" sz="3200" dirty="0">
                <a:effectLst/>
                <a:latin typeface="Arial" panose="020B0604020202020204" pitchFamily="34" charset="0"/>
                <a:ea typeface="Times New Roman" panose="02020603050405020304" pitchFamily="18" charset="0"/>
              </a:rPr>
              <a:t>or service improvement by using different tools and techniques. </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045114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AE862-91A7-EBC7-5B78-15CDBDA1328B}"/>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Assessment Workshop C1 and guidance…2</a:t>
            </a:r>
            <a:endParaRPr lang="en-GB" sz="3200" dirty="0"/>
          </a:p>
        </p:txBody>
      </p:sp>
      <p:sp>
        <p:nvSpPr>
          <p:cNvPr id="3" name="Content Placeholder 2">
            <a:extLst>
              <a:ext uri="{FF2B5EF4-FFF2-40B4-BE49-F238E27FC236}">
                <a16:creationId xmlns:a16="http://schemas.microsoft.com/office/drawing/2014/main" id="{7EDBCA65-963B-CF3B-A119-ED078618F654}"/>
              </a:ext>
            </a:extLst>
          </p:cNvPr>
          <p:cNvSpPr>
            <a:spLocks noGrp="1"/>
          </p:cNvSpPr>
          <p:nvPr>
            <p:ph idx="1"/>
          </p:nvPr>
        </p:nvSpPr>
        <p:spPr/>
        <p:txBody>
          <a:bodyPr/>
          <a:lstStyle/>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Your recommendations should be supported and justified by the </a:t>
            </a:r>
            <a:r>
              <a:rPr lang="en-GB" sz="3200" dirty="0">
                <a:effectLst/>
                <a:highlight>
                  <a:srgbClr val="FFFF00"/>
                </a:highlight>
                <a:latin typeface="Arial" panose="020B0604020202020204" pitchFamily="34" charset="0"/>
                <a:ea typeface="Times New Roman" panose="02020603050405020304" pitchFamily="18" charset="0"/>
              </a:rPr>
              <a:t>theoretical concepts</a:t>
            </a:r>
            <a:r>
              <a:rPr lang="en-GB" sz="3200" dirty="0">
                <a:effectLst/>
                <a:latin typeface="Arial" panose="020B0604020202020204" pitchFamily="34" charset="0"/>
                <a:ea typeface="Times New Roman" panose="02020603050405020304" pitchFamily="18" charset="0"/>
              </a:rPr>
              <a:t>, evidence from published research and organisational examples.</a:t>
            </a:r>
            <a:endParaRPr lang="en-GB" sz="20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Your recommendations should not ignore the </a:t>
            </a:r>
            <a:r>
              <a:rPr lang="en-GB" sz="3200" dirty="0">
                <a:effectLst/>
                <a:highlight>
                  <a:srgbClr val="FFFF00"/>
                </a:highlight>
                <a:latin typeface="Arial" panose="020B0604020202020204" pitchFamily="34" charset="0"/>
                <a:ea typeface="Times New Roman" panose="02020603050405020304" pitchFamily="18" charset="0"/>
              </a:rPr>
              <a:t>practicalities of the situation </a:t>
            </a:r>
            <a:r>
              <a:rPr lang="en-GB" sz="3200" dirty="0">
                <a:effectLst/>
                <a:latin typeface="Arial" panose="020B0604020202020204" pitchFamily="34" charset="0"/>
                <a:ea typeface="Times New Roman" panose="02020603050405020304" pitchFamily="18" charset="0"/>
              </a:rPr>
              <a:t>by </a:t>
            </a:r>
            <a:r>
              <a:rPr lang="en-GB" sz="3200" dirty="0">
                <a:effectLst/>
                <a:highlight>
                  <a:srgbClr val="FFFF00"/>
                </a:highlight>
                <a:latin typeface="Arial" panose="020B0604020202020204" pitchFamily="34" charset="0"/>
                <a:ea typeface="Times New Roman" panose="02020603050405020304" pitchFamily="18" charset="0"/>
              </a:rPr>
              <a:t>outlining where practical difficulties </a:t>
            </a:r>
            <a:r>
              <a:rPr lang="en-GB" sz="3200" dirty="0">
                <a:effectLst/>
                <a:latin typeface="Arial" panose="020B0604020202020204" pitchFamily="34" charset="0"/>
                <a:ea typeface="Times New Roman" panose="02020603050405020304" pitchFamily="18" charset="0"/>
              </a:rPr>
              <a:t>are likely to occur in the implementation of your recommendations.</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880627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2A44D-41F9-59C3-1310-780C60FC9824}"/>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Assessment Workshop C1 and guidance…3</a:t>
            </a:r>
            <a:endParaRPr lang="en-GB" sz="3200" dirty="0"/>
          </a:p>
        </p:txBody>
      </p:sp>
      <p:sp>
        <p:nvSpPr>
          <p:cNvPr id="3" name="Content Placeholder 2">
            <a:extLst>
              <a:ext uri="{FF2B5EF4-FFF2-40B4-BE49-F238E27FC236}">
                <a16:creationId xmlns:a16="http://schemas.microsoft.com/office/drawing/2014/main" id="{4FD0FB03-5D49-AF18-7105-F451ACF3265B}"/>
              </a:ext>
            </a:extLst>
          </p:cNvPr>
          <p:cNvSpPr>
            <a:spLocks noGrp="1"/>
          </p:cNvSpPr>
          <p:nvPr>
            <p:ph idx="1"/>
          </p:nvPr>
        </p:nvSpPr>
        <p:spPr/>
        <p:txBody>
          <a:bodyPr/>
          <a:lstStyle/>
          <a:p>
            <a:r>
              <a:rPr lang="en-GB" u="sng" dirty="0"/>
              <a:t>FORMAL FEEDBACK</a:t>
            </a:r>
          </a:p>
          <a:p>
            <a:pPr>
              <a:buFontTx/>
              <a:buChar char="-"/>
            </a:pPr>
            <a:r>
              <a:rPr lang="en-GB" dirty="0"/>
              <a:t>Not Proof read</a:t>
            </a:r>
          </a:p>
          <a:p>
            <a:pPr>
              <a:buFontTx/>
              <a:buChar char="-"/>
            </a:pPr>
            <a:r>
              <a:rPr lang="en-GB" dirty="0"/>
              <a:t>High plagiarism score</a:t>
            </a:r>
          </a:p>
          <a:p>
            <a:pPr>
              <a:buFontTx/>
              <a:buChar char="-"/>
            </a:pPr>
            <a:r>
              <a:rPr lang="en-GB" dirty="0"/>
              <a:t>Missing element/s (</a:t>
            </a:r>
            <a:r>
              <a:rPr lang="en-GB" dirty="0" err="1"/>
              <a:t>i.e</a:t>
            </a:r>
            <a:r>
              <a:rPr lang="en-GB" dirty="0"/>
              <a:t> RCA missing etc.)</a:t>
            </a:r>
          </a:p>
          <a:p>
            <a:pPr>
              <a:buFontTx/>
              <a:buChar char="-"/>
            </a:pPr>
            <a:r>
              <a:rPr lang="en-GB" dirty="0"/>
              <a:t>Figures, graphs are not referenced</a:t>
            </a:r>
          </a:p>
          <a:p>
            <a:pPr>
              <a:buFontTx/>
              <a:buChar char="-"/>
            </a:pPr>
            <a:endParaRPr lang="en-GB" dirty="0"/>
          </a:p>
          <a:p>
            <a:pPr marL="0" indent="0">
              <a:buNone/>
            </a:pPr>
            <a:endParaRPr lang="en-GB" dirty="0"/>
          </a:p>
          <a:p>
            <a:pPr>
              <a:buFontTx/>
              <a:buChar char="-"/>
            </a:pPr>
            <a:endParaRPr lang="en-GB" dirty="0"/>
          </a:p>
          <a:p>
            <a:pPr>
              <a:buFontTx/>
              <a:buChar char="-"/>
            </a:pPr>
            <a:endParaRPr lang="en-GB" dirty="0"/>
          </a:p>
        </p:txBody>
      </p:sp>
    </p:spTree>
    <p:extLst>
      <p:ext uri="{BB962C8B-B14F-4D97-AF65-F5344CB8AC3E}">
        <p14:creationId xmlns:p14="http://schemas.microsoft.com/office/powerpoint/2010/main" val="746209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B6F72-4015-4013-E840-71465584290C}"/>
              </a:ext>
            </a:extLst>
          </p:cNvPr>
          <p:cNvSpPr>
            <a:spLocks noGrp="1"/>
          </p:cNvSpPr>
          <p:nvPr>
            <p:ph type="title"/>
          </p:nvPr>
        </p:nvSpPr>
        <p:spPr>
          <a:xfrm>
            <a:off x="535641" y="0"/>
            <a:ext cx="10972800" cy="1143000"/>
          </a:xfrm>
        </p:spPr>
        <p:txBody>
          <a:bodyPr>
            <a:noAutofit/>
          </a:bodyPr>
          <a:lstStyle/>
          <a:p>
            <a:r>
              <a:rPr lang="en-US" sz="3800" b="1" dirty="0"/>
              <a:t>Contents For Your Slides Covering </a:t>
            </a:r>
            <a:br>
              <a:rPr lang="en-US" sz="3800" b="1" dirty="0"/>
            </a:br>
            <a:r>
              <a:rPr lang="en-US" sz="3800" b="1" dirty="0"/>
              <a:t>Assignment 1 - Activity</a:t>
            </a:r>
            <a:endParaRPr lang="en-GB" sz="3800" b="1" dirty="0"/>
          </a:p>
        </p:txBody>
      </p:sp>
      <p:sp>
        <p:nvSpPr>
          <p:cNvPr id="3" name="Content Placeholder 2">
            <a:extLst>
              <a:ext uri="{FF2B5EF4-FFF2-40B4-BE49-F238E27FC236}">
                <a16:creationId xmlns:a16="http://schemas.microsoft.com/office/drawing/2014/main" id="{7C2AAA39-9E2B-CC11-F816-905DE44EF542}"/>
              </a:ext>
            </a:extLst>
          </p:cNvPr>
          <p:cNvSpPr>
            <a:spLocks noGrp="1"/>
          </p:cNvSpPr>
          <p:nvPr>
            <p:ph idx="1"/>
          </p:nvPr>
        </p:nvSpPr>
        <p:spPr>
          <a:xfrm>
            <a:off x="609600" y="1297642"/>
            <a:ext cx="10972800" cy="4471146"/>
          </a:xfrm>
        </p:spPr>
        <p:txBody>
          <a:bodyPr>
            <a:noAutofit/>
          </a:bodyPr>
          <a:lstStyle/>
          <a:p>
            <a:pPr marL="0" indent="0">
              <a:buNone/>
            </a:pPr>
            <a:r>
              <a:rPr lang="en-US" sz="1700" b="1" dirty="0">
                <a:solidFill>
                  <a:srgbClr val="FF0000"/>
                </a:solidFill>
              </a:rPr>
              <a:t>Review each point and check/create your presentation draft and take notes to make further improvements. In class feedback by the lecturer can be provided.</a:t>
            </a:r>
          </a:p>
          <a:p>
            <a:r>
              <a:rPr lang="en-US" sz="1700" dirty="0"/>
              <a:t>Cover slide with title and student details</a:t>
            </a:r>
          </a:p>
          <a:p>
            <a:r>
              <a:rPr lang="en-US" sz="1700" dirty="0"/>
              <a:t>Outline the problem</a:t>
            </a:r>
          </a:p>
          <a:p>
            <a:r>
              <a:rPr lang="en-US" sz="1700" dirty="0"/>
              <a:t>Outline the root causes of the problem</a:t>
            </a:r>
          </a:p>
          <a:p>
            <a:r>
              <a:rPr lang="en-US" sz="1700" dirty="0"/>
              <a:t>Outline the leadership strategies for enacting change (e.g. transformational, transactional etc.</a:t>
            </a:r>
          </a:p>
          <a:p>
            <a:r>
              <a:rPr lang="en-US" sz="1700" dirty="0"/>
              <a:t>Outline a framework/theory for preparing the workforce for change e.g. Kurt Lewin’s theory. Apply this to your own situation.</a:t>
            </a:r>
          </a:p>
          <a:p>
            <a:r>
              <a:rPr lang="en-US" sz="1700" dirty="0"/>
              <a:t>Choose one framework you would apply for change and explain how you would apply this to your situation (e.g. Six Sigma, Lean and PDSA). Outline its strengths and weaknesses.</a:t>
            </a:r>
          </a:p>
          <a:p>
            <a:r>
              <a:rPr lang="en-US" sz="1700" dirty="0"/>
              <a:t>Outline potential barriers and how you would address these. At this point you might choose to use the following key points from Kotter’s model as a tool for recommendations focusing broadly on its three broad aspects.</a:t>
            </a:r>
          </a:p>
          <a:p>
            <a:r>
              <a:rPr lang="en-US" sz="1700" dirty="0"/>
              <a:t>List of references.</a:t>
            </a:r>
          </a:p>
          <a:p>
            <a:r>
              <a:rPr lang="en-US" sz="1700" dirty="0"/>
              <a:t>Ensure that you demonstrate a good engagement with wider literature sources to support your assertions. </a:t>
            </a:r>
            <a:endParaRPr lang="en-GB" sz="1700" dirty="0"/>
          </a:p>
        </p:txBody>
      </p:sp>
    </p:spTree>
    <p:extLst>
      <p:ext uri="{BB962C8B-B14F-4D97-AF65-F5344CB8AC3E}">
        <p14:creationId xmlns:p14="http://schemas.microsoft.com/office/powerpoint/2010/main" val="42486033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endParaRPr lang="en-GB"/>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7B1BF-0AC0-6924-C86B-6BD079AFB2D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986871-0B17-03F5-A91B-366DEE081637}"/>
              </a:ext>
            </a:extLst>
          </p:cNvPr>
          <p:cNvSpPr>
            <a:spLocks noGrp="1"/>
          </p:cNvSpPr>
          <p:nvPr>
            <p:ph idx="1"/>
          </p:nvPr>
        </p:nvSpPr>
        <p:spPr/>
        <p:txBody>
          <a:bodyPr>
            <a:normAutofit fontScale="70000" lnSpcReduction="20000"/>
          </a:bodyPr>
          <a:lstStyle/>
          <a:p>
            <a:r>
              <a:rPr lang="en-GB" b="0" i="0" dirty="0" err="1">
                <a:solidFill>
                  <a:srgbClr val="212121"/>
                </a:solidFill>
                <a:effectLst/>
                <a:highlight>
                  <a:srgbClr val="FFFFFF"/>
                </a:highlight>
                <a:latin typeface="Roboto" panose="02000000000000000000" pitchFamily="2" charset="0"/>
              </a:rPr>
              <a:t>Harel</a:t>
            </a:r>
            <a:r>
              <a:rPr lang="en-GB" b="0" i="0" dirty="0">
                <a:solidFill>
                  <a:srgbClr val="212121"/>
                </a:solidFill>
                <a:effectLst/>
                <a:highlight>
                  <a:srgbClr val="FFFFFF"/>
                </a:highlight>
                <a:latin typeface="Roboto" panose="02000000000000000000" pitchFamily="2" charset="0"/>
              </a:rPr>
              <a:t> Z, Silver SA, McQuillan RF, </a:t>
            </a:r>
            <a:r>
              <a:rPr lang="en-GB" b="0" i="0" dirty="0" err="1">
                <a:solidFill>
                  <a:srgbClr val="212121"/>
                </a:solidFill>
                <a:effectLst/>
                <a:highlight>
                  <a:srgbClr val="FFFFFF"/>
                </a:highlight>
                <a:latin typeface="Roboto" panose="02000000000000000000" pitchFamily="2" charset="0"/>
              </a:rPr>
              <a:t>Weizman</a:t>
            </a:r>
            <a:r>
              <a:rPr lang="en-GB" b="0" i="0" dirty="0">
                <a:solidFill>
                  <a:srgbClr val="212121"/>
                </a:solidFill>
                <a:effectLst/>
                <a:highlight>
                  <a:srgbClr val="FFFFFF"/>
                </a:highlight>
                <a:latin typeface="Roboto" panose="02000000000000000000" pitchFamily="2" charset="0"/>
              </a:rPr>
              <a:t> AV, Thomas A, </a:t>
            </a:r>
            <a:r>
              <a:rPr lang="en-GB" b="0" i="0" dirty="0" err="1">
                <a:solidFill>
                  <a:srgbClr val="212121"/>
                </a:solidFill>
                <a:effectLst/>
                <a:highlight>
                  <a:srgbClr val="FFFFFF"/>
                </a:highlight>
                <a:latin typeface="Roboto" panose="02000000000000000000" pitchFamily="2" charset="0"/>
              </a:rPr>
              <a:t>Chertow</a:t>
            </a:r>
            <a:r>
              <a:rPr lang="en-GB" b="0" i="0" dirty="0">
                <a:solidFill>
                  <a:srgbClr val="212121"/>
                </a:solidFill>
                <a:effectLst/>
                <a:highlight>
                  <a:srgbClr val="FFFFFF"/>
                </a:highlight>
                <a:latin typeface="Roboto" panose="02000000000000000000" pitchFamily="2" charset="0"/>
              </a:rPr>
              <a:t> GM, </a:t>
            </a:r>
            <a:r>
              <a:rPr lang="en-GB" b="0" i="0" dirty="0" err="1">
                <a:solidFill>
                  <a:srgbClr val="212121"/>
                </a:solidFill>
                <a:effectLst/>
                <a:highlight>
                  <a:srgbClr val="FFFFFF"/>
                </a:highlight>
                <a:latin typeface="Roboto" panose="02000000000000000000" pitchFamily="2" charset="0"/>
              </a:rPr>
              <a:t>Nesrallah</a:t>
            </a:r>
            <a:r>
              <a:rPr lang="en-GB" b="0" i="0" dirty="0">
                <a:solidFill>
                  <a:srgbClr val="212121"/>
                </a:solidFill>
                <a:effectLst/>
                <a:highlight>
                  <a:srgbClr val="FFFFFF"/>
                </a:highlight>
                <a:latin typeface="Roboto" panose="02000000000000000000" pitchFamily="2" charset="0"/>
              </a:rPr>
              <a:t> G, Chan CT, Bell CM. 2016. How to Diagnose Solutions to a Quality of Care Problem. Clin J Am Soc Nephrol. 11(5):901-907. </a:t>
            </a:r>
            <a:r>
              <a:rPr lang="en-GB" b="0" i="0" dirty="0" err="1">
                <a:solidFill>
                  <a:srgbClr val="212121"/>
                </a:solidFill>
                <a:effectLst/>
                <a:highlight>
                  <a:srgbClr val="FFFFFF"/>
                </a:highlight>
                <a:latin typeface="Roboto" panose="02000000000000000000" pitchFamily="2" charset="0"/>
              </a:rPr>
              <a:t>doi</a:t>
            </a:r>
            <a:r>
              <a:rPr lang="en-GB" b="0" i="0" dirty="0">
                <a:solidFill>
                  <a:srgbClr val="212121"/>
                </a:solidFill>
                <a:effectLst/>
                <a:highlight>
                  <a:srgbClr val="FFFFFF"/>
                </a:highlight>
                <a:latin typeface="Roboto" panose="02000000000000000000" pitchFamily="2" charset="0"/>
              </a:rPr>
              <a:t>: 10.2215/CJN.11481015. </a:t>
            </a:r>
          </a:p>
          <a:p>
            <a:r>
              <a:rPr lang="en-GB" sz="3100" dirty="0" err="1">
                <a:solidFill>
                  <a:srgbClr val="212121"/>
                </a:solidFill>
                <a:highlight>
                  <a:srgbClr val="FFFFFF"/>
                </a:highlight>
                <a:latin typeface="Roboto" panose="02000000000000000000" pitchFamily="2" charset="0"/>
              </a:rPr>
              <a:t>Abdulai</a:t>
            </a:r>
            <a:r>
              <a:rPr lang="en-GB" sz="3100" dirty="0">
                <a:solidFill>
                  <a:srgbClr val="212121"/>
                </a:solidFill>
                <a:highlight>
                  <a:srgbClr val="FFFFFF"/>
                </a:highlight>
                <a:latin typeface="Roboto" panose="02000000000000000000" pitchFamily="2" charset="0"/>
              </a:rPr>
              <a:t>, MN Prah, JK Walker, E  </a:t>
            </a:r>
            <a:r>
              <a:rPr lang="en-GB" sz="3100" dirty="0" err="1">
                <a:solidFill>
                  <a:srgbClr val="212121"/>
                </a:solidFill>
                <a:highlight>
                  <a:srgbClr val="FFFFFF"/>
                </a:highlight>
                <a:latin typeface="Roboto" panose="02000000000000000000" pitchFamily="2" charset="0"/>
              </a:rPr>
              <a:t>Afrifa</a:t>
            </a:r>
            <a:r>
              <a:rPr lang="en-GB" sz="3100" dirty="0">
                <a:solidFill>
                  <a:srgbClr val="212121"/>
                </a:solidFill>
                <a:highlight>
                  <a:srgbClr val="FFFFFF"/>
                </a:highlight>
                <a:latin typeface="Roboto" panose="02000000000000000000" pitchFamily="2" charset="0"/>
              </a:rPr>
              <a:t>, AD. 2020. A fishbone analysis of the use of electronic health records (EHR) in a primary healthcare setting: The case of university of cape coast hospital. International Journal of Applied Information Systems. Volume 12 - Number 33. 27-31. </a:t>
            </a:r>
            <a:r>
              <a:rPr lang="en-GB" sz="3100" dirty="0" err="1">
                <a:solidFill>
                  <a:srgbClr val="212121"/>
                </a:solidFill>
                <a:highlight>
                  <a:srgbClr val="FFFFFF"/>
                </a:highlight>
                <a:latin typeface="Roboto" panose="02000000000000000000" pitchFamily="2" charset="0"/>
              </a:rPr>
              <a:t>doi</a:t>
            </a:r>
            <a:r>
              <a:rPr lang="en-GB" sz="3100" dirty="0">
                <a:solidFill>
                  <a:srgbClr val="212121"/>
                </a:solidFill>
                <a:highlight>
                  <a:srgbClr val="FFFFFF"/>
                </a:highlight>
                <a:latin typeface="Roboto" panose="02000000000000000000" pitchFamily="2" charset="0"/>
              </a:rPr>
              <a:t>: 10.5120/ijais2020451882.</a:t>
            </a:r>
          </a:p>
          <a:p>
            <a:r>
              <a:rPr lang="en-GB" sz="3100" dirty="0">
                <a:solidFill>
                  <a:srgbClr val="212121"/>
                </a:solidFill>
                <a:highlight>
                  <a:srgbClr val="FFFFFF"/>
                </a:highlight>
                <a:latin typeface="Roboto" panose="02000000000000000000" pitchFamily="2" charset="0"/>
              </a:rPr>
              <a:t>Key, Barbara A., "Five Whys Root Cause System Effectiveness: A Two Factor Quantitative Review" (2019). Masters Theses &amp; Specialist Projects. Paper 3098.</a:t>
            </a:r>
          </a:p>
          <a:p>
            <a:r>
              <a:rPr lang="en-GB" sz="3100" dirty="0">
                <a:solidFill>
                  <a:srgbClr val="212121"/>
                </a:solidFill>
                <a:highlight>
                  <a:srgbClr val="FFFFFF"/>
                </a:highlight>
                <a:latin typeface="Roboto" panose="02000000000000000000" pitchFamily="2" charset="0"/>
              </a:rPr>
              <a:t>Bickley, S. J., </a:t>
            </a:r>
            <a:r>
              <a:rPr lang="en-GB" sz="3100" dirty="0" err="1">
                <a:solidFill>
                  <a:srgbClr val="212121"/>
                </a:solidFill>
                <a:highlight>
                  <a:srgbClr val="FFFFFF"/>
                </a:highlight>
                <a:latin typeface="Roboto" panose="02000000000000000000" pitchFamily="2" charset="0"/>
              </a:rPr>
              <a:t>Torgler</a:t>
            </a:r>
            <a:r>
              <a:rPr lang="en-GB" sz="3100" dirty="0">
                <a:solidFill>
                  <a:srgbClr val="212121"/>
                </a:solidFill>
                <a:highlight>
                  <a:srgbClr val="FFFFFF"/>
                </a:highlight>
                <a:latin typeface="Roboto" panose="02000000000000000000" pitchFamily="2" charset="0"/>
              </a:rPr>
              <a:t>, B. 2021. A systematic approach to public health – Novel application of the human factors analysis and classification system to public health and COVID-19. Safety Science. Volume 140. 1-16.</a:t>
            </a:r>
          </a:p>
        </p:txBody>
      </p:sp>
    </p:spTree>
    <p:extLst>
      <p:ext uri="{BB962C8B-B14F-4D97-AF65-F5344CB8AC3E}">
        <p14:creationId xmlns:p14="http://schemas.microsoft.com/office/powerpoint/2010/main" val="6971564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3078</Words>
  <Application>Microsoft Office PowerPoint</Application>
  <PresentationFormat>Widescreen</PresentationFormat>
  <Paragraphs>268</Paragraphs>
  <Slides>46</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46</vt:i4>
      </vt:variant>
    </vt:vector>
  </HeadingPairs>
  <TitlesOfParts>
    <vt:vector size="56" baseType="lpstr">
      <vt:lpstr>Myriad Pro</vt:lpstr>
      <vt:lpstr>OpenSans</vt:lpstr>
      <vt:lpstr>Arial</vt:lpstr>
      <vt:lpstr>Calibri</vt:lpstr>
      <vt:lpstr>Roboto</vt:lpstr>
      <vt:lpstr>Source Sans Pro</vt:lpstr>
      <vt:lpstr>Symbol</vt:lpstr>
      <vt:lpstr>Times New Roman</vt:lpstr>
      <vt:lpstr>Wingdings</vt:lpstr>
      <vt:lpstr>20140311PresentationUWTSDTemplate</vt:lpstr>
      <vt:lpstr>    Quality Assurance and Service Improvements       </vt:lpstr>
      <vt:lpstr>Learning outcomes</vt:lpstr>
      <vt:lpstr>Module Summary</vt:lpstr>
      <vt:lpstr>Aims of the Session</vt:lpstr>
      <vt:lpstr>Quick Recap </vt:lpstr>
      <vt:lpstr>Systems Reengineering…1 </vt:lpstr>
      <vt:lpstr>Systems Reengineering…2</vt:lpstr>
      <vt:lpstr>Swiss Cheese Model…1</vt:lpstr>
      <vt:lpstr>Swiss Cheese Model…2</vt:lpstr>
      <vt:lpstr>Swiss Cheese Model…2</vt:lpstr>
      <vt:lpstr>Swiss Cheese Model…3</vt:lpstr>
      <vt:lpstr>Swiss Cheese Model…4</vt:lpstr>
      <vt:lpstr>Take an example of Covid-19 </vt:lpstr>
      <vt:lpstr>Summary of Swiss cheese model</vt:lpstr>
      <vt:lpstr>Activity </vt:lpstr>
      <vt:lpstr>Root Cause Analysis…1</vt:lpstr>
      <vt:lpstr>Root Cause Analysis…2 </vt:lpstr>
      <vt:lpstr>Fishbone Analysis…1</vt:lpstr>
      <vt:lpstr>Fishbone Analysis…2</vt:lpstr>
      <vt:lpstr>Types of Fishbone…1 </vt:lpstr>
      <vt:lpstr>Types of Fishbone…2</vt:lpstr>
      <vt:lpstr>Types of Fishbone…3</vt:lpstr>
      <vt:lpstr>Types of Fishbone…4</vt:lpstr>
      <vt:lpstr>Advantages and Disadvantages of Fishbone Analysis</vt:lpstr>
      <vt:lpstr>Video about the Fishbone Diagram</vt:lpstr>
      <vt:lpstr>5 Whys…1</vt:lpstr>
      <vt:lpstr>5 Whys…2</vt:lpstr>
      <vt:lpstr>5 Whys…3</vt:lpstr>
      <vt:lpstr>Advantages and Disadvantages of 5 Whys Analysis</vt:lpstr>
      <vt:lpstr>Activity on 5 Whys</vt:lpstr>
      <vt:lpstr>Activity on the 5 Whys</vt:lpstr>
      <vt:lpstr>Human Factors Analysis Model…1</vt:lpstr>
      <vt:lpstr>Human Factors Analysis Model…2</vt:lpstr>
      <vt:lpstr>Human Factors Analysis Model…3</vt:lpstr>
      <vt:lpstr>HFACS</vt:lpstr>
      <vt:lpstr>PowerPoint Presentation</vt:lpstr>
      <vt:lpstr>PowerPoint Presentation</vt:lpstr>
      <vt:lpstr>PowerPoint Presentation</vt:lpstr>
      <vt:lpstr>Conclusion</vt:lpstr>
      <vt:lpstr>Today we will look into….</vt:lpstr>
      <vt:lpstr>Assessment Workshop C1 and guidance…1</vt:lpstr>
      <vt:lpstr>Assessment Workshop C1 and guidance…2</vt:lpstr>
      <vt:lpstr>Assessment Workshop C1 and guidance…3</vt:lpstr>
      <vt:lpstr>Contents For Your Slides Covering  Assignment 1 - Activity</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Dr Fahad Khan PhD (Medical sciences), Msc in Public health BDS (Bachelor of Dentistry) Diploma in Public health, Diploma in Epidemiology</dc:title>
  <dc:creator>Fahad Khan</dc:creator>
  <cp:lastModifiedBy>Diola Bijlhout</cp:lastModifiedBy>
  <cp:revision>65</cp:revision>
  <dcterms:created xsi:type="dcterms:W3CDTF">2023-01-25T11:20:58Z</dcterms:created>
  <dcterms:modified xsi:type="dcterms:W3CDTF">2026-01-31T02:00:30Z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2024-06-13T06:54:43Z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50b0b24a-3649-4d5c-9d76-8925eba4deb7</vt:lpwstr>
  </property>
  <property fmtid="{D5CDD505-2E9C-101B-9397-08002B2CF9AE}" pid="8" name="MSIP_Label_a321a15a-c71d-40d3-b0cd-3b0ec0033fdd_ContentBits">
    <vt:lpwstr>0</vt:lpwstr>
  </property>
</Properties>
</file>