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Lst>
  <p:sldSz cx="6858000" cy="9906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12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14995" autoAdjust="0"/>
    <p:restoredTop sz="94660"/>
  </p:normalViewPr>
  <p:slideViewPr>
    <p:cSldViewPr snapToGrid="0">
      <p:cViewPr>
        <p:scale>
          <a:sx n="230" d="100"/>
          <a:sy n="230" d="100"/>
        </p:scale>
        <p:origin x="144" y="-4848"/>
      </p:cViewPr>
      <p:guideLst>
        <p:guide orient="horz" pos="3120"/>
        <p:guide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621191"/>
            <a:ext cx="5829300" cy="3448756"/>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5202944"/>
            <a:ext cx="5143500" cy="23916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FDFC818-D708-4700-8E3D-9CAB535E5A53}" type="datetimeFigureOut">
              <a:rPr lang="en-IN" smtClean="0"/>
              <a:pPr/>
              <a:t>27/05/25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04D25F9-D9E9-41B3-8FBB-07BB98AFADD5}" type="slidenum">
              <a:rPr lang="en-IN" smtClean="0"/>
              <a:pPr/>
              <a:t>‹#›</a:t>
            </a:fld>
            <a:endParaRPr lang="en-IN"/>
          </a:p>
        </p:txBody>
      </p:sp>
    </p:spTree>
    <p:extLst>
      <p:ext uri="{BB962C8B-B14F-4D97-AF65-F5344CB8AC3E}">
        <p14:creationId xmlns:p14="http://schemas.microsoft.com/office/powerpoint/2010/main" val="13306702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DFC818-D708-4700-8E3D-9CAB535E5A53}" type="datetimeFigureOut">
              <a:rPr lang="en-IN" smtClean="0"/>
              <a:pPr/>
              <a:t>27/05/25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04D25F9-D9E9-41B3-8FBB-07BB98AFADD5}" type="slidenum">
              <a:rPr lang="en-IN" smtClean="0"/>
              <a:pPr/>
              <a:t>‹#›</a:t>
            </a:fld>
            <a:endParaRPr lang="en-IN"/>
          </a:p>
        </p:txBody>
      </p:sp>
    </p:spTree>
    <p:extLst>
      <p:ext uri="{BB962C8B-B14F-4D97-AF65-F5344CB8AC3E}">
        <p14:creationId xmlns:p14="http://schemas.microsoft.com/office/powerpoint/2010/main" val="34305262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469624"/>
            <a:ext cx="5915025" cy="4120620"/>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6629226"/>
            <a:ext cx="5915025" cy="2166937"/>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FDFC818-D708-4700-8E3D-9CAB535E5A53}" type="datetimeFigureOut">
              <a:rPr lang="en-IN" smtClean="0"/>
              <a:pPr/>
              <a:t>27/05/25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04D25F9-D9E9-41B3-8FBB-07BB98AFADD5}" type="slidenum">
              <a:rPr lang="en-IN" smtClean="0"/>
              <a:pPr/>
              <a:t>‹#›</a:t>
            </a:fld>
            <a:endParaRPr lang="en-IN"/>
          </a:p>
        </p:txBody>
      </p:sp>
    </p:spTree>
    <p:extLst>
      <p:ext uri="{BB962C8B-B14F-4D97-AF65-F5344CB8AC3E}">
        <p14:creationId xmlns:p14="http://schemas.microsoft.com/office/powerpoint/2010/main" val="32844795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2637014"/>
            <a:ext cx="2914650" cy="62852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2637014"/>
            <a:ext cx="2914650" cy="62852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FDFC818-D708-4700-8E3D-9CAB535E5A53}" type="datetimeFigureOut">
              <a:rPr lang="en-IN" smtClean="0"/>
              <a:pPr/>
              <a:t>27/05/25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04D25F9-D9E9-41B3-8FBB-07BB98AFADD5}" type="slidenum">
              <a:rPr lang="en-IN" smtClean="0"/>
              <a:pPr/>
              <a:t>‹#›</a:t>
            </a:fld>
            <a:endParaRPr lang="en-IN"/>
          </a:p>
        </p:txBody>
      </p:sp>
    </p:spTree>
    <p:extLst>
      <p:ext uri="{BB962C8B-B14F-4D97-AF65-F5344CB8AC3E}">
        <p14:creationId xmlns:p14="http://schemas.microsoft.com/office/powerpoint/2010/main" val="3089205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527405"/>
            <a:ext cx="5915025" cy="19147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428347"/>
            <a:ext cx="2901255"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2381" y="3618442"/>
            <a:ext cx="2901255" cy="53221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428347"/>
            <a:ext cx="2915543"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863" y="3618442"/>
            <a:ext cx="2915543" cy="53221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FDFC818-D708-4700-8E3D-9CAB535E5A53}" type="datetimeFigureOut">
              <a:rPr lang="en-IN" smtClean="0"/>
              <a:pPr/>
              <a:t>27/05/25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04D25F9-D9E9-41B3-8FBB-07BB98AFADD5}" type="slidenum">
              <a:rPr lang="en-IN" smtClean="0"/>
              <a:pPr/>
              <a:t>‹#›</a:t>
            </a:fld>
            <a:endParaRPr lang="en-IN"/>
          </a:p>
        </p:txBody>
      </p:sp>
    </p:spTree>
    <p:extLst>
      <p:ext uri="{BB962C8B-B14F-4D97-AF65-F5344CB8AC3E}">
        <p14:creationId xmlns:p14="http://schemas.microsoft.com/office/powerpoint/2010/main" val="16428485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FDFC818-D708-4700-8E3D-9CAB535E5A53}" type="datetimeFigureOut">
              <a:rPr lang="en-IN" smtClean="0"/>
              <a:pPr/>
              <a:t>27/05/25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04D25F9-D9E9-41B3-8FBB-07BB98AFADD5}" type="slidenum">
              <a:rPr lang="en-IN" smtClean="0"/>
              <a:pPr/>
              <a:t>‹#›</a:t>
            </a:fld>
            <a:endParaRPr lang="en-IN"/>
          </a:p>
        </p:txBody>
      </p:sp>
    </p:spTree>
    <p:extLst>
      <p:ext uri="{BB962C8B-B14F-4D97-AF65-F5344CB8AC3E}">
        <p14:creationId xmlns:p14="http://schemas.microsoft.com/office/powerpoint/2010/main" val="23070583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DFC818-D708-4700-8E3D-9CAB535E5A53}" type="datetimeFigureOut">
              <a:rPr lang="en-IN" smtClean="0"/>
              <a:pPr/>
              <a:t>27/05/25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504D25F9-D9E9-41B3-8FBB-07BB98AFADD5}" type="slidenum">
              <a:rPr lang="en-IN" smtClean="0"/>
              <a:pPr/>
              <a:t>‹#›</a:t>
            </a:fld>
            <a:endParaRPr lang="en-IN"/>
          </a:p>
        </p:txBody>
      </p:sp>
    </p:spTree>
    <p:extLst>
      <p:ext uri="{BB962C8B-B14F-4D97-AF65-F5344CB8AC3E}">
        <p14:creationId xmlns:p14="http://schemas.microsoft.com/office/powerpoint/2010/main" val="21872258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426283"/>
            <a:ext cx="3471863" cy="7039681"/>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2FDFC818-D708-4700-8E3D-9CAB535E5A53}" type="datetimeFigureOut">
              <a:rPr lang="en-IN" smtClean="0"/>
              <a:pPr/>
              <a:t>27/05/25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04D25F9-D9E9-41B3-8FBB-07BB98AFADD5}" type="slidenum">
              <a:rPr lang="en-IN" smtClean="0"/>
              <a:pPr/>
              <a:t>‹#›</a:t>
            </a:fld>
            <a:endParaRPr lang="en-IN"/>
          </a:p>
        </p:txBody>
      </p:sp>
    </p:spTree>
    <p:extLst>
      <p:ext uri="{BB962C8B-B14F-4D97-AF65-F5344CB8AC3E}">
        <p14:creationId xmlns:p14="http://schemas.microsoft.com/office/powerpoint/2010/main" val="725378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426283"/>
            <a:ext cx="3471863" cy="703968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2FDFC818-D708-4700-8E3D-9CAB535E5A53}" type="datetimeFigureOut">
              <a:rPr lang="en-IN" smtClean="0"/>
              <a:pPr/>
              <a:t>27/05/25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04D25F9-D9E9-41B3-8FBB-07BB98AFADD5}" type="slidenum">
              <a:rPr lang="en-IN" smtClean="0"/>
              <a:pPr/>
              <a:t>‹#›</a:t>
            </a:fld>
            <a:endParaRPr lang="en-IN"/>
          </a:p>
        </p:txBody>
      </p:sp>
    </p:spTree>
    <p:extLst>
      <p:ext uri="{BB962C8B-B14F-4D97-AF65-F5344CB8AC3E}">
        <p14:creationId xmlns:p14="http://schemas.microsoft.com/office/powerpoint/2010/main" val="4064654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DFC818-D708-4700-8E3D-9CAB535E5A53}" type="datetimeFigureOut">
              <a:rPr lang="en-IN" smtClean="0"/>
              <a:pPr/>
              <a:t>27/05/25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04D25F9-D9E9-41B3-8FBB-07BB98AFADD5}" type="slidenum">
              <a:rPr lang="en-IN" smtClean="0"/>
              <a:pPr/>
              <a:t>‹#›</a:t>
            </a:fld>
            <a:endParaRPr lang="en-IN"/>
          </a:p>
        </p:txBody>
      </p:sp>
    </p:spTree>
    <p:extLst>
      <p:ext uri="{BB962C8B-B14F-4D97-AF65-F5344CB8AC3E}">
        <p14:creationId xmlns:p14="http://schemas.microsoft.com/office/powerpoint/2010/main" val="5994403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527403"/>
            <a:ext cx="1478756" cy="839487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527403"/>
            <a:ext cx="4350544" cy="83948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DFC818-D708-4700-8E3D-9CAB535E5A53}" type="datetimeFigureOut">
              <a:rPr lang="en-IN" smtClean="0"/>
              <a:pPr/>
              <a:t>27/05/25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04D25F9-D9E9-41B3-8FBB-07BB98AFADD5}" type="slidenum">
              <a:rPr lang="en-IN" smtClean="0"/>
              <a:pPr/>
              <a:t>‹#›</a:t>
            </a:fld>
            <a:endParaRPr lang="en-IN"/>
          </a:p>
        </p:txBody>
      </p:sp>
    </p:spTree>
    <p:extLst>
      <p:ext uri="{BB962C8B-B14F-4D97-AF65-F5344CB8AC3E}">
        <p14:creationId xmlns:p14="http://schemas.microsoft.com/office/powerpoint/2010/main" val="1373943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527405"/>
            <a:ext cx="5915025" cy="19147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2637014"/>
            <a:ext cx="5915025" cy="628526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9181397"/>
            <a:ext cx="1543050" cy="527403"/>
          </a:xfrm>
          <a:prstGeom prst="rect">
            <a:avLst/>
          </a:prstGeom>
        </p:spPr>
        <p:txBody>
          <a:bodyPr vert="horz" lIns="91440" tIns="45720" rIns="91440" bIns="45720" rtlCol="0" anchor="ctr"/>
          <a:lstStyle>
            <a:lvl1pPr algn="l">
              <a:defRPr sz="900">
                <a:solidFill>
                  <a:schemeClr val="tx1">
                    <a:tint val="75000"/>
                  </a:schemeClr>
                </a:solidFill>
              </a:defRPr>
            </a:lvl1pPr>
          </a:lstStyle>
          <a:p>
            <a:fld id="{2FDFC818-D708-4700-8E3D-9CAB535E5A53}" type="datetimeFigureOut">
              <a:rPr lang="en-IN" smtClean="0"/>
              <a:pPr/>
              <a:t>27/05/25</a:t>
            </a:fld>
            <a:endParaRPr lang="en-IN"/>
          </a:p>
        </p:txBody>
      </p:sp>
      <p:sp>
        <p:nvSpPr>
          <p:cNvPr id="5" name="Footer Placeholder 4"/>
          <p:cNvSpPr>
            <a:spLocks noGrp="1"/>
          </p:cNvSpPr>
          <p:nvPr>
            <p:ph type="ftr" sz="quarter" idx="3"/>
          </p:nvPr>
        </p:nvSpPr>
        <p:spPr>
          <a:xfrm>
            <a:off x="2271713" y="9181397"/>
            <a:ext cx="2314575" cy="527403"/>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4843463" y="9181397"/>
            <a:ext cx="1543050" cy="527403"/>
          </a:xfrm>
          <a:prstGeom prst="rect">
            <a:avLst/>
          </a:prstGeom>
        </p:spPr>
        <p:txBody>
          <a:bodyPr vert="horz" lIns="91440" tIns="45720" rIns="91440" bIns="45720" rtlCol="0" anchor="ctr"/>
          <a:lstStyle>
            <a:lvl1pPr algn="r">
              <a:defRPr sz="900">
                <a:solidFill>
                  <a:schemeClr val="tx1">
                    <a:tint val="75000"/>
                  </a:schemeClr>
                </a:solidFill>
              </a:defRPr>
            </a:lvl1pPr>
          </a:lstStyle>
          <a:p>
            <a:fld id="{504D25F9-D9E9-41B3-8FBB-07BB98AFADD5}" type="slidenum">
              <a:rPr lang="en-IN" smtClean="0"/>
              <a:pPr/>
              <a:t>‹#›</a:t>
            </a:fld>
            <a:endParaRPr lang="en-IN"/>
          </a:p>
        </p:txBody>
      </p:sp>
    </p:spTree>
    <p:extLst>
      <p:ext uri="{BB962C8B-B14F-4D97-AF65-F5344CB8AC3E}">
        <p14:creationId xmlns:p14="http://schemas.microsoft.com/office/powerpoint/2010/main" val="203237664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8C0C815-F334-3FF4-EFDC-5EC8F1703664}"/>
              </a:ext>
            </a:extLst>
          </p:cNvPr>
          <p:cNvSpPr txBox="1"/>
          <p:nvPr/>
        </p:nvSpPr>
        <p:spPr>
          <a:xfrm>
            <a:off x="73742" y="117987"/>
            <a:ext cx="6717890" cy="430887"/>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en-GB" sz="1100" kern="0" dirty="0">
                <a:ln w="0"/>
                <a:solidFill>
                  <a:schemeClr val="accent1"/>
                </a:solidFill>
                <a:effectLst>
                  <a:outerShdw blurRad="38100" dist="25400" dir="5400000" algn="ctr" rotWithShape="0">
                    <a:srgbClr val="6E747A">
                      <a:alpha val="43000"/>
                    </a:srgbClr>
                  </a:outerShdw>
                </a:effectLst>
                <a:latin typeface="Arial" panose="020B0604020202020204" pitchFamily="34" charset="0"/>
                <a:ea typeface="Calibri" panose="020F0502020204030204" pitchFamily="34" charset="0"/>
                <a:cs typeface="Times New Roman" panose="02020603050405020304" pitchFamily="18" charset="0"/>
              </a:rPr>
              <a:t>Title: Assessing the Effectiveness of Leadership Development Programs in Equipping UK Managers for Hybrid and Remote Work Challenges</a:t>
            </a:r>
            <a:endParaRPr lang="en-IN" sz="1100" dirty="0">
              <a:ln w="0"/>
              <a:solidFill>
                <a:schemeClr val="accent1"/>
              </a:solidFill>
              <a:effectLst>
                <a:outerShdw blurRad="38100" dist="25400" dir="5400000" algn="ctr" rotWithShape="0">
                  <a:srgbClr val="6E747A">
                    <a:alpha val="43000"/>
                  </a:srgbClr>
                </a:outerShdw>
              </a:effectLst>
            </a:endParaRPr>
          </a:p>
        </p:txBody>
      </p:sp>
      <p:sp>
        <p:nvSpPr>
          <p:cNvPr id="5" name="TextBox 4">
            <a:extLst>
              <a:ext uri="{FF2B5EF4-FFF2-40B4-BE49-F238E27FC236}">
                <a16:creationId xmlns:a16="http://schemas.microsoft.com/office/drawing/2014/main" id="{F1C36052-31DC-7091-ED64-1B09CB1F8F62}"/>
              </a:ext>
            </a:extLst>
          </p:cNvPr>
          <p:cNvSpPr txBox="1"/>
          <p:nvPr/>
        </p:nvSpPr>
        <p:spPr>
          <a:xfrm>
            <a:off x="562132" y="630992"/>
            <a:ext cx="3837476" cy="253916"/>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en-GB" sz="1050" b="1" dirty="0">
                <a:effectLst/>
                <a:latin typeface="Arial" panose="020B0604020202020204" pitchFamily="34" charset="0"/>
                <a:ea typeface="Calibri" panose="020F0502020204030204" pitchFamily="34" charset="0"/>
                <a:cs typeface="Times New Roman" panose="02020603050405020304" pitchFamily="18" charset="0"/>
              </a:rPr>
              <a:t>Methodology Type</a:t>
            </a:r>
            <a:r>
              <a:rPr lang="en-GB" sz="1050" dirty="0">
                <a:effectLst/>
                <a:latin typeface="Arial" panose="020B0604020202020204" pitchFamily="34" charset="0"/>
                <a:ea typeface="Calibri" panose="020F0502020204030204" pitchFamily="34" charset="0"/>
                <a:cs typeface="Times New Roman" panose="02020603050405020304" pitchFamily="18" charset="0"/>
              </a:rPr>
              <a:t>: Secondary Qualitative Research</a:t>
            </a:r>
            <a:endParaRPr lang="en-IN" sz="1050" dirty="0">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8" name="Picture 7">
            <a:extLst>
              <a:ext uri="{FF2B5EF4-FFF2-40B4-BE49-F238E27FC236}">
                <a16:creationId xmlns:a16="http://schemas.microsoft.com/office/drawing/2014/main" id="{05A874B5-FAFE-0083-B860-DC44EF9AC216}"/>
              </a:ext>
            </a:extLst>
          </p:cNvPr>
          <p:cNvPicPr>
            <a:picLocks noChangeAspect="1"/>
          </p:cNvPicPr>
          <p:nvPr/>
        </p:nvPicPr>
        <p:blipFill>
          <a:blip r:embed="rId2" cstate="print"/>
          <a:stretch>
            <a:fillRect/>
          </a:stretch>
        </p:blipFill>
        <p:spPr>
          <a:xfrm>
            <a:off x="2737804" y="1222195"/>
            <a:ext cx="3954683" cy="2310580"/>
          </a:xfrm>
          <a:prstGeom prst="rect">
            <a:avLst/>
          </a:prstGeom>
        </p:spPr>
      </p:pic>
      <p:sp>
        <p:nvSpPr>
          <p:cNvPr id="9" name="TextBox 8">
            <a:extLst>
              <a:ext uri="{FF2B5EF4-FFF2-40B4-BE49-F238E27FC236}">
                <a16:creationId xmlns:a16="http://schemas.microsoft.com/office/drawing/2014/main" id="{17868E95-75C0-1A4E-E949-C8F49F69F1F8}"/>
              </a:ext>
            </a:extLst>
          </p:cNvPr>
          <p:cNvSpPr txBox="1"/>
          <p:nvPr/>
        </p:nvSpPr>
        <p:spPr>
          <a:xfrm>
            <a:off x="40694" y="1065811"/>
            <a:ext cx="2602817" cy="1697901"/>
          </a:xfrm>
          <a:prstGeom prst="rect">
            <a:avLst/>
          </a:prstGeom>
          <a:noFill/>
        </p:spPr>
        <p:txBody>
          <a:bodyPr wrap="square" rtlCol="0">
            <a:spAutoFit/>
          </a:bodyPr>
          <a:lstStyle/>
          <a:p>
            <a:pPr algn="just">
              <a:spcAft>
                <a:spcPts val="800"/>
              </a:spcAft>
              <a:buNone/>
            </a:pPr>
            <a:r>
              <a:rPr lang="en-GB" sz="1000" b="1" dirty="0">
                <a:solidFill>
                  <a:srgbClr val="00B050"/>
                </a:solidFill>
                <a:effectLst/>
                <a:latin typeface="Arial" panose="020B0604020202020204" pitchFamily="34" charset="0"/>
                <a:ea typeface="Calibri" panose="020F0502020204030204" pitchFamily="34" charset="0"/>
                <a:cs typeface="Times New Roman" panose="02020603050405020304" pitchFamily="18" charset="0"/>
              </a:rPr>
              <a:t>Research Philosophy</a:t>
            </a:r>
            <a:endParaRPr lang="en-IN" sz="1000" dirty="0">
              <a:solidFill>
                <a:srgbClr val="00B050"/>
              </a:solidFill>
              <a:effectLst/>
              <a:latin typeface="Arial" panose="020B0604020202020204" pitchFamily="34" charset="0"/>
              <a:ea typeface="Calibri" panose="020F0502020204030204" pitchFamily="34" charset="0"/>
              <a:cs typeface="Times New Roman" panose="02020603050405020304" pitchFamily="18" charset="0"/>
            </a:endParaRPr>
          </a:p>
          <a:p>
            <a:pPr algn="just">
              <a:spcAft>
                <a:spcPts val="800"/>
              </a:spcAft>
            </a:pPr>
            <a:r>
              <a:rPr lang="en-IN" sz="800" dirty="0">
                <a:effectLst/>
                <a:latin typeface="Arial" panose="020B0604020202020204" pitchFamily="34" charset="0"/>
                <a:ea typeface="Calibri" panose="020F0502020204030204" pitchFamily="34" charset="0"/>
                <a:cs typeface="Times New Roman" panose="02020603050405020304" pitchFamily="18" charset="0"/>
              </a:rPr>
              <a:t>This study's interpretivist philosophy acknowledges that the growth of leadership is socially and culturally produced (Mwita, 2025). Interpretivism facilitates the goal of determining the </a:t>
            </a:r>
            <a:r>
              <a:rPr lang="en-GB" sz="800" dirty="0">
                <a:effectLst/>
                <a:latin typeface="Arial" panose="020B0604020202020204" pitchFamily="34" charset="0"/>
                <a:ea typeface="Calibri" panose="020F0502020204030204" pitchFamily="34" charset="0"/>
                <a:cs typeface="Times New Roman" panose="02020603050405020304" pitchFamily="18" charset="0"/>
              </a:rPr>
              <a:t>extent to</a:t>
            </a:r>
            <a:r>
              <a:rPr lang="en-IN" sz="800" dirty="0">
                <a:effectLst/>
                <a:latin typeface="Arial" panose="020B0604020202020204" pitchFamily="34" charset="0"/>
                <a:ea typeface="Calibri" panose="020F0502020204030204" pitchFamily="34" charset="0"/>
                <a:cs typeface="Times New Roman" panose="02020603050405020304" pitchFamily="18" charset="0"/>
              </a:rPr>
              <a:t> which leadership programs are believed to equip UK managers for the </a:t>
            </a:r>
            <a:r>
              <a:rPr lang="en-IN" sz="800" dirty="0">
                <a:latin typeface="Arial" panose="020B0604020202020204" pitchFamily="34" charset="0"/>
                <a:ea typeface="Calibri" panose="020F0502020204030204" pitchFamily="34" charset="0"/>
                <a:cs typeface="Times New Roman" panose="02020603050405020304" pitchFamily="18" charset="0"/>
              </a:rPr>
              <a:t>challenges</a:t>
            </a:r>
            <a:r>
              <a:rPr lang="en-IN" sz="800" dirty="0">
                <a:effectLst/>
                <a:latin typeface="Arial" panose="020B0604020202020204" pitchFamily="34" charset="0"/>
                <a:ea typeface="Calibri" panose="020F0502020204030204" pitchFamily="34" charset="0"/>
                <a:cs typeface="Times New Roman" panose="02020603050405020304" pitchFamily="18" charset="0"/>
              </a:rPr>
              <a:t> of working remotely and in  hybrid settings.  Along with expert opinions, it </a:t>
            </a:r>
            <a:r>
              <a:rPr lang="en-IN" sz="800" dirty="0">
                <a:latin typeface="Arial" panose="020B0604020202020204" pitchFamily="34" charset="0"/>
                <a:ea typeface="Calibri" panose="020F0502020204030204" pitchFamily="34" charset="0"/>
                <a:cs typeface="Times New Roman" panose="02020603050405020304" pitchFamily="18" charset="0"/>
              </a:rPr>
              <a:t>values</a:t>
            </a:r>
            <a:r>
              <a:rPr lang="en-IN" sz="800" dirty="0">
                <a:effectLst/>
                <a:latin typeface="Arial" panose="020B0604020202020204" pitchFamily="34" charset="0"/>
                <a:ea typeface="Calibri" panose="020F0502020204030204" pitchFamily="34" charset="0"/>
                <a:cs typeface="Times New Roman" panose="02020603050405020304" pitchFamily="18" charset="0"/>
              </a:rPr>
              <a:t> the subjective interpretations and lived </a:t>
            </a:r>
            <a:r>
              <a:rPr lang="en-IN" sz="800">
                <a:effectLst/>
                <a:latin typeface="Arial" panose="020B0604020202020204" pitchFamily="34" charset="0"/>
                <a:ea typeface="Calibri" panose="020F0502020204030204" pitchFamily="34" charset="0"/>
                <a:cs typeface="Times New Roman" panose="02020603050405020304" pitchFamily="18" charset="0"/>
              </a:rPr>
              <a:t>experiences </a:t>
            </a:r>
            <a:r>
              <a:rPr lang="en-IN" sz="800">
                <a:latin typeface="Arial" panose="020B0604020202020204" pitchFamily="34" charset="0"/>
                <a:ea typeface="Calibri" panose="020F0502020204030204" pitchFamily="34" charset="0"/>
                <a:cs typeface="Times New Roman" panose="02020603050405020304" pitchFamily="18" charset="0"/>
              </a:rPr>
              <a:t>reported</a:t>
            </a:r>
            <a:r>
              <a:rPr lang="en-IN" sz="800">
                <a:effectLst/>
                <a:latin typeface="Arial" panose="020B0604020202020204" pitchFamily="34" charset="0"/>
                <a:ea typeface="Calibri" panose="020F0502020204030204" pitchFamily="34" charset="0"/>
                <a:cs typeface="Times New Roman" panose="02020603050405020304" pitchFamily="18" charset="0"/>
              </a:rPr>
              <a:t> </a:t>
            </a:r>
            <a:r>
              <a:rPr lang="en-IN" sz="800" dirty="0">
                <a:effectLst/>
                <a:latin typeface="Arial" panose="020B0604020202020204" pitchFamily="34" charset="0"/>
                <a:ea typeface="Calibri" panose="020F0502020204030204" pitchFamily="34" charset="0"/>
                <a:cs typeface="Times New Roman" panose="02020603050405020304" pitchFamily="18" charset="0"/>
              </a:rPr>
              <a:t>in previous qualitative research.</a:t>
            </a:r>
          </a:p>
          <a:p>
            <a:endParaRPr lang="en-IN" sz="900" dirty="0"/>
          </a:p>
        </p:txBody>
      </p:sp>
      <p:sp>
        <p:nvSpPr>
          <p:cNvPr id="10" name="TextBox 9">
            <a:extLst>
              <a:ext uri="{FF2B5EF4-FFF2-40B4-BE49-F238E27FC236}">
                <a16:creationId xmlns:a16="http://schemas.microsoft.com/office/drawing/2014/main" id="{04954596-6A22-DB47-104D-629418027D98}"/>
              </a:ext>
            </a:extLst>
          </p:cNvPr>
          <p:cNvSpPr txBox="1"/>
          <p:nvPr/>
        </p:nvSpPr>
        <p:spPr>
          <a:xfrm>
            <a:off x="40694" y="2512361"/>
            <a:ext cx="2543552" cy="1210588"/>
          </a:xfrm>
          <a:prstGeom prst="rect">
            <a:avLst/>
          </a:prstGeom>
          <a:noFill/>
        </p:spPr>
        <p:txBody>
          <a:bodyPr wrap="square" rtlCol="0">
            <a:spAutoFit/>
          </a:bodyPr>
          <a:lstStyle/>
          <a:p>
            <a:pPr algn="just">
              <a:spcAft>
                <a:spcPts val="800"/>
              </a:spcAft>
              <a:buNone/>
            </a:pPr>
            <a:r>
              <a:rPr lang="en-GB" sz="1000" b="1" dirty="0">
                <a:solidFill>
                  <a:srgbClr val="00B050"/>
                </a:solidFill>
                <a:effectLst/>
                <a:latin typeface="Arial" panose="020B0604020202020204" pitchFamily="34" charset="0"/>
                <a:ea typeface="Calibri" panose="020F0502020204030204" pitchFamily="34" charset="0"/>
                <a:cs typeface="Times New Roman" panose="02020603050405020304" pitchFamily="18" charset="0"/>
              </a:rPr>
              <a:t>Research Reasoning </a:t>
            </a:r>
            <a:endParaRPr lang="en-IN" sz="1000" dirty="0">
              <a:solidFill>
                <a:srgbClr val="00B050"/>
              </a:solidFill>
              <a:effectLst/>
              <a:latin typeface="Arial" panose="020B0604020202020204" pitchFamily="34" charset="0"/>
              <a:ea typeface="Calibri" panose="020F0502020204030204" pitchFamily="34" charset="0"/>
              <a:cs typeface="Times New Roman" panose="02020603050405020304" pitchFamily="18" charset="0"/>
            </a:endParaRPr>
          </a:p>
          <a:p>
            <a:pPr algn="just">
              <a:spcAft>
                <a:spcPts val="800"/>
              </a:spcAft>
            </a:pPr>
            <a:r>
              <a:rPr lang="en-IN" sz="800" dirty="0">
                <a:effectLst/>
                <a:latin typeface="Arial" panose="020B0604020202020204" pitchFamily="34" charset="0"/>
                <a:ea typeface="Calibri" panose="020F0502020204030204" pitchFamily="34" charset="0"/>
                <a:cs typeface="Times New Roman" panose="02020603050405020304" pitchFamily="18" charset="0"/>
              </a:rPr>
              <a:t>Using an inductive methodology, the research looks closely at particular situations and themes from chosen secondary sources in an effort to make generalisations. The study looks at emerging themes on the efficacy of leadership development in the post-pandemic workplace setting rather than testing a preconceived hypothesis (</a:t>
            </a:r>
            <a:r>
              <a:rPr lang="en-IN" sz="800" dirty="0" err="1">
                <a:effectLst/>
                <a:latin typeface="Arial" panose="020B0604020202020204" pitchFamily="34" charset="0"/>
                <a:ea typeface="Calibri" panose="020F0502020204030204" pitchFamily="34" charset="0"/>
                <a:cs typeface="Times New Roman" panose="02020603050405020304" pitchFamily="18" charset="0"/>
              </a:rPr>
              <a:t>Jebreen</a:t>
            </a:r>
            <a:r>
              <a:rPr lang="en-IN" sz="800" dirty="0">
                <a:effectLst/>
                <a:latin typeface="Arial" panose="020B0604020202020204" pitchFamily="34" charset="0"/>
                <a:ea typeface="Calibri" panose="020F0502020204030204" pitchFamily="34" charset="0"/>
                <a:cs typeface="Times New Roman" panose="02020603050405020304" pitchFamily="18" charset="0"/>
              </a:rPr>
              <a:t>, 2012).</a:t>
            </a:r>
          </a:p>
        </p:txBody>
      </p:sp>
      <p:sp>
        <p:nvSpPr>
          <p:cNvPr id="11" name="TextBox 10">
            <a:extLst>
              <a:ext uri="{FF2B5EF4-FFF2-40B4-BE49-F238E27FC236}">
                <a16:creationId xmlns:a16="http://schemas.microsoft.com/office/drawing/2014/main" id="{BA0B9748-02C4-1091-A92B-AC85F2785443}"/>
              </a:ext>
            </a:extLst>
          </p:cNvPr>
          <p:cNvSpPr txBox="1">
            <a:spLocks noGrp="1" noRot="1" noMove="1" noResize="1" noEditPoints="1" noAdjustHandles="1" noChangeArrowheads="1" noChangeShapeType="1"/>
          </p:cNvSpPr>
          <p:nvPr/>
        </p:nvSpPr>
        <p:spPr>
          <a:xfrm>
            <a:off x="2643510" y="3784366"/>
            <a:ext cx="4115073" cy="2051844"/>
          </a:xfrm>
          <a:prstGeom prst="rect">
            <a:avLst/>
          </a:prstGeom>
          <a:noFill/>
        </p:spPr>
        <p:txBody>
          <a:bodyPr wrap="square" rtlCol="0">
            <a:spAutoFit/>
          </a:bodyPr>
          <a:lstStyle/>
          <a:p>
            <a:pPr algn="just">
              <a:spcAft>
                <a:spcPts val="800"/>
              </a:spcAft>
              <a:buNone/>
            </a:pPr>
            <a:r>
              <a:rPr lang="en-GB" sz="1000" b="1" dirty="0">
                <a:solidFill>
                  <a:srgbClr val="00B050"/>
                </a:solidFill>
                <a:effectLst/>
                <a:latin typeface="Arial" panose="020B0604020202020204" pitchFamily="34" charset="0"/>
                <a:ea typeface="Calibri" panose="020F0502020204030204" pitchFamily="34" charset="0"/>
                <a:cs typeface="Times New Roman" panose="02020603050405020304" pitchFamily="18" charset="0"/>
              </a:rPr>
              <a:t>Research Strategy</a:t>
            </a:r>
            <a:endParaRPr lang="en-IN" sz="1000" dirty="0">
              <a:solidFill>
                <a:srgbClr val="00B050"/>
              </a:solidFill>
              <a:effectLst/>
              <a:latin typeface="Arial" panose="020B0604020202020204" pitchFamily="34" charset="0"/>
              <a:ea typeface="Calibri" panose="020F0502020204030204" pitchFamily="34" charset="0"/>
              <a:cs typeface="Times New Roman" panose="02020603050405020304" pitchFamily="18" charset="0"/>
            </a:endParaRPr>
          </a:p>
          <a:p>
            <a:pPr algn="just">
              <a:spcAft>
                <a:spcPts val="800"/>
              </a:spcAft>
              <a:buNone/>
            </a:pPr>
            <a:r>
              <a:rPr lang="en-IN" sz="800" dirty="0">
                <a:effectLst/>
                <a:latin typeface="Arial" panose="020B0604020202020204" pitchFamily="34" charset="0"/>
                <a:ea typeface="Calibri" panose="020F0502020204030204" pitchFamily="34" charset="0"/>
                <a:cs typeface="Times New Roman" panose="02020603050405020304" pitchFamily="18" charset="0"/>
              </a:rPr>
              <a:t>The efficacy of training courses for leadership in preparing UK managers for employment in hybrid and virtual workplaces is investigated in this study using secondary qualitative research. The method entails examining previously conducted research together with a review of the qualitative articles that have already been written on the subject (Heaton, 2008). Without collecting primary data, a thorough grasp of trends, difficulties, and best practices may be obtained from current work.</a:t>
            </a:r>
          </a:p>
          <a:p>
            <a:pPr algn="just">
              <a:spcAft>
                <a:spcPts val="800"/>
              </a:spcAft>
            </a:pPr>
            <a:r>
              <a:rPr lang="en-GB" sz="800" dirty="0">
                <a:effectLst/>
                <a:latin typeface="Arial" panose="020B0604020202020204" pitchFamily="34" charset="0"/>
                <a:ea typeface="Calibri" panose="020F0502020204030204" pitchFamily="34" charset="0"/>
                <a:cs typeface="Times New Roman" panose="02020603050405020304" pitchFamily="18" charset="0"/>
              </a:rPr>
              <a:t>The emphasis is placed on consolidating specialist opinion and thematic conclusions drawn from earlier research in order to establish patterns of commonality and gaps in leadership development surrounding flexible workspaces. The approach is appropriate for this research as it yields rich contextualised information about the subject, enables critical appraisal of diverse viewpoints, and is time-efficient without lacking academic rigour. It guarantees a credible and ethical investigation of topical issues in UK leadership development.</a:t>
            </a:r>
            <a:endParaRPr lang="en-IN" sz="8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13" name="TextBox 12">
            <a:extLst>
              <a:ext uri="{FF2B5EF4-FFF2-40B4-BE49-F238E27FC236}">
                <a16:creationId xmlns:a16="http://schemas.microsoft.com/office/drawing/2014/main" id="{062931F0-0BCB-167A-2049-04C03EF0342E}"/>
              </a:ext>
            </a:extLst>
          </p:cNvPr>
          <p:cNvSpPr txBox="1"/>
          <p:nvPr/>
        </p:nvSpPr>
        <p:spPr>
          <a:xfrm>
            <a:off x="40694" y="3787367"/>
            <a:ext cx="2563898" cy="1210588"/>
          </a:xfrm>
          <a:prstGeom prst="rect">
            <a:avLst/>
          </a:prstGeom>
          <a:noFill/>
        </p:spPr>
        <p:txBody>
          <a:bodyPr wrap="square">
            <a:spAutoFit/>
          </a:bodyPr>
          <a:lstStyle/>
          <a:p>
            <a:pPr algn="just">
              <a:spcAft>
                <a:spcPts val="800"/>
              </a:spcAft>
              <a:buNone/>
            </a:pPr>
            <a:r>
              <a:rPr lang="en-GB" sz="1000" b="1" dirty="0">
                <a:solidFill>
                  <a:srgbClr val="00B050"/>
                </a:solidFill>
                <a:effectLst/>
                <a:latin typeface="Arial" panose="020B0604020202020204" pitchFamily="34" charset="0"/>
                <a:ea typeface="Calibri" panose="020F0502020204030204" pitchFamily="34" charset="0"/>
                <a:cs typeface="Times New Roman" panose="02020603050405020304" pitchFamily="18" charset="0"/>
              </a:rPr>
              <a:t>Data Collection Method</a:t>
            </a:r>
            <a:endParaRPr lang="en-IN" sz="1000" dirty="0">
              <a:solidFill>
                <a:srgbClr val="00B050"/>
              </a:solidFill>
              <a:effectLst/>
              <a:latin typeface="Arial" panose="020B0604020202020204" pitchFamily="34" charset="0"/>
              <a:ea typeface="Calibri" panose="020F0502020204030204" pitchFamily="34" charset="0"/>
              <a:cs typeface="Times New Roman" panose="02020603050405020304" pitchFamily="18" charset="0"/>
            </a:endParaRPr>
          </a:p>
          <a:p>
            <a:pPr algn="just">
              <a:spcAft>
                <a:spcPts val="800"/>
              </a:spcAft>
            </a:pPr>
            <a:r>
              <a:rPr lang="en-GB" sz="800" dirty="0">
                <a:effectLst/>
                <a:latin typeface="Arial" panose="020B0604020202020204" pitchFamily="34" charset="0"/>
                <a:ea typeface="Calibri" panose="020F0502020204030204" pitchFamily="34" charset="0"/>
                <a:cs typeface="Times New Roman" panose="02020603050405020304" pitchFamily="18" charset="0"/>
              </a:rPr>
              <a:t>Six secondary qualitative sources were analysed in the study. The sources were chosen for their relevance, credibility, and interest in UK leadership development in the hybrid/remote work environment. The selection factors were publication date (in the last 8 years), UK context relevance, and leadership development outcome focus.</a:t>
            </a:r>
            <a:endParaRPr lang="en-IN" sz="8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15" name="TextBox 14">
            <a:extLst>
              <a:ext uri="{FF2B5EF4-FFF2-40B4-BE49-F238E27FC236}">
                <a16:creationId xmlns:a16="http://schemas.microsoft.com/office/drawing/2014/main" id="{3CD6C9B4-7763-7988-3F7D-6C78C8D691BD}"/>
              </a:ext>
            </a:extLst>
          </p:cNvPr>
          <p:cNvSpPr txBox="1"/>
          <p:nvPr/>
        </p:nvSpPr>
        <p:spPr>
          <a:xfrm>
            <a:off x="20347" y="5098592"/>
            <a:ext cx="2584246" cy="2051844"/>
          </a:xfrm>
          <a:prstGeom prst="rect">
            <a:avLst/>
          </a:prstGeom>
          <a:noFill/>
        </p:spPr>
        <p:txBody>
          <a:bodyPr wrap="square">
            <a:spAutoFit/>
          </a:bodyPr>
          <a:lstStyle/>
          <a:p>
            <a:pPr algn="just">
              <a:spcAft>
                <a:spcPts val="800"/>
              </a:spcAft>
              <a:buNone/>
            </a:pPr>
            <a:r>
              <a:rPr lang="en-GB" sz="1000" b="1" dirty="0">
                <a:solidFill>
                  <a:srgbClr val="00B050"/>
                </a:solidFill>
                <a:effectLst/>
                <a:latin typeface="Arial" panose="020B0604020202020204" pitchFamily="34" charset="0"/>
                <a:ea typeface="Calibri" panose="020F0502020204030204" pitchFamily="34" charset="0"/>
                <a:cs typeface="Times New Roman" panose="02020603050405020304" pitchFamily="18" charset="0"/>
              </a:rPr>
              <a:t>Data Analysis Method</a:t>
            </a:r>
            <a:endParaRPr lang="en-IN" sz="1000" dirty="0">
              <a:solidFill>
                <a:srgbClr val="00B050"/>
              </a:solidFill>
              <a:effectLst/>
              <a:latin typeface="Arial" panose="020B0604020202020204" pitchFamily="34" charset="0"/>
              <a:ea typeface="Calibri" panose="020F0502020204030204" pitchFamily="34" charset="0"/>
              <a:cs typeface="Times New Roman" panose="02020603050405020304" pitchFamily="18" charset="0"/>
            </a:endParaRPr>
          </a:p>
          <a:p>
            <a:pPr algn="just">
              <a:spcAft>
                <a:spcPts val="800"/>
              </a:spcAft>
              <a:buNone/>
            </a:pPr>
            <a:r>
              <a:rPr lang="en-GB" sz="800" dirty="0">
                <a:effectLst/>
                <a:latin typeface="Arial" panose="020B0604020202020204" pitchFamily="34" charset="0"/>
                <a:ea typeface="Calibri" panose="020F0502020204030204" pitchFamily="34" charset="0"/>
                <a:cs typeface="Times New Roman" panose="02020603050405020304" pitchFamily="18" charset="0"/>
              </a:rPr>
              <a:t>A thematic analysis strategy is employed in analysing the chosen secondary data. This entails identifying, analysing, and reporting on patterns or themes in the texts. The most important steps are:</a:t>
            </a:r>
            <a:endParaRPr lang="en-IN" sz="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800" dirty="0">
                <a:effectLst/>
                <a:latin typeface="Arial" panose="020B0604020202020204" pitchFamily="34" charset="0"/>
                <a:ea typeface="Calibri" panose="020F0502020204030204" pitchFamily="34" charset="0"/>
                <a:cs typeface="Times New Roman" panose="02020603050405020304" pitchFamily="18" charset="0"/>
              </a:rPr>
              <a:t>Familiarisation with the data</a:t>
            </a:r>
            <a:endParaRPr lang="en-IN" sz="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800" dirty="0">
                <a:effectLst/>
                <a:latin typeface="Arial" panose="020B0604020202020204" pitchFamily="34" charset="0"/>
                <a:ea typeface="Calibri" panose="020F0502020204030204" pitchFamily="34" charset="0"/>
                <a:cs typeface="Times New Roman" panose="02020603050405020304" pitchFamily="18" charset="0"/>
              </a:rPr>
              <a:t>Coding and categorisation</a:t>
            </a:r>
            <a:endParaRPr lang="en-IN" sz="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800" dirty="0">
                <a:effectLst/>
                <a:latin typeface="Arial" panose="020B0604020202020204" pitchFamily="34" charset="0"/>
                <a:ea typeface="Calibri" panose="020F0502020204030204" pitchFamily="34" charset="0"/>
                <a:cs typeface="Times New Roman" panose="02020603050405020304" pitchFamily="18" charset="0"/>
              </a:rPr>
              <a:t>Finding recurrent themes (such as communication difficulties, emotional intelligence, and training in digital skills) </a:t>
            </a:r>
            <a:endParaRPr lang="en-IN" sz="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GB" sz="800" dirty="0">
                <a:effectLst/>
                <a:latin typeface="Arial" panose="020B0604020202020204" pitchFamily="34" charset="0"/>
                <a:ea typeface="Calibri" panose="020F0502020204030204" pitchFamily="34" charset="0"/>
                <a:cs typeface="Times New Roman" panose="02020603050405020304" pitchFamily="18" charset="0"/>
              </a:rPr>
              <a:t>This approach makes it possible to synthesise nuanced viewpoints and bring together broad conclusions from several sources (Clarke and Braun, 2017).</a:t>
            </a:r>
            <a:endParaRPr lang="en-IN" sz="8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17" name="TextBox 16">
            <a:extLst>
              <a:ext uri="{FF2B5EF4-FFF2-40B4-BE49-F238E27FC236}">
                <a16:creationId xmlns:a16="http://schemas.microsoft.com/office/drawing/2014/main" id="{0B9E18F5-CFCC-E799-4191-9F7372A821BA}"/>
              </a:ext>
            </a:extLst>
          </p:cNvPr>
          <p:cNvSpPr txBox="1"/>
          <p:nvPr/>
        </p:nvSpPr>
        <p:spPr>
          <a:xfrm>
            <a:off x="40694" y="7242203"/>
            <a:ext cx="2499852" cy="2298065"/>
          </a:xfrm>
          <a:prstGeom prst="rect">
            <a:avLst/>
          </a:prstGeom>
          <a:noFill/>
        </p:spPr>
        <p:txBody>
          <a:bodyPr wrap="square">
            <a:spAutoFit/>
          </a:bodyPr>
          <a:lstStyle/>
          <a:p>
            <a:pPr algn="just">
              <a:spcAft>
                <a:spcPts val="800"/>
              </a:spcAft>
              <a:buNone/>
            </a:pPr>
            <a:r>
              <a:rPr lang="en-GB" sz="1000" b="1" dirty="0">
                <a:solidFill>
                  <a:srgbClr val="00B050"/>
                </a:solidFill>
                <a:effectLst/>
                <a:latin typeface="Arial" panose="020B0604020202020204" pitchFamily="34" charset="0"/>
                <a:ea typeface="Calibri" panose="020F0502020204030204" pitchFamily="34" charset="0"/>
                <a:cs typeface="Times New Roman" panose="02020603050405020304" pitchFamily="18" charset="0"/>
              </a:rPr>
              <a:t>Ethical Considerations</a:t>
            </a:r>
            <a:endParaRPr lang="en-IN" sz="1000" dirty="0">
              <a:solidFill>
                <a:srgbClr val="00B050"/>
              </a:solidFill>
              <a:effectLst/>
              <a:latin typeface="Arial" panose="020B0604020202020204" pitchFamily="34" charset="0"/>
              <a:ea typeface="Calibri" panose="020F0502020204030204" pitchFamily="34" charset="0"/>
              <a:cs typeface="Times New Roman" panose="02020603050405020304" pitchFamily="18" charset="0"/>
            </a:endParaRPr>
          </a:p>
          <a:p>
            <a:pPr algn="just">
              <a:spcAft>
                <a:spcPts val="800"/>
              </a:spcAft>
              <a:buNone/>
            </a:pPr>
            <a:r>
              <a:rPr lang="en-GB" sz="800" dirty="0">
                <a:effectLst/>
                <a:latin typeface="Arial" panose="020B0604020202020204" pitchFamily="34" charset="0"/>
                <a:ea typeface="Calibri" panose="020F0502020204030204" pitchFamily="34" charset="0"/>
                <a:cs typeface="Times New Roman" panose="02020603050405020304" pitchFamily="18" charset="0"/>
              </a:rPr>
              <a:t>Even though no primary data are gathered, ethical principles are all observed:</a:t>
            </a:r>
            <a:endParaRPr lang="en-IN" sz="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800" dirty="0">
                <a:effectLst/>
                <a:latin typeface="Arial" panose="020B0604020202020204" pitchFamily="34" charset="0"/>
                <a:ea typeface="Calibri" panose="020F0502020204030204" pitchFamily="34" charset="0"/>
                <a:cs typeface="Times New Roman" panose="02020603050405020304" pitchFamily="18" charset="0"/>
              </a:rPr>
              <a:t>All the secondary sources are correctly referenced with the Harvard Referencing System (Pears and Shields, 2025).</a:t>
            </a:r>
            <a:endParaRPr lang="en-IN" sz="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800" dirty="0">
                <a:effectLst/>
                <a:latin typeface="Arial" panose="020B0604020202020204" pitchFamily="34" charset="0"/>
                <a:ea typeface="Calibri" panose="020F0502020204030204" pitchFamily="34" charset="0"/>
                <a:cs typeface="Times New Roman" panose="02020603050405020304" pitchFamily="18" charset="0"/>
              </a:rPr>
              <a:t>Precaution is taken to ensure all the materials used are genuine and approved sources.</a:t>
            </a:r>
            <a:endParaRPr lang="en-IN" sz="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GB" sz="800" dirty="0">
                <a:effectLst/>
                <a:latin typeface="Arial" panose="020B0604020202020204" pitchFamily="34" charset="0"/>
                <a:ea typeface="Calibri" panose="020F0502020204030204" pitchFamily="34" charset="0"/>
                <a:cs typeface="Times New Roman" panose="02020603050405020304" pitchFamily="18" charset="0"/>
              </a:rPr>
              <a:t>Plagiarism is prevented by correct paraphrasing and referencing (Stander, 2020).</a:t>
            </a:r>
            <a:endParaRPr lang="en-IN" sz="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spcAft>
                <a:spcPts val="800"/>
              </a:spcAft>
              <a:buFont typeface="Symbol" panose="05050102010706020507" pitchFamily="18" charset="2"/>
              <a:buChar char=""/>
            </a:pPr>
            <a:r>
              <a:rPr lang="en-GB" sz="800" dirty="0">
                <a:effectLst/>
                <a:latin typeface="Arial" panose="020B0604020202020204" pitchFamily="34" charset="0"/>
                <a:ea typeface="Calibri" panose="020F0502020204030204" pitchFamily="34" charset="0"/>
                <a:cs typeface="Times New Roman" panose="02020603050405020304" pitchFamily="18" charset="0"/>
              </a:rPr>
              <a:t>The Ethics Application Form has been filled and approved prior to the start of the analysis, as recommended by institutional guidelines.</a:t>
            </a:r>
            <a:endParaRPr lang="en-IN" sz="8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19" name="TextBox 18">
            <a:extLst>
              <a:ext uri="{FF2B5EF4-FFF2-40B4-BE49-F238E27FC236}">
                <a16:creationId xmlns:a16="http://schemas.microsoft.com/office/drawing/2014/main" id="{0840FDC8-4C7A-D3B5-40B5-747D536257AA}"/>
              </a:ext>
            </a:extLst>
          </p:cNvPr>
          <p:cNvSpPr txBox="1"/>
          <p:nvPr/>
        </p:nvSpPr>
        <p:spPr>
          <a:xfrm>
            <a:off x="2665633" y="6057023"/>
            <a:ext cx="4026854" cy="964367"/>
          </a:xfrm>
          <a:prstGeom prst="rect">
            <a:avLst/>
          </a:prstGeom>
          <a:noFill/>
        </p:spPr>
        <p:txBody>
          <a:bodyPr wrap="square">
            <a:spAutoFit/>
          </a:bodyPr>
          <a:lstStyle/>
          <a:p>
            <a:pPr algn="just">
              <a:spcAft>
                <a:spcPts val="800"/>
              </a:spcAft>
              <a:buNone/>
            </a:pPr>
            <a:r>
              <a:rPr lang="en-GB" sz="1000" b="1" dirty="0">
                <a:solidFill>
                  <a:srgbClr val="00B050"/>
                </a:solidFill>
                <a:effectLst/>
                <a:latin typeface="Arial" panose="020B0604020202020204" pitchFamily="34" charset="0"/>
                <a:ea typeface="Calibri" panose="020F0502020204030204" pitchFamily="34" charset="0"/>
                <a:cs typeface="Times New Roman" panose="02020603050405020304" pitchFamily="18" charset="0"/>
              </a:rPr>
              <a:t>Conclusion</a:t>
            </a:r>
            <a:endParaRPr lang="en-IN" sz="1000" dirty="0">
              <a:solidFill>
                <a:srgbClr val="00B050"/>
              </a:solidFill>
              <a:effectLst/>
              <a:latin typeface="Arial" panose="020B0604020202020204" pitchFamily="34" charset="0"/>
              <a:ea typeface="Calibri" panose="020F0502020204030204" pitchFamily="34" charset="0"/>
              <a:cs typeface="Times New Roman" panose="02020603050405020304" pitchFamily="18" charset="0"/>
            </a:endParaRPr>
          </a:p>
          <a:p>
            <a:pPr algn="just">
              <a:spcAft>
                <a:spcPts val="800"/>
              </a:spcAft>
            </a:pPr>
            <a:r>
              <a:rPr lang="en-GB" sz="800" dirty="0">
                <a:effectLst/>
                <a:latin typeface="Arial" panose="020B0604020202020204" pitchFamily="34" charset="0"/>
                <a:ea typeface="Calibri" panose="020F0502020204030204" pitchFamily="34" charset="0"/>
                <a:cs typeface="Times New Roman" panose="02020603050405020304" pitchFamily="18" charset="0"/>
              </a:rPr>
              <a:t>This research design facilitates a rich, contextualised comprehension of the challenges and impacts of leadership development initiatives in an increasingly changing workplace. Utilising qualitative, secondary-data-driven research, the study seeks to provide meaningful inputs relevant to policy-makers, educators, and HR practitioners in the UK.</a:t>
            </a:r>
            <a:endParaRPr lang="en-IN" sz="8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21" name="TextBox 20">
            <a:extLst>
              <a:ext uri="{FF2B5EF4-FFF2-40B4-BE49-F238E27FC236}">
                <a16:creationId xmlns:a16="http://schemas.microsoft.com/office/drawing/2014/main" id="{EC022B5D-9F88-DF06-99AF-53403BB7A078}"/>
              </a:ext>
            </a:extLst>
          </p:cNvPr>
          <p:cNvSpPr txBox="1"/>
          <p:nvPr/>
        </p:nvSpPr>
        <p:spPr>
          <a:xfrm>
            <a:off x="2643511" y="7242203"/>
            <a:ext cx="4115072" cy="2123658"/>
          </a:xfrm>
          <a:prstGeom prst="rect">
            <a:avLst/>
          </a:prstGeom>
          <a:noFill/>
        </p:spPr>
        <p:txBody>
          <a:bodyPr wrap="square">
            <a:spAutoFit/>
          </a:bodyPr>
          <a:lstStyle/>
          <a:p>
            <a:pPr algn="just"/>
            <a:r>
              <a:rPr lang="en-US" sz="1000" b="1" dirty="0">
                <a:solidFill>
                  <a:srgbClr val="00B050"/>
                </a:solidFill>
                <a:latin typeface="Arial" panose="020B0604020202020204" pitchFamily="34" charset="0"/>
                <a:cs typeface="Arial" panose="020B0604020202020204" pitchFamily="34" charset="0"/>
              </a:rPr>
              <a:t>References</a:t>
            </a:r>
            <a:r>
              <a:rPr lang="en-US" sz="1000" dirty="0">
                <a:latin typeface="Arial" panose="020B0604020202020204" pitchFamily="34" charset="0"/>
                <a:cs typeface="Arial" panose="020B0604020202020204" pitchFamily="34" charset="0"/>
              </a:rPr>
              <a:t> </a:t>
            </a:r>
          </a:p>
          <a:p>
            <a:pPr algn="just"/>
            <a:endParaRPr lang="en-US" sz="1000" dirty="0">
              <a:latin typeface="Arial" panose="020B0604020202020204" pitchFamily="34" charset="0"/>
              <a:cs typeface="Arial" panose="020B0604020202020204" pitchFamily="34" charset="0"/>
            </a:endParaRPr>
          </a:p>
          <a:p>
            <a:pPr algn="just"/>
            <a:r>
              <a:rPr lang="en-US" sz="800" dirty="0">
                <a:latin typeface="Arial" panose="020B0604020202020204" pitchFamily="34" charset="0"/>
                <a:cs typeface="Arial" panose="020B0604020202020204" pitchFamily="34" charset="0"/>
              </a:rPr>
              <a:t>Clarke, V. and Braun, V., 2017. Thematic analysis. The journal of positive psychology, 12(3), pp.297-298.</a:t>
            </a:r>
          </a:p>
          <a:p>
            <a:pPr algn="just"/>
            <a:r>
              <a:rPr lang="en-US" sz="800" dirty="0">
                <a:latin typeface="Arial" panose="020B0604020202020204" pitchFamily="34" charset="0"/>
                <a:cs typeface="Arial" panose="020B0604020202020204" pitchFamily="34" charset="0"/>
              </a:rPr>
              <a:t>Heaton, J., 2008. Secondary analysis of qualitative data: An overview. Historical Social Research/</a:t>
            </a:r>
            <a:r>
              <a:rPr lang="en-US" sz="800" dirty="0" err="1">
                <a:latin typeface="Arial" panose="020B0604020202020204" pitchFamily="34" charset="0"/>
                <a:cs typeface="Arial" panose="020B0604020202020204" pitchFamily="34" charset="0"/>
              </a:rPr>
              <a:t>Historische</a:t>
            </a:r>
            <a:r>
              <a:rPr lang="en-US" sz="800" dirty="0">
                <a:latin typeface="Arial" panose="020B0604020202020204" pitchFamily="34" charset="0"/>
                <a:cs typeface="Arial" panose="020B0604020202020204" pitchFamily="34" charset="0"/>
              </a:rPr>
              <a:t> </a:t>
            </a:r>
            <a:r>
              <a:rPr lang="en-US" sz="800" dirty="0" err="1">
                <a:latin typeface="Arial" panose="020B0604020202020204" pitchFamily="34" charset="0"/>
                <a:cs typeface="Arial" panose="020B0604020202020204" pitchFamily="34" charset="0"/>
              </a:rPr>
              <a:t>Sozialforschung</a:t>
            </a:r>
            <a:r>
              <a:rPr lang="en-US" sz="800" dirty="0">
                <a:latin typeface="Arial" panose="020B0604020202020204" pitchFamily="34" charset="0"/>
                <a:cs typeface="Arial" panose="020B0604020202020204" pitchFamily="34" charset="0"/>
              </a:rPr>
              <a:t>, pp.33-45.</a:t>
            </a:r>
          </a:p>
          <a:p>
            <a:pPr algn="just"/>
            <a:r>
              <a:rPr lang="en-US" sz="800" dirty="0" err="1">
                <a:latin typeface="Arial" panose="020B0604020202020204" pitchFamily="34" charset="0"/>
                <a:cs typeface="Arial" panose="020B0604020202020204" pitchFamily="34" charset="0"/>
              </a:rPr>
              <a:t>Jebreen</a:t>
            </a:r>
            <a:r>
              <a:rPr lang="en-US" sz="800" dirty="0">
                <a:latin typeface="Arial" panose="020B0604020202020204" pitchFamily="34" charset="0"/>
                <a:cs typeface="Arial" panose="020B0604020202020204" pitchFamily="34" charset="0"/>
              </a:rPr>
              <a:t>, I., 2012. Using inductive approach as research strategy in requirements engineering. International Journal of Computer and Information Technology, 1(2), pp.162-173.</a:t>
            </a:r>
          </a:p>
          <a:p>
            <a:pPr algn="just"/>
            <a:r>
              <a:rPr lang="en-US" sz="800" dirty="0">
                <a:latin typeface="Arial" panose="020B0604020202020204" pitchFamily="34" charset="0"/>
                <a:cs typeface="Arial" panose="020B0604020202020204" pitchFamily="34" charset="0"/>
              </a:rPr>
              <a:t>Mwita, K., 2025. Understanding research philosophies and designs: A guide for early-career researchers. Eminent Journal of Social Sciences, 1(1), pp.43-52.</a:t>
            </a:r>
          </a:p>
          <a:p>
            <a:pPr algn="just"/>
            <a:r>
              <a:rPr lang="en-US" sz="800" dirty="0">
                <a:latin typeface="Arial" panose="020B0604020202020204" pitchFamily="34" charset="0"/>
                <a:cs typeface="Arial" panose="020B0604020202020204" pitchFamily="34" charset="0"/>
              </a:rPr>
              <a:t>Pears, R. and Shields, G., 2025. Cite them right: the essential referencing guide. Bloomsbury Publishing.</a:t>
            </a:r>
          </a:p>
          <a:p>
            <a:pPr algn="just"/>
            <a:r>
              <a:rPr lang="en-US" sz="800" dirty="0">
                <a:latin typeface="Arial" panose="020B0604020202020204" pitchFamily="34" charset="0"/>
                <a:cs typeface="Arial" panose="020B0604020202020204" pitchFamily="34" charset="0"/>
              </a:rPr>
              <a:t>Stander, M., 2020. Strategies to help university students avoid plagiarism: A focus on translation as an intervention strategy. Journal of Further and Higher Education, 44(2), pp.156-169.</a:t>
            </a:r>
          </a:p>
        </p:txBody>
      </p:sp>
      <p:cxnSp>
        <p:nvCxnSpPr>
          <p:cNvPr id="23" name="Straight Connector 22">
            <a:extLst>
              <a:ext uri="{FF2B5EF4-FFF2-40B4-BE49-F238E27FC236}">
                <a16:creationId xmlns:a16="http://schemas.microsoft.com/office/drawing/2014/main" id="{5270A724-23EB-8EFB-A21A-510E01DDA5CA}"/>
              </a:ext>
            </a:extLst>
          </p:cNvPr>
          <p:cNvCxnSpPr>
            <a:cxnSpLocks/>
          </p:cNvCxnSpPr>
          <p:nvPr/>
        </p:nvCxnSpPr>
        <p:spPr>
          <a:xfrm>
            <a:off x="2634839" y="1005497"/>
            <a:ext cx="0" cy="8782516"/>
          </a:xfrm>
          <a:prstGeom prst="line">
            <a:avLst/>
          </a:prstGeom>
        </p:spPr>
        <p:style>
          <a:lnRef idx="3">
            <a:schemeClr val="accent5"/>
          </a:lnRef>
          <a:fillRef idx="0">
            <a:schemeClr val="accent5"/>
          </a:fillRef>
          <a:effectRef idx="2">
            <a:schemeClr val="accent5"/>
          </a:effectRef>
          <a:fontRef idx="minor">
            <a:schemeClr val="tx1"/>
          </a:fontRef>
        </p:style>
      </p:cxnSp>
      <p:sp>
        <p:nvSpPr>
          <p:cNvPr id="3" name="TextBox 2">
            <a:extLst>
              <a:ext uri="{FF2B5EF4-FFF2-40B4-BE49-F238E27FC236}">
                <a16:creationId xmlns:a16="http://schemas.microsoft.com/office/drawing/2014/main" id="{EEE4154A-16BE-EFF9-BA68-08E59BEE0919}"/>
              </a:ext>
            </a:extLst>
          </p:cNvPr>
          <p:cNvSpPr txBox="1"/>
          <p:nvPr/>
        </p:nvSpPr>
        <p:spPr>
          <a:xfrm>
            <a:off x="4399608" y="523466"/>
            <a:ext cx="2212136" cy="461665"/>
          </a:xfrm>
          <a:prstGeom prst="rect">
            <a:avLst/>
          </a:prstGeom>
          <a:noFill/>
        </p:spPr>
        <p:txBody>
          <a:bodyPr wrap="square" rtlCol="0">
            <a:spAutoFit/>
          </a:bodyPr>
          <a:lstStyle/>
          <a:p>
            <a:r>
              <a:rPr lang="en-US" sz="800" dirty="0">
                <a:latin typeface="Arial" panose="020B0604020202020204" pitchFamily="34" charset="0"/>
                <a:cs typeface="Arial" panose="020B0604020202020204" pitchFamily="34" charset="0"/>
              </a:rPr>
              <a:t>STUDENT NAME: SHERIFE ALEKSIEVA</a:t>
            </a:r>
          </a:p>
          <a:p>
            <a:r>
              <a:rPr lang="en-US" sz="800" dirty="0">
                <a:latin typeface="Arial" panose="020B0604020202020204" pitchFamily="34" charset="0"/>
                <a:cs typeface="Arial" panose="020B0604020202020204" pitchFamily="34" charset="0"/>
              </a:rPr>
              <a:t>STUDENT ID: 2211682</a:t>
            </a:r>
          </a:p>
          <a:p>
            <a:r>
              <a:rPr lang="en-US" sz="800" dirty="0">
                <a:latin typeface="Arial" panose="020B0604020202020204" pitchFamily="34" charset="0"/>
                <a:cs typeface="Arial" panose="020B0604020202020204" pitchFamily="34" charset="0"/>
              </a:rPr>
              <a:t>LECTURER: SAMUEL OFORI</a:t>
            </a:r>
          </a:p>
        </p:txBody>
      </p:sp>
    </p:spTree>
    <p:extLst>
      <p:ext uri="{BB962C8B-B14F-4D97-AF65-F5344CB8AC3E}">
        <p14:creationId xmlns:p14="http://schemas.microsoft.com/office/powerpoint/2010/main" val="24742429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98</TotalTime>
  <Words>778</Words>
  <Application>Microsoft Macintosh PowerPoint</Application>
  <PresentationFormat>A4 Paper (210x297 mm)</PresentationFormat>
  <Paragraphs>36</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Symbol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cp:lastModifiedBy>SHERI ALEKSIEVA</cp:lastModifiedBy>
  <cp:revision>4</cp:revision>
  <cp:lastPrinted>2025-05-26T22:53:33Z</cp:lastPrinted>
  <dcterms:created xsi:type="dcterms:W3CDTF">2025-05-26T15:44:40Z</dcterms:created>
  <dcterms:modified xsi:type="dcterms:W3CDTF">2025-05-27T21:37:11Z</dcterms:modified>
</cp:coreProperties>
</file>