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60" r:id="rId3"/>
    <p:sldId id="261" r:id="rId4"/>
    <p:sldId id="262" r:id="rId5"/>
    <p:sldId id="270" r:id="rId6"/>
    <p:sldId id="272"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7" d="100"/>
          <a:sy n="77" d="100"/>
        </p:scale>
        <p:origin x="126"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004DC9C-A06C-49E4-8A0C-E4D1A9D3E6DF}"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2083284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04DC9C-A06C-49E4-8A0C-E4D1A9D3E6DF}"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12954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04DC9C-A06C-49E4-8A0C-E4D1A9D3E6DF}"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1419876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004DC9C-A06C-49E4-8A0C-E4D1A9D3E6DF}"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3390364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004DC9C-A06C-49E4-8A0C-E4D1A9D3E6DF}" type="datetimeFigureOut">
              <a:rPr lang="en-GB" smtClean="0"/>
              <a:t>24/10/2023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1217237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004DC9C-A06C-49E4-8A0C-E4D1A9D3E6DF}" type="datetimeFigureOut">
              <a:rPr lang="en-GB" smtClean="0"/>
              <a:t>24/10/2023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559334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004DC9C-A06C-49E4-8A0C-E4D1A9D3E6DF}" type="datetimeFigureOut">
              <a:rPr lang="en-GB" smtClean="0"/>
              <a:t>24/10/2023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85882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4DC9C-A06C-49E4-8A0C-E4D1A9D3E6DF}"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740306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4DC9C-A06C-49E4-8A0C-E4D1A9D3E6DF}"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3023554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4DC9C-A06C-49E4-8A0C-E4D1A9D3E6DF}"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1242625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4DC9C-A06C-49E4-8A0C-E4D1A9D3E6DF}"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4056665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4DC9C-A06C-49E4-8A0C-E4D1A9D3E6DF}"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F5864FA9-21A2-45C0-9838-371D7C8EDC5A}"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87715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4DC9C-A06C-49E4-8A0C-E4D1A9D3E6DF}"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3131295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004DC9C-A06C-49E4-8A0C-E4D1A9D3E6DF}" type="datetimeFigureOut">
              <a:rPr lang="en-GB" smtClean="0"/>
              <a:t>24/10/2023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34215616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004DC9C-A06C-49E4-8A0C-E4D1A9D3E6DF}" type="datetimeFigureOut">
              <a:rPr lang="en-GB" smtClean="0"/>
              <a:t>24/10/2023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3476026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04DC9C-A06C-49E4-8A0C-E4D1A9D3E6DF}"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64FA9-21A2-45C0-9838-371D7C8EDC5A}" type="slidenum">
              <a:rPr lang="en-GB" smtClean="0"/>
              <a:t>‹#›</a:t>
            </a:fld>
            <a:endParaRPr lang="en-GB"/>
          </a:p>
        </p:txBody>
      </p:sp>
    </p:spTree>
    <p:extLst>
      <p:ext uri="{BB962C8B-B14F-4D97-AF65-F5344CB8AC3E}">
        <p14:creationId xmlns:p14="http://schemas.microsoft.com/office/powerpoint/2010/main" val="30427353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004DC9C-A06C-49E4-8A0C-E4D1A9D3E6DF}" type="datetimeFigureOut">
              <a:rPr lang="en-GB" smtClean="0"/>
              <a:t>24/10/2023</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F5864FA9-21A2-45C0-9838-371D7C8EDC5A}" type="slidenum">
              <a:rPr lang="en-GB" smtClean="0"/>
              <a:t>‹#›</a:t>
            </a:fld>
            <a:endParaRPr lang="en-GB"/>
          </a:p>
        </p:txBody>
      </p:sp>
    </p:spTree>
    <p:extLst>
      <p:ext uri="{BB962C8B-B14F-4D97-AF65-F5344CB8AC3E}">
        <p14:creationId xmlns:p14="http://schemas.microsoft.com/office/powerpoint/2010/main" val="2511955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004DC9C-A06C-49E4-8A0C-E4D1A9D3E6DF}" type="datetimeFigureOut">
              <a:rPr lang="en-GB" smtClean="0"/>
              <a:t>24/10/2023</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F5864FA9-21A2-45C0-9838-371D7C8EDC5A}" type="slidenum">
              <a:rPr lang="en-GB" smtClean="0"/>
              <a:t>‹#›</a:t>
            </a:fld>
            <a:endParaRPr lang="en-GB"/>
          </a:p>
        </p:txBody>
      </p:sp>
    </p:spTree>
    <p:extLst>
      <p:ext uri="{BB962C8B-B14F-4D97-AF65-F5344CB8AC3E}">
        <p14:creationId xmlns:p14="http://schemas.microsoft.com/office/powerpoint/2010/main" val="40856743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uowtsd-my.sharepoint.com/:v:/r/personal/2208682_student_uwtsd_ac_uk/Documents/Recording-20231027_145321.webm?csf=1&amp;web=1&amp;e=cmlDVt&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260" y="5086327"/>
            <a:ext cx="9592217" cy="703504"/>
          </a:xfrm>
        </p:spPr>
        <p:txBody>
          <a:bodyPr>
            <a:normAutofit fontScale="90000"/>
          </a:bodyPr>
          <a:lstStyle/>
          <a:p>
            <a:r>
              <a:rPr lang="en-GB" dirty="0" smtClean="0">
                <a:latin typeface="Algerian" panose="04020705040A02060702" pitchFamily="82" charset="0"/>
              </a:rPr>
              <a:t>Benefits of Multilingualism and the Importance of Language Awareness Skills for Hotel Staff </a:t>
            </a:r>
            <a:br>
              <a:rPr lang="en-GB" dirty="0" smtClean="0">
                <a:latin typeface="Algerian" panose="04020705040A02060702" pitchFamily="82" charset="0"/>
              </a:rPr>
            </a:br>
            <a:r>
              <a:rPr lang="en-GB" dirty="0" smtClean="0">
                <a:latin typeface="Algerian" panose="04020705040A02060702" pitchFamily="82" charset="0"/>
              </a:rPr>
              <a:t/>
            </a:r>
            <a:br>
              <a:rPr lang="en-GB" dirty="0" smtClean="0">
                <a:latin typeface="Algerian" panose="04020705040A02060702" pitchFamily="82" charset="0"/>
              </a:rPr>
            </a:br>
            <a:r>
              <a:rPr lang="en-GB" dirty="0">
                <a:hlinkClick r:id="rId2"/>
              </a:rPr>
              <a:t>Recording-20231027_145321.webm</a:t>
            </a:r>
            <a:endParaRPr lang="en-GB" dirty="0">
              <a:latin typeface="Algerian" panose="04020705040A02060702" pitchFamily="82" charset="0"/>
            </a:endParaRPr>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3960413" y="136770"/>
            <a:ext cx="3724242" cy="3724242"/>
          </a:xfrm>
        </p:spPr>
      </p:pic>
      <p:sp>
        <p:nvSpPr>
          <p:cNvPr id="4" name="Text Placeholder 3"/>
          <p:cNvSpPr>
            <a:spLocks noGrp="1"/>
          </p:cNvSpPr>
          <p:nvPr>
            <p:ph type="body" sz="half" idx="2"/>
          </p:nvPr>
        </p:nvSpPr>
        <p:spPr>
          <a:xfrm>
            <a:off x="532537" y="5951970"/>
            <a:ext cx="10163172" cy="906030"/>
          </a:xfrm>
        </p:spPr>
        <p:txBody>
          <a:bodyPr>
            <a:normAutofit fontScale="62500" lnSpcReduction="20000"/>
          </a:bodyPr>
          <a:lstStyle/>
          <a:p>
            <a:r>
              <a:rPr lang="en-GB" dirty="0" smtClean="0"/>
              <a:t>Student Name : </a:t>
            </a:r>
            <a:r>
              <a:rPr lang="en-GB" dirty="0" err="1" smtClean="0"/>
              <a:t>Ancuta</a:t>
            </a:r>
            <a:r>
              <a:rPr lang="en-GB" dirty="0" smtClean="0"/>
              <a:t> Mariana Racovita </a:t>
            </a:r>
          </a:p>
          <a:p>
            <a:r>
              <a:rPr lang="en-GB" dirty="0" smtClean="0"/>
              <a:t>Student ID </a:t>
            </a:r>
            <a:r>
              <a:rPr lang="en-GB" dirty="0" err="1" smtClean="0"/>
              <a:t>Nr</a:t>
            </a:r>
            <a:r>
              <a:rPr lang="en-GB" dirty="0" smtClean="0"/>
              <a:t>: 2208682</a:t>
            </a:r>
          </a:p>
          <a:p>
            <a:r>
              <a:rPr lang="en-GB" dirty="0" smtClean="0"/>
              <a:t>Module Name : Foreign Language and Cultural Awareness BMIH5003</a:t>
            </a:r>
          </a:p>
          <a:p>
            <a:r>
              <a:rPr lang="en-GB" dirty="0" smtClean="0"/>
              <a:t>Lecturer Name: Lisa </a:t>
            </a:r>
            <a:r>
              <a:rPr lang="en-GB" dirty="0" err="1" smtClean="0"/>
              <a:t>Bassler</a:t>
            </a:r>
            <a:r>
              <a:rPr lang="en-GB" dirty="0" smtClean="0"/>
              <a:t> </a:t>
            </a:r>
          </a:p>
          <a:p>
            <a:endParaRPr lang="en-GB" dirty="0"/>
          </a:p>
        </p:txBody>
      </p:sp>
    </p:spTree>
    <p:extLst>
      <p:ext uri="{BB962C8B-B14F-4D97-AF65-F5344CB8AC3E}">
        <p14:creationId xmlns:p14="http://schemas.microsoft.com/office/powerpoint/2010/main" val="20198799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latin typeface="Algerian" panose="04020705040A02060702" pitchFamily="82" charset="0"/>
              </a:rPr>
              <a:t>Multilingualism &amp; Language Awareness Skills in Hotel industry</a:t>
            </a:r>
            <a:endParaRPr lang="en-GB" dirty="0"/>
          </a:p>
        </p:txBody>
      </p:sp>
      <p:sp>
        <p:nvSpPr>
          <p:cNvPr id="3" name="Content Placeholder 2"/>
          <p:cNvSpPr>
            <a:spLocks noGrp="1"/>
          </p:cNvSpPr>
          <p:nvPr>
            <p:ph idx="1"/>
          </p:nvPr>
        </p:nvSpPr>
        <p:spPr/>
        <p:txBody>
          <a:bodyPr>
            <a:normAutofit fontScale="40000" lnSpcReduction="20000"/>
          </a:bodyPr>
          <a:lstStyle/>
          <a:p>
            <a:pPr marL="0" indent="0">
              <a:buNone/>
            </a:pPr>
            <a:r>
              <a:rPr lang="en-GB" dirty="0" smtClean="0"/>
              <a:t>Multilingualism plays a pivot role in the hotel industry by enhancing guest experience and contributing to the success of hotels and resorts. This ability to communicate in multiple languages, especially with a global context, is paramount importance.</a:t>
            </a:r>
          </a:p>
          <a:p>
            <a:pPr marL="0" indent="0">
              <a:buNone/>
            </a:pPr>
            <a:r>
              <a:rPr lang="en-GB" dirty="0" smtClean="0"/>
              <a:t> Here are several key points highlighting the role of multilingualism in the hotel industry:</a:t>
            </a:r>
          </a:p>
          <a:p>
            <a:pPr marL="0" indent="0">
              <a:buNone/>
            </a:pPr>
            <a:endParaRPr lang="en-GB" dirty="0" smtClean="0"/>
          </a:p>
          <a:p>
            <a:r>
              <a:rPr lang="en-GB" dirty="0" smtClean="0"/>
              <a:t>Enhancing Guest Satisfaction: Multilingual staff bridge language gaps for effective guest interaction.</a:t>
            </a:r>
          </a:p>
          <a:p>
            <a:r>
              <a:rPr lang="en-GB" dirty="0" smtClean="0"/>
              <a:t>Boosting Guest Satisfaction: Personalized service in the guest’s native language leads to satisfaction and studies shown that guests are more likely to return to hotels where they feel understood and respected.</a:t>
            </a:r>
          </a:p>
          <a:p>
            <a:r>
              <a:rPr lang="en-GB" dirty="0" smtClean="0"/>
              <a:t>Diverse Market Catering: Multilingualism cater to a broad clientele, including international tourists.</a:t>
            </a:r>
          </a:p>
          <a:p>
            <a:r>
              <a:rPr lang="en-GB" dirty="0" smtClean="0"/>
              <a:t>Cultural Sensitivity: Multilingual staff understand and respect cultural nuances.</a:t>
            </a:r>
          </a:p>
          <a:p>
            <a:r>
              <a:rPr lang="en-GB" dirty="0" smtClean="0"/>
              <a:t>Conflict Resolution: Language skills help resolve misunderstandings and prevent conflicts.</a:t>
            </a:r>
          </a:p>
          <a:p>
            <a:pPr marL="0" indent="0">
              <a:buNone/>
            </a:pPr>
            <a:r>
              <a:rPr lang="en-GB" dirty="0" smtClean="0"/>
              <a:t>Language awareness skills in the hotel industry refer to a set of competencies and sensitivities than enable hotel staff to effectively navigate and communicate in multilingual and multicultural environments. This skill encompass a range of abilities and awareness, including linguistic competences, cultural sensitivity, non-verbal communication, politeness and formality, conflict resolution and cross-cultural adaptability.</a:t>
            </a:r>
          </a:p>
          <a:p>
            <a:pPr marL="0" indent="0">
              <a:buNone/>
            </a:pPr>
            <a:r>
              <a:rPr lang="en-GB" dirty="0" smtClean="0"/>
              <a:t>Here are some language skills examples:</a:t>
            </a:r>
          </a:p>
          <a:p>
            <a:r>
              <a:rPr lang="en-GB" dirty="0" smtClean="0"/>
              <a:t>Understanding Cultural Nuances: This knowledge helps staff navigate interactions more effectively.</a:t>
            </a:r>
          </a:p>
          <a:p>
            <a:r>
              <a:rPr lang="en-GB" dirty="0" smtClean="0"/>
              <a:t>Recognizing Impact Body Language and Tone: Staff should be aware of how their non-verbal cues can affect guest interactions.</a:t>
            </a:r>
          </a:p>
          <a:p>
            <a:r>
              <a:rPr lang="en-GB" dirty="0" smtClean="0"/>
              <a:t>Commitment to Staff Awareness: Ensure that staff understands that this is an ongoing process.</a:t>
            </a:r>
          </a:p>
          <a:p>
            <a:pPr marL="0" indent="0">
              <a:buNone/>
            </a:pPr>
            <a:endParaRPr lang="en-GB" dirty="0"/>
          </a:p>
        </p:txBody>
      </p:sp>
    </p:spTree>
    <p:extLst>
      <p:ext uri="{BB962C8B-B14F-4D97-AF65-F5344CB8AC3E}">
        <p14:creationId xmlns:p14="http://schemas.microsoft.com/office/powerpoint/2010/main" val="25569793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latin typeface="Algerian" panose="04020705040A02060702" pitchFamily="82" charset="0"/>
              </a:rPr>
              <a:t>Diversity</a:t>
            </a:r>
            <a:endParaRPr lang="en-GB" dirty="0">
              <a:latin typeface="Algerian" panose="04020705040A02060702" pitchFamily="82" charset="0"/>
            </a:endParaRPr>
          </a:p>
        </p:txBody>
      </p:sp>
      <p:sp>
        <p:nvSpPr>
          <p:cNvPr id="3" name="Content Placeholder 2"/>
          <p:cNvSpPr>
            <a:spLocks noGrp="1"/>
          </p:cNvSpPr>
          <p:nvPr>
            <p:ph idx="1"/>
          </p:nvPr>
        </p:nvSpPr>
        <p:spPr>
          <a:xfrm>
            <a:off x="793055" y="2374451"/>
            <a:ext cx="9613861" cy="3599316"/>
          </a:xfrm>
        </p:spPr>
        <p:txBody>
          <a:bodyPr>
            <a:normAutofit fontScale="77500" lnSpcReduction="20000"/>
          </a:bodyPr>
          <a:lstStyle/>
          <a:p>
            <a:pPr marL="0" indent="0">
              <a:buNone/>
            </a:pPr>
            <a:r>
              <a:rPr lang="en-GB" dirty="0" smtClean="0"/>
              <a:t>Diversity plays a crucial role in the hotel industry, contributing to its success and the delivery of exceptional guest experience. </a:t>
            </a:r>
          </a:p>
          <a:p>
            <a:pPr marL="0" indent="0">
              <a:buNone/>
            </a:pPr>
            <a:r>
              <a:rPr lang="en-GB" dirty="0" smtClean="0"/>
              <a:t>Promoting diversity often involves measures to ensure equality and fairness for all, regardless of their background of characteristics. </a:t>
            </a:r>
          </a:p>
          <a:p>
            <a:pPr marL="0" indent="0">
              <a:buNone/>
            </a:pPr>
            <a:r>
              <a:rPr lang="en-GB" dirty="0" smtClean="0"/>
              <a:t>Here are some key points highlighting the importance of diversity in the hotel industry:</a:t>
            </a:r>
          </a:p>
          <a:p>
            <a:r>
              <a:rPr lang="en-GB" dirty="0" smtClean="0"/>
              <a:t>Embracing Differences: Diversity means welcoming individuals with various background, cultures, languages, and experience.</a:t>
            </a:r>
          </a:p>
          <a:p>
            <a:r>
              <a:rPr lang="en-GB" dirty="0" smtClean="0"/>
              <a:t>Inclusivity and Equality: Fostering an inclusive, equitable work environment boosts staff morale and team work.</a:t>
            </a:r>
          </a:p>
          <a:p>
            <a:r>
              <a:rPr lang="en-GB" dirty="0" smtClean="0"/>
              <a:t>Multilingual and Multicultural Teams: A diverse workforce can provide a wide range of guest services and anticipate diverse needs.</a:t>
            </a:r>
            <a:endParaRPr lang="en-GB" dirty="0"/>
          </a:p>
          <a:p>
            <a:r>
              <a:rPr lang="en-GB" dirty="0" smtClean="0"/>
              <a:t>Market Demand: Diversity attracts a broad customer base increasing diverse market.</a:t>
            </a:r>
          </a:p>
        </p:txBody>
      </p:sp>
    </p:spTree>
    <p:extLst>
      <p:ext uri="{BB962C8B-B14F-4D97-AF65-F5344CB8AC3E}">
        <p14:creationId xmlns:p14="http://schemas.microsoft.com/office/powerpoint/2010/main" val="16572314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latin typeface="Algerian" panose="04020705040A02060702" pitchFamily="82" charset="0"/>
              </a:rPr>
              <a:t>Spanish Language </a:t>
            </a:r>
            <a:endParaRPr lang="en-GB" dirty="0">
              <a:latin typeface="Algerian" panose="04020705040A02060702" pitchFamily="82" charset="0"/>
            </a:endParaRPr>
          </a:p>
        </p:txBody>
      </p:sp>
      <p:sp>
        <p:nvSpPr>
          <p:cNvPr id="3" name="Content Placeholder 2"/>
          <p:cNvSpPr>
            <a:spLocks noGrp="1"/>
          </p:cNvSpPr>
          <p:nvPr>
            <p:ph idx="1"/>
          </p:nvPr>
        </p:nvSpPr>
        <p:spPr>
          <a:xfrm>
            <a:off x="680321" y="2537290"/>
            <a:ext cx="9613861" cy="3599316"/>
          </a:xfrm>
        </p:spPr>
        <p:txBody>
          <a:bodyPr>
            <a:normAutofit fontScale="70000" lnSpcReduction="20000"/>
          </a:bodyPr>
          <a:lstStyle/>
          <a:p>
            <a:r>
              <a:rPr lang="en-GB" dirty="0" smtClean="0"/>
              <a:t>Spanish is the official language of Spain and is widely spoken across Latin America, including countries like Mexico, Argentina, and Colombia.</a:t>
            </a:r>
          </a:p>
          <a:p>
            <a:r>
              <a:rPr lang="en-GB" dirty="0" smtClean="0"/>
              <a:t>Its also spoken in </a:t>
            </a:r>
            <a:r>
              <a:rPr lang="en-GB" dirty="0"/>
              <a:t>p</a:t>
            </a:r>
            <a:r>
              <a:rPr lang="en-GB" dirty="0" smtClean="0"/>
              <a:t>arts of United States, making a valuable language in a global context.</a:t>
            </a:r>
          </a:p>
          <a:p>
            <a:r>
              <a:rPr lang="en-GB" dirty="0" smtClean="0"/>
              <a:t>Is one of the most popular languages for second language learners.</a:t>
            </a:r>
          </a:p>
          <a:p>
            <a:r>
              <a:rPr lang="en-GB" dirty="0" smtClean="0"/>
              <a:t>Spanish is the official language in 21 countries, which opens up opportunities for global communications and understanding.</a:t>
            </a:r>
          </a:p>
          <a:p>
            <a:r>
              <a:rPr lang="en-GB" dirty="0" smtClean="0"/>
              <a:t>Spanish is often considered one of the more accessible language for non-native speakers for  not having a complex grammar and pronunciation rules. </a:t>
            </a:r>
          </a:p>
          <a:p>
            <a:r>
              <a:rPr lang="en-GB" dirty="0" smtClean="0"/>
              <a:t>Spanish differentiates between formal and informal language , as “</a:t>
            </a:r>
            <a:r>
              <a:rPr lang="en-GB" dirty="0" err="1" smtClean="0"/>
              <a:t>usted</a:t>
            </a:r>
            <a:r>
              <a:rPr lang="en-GB" dirty="0" smtClean="0"/>
              <a:t>” being used for formal situation, while “</a:t>
            </a:r>
            <a:r>
              <a:rPr lang="en-GB" dirty="0" err="1" smtClean="0"/>
              <a:t>tu</a:t>
            </a:r>
            <a:r>
              <a:rPr lang="en-GB" dirty="0" smtClean="0"/>
              <a:t>” is more informal. Phrases like “Buenos </a:t>
            </a:r>
            <a:r>
              <a:rPr lang="en-GB" dirty="0" err="1" smtClean="0"/>
              <a:t>dias</a:t>
            </a:r>
            <a:r>
              <a:rPr lang="en-GB" dirty="0" smtClean="0"/>
              <a:t>” ( Good morning) and “</a:t>
            </a:r>
            <a:r>
              <a:rPr lang="en-GB" dirty="0" err="1" smtClean="0"/>
              <a:t>Por</a:t>
            </a:r>
            <a:r>
              <a:rPr lang="en-GB" dirty="0" smtClean="0"/>
              <a:t> favour” (Please) convey respect and courtesy, which are highly valued by guests.</a:t>
            </a:r>
          </a:p>
          <a:p>
            <a:r>
              <a:rPr lang="en-GB" dirty="0" smtClean="0"/>
              <a:t>Interrupting guests and  being unware of personal space can be consider an impolite behaviour and disrespectful.</a:t>
            </a:r>
          </a:p>
          <a:p>
            <a:pPr marL="0" indent="0">
              <a:buNone/>
            </a:pPr>
            <a:endParaRPr lang="en-GB" dirty="0" smtClean="0"/>
          </a:p>
        </p:txBody>
      </p:sp>
    </p:spTree>
    <p:extLst>
      <p:ext uri="{BB962C8B-B14F-4D97-AF65-F5344CB8AC3E}">
        <p14:creationId xmlns:p14="http://schemas.microsoft.com/office/powerpoint/2010/main" val="5742313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latin typeface="Algerian" panose="04020705040A02060702" pitchFamily="82" charset="0"/>
              </a:rPr>
              <a:t>Manager’s Perspectives</a:t>
            </a:r>
            <a:endParaRPr lang="en-GB" dirty="0">
              <a:latin typeface="Algerian" panose="04020705040A02060702" pitchFamily="82" charset="0"/>
            </a:endParaRPr>
          </a:p>
        </p:txBody>
      </p:sp>
      <p:sp>
        <p:nvSpPr>
          <p:cNvPr id="3" name="Content Placeholder 2"/>
          <p:cNvSpPr>
            <a:spLocks noGrp="1"/>
          </p:cNvSpPr>
          <p:nvPr>
            <p:ph idx="1"/>
          </p:nvPr>
        </p:nvSpPr>
        <p:spPr/>
        <p:txBody>
          <a:bodyPr>
            <a:normAutofit fontScale="55000" lnSpcReduction="20000"/>
          </a:bodyPr>
          <a:lstStyle/>
          <a:p>
            <a:pPr marL="0" indent="0">
              <a:buNone/>
            </a:pPr>
            <a:r>
              <a:rPr lang="en-GB" dirty="0" smtClean="0"/>
              <a:t>Dear team , I hope this message finds you well and in high spirit. As we navigate dynamic and diverse world of the hospitality industry at Diversity Hotel &amp; Spa London, I want to highlight the immense value of multilingualism, language skills and language awareness in our daily operations.</a:t>
            </a:r>
          </a:p>
          <a:p>
            <a:pPr marL="0" indent="0">
              <a:buNone/>
            </a:pPr>
            <a:r>
              <a:rPr lang="en-GB" dirty="0" smtClean="0"/>
              <a:t>Our hotel is not just a place to stay , it’s a hub for experiences, memories, and connections. Our guests come from all corners of the globe, each with their unique languages and cultures. This is where your multilingual abilities come into play . Speaking our guest’s languages, whether it’s Spanish, French, Mandarin, or any other language, allows us to create not just service but experiences that are personal and meaningful. It’s a well-established fact that satisfied guests become loyal patrons and advocates of our hotel. </a:t>
            </a:r>
          </a:p>
          <a:p>
            <a:pPr marL="0" indent="0">
              <a:buNone/>
            </a:pPr>
            <a:r>
              <a:rPr lang="en-GB" dirty="0" smtClean="0"/>
              <a:t>Language skills are the foundation upon which we build our interactions and relationship with our guests, it’s about understanding the cultural nuances that underpin language and creating an atmosphere where every guest feels respected and valued.</a:t>
            </a:r>
          </a:p>
          <a:p>
            <a:pPr marL="0" indent="0">
              <a:buNone/>
            </a:pPr>
            <a:r>
              <a:rPr lang="en-GB" dirty="0" smtClean="0"/>
              <a:t>At our hotel, we offer language courses, access to language learning materials, and language exchange programs to support your development in these areas. </a:t>
            </a:r>
          </a:p>
          <a:p>
            <a:pPr marL="0" indent="0">
              <a:buNone/>
            </a:pPr>
            <a:r>
              <a:rPr lang="en-GB" dirty="0" smtClean="0"/>
              <a:t>By embracing the power of multilingualism an language awareness, we can elevate our guest’s experience and contribute to our own professional growth. Let’s make every interaction at Diversity Hotel &amp; Spa London, an opportunity to make our guest’s stay exceptional. </a:t>
            </a:r>
          </a:p>
          <a:p>
            <a:pPr marL="0" indent="0">
              <a:buNone/>
            </a:pPr>
            <a:r>
              <a:rPr lang="en-GB" dirty="0" smtClean="0"/>
              <a:t>Thank you for your dedication to providing world-class service and fostering a warm, inclusive atmosphere. </a:t>
            </a:r>
          </a:p>
          <a:p>
            <a:pPr marL="0" indent="0">
              <a:buNone/>
            </a:pPr>
            <a:r>
              <a:rPr lang="en-GB" dirty="0" smtClean="0"/>
              <a:t>  </a:t>
            </a:r>
            <a:endParaRPr lang="en-GB" dirty="0"/>
          </a:p>
        </p:txBody>
      </p:sp>
    </p:spTree>
    <p:extLst>
      <p:ext uri="{BB962C8B-B14F-4D97-AF65-F5344CB8AC3E}">
        <p14:creationId xmlns:p14="http://schemas.microsoft.com/office/powerpoint/2010/main" val="29004361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latin typeface="Algerian" panose="04020705040A02060702" pitchFamily="82" charset="0"/>
              </a:rPr>
              <a:t>Examples from Hotel Industry </a:t>
            </a:r>
            <a:endParaRPr lang="en-GB" dirty="0">
              <a:latin typeface="Algerian" panose="04020705040A02060702" pitchFamily="82" charset="0"/>
            </a:endParaRPr>
          </a:p>
        </p:txBody>
      </p:sp>
      <p:sp>
        <p:nvSpPr>
          <p:cNvPr id="3" name="Text Placeholder 2"/>
          <p:cNvSpPr>
            <a:spLocks noGrp="1"/>
          </p:cNvSpPr>
          <p:nvPr>
            <p:ph type="body" idx="1"/>
          </p:nvPr>
        </p:nvSpPr>
        <p:spPr/>
        <p:txBody>
          <a:bodyPr/>
          <a:lstStyle/>
          <a:p>
            <a:r>
              <a:rPr lang="en-GB" dirty="0" smtClean="0"/>
              <a:t>Front Desk Reception</a:t>
            </a:r>
            <a:endParaRPr lang="en-GB" dirty="0"/>
          </a:p>
        </p:txBody>
      </p:sp>
      <p:sp>
        <p:nvSpPr>
          <p:cNvPr id="4" name="Text Placeholder 3"/>
          <p:cNvSpPr>
            <a:spLocks noGrp="1"/>
          </p:cNvSpPr>
          <p:nvPr>
            <p:ph type="body" sz="half" idx="15"/>
          </p:nvPr>
        </p:nvSpPr>
        <p:spPr/>
        <p:txBody>
          <a:bodyPr/>
          <a:lstStyle/>
          <a:p>
            <a:r>
              <a:rPr lang="en-GB" dirty="0" smtClean="0"/>
              <a:t>Having multilingual receptionists can enhance the guest experience. For example, if a hotel has a guest who primarily speck Spanish, having a receptionist who can communicate in Spanish can make check-in smoother and more welcome.</a:t>
            </a:r>
            <a:endParaRPr lang="en-GB" dirty="0"/>
          </a:p>
        </p:txBody>
      </p:sp>
      <p:sp>
        <p:nvSpPr>
          <p:cNvPr id="5" name="Text Placeholder 4"/>
          <p:cNvSpPr>
            <a:spLocks noGrp="1"/>
          </p:cNvSpPr>
          <p:nvPr>
            <p:ph type="body" sz="quarter" idx="3"/>
          </p:nvPr>
        </p:nvSpPr>
        <p:spPr>
          <a:xfrm>
            <a:off x="3945470" y="2048742"/>
            <a:ext cx="3063240" cy="576262"/>
          </a:xfrm>
        </p:spPr>
        <p:txBody>
          <a:bodyPr/>
          <a:lstStyle/>
          <a:p>
            <a:r>
              <a:rPr lang="en-GB" dirty="0" smtClean="0"/>
              <a:t>Menu and Dining</a:t>
            </a:r>
            <a:endParaRPr lang="en-GB" dirty="0"/>
          </a:p>
        </p:txBody>
      </p:sp>
      <p:sp>
        <p:nvSpPr>
          <p:cNvPr id="6" name="Text Placeholder 5"/>
          <p:cNvSpPr>
            <a:spLocks noGrp="1"/>
          </p:cNvSpPr>
          <p:nvPr>
            <p:ph type="body" sz="half" idx="16"/>
          </p:nvPr>
        </p:nvSpPr>
        <p:spPr/>
        <p:txBody>
          <a:bodyPr/>
          <a:lstStyle/>
          <a:p>
            <a:r>
              <a:rPr lang="en-GB" dirty="0" smtClean="0"/>
              <a:t>Many hotels have international guest, by providing menus in multiple languages can help guests understand their dining options. </a:t>
            </a:r>
          </a:p>
          <a:p>
            <a:r>
              <a:rPr lang="en-GB" dirty="0" smtClean="0"/>
              <a:t>For instance, a hotel in a tourist area might offer menus in English, Spanish, Chinese, and French to cater a diverse clientele.</a:t>
            </a:r>
            <a:endParaRPr lang="en-GB" dirty="0"/>
          </a:p>
        </p:txBody>
      </p:sp>
      <p:sp>
        <p:nvSpPr>
          <p:cNvPr id="7" name="Text Placeholder 6"/>
          <p:cNvSpPr>
            <a:spLocks noGrp="1"/>
          </p:cNvSpPr>
          <p:nvPr>
            <p:ph type="body" sz="quarter" idx="13"/>
          </p:nvPr>
        </p:nvSpPr>
        <p:spPr>
          <a:xfrm>
            <a:off x="7244964" y="2048742"/>
            <a:ext cx="3028408" cy="576262"/>
          </a:xfrm>
        </p:spPr>
        <p:txBody>
          <a:bodyPr/>
          <a:lstStyle/>
          <a:p>
            <a:r>
              <a:rPr lang="en-GB" dirty="0" smtClean="0"/>
              <a:t>Emergency Situation</a:t>
            </a:r>
            <a:endParaRPr lang="en-GB" dirty="0"/>
          </a:p>
        </p:txBody>
      </p:sp>
      <p:sp>
        <p:nvSpPr>
          <p:cNvPr id="8" name="Text Placeholder 7"/>
          <p:cNvSpPr>
            <a:spLocks noGrp="1"/>
          </p:cNvSpPr>
          <p:nvPr>
            <p:ph type="body" sz="half" idx="17"/>
          </p:nvPr>
        </p:nvSpPr>
        <p:spPr/>
        <p:txBody>
          <a:bodyPr/>
          <a:lstStyle/>
          <a:p>
            <a:r>
              <a:rPr lang="en-GB" dirty="0" smtClean="0"/>
              <a:t>In case of emergency situations, it’s vital </a:t>
            </a:r>
            <a:r>
              <a:rPr lang="en-GB" dirty="0"/>
              <a:t>t</a:t>
            </a:r>
            <a:r>
              <a:rPr lang="en-GB" dirty="0" smtClean="0"/>
              <a:t>o have staff who can communicate in multiple languages to ensure the safety and comfort of all guests.  </a:t>
            </a:r>
            <a:endParaRPr lang="en-GB" dirty="0"/>
          </a:p>
        </p:txBody>
      </p:sp>
    </p:spTree>
    <p:extLst>
      <p:ext uri="{BB962C8B-B14F-4D97-AF65-F5344CB8AC3E}">
        <p14:creationId xmlns:p14="http://schemas.microsoft.com/office/powerpoint/2010/main" val="9010725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latin typeface="Algerian" panose="04020705040A02060702" pitchFamily="82" charset="0"/>
              </a:rPr>
              <a:t>References</a:t>
            </a:r>
            <a:endParaRPr lang="en-GB" dirty="0">
              <a:latin typeface="Algerian" panose="04020705040A02060702" pitchFamily="82" charset="0"/>
            </a:endParaRPr>
          </a:p>
        </p:txBody>
      </p:sp>
      <p:sp>
        <p:nvSpPr>
          <p:cNvPr id="3" name="Content Placeholder 2"/>
          <p:cNvSpPr>
            <a:spLocks noGrp="1"/>
          </p:cNvSpPr>
          <p:nvPr>
            <p:ph idx="1"/>
          </p:nvPr>
        </p:nvSpPr>
        <p:spPr/>
        <p:txBody>
          <a:bodyPr>
            <a:normAutofit fontScale="77500" lnSpcReduction="20000"/>
          </a:bodyPr>
          <a:lstStyle/>
          <a:p>
            <a:r>
              <a:rPr lang="en-GB" dirty="0" smtClean="0"/>
              <a:t>Airey, S. (2015). Diverse student </a:t>
            </a:r>
            <a:r>
              <a:rPr lang="en-GB" dirty="0" err="1" smtClean="0"/>
              <a:t>bodiesand</a:t>
            </a:r>
            <a:r>
              <a:rPr lang="en-GB" dirty="0" smtClean="0"/>
              <a:t> </a:t>
            </a:r>
            <a:r>
              <a:rPr lang="en-GB" dirty="0" err="1" smtClean="0"/>
              <a:t>rhe</a:t>
            </a:r>
            <a:r>
              <a:rPr lang="en-GB" dirty="0" smtClean="0"/>
              <a:t> provision of transnational education: a consideration of the implications of differences in language and culture for student engagement. Journal of Studies in International Education, 19(3), 215-232.</a:t>
            </a:r>
          </a:p>
          <a:p>
            <a:r>
              <a:rPr lang="en-GB" dirty="0" err="1" smtClean="0"/>
              <a:t>Pizam</a:t>
            </a:r>
            <a:r>
              <a:rPr lang="en-GB" dirty="0" smtClean="0"/>
              <a:t>, A. (2017). The internationalization of the hotel industry: barriers and solutions. Tourism Management, 62, 209-220.</a:t>
            </a:r>
          </a:p>
          <a:p>
            <a:r>
              <a:rPr lang="en-GB" dirty="0" smtClean="0"/>
              <a:t>Cohen, E. (2014).  Cultural strategies in the international hotel industry. Psychology &amp; Marketing, 31   911 0, 980-996.</a:t>
            </a:r>
          </a:p>
          <a:p>
            <a:r>
              <a:rPr lang="en-GB" dirty="0" smtClean="0"/>
              <a:t>Kim, H., &amp; </a:t>
            </a:r>
            <a:r>
              <a:rPr lang="en-GB" dirty="0" err="1" smtClean="0"/>
              <a:t>Jogaratnam</a:t>
            </a:r>
            <a:r>
              <a:rPr lang="en-GB" dirty="0" smtClean="0"/>
              <a:t>, G. (2015). Impact of organizational culture and job satisfaction on transformational leadership: An investigation of multicultural restaurant employees. International Journal of Hospitality Management, 48, 124-134.</a:t>
            </a:r>
          </a:p>
          <a:p>
            <a:r>
              <a:rPr lang="en-GB" dirty="0" smtClean="0"/>
              <a:t>Chen, H. C., &amp; Chen, K. S. (2018). The effects of language awareness on EFL reading comprehension and metacognitive reading strategies. English for Specific Purpose, 51, 43-54.</a:t>
            </a:r>
            <a:endParaRPr lang="en-GB" dirty="0"/>
          </a:p>
        </p:txBody>
      </p:sp>
    </p:spTree>
    <p:extLst>
      <p:ext uri="{BB962C8B-B14F-4D97-AF65-F5344CB8AC3E}">
        <p14:creationId xmlns:p14="http://schemas.microsoft.com/office/powerpoint/2010/main" val="17795073"/>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3855</TotalTime>
  <Words>1182</Words>
  <Application>Microsoft Office PowerPoint</Application>
  <PresentationFormat>Widescreen</PresentationFormat>
  <Paragraphs>57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Algerian</vt:lpstr>
      <vt:lpstr>Arial</vt:lpstr>
      <vt:lpstr>Trebuchet MS</vt:lpstr>
      <vt:lpstr>Berlin</vt:lpstr>
      <vt:lpstr>Benefits of Multilingualism and the Importance of Language Awareness Skills for Hotel Staff   Recording-20231027_145321.webm</vt:lpstr>
      <vt:lpstr>Multilingualism &amp; Language Awareness Skills in Hotel industry</vt:lpstr>
      <vt:lpstr>Diversity</vt:lpstr>
      <vt:lpstr>Spanish Language </vt:lpstr>
      <vt:lpstr>Manager’s Perspectives</vt:lpstr>
      <vt:lpstr>Examples from Hotel Industry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Multilingualism and Language Awarness</dc:title>
  <dc:creator>anca moraru</dc:creator>
  <cp:lastModifiedBy>anca moraru</cp:lastModifiedBy>
  <cp:revision>30</cp:revision>
  <dcterms:created xsi:type="dcterms:W3CDTF">2023-10-24T21:42:22Z</dcterms:created>
  <dcterms:modified xsi:type="dcterms:W3CDTF">2023-10-27T13:57:32Z</dcterms:modified>
</cp:coreProperties>
</file>