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7" r:id="rId2"/>
    <p:sldId id="259" r:id="rId3"/>
    <p:sldId id="258" r:id="rId4"/>
    <p:sldId id="261" r:id="rId5"/>
    <p:sldId id="263" r:id="rId6"/>
    <p:sldId id="262" r:id="rId7"/>
    <p:sldId id="264" r:id="rId8"/>
    <p:sldId id="265" r:id="rId9"/>
    <p:sldId id="266" r:id="rId10"/>
    <p:sldId id="267" r:id="rId11"/>
    <p:sldId id="268" r:id="rId12"/>
    <p:sldId id="269" r:id="rId13"/>
    <p:sldId id="274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73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678CFA-125B-4368-8067-514EDB5AB1E5}" v="1" dt="2026-10-24T10:01:55.3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56" d="100"/>
          <a:sy n="56" d="100"/>
        </p:scale>
        <p:origin x="103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dia Grobry (2244710)" userId="fa608b3c-4f32-4ed9-8b3f-d0d4fa2305c3" providerId="ADAL" clId="{418E146C-B01C-4B0B-8F2F-0CE5F8D403E2}"/>
    <pc:docChg chg="modSld">
      <pc:chgData name="Nadia Grobry (2244710)" userId="fa608b3c-4f32-4ed9-8b3f-d0d4fa2305c3" providerId="ADAL" clId="{418E146C-B01C-4B0B-8F2F-0CE5F8D403E2}" dt="2026-10-24T10:02:09.893" v="1" actId="20577"/>
      <pc:docMkLst>
        <pc:docMk/>
      </pc:docMkLst>
      <pc:sldChg chg="modSp mod">
        <pc:chgData name="Nadia Grobry (2244710)" userId="fa608b3c-4f32-4ed9-8b3f-d0d4fa2305c3" providerId="ADAL" clId="{418E146C-B01C-4B0B-8F2F-0CE5F8D403E2}" dt="2026-10-24T10:02:09.893" v="1" actId="20577"/>
        <pc:sldMkLst>
          <pc:docMk/>
          <pc:sldMk cId="2216262028" sldId="257"/>
        </pc:sldMkLst>
        <pc:spChg chg="mod">
          <ac:chgData name="Nadia Grobry (2244710)" userId="fa608b3c-4f32-4ed9-8b3f-d0d4fa2305c3" providerId="ADAL" clId="{418E146C-B01C-4B0B-8F2F-0CE5F8D403E2}" dt="2026-10-24T10:02:09.893" v="1" actId="20577"/>
          <ac:spMkLst>
            <pc:docMk/>
            <pc:sldMk cId="2216262028" sldId="257"/>
            <ac:spMk id="3" creationId="{12D99884-A3A8-014E-E11D-151714C58D1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55017F-678D-4054-8D87-8659A25F6DD5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9846DD-8B4B-4578-956F-D0A4BCE183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3913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9846DD-8B4B-4578-956F-D0A4BCE183B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8428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9846DD-8B4B-4578-956F-D0A4BCE183B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5710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9846DD-8B4B-4578-956F-D0A4BCE183B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8626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9846DD-8B4B-4578-956F-D0A4BCE183B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87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9846DD-8B4B-4578-956F-D0A4BCE183B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9039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9846DD-8B4B-4578-956F-D0A4BCE183B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981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47FEA-E5AE-90A6-BF56-CB5097DB8F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484353-A928-E072-D873-2C6E12EC35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8A240-247F-5DA9-6604-826315A2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F76CF-8499-48D4-BE55-E13BF2F69229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C17714-398D-B884-D70D-5E377E106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E0B4EB-8194-3514-E436-D0726CE4F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114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43372-CA67-6E25-F66D-3743D42B0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9A92F-0695-E417-26BF-C0B1BE8C63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4F772C-4C1A-06A0-3471-CE41E5F6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F76CF-8499-48D4-BE55-E13BF2F69229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212A0D-5B5E-1D3C-4B58-26E85ED822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6D9942-9E90-A3AC-1ADB-136629625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B47B2-710C-E4BC-7541-4D1787827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2BE638-A0AD-6A62-9E46-89F2F9ED18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034E8A-9AA3-F0D7-62CA-80AD933D18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F76CF-8499-48D4-BE55-E13BF2F69229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02B48-B1AB-AA99-B57B-51E5FC574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76080-96AC-2584-C523-E3811B1DF1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746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63498-E1EB-D426-A224-C7C8BCC6C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87F61-4782-D36E-4FC8-D5029BB942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10CD7A-8CE6-6548-71DD-83774DBEE6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7254B9-4BAB-176D-0248-3611BF35EC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F76CF-8499-48D4-BE55-E13BF2F69229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6CEC31-112F-05D9-E6F3-C9335A013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F5BFEE-DEC1-A413-EE9F-46025B4DF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5898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A8D94-F034-5E9D-24B6-5651CCEE9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E0912B-A330-DE27-7E65-4DB8C2FBED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176A54-B51C-A80B-7881-0A720F9D08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44E8EF-2DA1-4BEE-2C55-03DDA2FCB3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EE9EDC-9613-1693-DD36-86763F8DB6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F93651-1769-8877-DAEA-01A0E58262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F76CF-8499-48D4-BE55-E13BF2F69229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C072CD-DF6E-9AB7-19EF-FB4B88F59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954F3E-7032-9491-E0CF-1A7347CA4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976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1F644-608E-9EF5-DCAC-73FD5A815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A180C9-851D-5E8E-36C2-5105C2F179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F76CF-8499-48D4-BE55-E13BF2F69229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F2E486-8082-E779-0DCB-C79985FA2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DC3F2E-63AE-BBD1-75E1-BB75EC397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285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A2C16D5-AB75-6F6D-A8AC-FFABDEB087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F76CF-8499-48D4-BE55-E13BF2F69229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92B538-3593-B0E5-1FA4-FF0AEE4A5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7FE2DF-28EA-D92B-E062-2FA8D0A951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583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74200-8E8C-5978-B865-CB0A61AA6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53594D-3247-4650-1941-AEFA9A99D9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805517-7ABC-AA22-E252-32499152E7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B1B026-BD10-377F-4158-DD524441CB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F76CF-8499-48D4-BE55-E13BF2F69229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5A6509-EF28-99DB-DCB8-500C8DF5F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427DC4-720D-704D-921F-094AE07FF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197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35E0E-FBE7-CA58-1DBC-B5E8FAA4F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685D43-24FF-808D-B1E5-283628D4C5D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961F70-1E24-570E-D649-1955174886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990165-D84B-6433-C915-9C16D1942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F76CF-8499-48D4-BE55-E13BF2F69229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C513E4-AE8A-04D2-8418-885AAFA1F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570745-E631-91E3-F904-BA5561DAB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1668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090A0-CE3B-E98E-1621-5CAEA56FCE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8218A6-4E72-2C4A-87E8-A6EF96EDBE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F51B51-5865-1B14-1FE2-7818ED09B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F76CF-8499-48D4-BE55-E13BF2F69229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11A192-6BCB-3256-58AE-9B280E0AC5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3DE516-FDA5-CB36-851F-F557AA22C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98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613C599-305F-14D1-6C93-D9023E669E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2B2BF6-0CEB-DC4D-E729-9A81AB5982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F256DF-2CF5-D21A-89A4-4725A798D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F76CF-8499-48D4-BE55-E13BF2F69229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D29B2B-8BAF-E3DB-0EBD-CFDA237B5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587DA-DAAB-AE91-27F7-F3CB03029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749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81367-C855-7AB3-D96A-9504850FC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F7EE9A-0152-54EA-1BFC-0391383DA4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917A-5984-38DD-1241-E010331E0F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FF76CF-8499-48D4-BE55-E13BF2F69229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72CE43-4B48-FF13-F393-2907C07FF1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1785F-25BC-541A-3964-D73F6F0963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72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dsense.edelweiss-pinneberg.de/220-older-people-how-to-share-excel-file-for-multiple-users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penaccessgovernment.org/article/e-learning-platform-for-dementia-caregivers/162091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www.suemarie.info/2018/02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rscottsaunders.com/about_this_site/the-word-choices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d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courses.lumenlearning.com/boundless-psychology/chapter/theoretical-perspectives-in-modern-psychology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wipo/9339964711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nd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pennews.org/blog/opennews-cornavirus-community-care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proximopaso.org/profile/summary/29-1123.00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486528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rawpixel.com/image/114766/handicap-adult-boy-boys-cares-charity-children-collaboration-community-community-service-diversity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penaccessgovernment.org/article/health-wellbeing-older-age-people-innovative-technology/155334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/3.0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bccampus.ca/learningtolearnonline/chapter/use-critical-questioning-and-reflection-to-support-your-learning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sa/3.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worditout.com/word-cloud/1324648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w-educ.com/%D9%85%D8%A7-%D9%87%D9%8A-%D8%A7%D9%84%D8%AA%D8%B1%D8%A8%D9%8A%D8%A9-%D8%A7%D9%84%D8%A3%D8%AE%D9%84%D8%A7%D9%82%D9%8A%D8%A9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sa/3.0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paulkagame/52558993401/in/photostream/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ronymat.com/2023/06/11/theory-of-constraints/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sa/3.0/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people-at-the-heart-of-care-adult-social-care-reform&#160;" TargetMode="External"/><Relationship Id="rId3" Type="http://schemas.openxmlformats.org/officeDocument/2006/relationships/hyperlink" Target="https://doi.org/10.1007/s10539-020-09765-z" TargetMode="External"/><Relationship Id="rId7" Type="http://schemas.openxmlformats.org/officeDocument/2006/relationships/hyperlink" Target="https://www.gov.uk/government/publications/state-of-health-and-adult-social-care-in-england-2022-to-2023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legislation.gov.uk/ukpga/2014/23/contents" TargetMode="External"/><Relationship Id="rId11" Type="http://schemas.openxmlformats.org/officeDocument/2006/relationships/hyperlink" Target="https://www.legislation.gov.uk/ukpga/2005/9/contents?utm_source=chatgpt.com" TargetMode="External"/><Relationship Id="rId5" Type="http://schemas.openxmlformats.org/officeDocument/2006/relationships/hyperlink" Target="https://www.ageuk.org.uk/siteassets/documents/reports-and-publications/reports-and-briefings/loneliness/loneliness-report.pdf" TargetMode="External"/><Relationship Id="rId10" Type="http://schemas.openxmlformats.org/officeDocument/2006/relationships/hyperlink" Target="https://www.foundations.uk.com/library/?utm_source=chatgpt.com" TargetMode="External"/><Relationship Id="rId4" Type="http://schemas.openxmlformats.org/officeDocument/2006/relationships/hyperlink" Target="https://research.ebsco.com/plink/401c822b-b1ab-3ee9-9c44-e17b4c321758" TargetMode="External"/><Relationship Id="rId9" Type="http://schemas.openxmlformats.org/officeDocument/2006/relationships/hyperlink" Target="https://www.legislation.gov.uk/ukpga/2010/15/contents?utm_source=chatgpt.com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ns.gov.uk/peoplepopulationandcommunity/populationandmigration/populationestimates" TargetMode="External"/><Relationship Id="rId3" Type="http://schemas.openxmlformats.org/officeDocument/2006/relationships/hyperlink" Target="https://www.england.nhs.uk/long-read/inclusive-digital-healthcare-a-framework-for-nhs-action-on-digital-inclusion/" TargetMode="External"/><Relationship Id="rId7" Type="http://schemas.openxmlformats.org/officeDocument/2006/relationships/hyperlink" Target="https://www.ofcom.org.uk/media-use-and-attitudes/media-habits-adults/adults-media-use-and-attitudes-2023-interactive-report" TargetMode="External"/><Relationship Id="rId2" Type="http://schemas.openxmlformats.org/officeDocument/2006/relationships/hyperlink" Target="https://www.longtermplan.nhs.uk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nice.org.uk/corporate/ecd7" TargetMode="External"/><Relationship Id="rId11" Type="http://schemas.openxmlformats.org/officeDocument/2006/relationships/hyperlink" Target="https://www.who.int/en/publications/i/item/9789241547307" TargetMode="External"/><Relationship Id="rId5" Type="http://schemas.openxmlformats.org/officeDocument/2006/relationships/hyperlink" Target="https://www.nice.org.uk/guidance/ng74" TargetMode="External"/><Relationship Id="rId10" Type="http://schemas.openxmlformats.org/officeDocument/2006/relationships/hyperlink" Target="https://www.kingsfund.org.uk/insight-and-analysis/long-reads/social-care-360" TargetMode="External"/><Relationship Id="rId4" Type="http://schemas.openxmlformats.org/officeDocument/2006/relationships/hyperlink" Target="https://www.nice.org.uk/guidance/ng32" TargetMode="External"/><Relationship Id="rId9" Type="http://schemas.openxmlformats.org/officeDocument/2006/relationships/hyperlink" Target="https://www.scie.org.uk/providing-care/personalised-and-person-centred-ca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3E63A5-7F98-601E-0A76-BB0976F31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Presentation title: Evaluation of the Care and Support Needs of Older People in the UK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99884-A3A8-014E-E11D-151714C58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1003280" cy="463600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Student name: Nadia Grobry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Student ID: 2244710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Name of Lecturer: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Tsiwani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Module Title and Code: BMHP6027 Empowering the Older People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Date of Presentation: 25/10/2026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</p:txBody>
      </p:sp>
      <p:pic>
        <p:nvPicPr>
          <p:cNvPr id="6" name="Picture 5" descr="Great Yarmouth Older Peoples Network (GYOPN) | Home">
            <a:extLst>
              <a:ext uri="{FF2B5EF4-FFF2-40B4-BE49-F238E27FC236}">
                <a16:creationId xmlns:a16="http://schemas.microsoft.com/office/drawing/2014/main" id="{80A25BF7-9288-D7AF-4FAF-D3424C1B785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1020" y="4263390"/>
            <a:ext cx="2914650" cy="222948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162620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F521A8-9E5B-600A-4FDF-C7ECC35FA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Aim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CEDA2-E8F8-1E9E-C85A-A42CA4322F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critically assess the UK’s current system for empowering and caring for senior citizens, looking at their support, empowerment, and care requirements and how local and national agencies address them.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assess how they support independence, dignity, wellbeing, and person-centred care.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presentation will also examine pertinent theories of ageing, legislation, policy, and new technological advancements.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improve older people’s quality of life and guide the future development of care services.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will also identify gaps in the current system and suggest future development of the care settings.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253FFF4-47E6-A933-59EC-FB2B0451ED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6507" y="201169"/>
            <a:ext cx="3117403" cy="1407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642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E8CAF9-3B11-37F5-08D1-6AFF650CE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dirty="0"/>
              <a:t>Introduction: define ageing and empowering 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4F9A3-4C04-71FB-0F89-2F78C855A4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Ageing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is usually defined as people get older, they slowly lose some of their abilities.  Their fertility decreases, and their risk of death increases as age increases. M. Lemoine (2020).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Empowering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older adults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means helping them take part in decisions and activities that affect their lives. It helps them to have more independence, better well-being and a stronger social life.</a:t>
            </a:r>
          </a:p>
          <a:p>
            <a:pPr marL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Amy Clotworthy (2020)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DE343D0-5123-C8FF-9CD5-40B6A32C438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643" r="14214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7723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31A0E7-CFCB-0668-6715-0B72C50AA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Why ageing in place matters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10F06-E4DB-C5B0-8DE7-35819F8F49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Most people value familiarity, relationships and control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Population ageing increases demand for coordinated support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Living at home is not automatically the safest or preferred option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Evaluate outcomes, not simply where care is delivered (WHO, 2015; ONS, 2023)</a:t>
            </a:r>
          </a:p>
          <a:p>
            <a:endParaRPr lang="en-US" sz="22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66CBCFC-29CB-BF9D-C210-AC4FA39CE43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537" r="13247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C5386E6-36C8-B23D-0FCC-3E83C6D482B8}"/>
              </a:ext>
            </a:extLst>
          </p:cNvPr>
          <p:cNvSpPr txBox="1"/>
          <p:nvPr/>
        </p:nvSpPr>
        <p:spPr>
          <a:xfrm>
            <a:off x="9319297" y="5990433"/>
            <a:ext cx="229742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openaccessgovernment.org/article/e-learning-platform-for-dementia-caregivers/162091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15300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257862-B8AF-61FF-BE1B-F40632AB7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Understanding diversity 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6DD7B-9DF3-3378-891C-DBB1AE4648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Physical: food, medicine, mobility, and chronic illnesses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Psychological: mental clarity, emotional stability, and self-assurance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Social: companionship, transportation, and significant roles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Environmental: cheap, secure, and easily accessible housing (WHO, 2015)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A8411DF-115B-3B4E-3BEC-A87E2590621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551" r="20246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3A08A61-ACC5-9805-6E6F-B876F2D4D5B7}"/>
              </a:ext>
            </a:extLst>
          </p:cNvPr>
          <p:cNvSpPr txBox="1"/>
          <p:nvPr/>
        </p:nvSpPr>
        <p:spPr>
          <a:xfrm>
            <a:off x="9006712" y="5990433"/>
            <a:ext cx="261001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suemarie.info/2018/0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98035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F67036-24AD-0041-34AE-EDDE44B60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/>
              <a:t>Independence, Choice, and Empowerment 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8BD04-2779-DB63-940D-BBB2CEC9E9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Physical: nourishment, medication, mobility, and long-term conditions.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Emotional stability, self-assurance, and mental clarity.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Social: relationships, transportation, and important responsibilities.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Housing that is affordable, safe, and conveniently accessible (WHO, 2015)</a:t>
            </a:r>
          </a:p>
          <a:p>
            <a:endParaRPr lang="en-US" sz="22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CFB1753-B03B-58B4-1A4B-8CB204EEDFB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341" r="18443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FF5E8C-47FE-5271-F112-148867EE7F2C}"/>
              </a:ext>
            </a:extLst>
          </p:cNvPr>
          <p:cNvSpPr txBox="1"/>
          <p:nvPr/>
        </p:nvSpPr>
        <p:spPr>
          <a:xfrm>
            <a:off x="9163806" y="5990433"/>
            <a:ext cx="24529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drscottsaunders.com/about_this_site/the-word-choic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5285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4CCF6B-ECB5-751D-CAE8-7B5DB24A0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9651784" cy="62865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Theory: healthy ageing and person-</a:t>
            </a:r>
            <a:r>
              <a:rPr lang="en-US" sz="34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centred</a:t>
            </a:r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care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DEBBD-4B6D-7CA2-A7E8-82F4CC4ADA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0936" y="2660904"/>
            <a:ext cx="7484364" cy="263690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WHO healthy ageing: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contextualised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functional capacity.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Individual objectives and relationships in person-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practice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Social model: surroundings can lead to disability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Criticism: practical resources are necessary for theory (WHO, 2015;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Kitwood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1997).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73068A5-7F5A-BD42-F9E3-0FAF15F29C7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197596" y="2073973"/>
            <a:ext cx="3613404" cy="271005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91CB29A-3317-F4DC-1077-DD851490EA10}"/>
              </a:ext>
            </a:extLst>
          </p:cNvPr>
          <p:cNvSpPr txBox="1"/>
          <p:nvPr/>
        </p:nvSpPr>
        <p:spPr>
          <a:xfrm>
            <a:off x="10282720" y="5375689"/>
            <a:ext cx="1275296" cy="41549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courses.lumenlearning.com/boundless-psychology/chapter/theoretical-perspectives-in-modern-psycholog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26200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8B58D7-9D02-FAB1-6656-330ECED67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UK Policy and Legal Framework</a:t>
            </a:r>
          </a:p>
        </p:txBody>
      </p:sp>
      <p:sp>
        <p:nvSpPr>
          <p:cNvPr id="3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3C8E7-9D3F-4276-1D9D-D43D163EC0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2" y="2537460"/>
            <a:ext cx="6971307" cy="36530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England's 2014 laws on protection, well-being, and assessment.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Mental Capacity Act of 2005: putting the focus on the competence and well-being of everyone involved.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Discrimination and reasonable adjustments in line with the Equality Act 2010.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There are different health and social care policies in each country in the UK.</a:t>
            </a:r>
          </a:p>
          <a:p>
            <a:endParaRPr lang="en-US" sz="2200" dirty="0"/>
          </a:p>
        </p:txBody>
      </p:sp>
      <p:pic>
        <p:nvPicPr>
          <p:cNvPr id="26" name="Content Placeholder 25">
            <a:extLst>
              <a:ext uri="{FF2B5EF4-FFF2-40B4-BE49-F238E27FC236}">
                <a16:creationId xmlns:a16="http://schemas.microsoft.com/office/drawing/2014/main" id="{6C656D22-19C7-E1C8-BE90-3851EBA9B9E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191" r="18593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1DE0B7BB-07EF-80A9-4CFA-5DA177DA674D}"/>
              </a:ext>
            </a:extLst>
          </p:cNvPr>
          <p:cNvSpPr txBox="1"/>
          <p:nvPr/>
        </p:nvSpPr>
        <p:spPr>
          <a:xfrm>
            <a:off x="9006713" y="5990433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lickr.com/photos/wipo/93399647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307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EBE914-8BB8-50B9-38FE-E86676CA8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Current community care provision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9F32E-2E43-F7A6-423E-E1F13328ED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/>
              <a:t>Primary care, district nursing and community rehabilitation</a:t>
            </a:r>
          </a:p>
          <a:p>
            <a:r>
              <a:rPr lang="en-US" sz="2200"/>
              <a:t>Local authority social care and direct payments</a:t>
            </a:r>
          </a:p>
          <a:p>
            <a:r>
              <a:rPr lang="en-US" sz="2200"/>
              <a:t>Voluntary-sector befriending and practical support</a:t>
            </a:r>
          </a:p>
          <a:p>
            <a:r>
              <a:rPr lang="en-US" sz="2200"/>
              <a:t>Integrated care aims to reduce fragmentation (NHS England, 2019; DHSC, 2021)</a:t>
            </a:r>
          </a:p>
          <a:p>
            <a:endParaRPr lang="en-US" sz="220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33BAF40-F87C-6BC6-4E28-210CB9544B4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547" r="14298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9FF927B-FC2F-39D0-8D39-64B5D9022DA5}"/>
              </a:ext>
            </a:extLst>
          </p:cNvPr>
          <p:cNvSpPr txBox="1"/>
          <p:nvPr/>
        </p:nvSpPr>
        <p:spPr>
          <a:xfrm>
            <a:off x="9319298" y="5990433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opennews.org/blog/opennews-cornavirus-community-car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5760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A27F01-612E-6F8F-D32D-1A13B3EF9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Reablement and Rehabilitation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BC1C45-97A0-3EB6-FE5D-F2734492E6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Time-limited, goal-oriented support after illness or decline.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Occupational therapy, physiotherapy and home adaptations.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Can restore confidence and daily living skills.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Benefits vary with complexity and follow-up (NICE, 2017)</a:t>
            </a:r>
          </a:p>
          <a:p>
            <a:endParaRPr lang="en-US" sz="22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BB9D4BA-844B-75DD-00FE-05EFC9DA788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938" r="37948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5D961A6-CE99-A53F-334B-6A385BBA85EC}"/>
              </a:ext>
            </a:extLst>
          </p:cNvPr>
          <p:cNvSpPr txBox="1"/>
          <p:nvPr/>
        </p:nvSpPr>
        <p:spPr>
          <a:xfrm>
            <a:off x="9319298" y="5990433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miproximopaso.org/profile/summary/29-1123.0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37359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9A125D-971E-25C4-69CD-6B01C663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975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Housing and environmental adaptations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A6DF33-B272-B6A6-A7B5-F93476115E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Grab rails, level access, lighting and bathroom adaptations. 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Accessible design reduces environmental barriers.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Home suitability affects falls risk and daily activity.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Delays and costs can limit access (Foundations, 2023; WHO, 2007)</a:t>
            </a:r>
          </a:p>
          <a:p>
            <a:endParaRPr lang="en-US" sz="2200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54A4AEA0-4C0F-399E-0A8D-16F01C92137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405" r="29480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0217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9CA2B9-8E5A-FCE5-C638-2587AE766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476" y="269869"/>
            <a:ext cx="11018520" cy="900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Social connection and community participation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DFC62-2C49-9653-DC22-FAFD7307A8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Loneliness and isolation can undermine wellbeing.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Social prescribing, transport and local groups.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Voluntary participation and individual preferences matter.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Evidence varies across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(Age UK, 2018; NICE, 2015)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2F34C45-7382-3EA8-F1CC-E23A031AFCF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8815" r="32361" b="1"/>
          <a:stretch>
            <a:fillRect/>
          </a:stretch>
        </p:blipFill>
        <p:spPr>
          <a:xfrm>
            <a:off x="7286044" y="1904238"/>
            <a:ext cx="4330677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8983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D67D5B-E1DA-034D-EED1-F80C9702E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 err="1"/>
              <a:t>Didital</a:t>
            </a:r>
            <a:r>
              <a:rPr lang="en-US" sz="5400" dirty="0"/>
              <a:t> technology for ageing in place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81BAB-B880-1A03-67D8-B8247624AB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390082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Telecare: alarms and monitored sensors.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Telehealth: remote consultations and monitoring.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Medication prompts and accessible communication tools.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Technology should complement human care (NICE, 2022; NHS England, 2023)</a:t>
            </a:r>
          </a:p>
          <a:p>
            <a:endParaRPr lang="en-US" sz="22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497FE0E-716F-BCD8-2FA3-BE59D7E68F3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524" r="25260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EB474B-5552-7202-E5CB-E04A75E7270D}"/>
              </a:ext>
            </a:extLst>
          </p:cNvPr>
          <p:cNvSpPr txBox="1"/>
          <p:nvPr/>
        </p:nvSpPr>
        <p:spPr>
          <a:xfrm>
            <a:off x="9319298" y="5990433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openaccessgovernment.org/article/health-wellbeing-older-age-people-innovative-technology/155334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372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033A9C-9E88-3EC0-EDA3-90566CC36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3000" dirty="0"/>
            </a:br>
            <a:r>
              <a:rPr lang="en-US" sz="5300" dirty="0">
                <a:latin typeface="Arial" panose="020B0604020202020204" pitchFamily="34" charset="0"/>
                <a:cs typeface="Arial" panose="020B0604020202020204" pitchFamily="34" charset="0"/>
              </a:rPr>
              <a:t>Critical evaluation: benefits and risks</a:t>
            </a:r>
            <a:br>
              <a:rPr lang="en-US" sz="3000" dirty="0"/>
            </a:br>
            <a:endParaRPr lang="en-US" sz="3000" dirty="0"/>
          </a:p>
        </p:txBody>
      </p:sp>
      <p:sp>
        <p:nvSpPr>
          <p:cNvPr id="3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4C981-3BC3-809B-D142-5CBE8C36B9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Benefits: reassurance, access and self-management.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Risks: false alerts, privacy concerns and dependency.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Digital exclusion: skills, connectivity, disability and cost.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Evaluate consent, accessibility and real-world outcomes (CQC, 2023; Ofcom, 2023)</a:t>
            </a:r>
          </a:p>
          <a:p>
            <a:endParaRPr lang="en-US" sz="2200" dirty="0"/>
          </a:p>
        </p:txBody>
      </p:sp>
      <p:pic>
        <p:nvPicPr>
          <p:cNvPr id="23" name="Content Placeholder 22">
            <a:extLst>
              <a:ext uri="{FF2B5EF4-FFF2-40B4-BE49-F238E27FC236}">
                <a16:creationId xmlns:a16="http://schemas.microsoft.com/office/drawing/2014/main" id="{BCBF4236-AA9E-071F-FB54-6F58EF0D4B8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537" r="12273" b="3"/>
          <a:stretch>
            <a:fillRect/>
          </a:stretch>
        </p:blipFill>
        <p:spPr>
          <a:xfrm>
            <a:off x="7858538" y="2093976"/>
            <a:ext cx="3758184" cy="4096512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447069B8-1374-7253-D52F-47DE8080E469}"/>
              </a:ext>
            </a:extLst>
          </p:cNvPr>
          <p:cNvSpPr txBox="1"/>
          <p:nvPr/>
        </p:nvSpPr>
        <p:spPr>
          <a:xfrm>
            <a:off x="9184646" y="5990433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pressbooks.bccampus.ca/learningtolearnonline/chapter/use-critical-questioning-and-reflection-to-support-your-learn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46448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2EC3082-9301-A4AB-8A13-E40B3168B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01228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Barrier to maintaining independence</a:t>
            </a:r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F36457-E66D-05D8-D945-BE4422E21F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148840"/>
            <a:ext cx="6713552" cy="432511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Frailty, multimorbidity and fluctuating ability.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Inaccessible housing and transport.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Unpaid carer pressure and workforce shortages.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Fragmented systems and financial constraints (CQC, 2023; The King’s Fund, 2023).</a:t>
            </a:r>
          </a:p>
          <a:p>
            <a:endParaRPr lang="en-US" sz="2200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D5583E4A-A680-8C30-393C-3EC554F057E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7349" r="6064" b="-2"/>
          <a:stretch>
            <a:fillRect/>
          </a:stretch>
        </p:blipFill>
        <p:spPr>
          <a:xfrm>
            <a:off x="7532370" y="2018538"/>
            <a:ext cx="4194810" cy="41719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9E0FB9A-3905-42DC-B1AD-859AFDCA519C}"/>
              </a:ext>
            </a:extLst>
          </p:cNvPr>
          <p:cNvSpPr txBox="1"/>
          <p:nvPr/>
        </p:nvSpPr>
        <p:spPr>
          <a:xfrm>
            <a:off x="9006713" y="5990433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orditout.com/word-cloud/132464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58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604F59D-8ADA-3102-65B1-B5EF22CA28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3E8F000-EB9E-7DDE-D67F-D0D20E296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Inequalities and ethical tensions 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89CB6-9042-CDEA-90C4-33BB777950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Access varies by income, geography and housing tenure.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Language, culture and disability shape service experience.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Safety versus autonomy requires shared judgement.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Avoid treating all older people as vulnerable (Equality Act 2010; WHO, 2021)</a:t>
            </a:r>
          </a:p>
          <a:p>
            <a:endParaRPr lang="en-US" sz="2200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8D6CA55-CC93-64C4-E983-08DFD4A7B20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040" r="29136" b="1"/>
          <a:stretch>
            <a:fillRect/>
          </a:stretch>
        </p:blipFill>
        <p:spPr>
          <a:xfrm>
            <a:off x="7098030" y="2093976"/>
            <a:ext cx="4354830" cy="40965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F8BC08B-5B38-C7A3-5620-FACD3658E911}"/>
              </a:ext>
            </a:extLst>
          </p:cNvPr>
          <p:cNvSpPr txBox="1"/>
          <p:nvPr/>
        </p:nvSpPr>
        <p:spPr>
          <a:xfrm>
            <a:off x="8648066" y="5990433"/>
            <a:ext cx="2861003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new-educ.com/%D9%85%D8%A7-%D9%87%D9%8A-%D8%A7%D9%84%D8%AA%D8%B1%D8%A8%D9%8A%D8%A9-%D8%A7%D9%84%D8%A3%D8%AE%D9%84%D8%A7%D9%82%D9%8A%D8%A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28920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565A82-BFB5-14A3-219A-2FEA46001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How effective is the UK Approach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BFC55-4FEB-B75C-6037-1A0DB74232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Strengths: legal rights, community expertise, rehabilitation.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Weaknesses: variable access, delayed support, fragmented funding.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Technology adds value only with inclusive implementation.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Judge outcomes using wellbeing, choice and function (NICE, 2017; CQC, 2023)</a:t>
            </a:r>
          </a:p>
          <a:p>
            <a:endParaRPr lang="en-US" sz="22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1B6EBE8-9B63-6F76-1E4C-68250D3B570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1742" r="9233" b="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0964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165480-955C-AE84-EE91-D1B50E93A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Recommendations for improvement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4D950-A33F-818D-AA92-770A3F43D2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Invest in early, preventative and coordinated support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Co-produce care plans with older people and carers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Expand accessible housing, transport and digital training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Retain face-to-face options and evaluate outcomes</a:t>
            </a:r>
          </a:p>
          <a:p>
            <a:endParaRPr lang="en-US" sz="2200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59212FD2-BBD6-548A-922C-D3DB3629910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34653" y="2237993"/>
            <a:ext cx="3593603" cy="3321750"/>
          </a:xfr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D0E6972-ACE1-10A9-A232-330F1B1C92CC}"/>
              </a:ext>
            </a:extLst>
          </p:cNvPr>
          <p:cNvSpPr txBox="1"/>
          <p:nvPr/>
        </p:nvSpPr>
        <p:spPr>
          <a:xfrm>
            <a:off x="8961120" y="6231581"/>
            <a:ext cx="21556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acronymat.com/2023/06/11/theory-of-constraints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803852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FFC66C-49DA-795D-2D29-36ADB3461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07152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594C4-6153-BB2B-8573-1888E57DEF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354087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Ageing in place is about meaningful choice, not just location.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Holistic community support can sustain functional ability.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Digital tools help when accessible, consensual and supported.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Equity and person-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outcomes must guide reform</a:t>
            </a:r>
          </a:p>
          <a:p>
            <a:endParaRPr lang="en-US" sz="2200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EC58484E-A1AD-6BA9-C245-A5DD2FA16DD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80" r="-2" b="5942"/>
          <a:stretch>
            <a:fillRect/>
          </a:stretch>
        </p:blipFill>
        <p:spPr bwMode="auto">
          <a:xfrm>
            <a:off x="6823710" y="2126180"/>
            <a:ext cx="5074920" cy="43066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292597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443CC7-6BB1-F0DA-7516-618CE78C6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38539"/>
            <a:ext cx="11591013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References </a:t>
            </a: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401E8C09-6E65-8D31-220B-3074C98F65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" y="1911493"/>
            <a:ext cx="5928361" cy="4278995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Biology &amp; Philosophy (2020). [35, 46]. Available at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https://doi.org/10.1007/s10539-020-09765-z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 (Accessed: 23/10/26)</a:t>
            </a:r>
          </a:p>
          <a:p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Amy Clotworthy (2020) Empowering the Elderly? : How ›Help to Self-Help‹ Health Interventions Shape Ageing and Eldercare in Denmark. Bielefeld: transcript. Available at: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https://research.ebsco.com/plink/401c822b-b1ab-3ee9-9c44-e17b4c321758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 (Accessed: 23 October 2026).</a:t>
            </a:r>
          </a:p>
          <a:p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Age UK (2018) All the lonely people. London: Age UK. Available at: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https://www.ageuk.org.uk/siteassets/documents/reports-and-publications/reports-and-briefings/loneliness/loneliness-report.pdf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Care Act 2014, c. 23. Available at: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https://www.legislation.gov.uk/ukpga/2014/23/contents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(2023) The state of health care and adult social care in England 2022/23. Newcastle upon Tyne: Care Quality Commission. Available at: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https://www.gov.uk/government/publications/state-of-health-and-adult-social-care-in-england-2022-to-2023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 (Accessed: 24 October 2026).</a:t>
            </a:r>
          </a:p>
          <a:p>
            <a:endParaRPr lang="en-GB" sz="6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200" dirty="0"/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5BB4A2CF-9EE7-0B1F-D4A1-76AA4F4B9A2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(2021) People at the heart of care: adult social care reform. Available at: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https://www.gov.uk/government/publications/people-at-the-heart-of-care-adult-social-care-reform 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Equality Act 2010, c. 15. Available at: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https://www.legislation.gov.uk/ukpga/2010/15/contents 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Foundations (2023) Home adaptations: evidence and practice resources. Available at: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https://www.foundations.uk.com/library/ 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 </a:t>
            </a:r>
          </a:p>
          <a:p>
            <a:r>
              <a:rPr lang="en-GB" sz="6400" i="1" dirty="0" err="1">
                <a:latin typeface="Arial" panose="020B0604020202020204" pitchFamily="34" charset="0"/>
                <a:cs typeface="Arial" panose="020B0604020202020204" pitchFamily="34" charset="0"/>
              </a:rPr>
              <a:t>Kitwood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, T. (1997) Dementia reconsidered: the person comes first. Buckingham: Open University Press.</a:t>
            </a:r>
          </a:p>
          <a:p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Mental Capacity Act 2005, c. 9. Available at: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https://www.legislation.gov.uk/ukpga/2005/9/contents 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6318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3AC796-66A4-4273-7B57-4A8F71E60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References 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B11909-03EC-84FA-7055-2BC2683055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4" y="1911493"/>
            <a:ext cx="6252850" cy="4278995"/>
          </a:xfrm>
        </p:spPr>
        <p:txBody>
          <a:bodyPr vert="horz" lIns="91440" tIns="45720" rIns="91440" bIns="45720" rtlCol="0" anchor="t">
            <a:normAutofit fontScale="40000" lnSpcReduction="20000"/>
          </a:bodyPr>
          <a:lstStyle/>
          <a:p>
            <a:endParaRPr lang="en-US" sz="1500" dirty="0"/>
          </a:p>
          <a:p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NHS England (2019) The NHS Long Term Plan. Available at: 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https://www.longtermplan.nhs.uk/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NHS England (2023) Inclusive digital healthcare: a framework for NHS action on digital inclusion. Available at: 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https://www.england.nhs.uk/long-read/inclusive-digital-healthcare-a-framework-for-nhs-action-on-digital-inclusion/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NHS England. National Institute for Health and Care Excellence (2015) Older people: independence and mental wellbeing (NG32). Available at: 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https://www.nice.org.uk/guidance/ng32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(2017) Intermediate care including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reablement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(NG74). Available at: 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https://www.nice.org.uk/guidance/ng74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NICE. National Institute for Health and Care Excellence (2022) Evidence standards framework for digital health technologies. Available at: 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https://www.nice.org.uk/corporate/ecd7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 </a:t>
            </a:r>
          </a:p>
          <a:p>
            <a:pPr marL="0"/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5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E45803C-4215-67D6-D131-6D593B7B0D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25344" y="1839150"/>
            <a:ext cx="5181599" cy="4351338"/>
          </a:xfrm>
        </p:spPr>
        <p:txBody>
          <a:bodyPr>
            <a:normAutofit fontScale="40000" lnSpcReduction="20000"/>
          </a:bodyPr>
          <a:lstStyle/>
          <a:p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Ofcom (2023) Adults’ media use and attitudes report 2023.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https://www.ofcom.org.uk/media-use-and-attitudes/media-habits-adults/adults-media-use-and-attitudes-2023-interactive-report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(2023) Population estimates for the UK, England, Wales, Scotland and Northern Ireland.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https://www.ons.gov.uk/peoplepopulationandcommunity/populationandmigration/populationestimates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 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(SCIE) Social Care Institute for Excellence (2022) Personalised and person-centred care.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https://www.scie.org.uk/providing-care/personalised-and-person-centred-care/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The King’s Fund (2023) Social care 360.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https://www.kingsfund.org.uk/insight-and-analysis/long-reads/social-care-360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(WHO) World Health Organisation (2007) Global age-friendly cities: a guide. Geneva: World Health Organisation.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https://www.who.int/en/publications/i/item/9789241547307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36842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798</TotalTime>
  <Words>1874</Words>
  <Application>Microsoft Office PowerPoint</Application>
  <PresentationFormat>Widescreen</PresentationFormat>
  <Paragraphs>152</Paragraphs>
  <Slides>21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Aptos</vt:lpstr>
      <vt:lpstr>Aptos Display</vt:lpstr>
      <vt:lpstr>Arial</vt:lpstr>
      <vt:lpstr>Office Theme</vt:lpstr>
      <vt:lpstr>Presentation title: Evaluation of the Care and Support Needs of Older People in the UK</vt:lpstr>
      <vt:lpstr>Aim </vt:lpstr>
      <vt:lpstr>Introduction: define ageing and empowering </vt:lpstr>
      <vt:lpstr>Why ageing in place matters</vt:lpstr>
      <vt:lpstr>Understanding diversity </vt:lpstr>
      <vt:lpstr>Independence, Choice, and Empowerment </vt:lpstr>
      <vt:lpstr>Theory: healthy ageing and person-centred care</vt:lpstr>
      <vt:lpstr>UK Policy and Legal Framework</vt:lpstr>
      <vt:lpstr>Current community care provision</vt:lpstr>
      <vt:lpstr>Reablement and Rehabilitation</vt:lpstr>
      <vt:lpstr>Housing and environmental adaptations</vt:lpstr>
      <vt:lpstr>Social connection and community participation</vt:lpstr>
      <vt:lpstr>Didital technology for ageing in place</vt:lpstr>
      <vt:lpstr> Critical evaluation: benefits and risks </vt:lpstr>
      <vt:lpstr>Barrier to maintaining independence</vt:lpstr>
      <vt:lpstr>Inequalities and ethical tensions </vt:lpstr>
      <vt:lpstr>How effective is the UK Approach</vt:lpstr>
      <vt:lpstr>Recommendations for improvement</vt:lpstr>
      <vt:lpstr>Conclusion 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Nadia Grobry (2244710)</dc:creator>
  <cp:lastModifiedBy>Nadia Grobry (2244710)</cp:lastModifiedBy>
  <cp:revision>1</cp:revision>
  <dcterms:created xsi:type="dcterms:W3CDTF">2026-10-23T16:04:40Z</dcterms:created>
  <dcterms:modified xsi:type="dcterms:W3CDTF">2026-10-24T10:15:53Z</dcterms:modified>
</cp:coreProperties>
</file>