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Lst>
  <p:notesMasterIdLst>
    <p:notesMasterId r:id="rId28"/>
  </p:notesMasterIdLst>
  <p:handoutMasterIdLst>
    <p:handoutMasterId r:id="rId29"/>
  </p:handoutMasterIdLst>
  <p:sldIdLst>
    <p:sldId id="256" r:id="rId2"/>
    <p:sldId id="257" r:id="rId3"/>
    <p:sldId id="295" r:id="rId4"/>
    <p:sldId id="258" r:id="rId5"/>
    <p:sldId id="296" r:id="rId6"/>
    <p:sldId id="259" r:id="rId7"/>
    <p:sldId id="298" r:id="rId8"/>
    <p:sldId id="299" r:id="rId9"/>
    <p:sldId id="300" r:id="rId10"/>
    <p:sldId id="304" r:id="rId11"/>
    <p:sldId id="301" r:id="rId12"/>
    <p:sldId id="270" r:id="rId13"/>
    <p:sldId id="302" r:id="rId14"/>
    <p:sldId id="260" r:id="rId15"/>
    <p:sldId id="263" r:id="rId16"/>
    <p:sldId id="264" r:id="rId17"/>
    <p:sldId id="265" r:id="rId18"/>
    <p:sldId id="305" r:id="rId19"/>
    <p:sldId id="266" r:id="rId20"/>
    <p:sldId id="269" r:id="rId21"/>
    <p:sldId id="267" r:id="rId22"/>
    <p:sldId id="271" r:id="rId23"/>
    <p:sldId id="293" r:id="rId24"/>
    <p:sldId id="275" r:id="rId25"/>
    <p:sldId id="281" r:id="rId26"/>
    <p:sldId id="272" r:id="rId27"/>
  </p:sldIdLst>
  <p:sldSz cx="9144000" cy="6858000" type="screen4x3"/>
  <p:notesSz cx="6858000" cy="97234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10"/>
    <p:restoredTop sz="94643"/>
  </p:normalViewPr>
  <p:slideViewPr>
    <p:cSldViewPr>
      <p:cViewPr varScale="1">
        <p:scale>
          <a:sx n="105" d="100"/>
          <a:sy n="105" d="100"/>
        </p:scale>
        <p:origin x="1504" y="1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8C3AD49-0917-45E6-8E44-5F2F74492C9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CA4E63C-1238-4519-9E33-9FEDFDEAD9CC}">
      <dgm:prSet/>
      <dgm:spPr/>
      <dgm:t>
        <a:bodyPr/>
        <a:lstStyle/>
        <a:p>
          <a:r>
            <a:rPr lang="en-GB"/>
            <a:t>Causality is implied where non might exist</a:t>
          </a:r>
          <a:endParaRPr lang="en-US"/>
        </a:p>
      </dgm:t>
    </dgm:pt>
    <dgm:pt modelId="{E3C355AE-F01C-4224-9343-98E599103FF4}" type="parTrans" cxnId="{23B1BA17-41B3-4D70-9709-D302E6906DA0}">
      <dgm:prSet/>
      <dgm:spPr/>
      <dgm:t>
        <a:bodyPr/>
        <a:lstStyle/>
        <a:p>
          <a:endParaRPr lang="en-US"/>
        </a:p>
      </dgm:t>
    </dgm:pt>
    <dgm:pt modelId="{BE6FF874-2ACA-4627-B4AB-00468E917962}" type="sibTrans" cxnId="{23B1BA17-41B3-4D70-9709-D302E6906DA0}">
      <dgm:prSet/>
      <dgm:spPr/>
      <dgm:t>
        <a:bodyPr/>
        <a:lstStyle/>
        <a:p>
          <a:endParaRPr lang="en-US"/>
        </a:p>
      </dgm:t>
    </dgm:pt>
    <dgm:pt modelId="{4435F00A-67AD-4625-AE7D-F46FD40A709F}">
      <dgm:prSet/>
      <dgm:spPr/>
      <dgm:t>
        <a:bodyPr/>
        <a:lstStyle/>
        <a:p>
          <a:r>
            <a:rPr lang="en-GB"/>
            <a:t>Prior success / history not controlled for</a:t>
          </a:r>
          <a:endParaRPr lang="en-US"/>
        </a:p>
      </dgm:t>
    </dgm:pt>
    <dgm:pt modelId="{F71E1388-2730-41E7-898C-345DE89ACD7F}" type="parTrans" cxnId="{A3E42DF0-B209-4880-BE42-3E35E46AC1C4}">
      <dgm:prSet/>
      <dgm:spPr/>
      <dgm:t>
        <a:bodyPr/>
        <a:lstStyle/>
        <a:p>
          <a:endParaRPr lang="en-US"/>
        </a:p>
      </dgm:t>
    </dgm:pt>
    <dgm:pt modelId="{0239A62F-5DF2-459F-93C5-2C1E0F676601}" type="sibTrans" cxnId="{A3E42DF0-B209-4880-BE42-3E35E46AC1C4}">
      <dgm:prSet/>
      <dgm:spPr/>
      <dgm:t>
        <a:bodyPr/>
        <a:lstStyle/>
        <a:p>
          <a:endParaRPr lang="en-US"/>
        </a:p>
      </dgm:t>
    </dgm:pt>
    <dgm:pt modelId="{795ADC2B-AECC-4A7E-985C-AED1494A4B39}">
      <dgm:prSet/>
      <dgm:spPr/>
      <dgm:t>
        <a:bodyPr/>
        <a:lstStyle/>
        <a:p>
          <a:r>
            <a:rPr lang="en-GB"/>
            <a:t>How imagery process affects performance – no theoretical meaning</a:t>
          </a:r>
          <a:endParaRPr lang="en-US"/>
        </a:p>
      </dgm:t>
    </dgm:pt>
    <dgm:pt modelId="{D533269B-40FC-49F0-A7B3-9B74D1C6D27C}" type="parTrans" cxnId="{881965F6-9475-4FE0-A583-3037E38FD1F3}">
      <dgm:prSet/>
      <dgm:spPr/>
      <dgm:t>
        <a:bodyPr/>
        <a:lstStyle/>
        <a:p>
          <a:endParaRPr lang="en-US"/>
        </a:p>
      </dgm:t>
    </dgm:pt>
    <dgm:pt modelId="{96EFF364-0D64-460C-8244-B1ED6230CF0E}" type="sibTrans" cxnId="{881965F6-9475-4FE0-A583-3037E38FD1F3}">
      <dgm:prSet/>
      <dgm:spPr/>
      <dgm:t>
        <a:bodyPr/>
        <a:lstStyle/>
        <a:p>
          <a:endParaRPr lang="en-US"/>
        </a:p>
      </dgm:t>
    </dgm:pt>
    <dgm:pt modelId="{AED395F5-0DB0-4FC7-AEF9-416FFE894C47}">
      <dgm:prSet/>
      <dgm:spPr/>
      <dgm:t>
        <a:bodyPr/>
        <a:lstStyle/>
        <a:p>
          <a:r>
            <a:rPr lang="en-GB"/>
            <a:t>Need for descriptive research.</a:t>
          </a:r>
          <a:endParaRPr lang="en-US"/>
        </a:p>
      </dgm:t>
    </dgm:pt>
    <dgm:pt modelId="{24C79244-5636-48E4-86BA-1E324F781C7A}" type="parTrans" cxnId="{2CBC65DC-A733-46A8-B8EF-277D26DEBF33}">
      <dgm:prSet/>
      <dgm:spPr/>
      <dgm:t>
        <a:bodyPr/>
        <a:lstStyle/>
        <a:p>
          <a:endParaRPr lang="en-US"/>
        </a:p>
      </dgm:t>
    </dgm:pt>
    <dgm:pt modelId="{2879AEB0-0A21-4898-8D51-0FD2C9FAFEEC}" type="sibTrans" cxnId="{2CBC65DC-A733-46A8-B8EF-277D26DEBF33}">
      <dgm:prSet/>
      <dgm:spPr/>
      <dgm:t>
        <a:bodyPr/>
        <a:lstStyle/>
        <a:p>
          <a:endParaRPr lang="en-US"/>
        </a:p>
      </dgm:t>
    </dgm:pt>
    <dgm:pt modelId="{7D43C31B-4E92-49A4-9324-D40A2D0E4BDA}" type="pres">
      <dgm:prSet presAssocID="{58C3AD49-0917-45E6-8E44-5F2F74492C9E}" presName="root" presStyleCnt="0">
        <dgm:presLayoutVars>
          <dgm:dir/>
          <dgm:resizeHandles val="exact"/>
        </dgm:presLayoutVars>
      </dgm:prSet>
      <dgm:spPr/>
    </dgm:pt>
    <dgm:pt modelId="{8AF91F19-C011-496E-B8E9-70BABF189681}" type="pres">
      <dgm:prSet presAssocID="{DCA4E63C-1238-4519-9E33-9FEDFDEAD9CC}" presName="compNode" presStyleCnt="0"/>
      <dgm:spPr/>
    </dgm:pt>
    <dgm:pt modelId="{816CFD5A-5A12-4999-945E-27543EFC16CA}" type="pres">
      <dgm:prSet presAssocID="{DCA4E63C-1238-4519-9E33-9FEDFDEAD9CC}" presName="bgRect" presStyleLbl="bgShp" presStyleIdx="0" presStyleCnt="3"/>
      <dgm:spPr/>
    </dgm:pt>
    <dgm:pt modelId="{1818EA64-2047-4915-83FA-453FC2BE058F}" type="pres">
      <dgm:prSet presAssocID="{DCA4E63C-1238-4519-9E33-9FEDFDEAD9C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lp"/>
        </a:ext>
      </dgm:extLst>
    </dgm:pt>
    <dgm:pt modelId="{8EFAF8E1-9A75-4939-A16F-1B0A96A08767}" type="pres">
      <dgm:prSet presAssocID="{DCA4E63C-1238-4519-9E33-9FEDFDEAD9CC}" presName="spaceRect" presStyleCnt="0"/>
      <dgm:spPr/>
    </dgm:pt>
    <dgm:pt modelId="{1B4FB8E4-0BCA-4388-84BB-D5427FCBC5FF}" type="pres">
      <dgm:prSet presAssocID="{DCA4E63C-1238-4519-9E33-9FEDFDEAD9CC}" presName="parTx" presStyleLbl="revTx" presStyleIdx="0" presStyleCnt="4">
        <dgm:presLayoutVars>
          <dgm:chMax val="0"/>
          <dgm:chPref val="0"/>
        </dgm:presLayoutVars>
      </dgm:prSet>
      <dgm:spPr/>
    </dgm:pt>
    <dgm:pt modelId="{8E15BFF8-84C9-40C5-8772-45C497411E8F}" type="pres">
      <dgm:prSet presAssocID="{BE6FF874-2ACA-4627-B4AB-00468E917962}" presName="sibTrans" presStyleCnt="0"/>
      <dgm:spPr/>
    </dgm:pt>
    <dgm:pt modelId="{3242404F-2715-4A7A-913E-076497B4ECEA}" type="pres">
      <dgm:prSet presAssocID="{4435F00A-67AD-4625-AE7D-F46FD40A709F}" presName="compNode" presStyleCnt="0"/>
      <dgm:spPr/>
    </dgm:pt>
    <dgm:pt modelId="{DB0CDD07-CC10-4852-98B7-4C45FE3E7904}" type="pres">
      <dgm:prSet presAssocID="{4435F00A-67AD-4625-AE7D-F46FD40A709F}" presName="bgRect" presStyleLbl="bgShp" presStyleIdx="1" presStyleCnt="3"/>
      <dgm:spPr/>
    </dgm:pt>
    <dgm:pt modelId="{CD4DD24C-741D-43FA-9FD2-FA7B46DFC2F8}" type="pres">
      <dgm:prSet presAssocID="{4435F00A-67AD-4625-AE7D-F46FD40A709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ginning"/>
        </a:ext>
      </dgm:extLst>
    </dgm:pt>
    <dgm:pt modelId="{7306382C-981A-4A6E-9AB4-86A6D7B7A07A}" type="pres">
      <dgm:prSet presAssocID="{4435F00A-67AD-4625-AE7D-F46FD40A709F}" presName="spaceRect" presStyleCnt="0"/>
      <dgm:spPr/>
    </dgm:pt>
    <dgm:pt modelId="{CAF6D046-E82A-4E0B-8F0B-B23FE5C83A68}" type="pres">
      <dgm:prSet presAssocID="{4435F00A-67AD-4625-AE7D-F46FD40A709F}" presName="parTx" presStyleLbl="revTx" presStyleIdx="1" presStyleCnt="4">
        <dgm:presLayoutVars>
          <dgm:chMax val="0"/>
          <dgm:chPref val="0"/>
        </dgm:presLayoutVars>
      </dgm:prSet>
      <dgm:spPr/>
    </dgm:pt>
    <dgm:pt modelId="{DA54F4E5-2D97-49F9-A8E2-D8797B5953B8}" type="pres">
      <dgm:prSet presAssocID="{0239A62F-5DF2-459F-93C5-2C1E0F676601}" presName="sibTrans" presStyleCnt="0"/>
      <dgm:spPr/>
    </dgm:pt>
    <dgm:pt modelId="{ECDA196B-60F0-417D-80E0-AF7163624FBB}" type="pres">
      <dgm:prSet presAssocID="{795ADC2B-AECC-4A7E-985C-AED1494A4B39}" presName="compNode" presStyleCnt="0"/>
      <dgm:spPr/>
    </dgm:pt>
    <dgm:pt modelId="{AAC2BF5C-DF86-4AF8-84E6-C2C7AB376E9E}" type="pres">
      <dgm:prSet presAssocID="{795ADC2B-AECC-4A7E-985C-AED1494A4B39}" presName="bgRect" presStyleLbl="bgShp" presStyleIdx="2" presStyleCnt="3"/>
      <dgm:spPr/>
    </dgm:pt>
    <dgm:pt modelId="{12B4CFFD-F760-4F0D-97C3-25F911DAA46D}" type="pres">
      <dgm:prSet presAssocID="{795ADC2B-AECC-4A7E-985C-AED1494A4B3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estions"/>
        </a:ext>
      </dgm:extLst>
    </dgm:pt>
    <dgm:pt modelId="{31524F05-EC11-40B0-A8F4-1C14FBF6043E}" type="pres">
      <dgm:prSet presAssocID="{795ADC2B-AECC-4A7E-985C-AED1494A4B39}" presName="spaceRect" presStyleCnt="0"/>
      <dgm:spPr/>
    </dgm:pt>
    <dgm:pt modelId="{49B9B57F-6C26-44E1-97B9-005E44DF5FB0}" type="pres">
      <dgm:prSet presAssocID="{795ADC2B-AECC-4A7E-985C-AED1494A4B39}" presName="parTx" presStyleLbl="revTx" presStyleIdx="2" presStyleCnt="4">
        <dgm:presLayoutVars>
          <dgm:chMax val="0"/>
          <dgm:chPref val="0"/>
        </dgm:presLayoutVars>
      </dgm:prSet>
      <dgm:spPr/>
    </dgm:pt>
    <dgm:pt modelId="{906BCBEF-3F15-443A-BEE0-31E014A9437F}" type="pres">
      <dgm:prSet presAssocID="{795ADC2B-AECC-4A7E-985C-AED1494A4B39}" presName="desTx" presStyleLbl="revTx" presStyleIdx="3" presStyleCnt="4">
        <dgm:presLayoutVars/>
      </dgm:prSet>
      <dgm:spPr/>
    </dgm:pt>
  </dgm:ptLst>
  <dgm:cxnLst>
    <dgm:cxn modelId="{A362A70D-13FE-4FC1-8A67-B377E07787D5}" type="presOf" srcId="{DCA4E63C-1238-4519-9E33-9FEDFDEAD9CC}" destId="{1B4FB8E4-0BCA-4388-84BB-D5427FCBC5FF}" srcOrd="0" destOrd="0" presId="urn:microsoft.com/office/officeart/2018/2/layout/IconVerticalSolidList"/>
    <dgm:cxn modelId="{23B1BA17-41B3-4D70-9709-D302E6906DA0}" srcId="{58C3AD49-0917-45E6-8E44-5F2F74492C9E}" destId="{DCA4E63C-1238-4519-9E33-9FEDFDEAD9CC}" srcOrd="0" destOrd="0" parTransId="{E3C355AE-F01C-4224-9343-98E599103FF4}" sibTransId="{BE6FF874-2ACA-4627-B4AB-00468E917962}"/>
    <dgm:cxn modelId="{0CBB151F-EBD7-4A5C-BBCE-8644B9846B57}" type="presOf" srcId="{795ADC2B-AECC-4A7E-985C-AED1494A4B39}" destId="{49B9B57F-6C26-44E1-97B9-005E44DF5FB0}" srcOrd="0" destOrd="0" presId="urn:microsoft.com/office/officeart/2018/2/layout/IconVerticalSolidList"/>
    <dgm:cxn modelId="{BE183BA8-739A-481F-9EAB-0FB065C53C0A}" type="presOf" srcId="{4435F00A-67AD-4625-AE7D-F46FD40A709F}" destId="{CAF6D046-E82A-4E0B-8F0B-B23FE5C83A68}" srcOrd="0" destOrd="0" presId="urn:microsoft.com/office/officeart/2018/2/layout/IconVerticalSolidList"/>
    <dgm:cxn modelId="{3521EDCD-F481-477A-8375-9471A4112497}" type="presOf" srcId="{58C3AD49-0917-45E6-8E44-5F2F74492C9E}" destId="{7D43C31B-4E92-49A4-9324-D40A2D0E4BDA}" srcOrd="0" destOrd="0" presId="urn:microsoft.com/office/officeart/2018/2/layout/IconVerticalSolidList"/>
    <dgm:cxn modelId="{2CBC65DC-A733-46A8-B8EF-277D26DEBF33}" srcId="{795ADC2B-AECC-4A7E-985C-AED1494A4B39}" destId="{AED395F5-0DB0-4FC7-AEF9-416FFE894C47}" srcOrd="0" destOrd="0" parTransId="{24C79244-5636-48E4-86BA-1E324F781C7A}" sibTransId="{2879AEB0-0A21-4898-8D51-0FD2C9FAFEEC}"/>
    <dgm:cxn modelId="{E2053ADF-424C-40F7-AEED-699B990FDA35}" type="presOf" srcId="{AED395F5-0DB0-4FC7-AEF9-416FFE894C47}" destId="{906BCBEF-3F15-443A-BEE0-31E014A9437F}" srcOrd="0" destOrd="0" presId="urn:microsoft.com/office/officeart/2018/2/layout/IconVerticalSolidList"/>
    <dgm:cxn modelId="{A3E42DF0-B209-4880-BE42-3E35E46AC1C4}" srcId="{58C3AD49-0917-45E6-8E44-5F2F74492C9E}" destId="{4435F00A-67AD-4625-AE7D-F46FD40A709F}" srcOrd="1" destOrd="0" parTransId="{F71E1388-2730-41E7-898C-345DE89ACD7F}" sibTransId="{0239A62F-5DF2-459F-93C5-2C1E0F676601}"/>
    <dgm:cxn modelId="{881965F6-9475-4FE0-A583-3037E38FD1F3}" srcId="{58C3AD49-0917-45E6-8E44-5F2F74492C9E}" destId="{795ADC2B-AECC-4A7E-985C-AED1494A4B39}" srcOrd="2" destOrd="0" parTransId="{D533269B-40FC-49F0-A7B3-9B74D1C6D27C}" sibTransId="{96EFF364-0D64-460C-8244-B1ED6230CF0E}"/>
    <dgm:cxn modelId="{8CC3DD28-01C4-4218-83FC-C0509BAE4129}" type="presParOf" srcId="{7D43C31B-4E92-49A4-9324-D40A2D0E4BDA}" destId="{8AF91F19-C011-496E-B8E9-70BABF189681}" srcOrd="0" destOrd="0" presId="urn:microsoft.com/office/officeart/2018/2/layout/IconVerticalSolidList"/>
    <dgm:cxn modelId="{CA7820F4-E6C4-408C-B043-D607939FF0ED}" type="presParOf" srcId="{8AF91F19-C011-496E-B8E9-70BABF189681}" destId="{816CFD5A-5A12-4999-945E-27543EFC16CA}" srcOrd="0" destOrd="0" presId="urn:microsoft.com/office/officeart/2018/2/layout/IconVerticalSolidList"/>
    <dgm:cxn modelId="{E1D5745D-1708-434D-9713-D16964C55AC8}" type="presParOf" srcId="{8AF91F19-C011-496E-B8E9-70BABF189681}" destId="{1818EA64-2047-4915-83FA-453FC2BE058F}" srcOrd="1" destOrd="0" presId="urn:microsoft.com/office/officeart/2018/2/layout/IconVerticalSolidList"/>
    <dgm:cxn modelId="{681031CA-F14A-473A-AA22-19A1CEF64FD0}" type="presParOf" srcId="{8AF91F19-C011-496E-B8E9-70BABF189681}" destId="{8EFAF8E1-9A75-4939-A16F-1B0A96A08767}" srcOrd="2" destOrd="0" presId="urn:microsoft.com/office/officeart/2018/2/layout/IconVerticalSolidList"/>
    <dgm:cxn modelId="{A1DDB28A-58A8-49BA-B003-EF52D45FC16C}" type="presParOf" srcId="{8AF91F19-C011-496E-B8E9-70BABF189681}" destId="{1B4FB8E4-0BCA-4388-84BB-D5427FCBC5FF}" srcOrd="3" destOrd="0" presId="urn:microsoft.com/office/officeart/2018/2/layout/IconVerticalSolidList"/>
    <dgm:cxn modelId="{FFC52047-C76D-4708-BA58-B2C49C114F3C}" type="presParOf" srcId="{7D43C31B-4E92-49A4-9324-D40A2D0E4BDA}" destId="{8E15BFF8-84C9-40C5-8772-45C497411E8F}" srcOrd="1" destOrd="0" presId="urn:microsoft.com/office/officeart/2018/2/layout/IconVerticalSolidList"/>
    <dgm:cxn modelId="{41BED616-0FE7-4367-911D-8801E569EFB8}" type="presParOf" srcId="{7D43C31B-4E92-49A4-9324-D40A2D0E4BDA}" destId="{3242404F-2715-4A7A-913E-076497B4ECEA}" srcOrd="2" destOrd="0" presId="urn:microsoft.com/office/officeart/2018/2/layout/IconVerticalSolidList"/>
    <dgm:cxn modelId="{39D4F86F-0940-43DE-8744-9FC05437607B}" type="presParOf" srcId="{3242404F-2715-4A7A-913E-076497B4ECEA}" destId="{DB0CDD07-CC10-4852-98B7-4C45FE3E7904}" srcOrd="0" destOrd="0" presId="urn:microsoft.com/office/officeart/2018/2/layout/IconVerticalSolidList"/>
    <dgm:cxn modelId="{A43DC639-43D5-47AE-926A-45E3B9B726A5}" type="presParOf" srcId="{3242404F-2715-4A7A-913E-076497B4ECEA}" destId="{CD4DD24C-741D-43FA-9FD2-FA7B46DFC2F8}" srcOrd="1" destOrd="0" presId="urn:microsoft.com/office/officeart/2018/2/layout/IconVerticalSolidList"/>
    <dgm:cxn modelId="{62A5F6CA-2A95-4C69-8D44-1A7F90913F25}" type="presParOf" srcId="{3242404F-2715-4A7A-913E-076497B4ECEA}" destId="{7306382C-981A-4A6E-9AB4-86A6D7B7A07A}" srcOrd="2" destOrd="0" presId="urn:microsoft.com/office/officeart/2018/2/layout/IconVerticalSolidList"/>
    <dgm:cxn modelId="{34C616CF-EECD-427A-A670-DF46AC7E165D}" type="presParOf" srcId="{3242404F-2715-4A7A-913E-076497B4ECEA}" destId="{CAF6D046-E82A-4E0B-8F0B-B23FE5C83A68}" srcOrd="3" destOrd="0" presId="urn:microsoft.com/office/officeart/2018/2/layout/IconVerticalSolidList"/>
    <dgm:cxn modelId="{8A6D75EB-CF18-4FE8-92EE-177B7044FF7A}" type="presParOf" srcId="{7D43C31B-4E92-49A4-9324-D40A2D0E4BDA}" destId="{DA54F4E5-2D97-49F9-A8E2-D8797B5953B8}" srcOrd="3" destOrd="0" presId="urn:microsoft.com/office/officeart/2018/2/layout/IconVerticalSolidList"/>
    <dgm:cxn modelId="{69652F6A-1667-412C-B268-4C1FB26F10A2}" type="presParOf" srcId="{7D43C31B-4E92-49A4-9324-D40A2D0E4BDA}" destId="{ECDA196B-60F0-417D-80E0-AF7163624FBB}" srcOrd="4" destOrd="0" presId="urn:microsoft.com/office/officeart/2018/2/layout/IconVerticalSolidList"/>
    <dgm:cxn modelId="{FAD7A615-37C8-46B5-833B-7CBEA47D7810}" type="presParOf" srcId="{ECDA196B-60F0-417D-80E0-AF7163624FBB}" destId="{AAC2BF5C-DF86-4AF8-84E6-C2C7AB376E9E}" srcOrd="0" destOrd="0" presId="urn:microsoft.com/office/officeart/2018/2/layout/IconVerticalSolidList"/>
    <dgm:cxn modelId="{C43FAB6A-B778-4065-86A9-C4179680039E}" type="presParOf" srcId="{ECDA196B-60F0-417D-80E0-AF7163624FBB}" destId="{12B4CFFD-F760-4F0D-97C3-25F911DAA46D}" srcOrd="1" destOrd="0" presId="urn:microsoft.com/office/officeart/2018/2/layout/IconVerticalSolidList"/>
    <dgm:cxn modelId="{CFCC7DB2-64CF-4A08-8F75-1E4E5C7783DC}" type="presParOf" srcId="{ECDA196B-60F0-417D-80E0-AF7163624FBB}" destId="{31524F05-EC11-40B0-A8F4-1C14FBF6043E}" srcOrd="2" destOrd="0" presId="urn:microsoft.com/office/officeart/2018/2/layout/IconVerticalSolidList"/>
    <dgm:cxn modelId="{C57F0939-85B3-477B-9B93-DA153C83FDF6}" type="presParOf" srcId="{ECDA196B-60F0-417D-80E0-AF7163624FBB}" destId="{49B9B57F-6C26-44E1-97B9-005E44DF5FB0}" srcOrd="3" destOrd="0" presId="urn:microsoft.com/office/officeart/2018/2/layout/IconVerticalSolidList"/>
    <dgm:cxn modelId="{282A9B55-5AF7-43B2-BB33-DC66E1F3157B}" type="presParOf" srcId="{ECDA196B-60F0-417D-80E0-AF7163624FBB}" destId="{906BCBEF-3F15-443A-BEE0-31E014A9437F}"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CFD5A-5A12-4999-945E-27543EFC16CA}">
      <dsp:nvSpPr>
        <dsp:cNvPr id="0" name=""/>
        <dsp:cNvSpPr/>
      </dsp:nvSpPr>
      <dsp:spPr>
        <a:xfrm>
          <a:off x="0" y="615"/>
          <a:ext cx="5470207" cy="144017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18EA64-2047-4915-83FA-453FC2BE058F}">
      <dsp:nvSpPr>
        <dsp:cNvPr id="0" name=""/>
        <dsp:cNvSpPr/>
      </dsp:nvSpPr>
      <dsp:spPr>
        <a:xfrm>
          <a:off x="435651" y="324653"/>
          <a:ext cx="792093" cy="7920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4FB8E4-0BCA-4388-84BB-D5427FCBC5FF}">
      <dsp:nvSpPr>
        <dsp:cNvPr id="0" name=""/>
        <dsp:cNvSpPr/>
      </dsp:nvSpPr>
      <dsp:spPr>
        <a:xfrm>
          <a:off x="1663397" y="615"/>
          <a:ext cx="3806809"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889000">
            <a:lnSpc>
              <a:spcPct val="90000"/>
            </a:lnSpc>
            <a:spcBef>
              <a:spcPct val="0"/>
            </a:spcBef>
            <a:spcAft>
              <a:spcPct val="35000"/>
            </a:spcAft>
            <a:buNone/>
          </a:pPr>
          <a:r>
            <a:rPr lang="en-GB" sz="2000" kern="1200"/>
            <a:t>Causality is implied where non might exist</a:t>
          </a:r>
          <a:endParaRPr lang="en-US" sz="2000" kern="1200"/>
        </a:p>
      </dsp:txBody>
      <dsp:txXfrm>
        <a:off x="1663397" y="615"/>
        <a:ext cx="3806809" cy="1440170"/>
      </dsp:txXfrm>
    </dsp:sp>
    <dsp:sp modelId="{DB0CDD07-CC10-4852-98B7-4C45FE3E7904}">
      <dsp:nvSpPr>
        <dsp:cNvPr id="0" name=""/>
        <dsp:cNvSpPr/>
      </dsp:nvSpPr>
      <dsp:spPr>
        <a:xfrm>
          <a:off x="0" y="1800829"/>
          <a:ext cx="5470207" cy="144017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DD24C-741D-43FA-9FD2-FA7B46DFC2F8}">
      <dsp:nvSpPr>
        <dsp:cNvPr id="0" name=""/>
        <dsp:cNvSpPr/>
      </dsp:nvSpPr>
      <dsp:spPr>
        <a:xfrm>
          <a:off x="435651" y="2124867"/>
          <a:ext cx="792093" cy="7920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F6D046-E82A-4E0B-8F0B-B23FE5C83A68}">
      <dsp:nvSpPr>
        <dsp:cNvPr id="0" name=""/>
        <dsp:cNvSpPr/>
      </dsp:nvSpPr>
      <dsp:spPr>
        <a:xfrm>
          <a:off x="1663397" y="1800829"/>
          <a:ext cx="3806809"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889000">
            <a:lnSpc>
              <a:spcPct val="90000"/>
            </a:lnSpc>
            <a:spcBef>
              <a:spcPct val="0"/>
            </a:spcBef>
            <a:spcAft>
              <a:spcPct val="35000"/>
            </a:spcAft>
            <a:buNone/>
          </a:pPr>
          <a:r>
            <a:rPr lang="en-GB" sz="2000" kern="1200"/>
            <a:t>Prior success / history not controlled for</a:t>
          </a:r>
          <a:endParaRPr lang="en-US" sz="2000" kern="1200"/>
        </a:p>
      </dsp:txBody>
      <dsp:txXfrm>
        <a:off x="1663397" y="1800829"/>
        <a:ext cx="3806809" cy="1440170"/>
      </dsp:txXfrm>
    </dsp:sp>
    <dsp:sp modelId="{AAC2BF5C-DF86-4AF8-84E6-C2C7AB376E9E}">
      <dsp:nvSpPr>
        <dsp:cNvPr id="0" name=""/>
        <dsp:cNvSpPr/>
      </dsp:nvSpPr>
      <dsp:spPr>
        <a:xfrm>
          <a:off x="0" y="3601042"/>
          <a:ext cx="5470207" cy="14401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4CFFD-F760-4F0D-97C3-25F911DAA46D}">
      <dsp:nvSpPr>
        <dsp:cNvPr id="0" name=""/>
        <dsp:cNvSpPr/>
      </dsp:nvSpPr>
      <dsp:spPr>
        <a:xfrm>
          <a:off x="435651" y="3925081"/>
          <a:ext cx="792093" cy="7920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B9B57F-6C26-44E1-97B9-005E44DF5FB0}">
      <dsp:nvSpPr>
        <dsp:cNvPr id="0" name=""/>
        <dsp:cNvSpPr/>
      </dsp:nvSpPr>
      <dsp:spPr>
        <a:xfrm>
          <a:off x="1663397" y="3601042"/>
          <a:ext cx="2461593"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889000">
            <a:lnSpc>
              <a:spcPct val="90000"/>
            </a:lnSpc>
            <a:spcBef>
              <a:spcPct val="0"/>
            </a:spcBef>
            <a:spcAft>
              <a:spcPct val="35000"/>
            </a:spcAft>
            <a:buNone/>
          </a:pPr>
          <a:r>
            <a:rPr lang="en-GB" sz="2000" kern="1200"/>
            <a:t>How imagery process affects performance – no theoretical meaning</a:t>
          </a:r>
          <a:endParaRPr lang="en-US" sz="2000" kern="1200"/>
        </a:p>
      </dsp:txBody>
      <dsp:txXfrm>
        <a:off x="1663397" y="3601042"/>
        <a:ext cx="2461593" cy="1440170"/>
      </dsp:txXfrm>
    </dsp:sp>
    <dsp:sp modelId="{906BCBEF-3F15-443A-BEE0-31E014A9437F}">
      <dsp:nvSpPr>
        <dsp:cNvPr id="0" name=""/>
        <dsp:cNvSpPr/>
      </dsp:nvSpPr>
      <dsp:spPr>
        <a:xfrm>
          <a:off x="4124990" y="3601042"/>
          <a:ext cx="1345216" cy="144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18" tIns="152418" rIns="152418" bIns="152418" numCol="1" spcCol="1270" anchor="ctr" anchorCtr="0">
          <a:noAutofit/>
        </a:bodyPr>
        <a:lstStyle/>
        <a:p>
          <a:pPr marL="0" lvl="0" indent="0" algn="l" defTabSz="666750">
            <a:lnSpc>
              <a:spcPct val="90000"/>
            </a:lnSpc>
            <a:spcBef>
              <a:spcPct val="0"/>
            </a:spcBef>
            <a:spcAft>
              <a:spcPct val="35000"/>
            </a:spcAft>
            <a:buNone/>
          </a:pPr>
          <a:r>
            <a:rPr lang="en-GB" sz="1500" kern="1200"/>
            <a:t>Need for descriptive research.</a:t>
          </a:r>
          <a:endParaRPr lang="en-US" sz="1500" kern="1200"/>
        </a:p>
      </dsp:txBody>
      <dsp:txXfrm>
        <a:off x="4124990" y="3601042"/>
        <a:ext cx="1345216" cy="14401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86E434E-6E13-9E87-1057-9C7CCE3DE0EB}"/>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47107" name="Rectangle 3">
            <a:extLst>
              <a:ext uri="{FF2B5EF4-FFF2-40B4-BE49-F238E27FC236}">
                <a16:creationId xmlns:a16="http://schemas.microsoft.com/office/drawing/2014/main" id="{FC189033-03C6-F248-9D53-6D37FE8ABD3B}"/>
              </a:ext>
            </a:extLst>
          </p:cNvPr>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47108" name="Rectangle 4">
            <a:extLst>
              <a:ext uri="{FF2B5EF4-FFF2-40B4-BE49-F238E27FC236}">
                <a16:creationId xmlns:a16="http://schemas.microsoft.com/office/drawing/2014/main" id="{A2CE17D2-015B-FC2F-A2ED-98D254CBAFB3}"/>
              </a:ext>
            </a:extLst>
          </p:cNvPr>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47109" name="Rectangle 5">
            <a:extLst>
              <a:ext uri="{FF2B5EF4-FFF2-40B4-BE49-F238E27FC236}">
                <a16:creationId xmlns:a16="http://schemas.microsoft.com/office/drawing/2014/main" id="{F4889BF8-3055-C45E-4412-618567CC8446}"/>
              </a:ext>
            </a:extLst>
          </p:cNvPr>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1DCCBC9-EBF7-E941-9492-1409655497F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5C1A9FA-5A46-27DA-8CEA-C3FF89182ED7}"/>
              </a:ext>
            </a:extLst>
          </p:cNvPr>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50179" name="Rectangle 3">
            <a:extLst>
              <a:ext uri="{FF2B5EF4-FFF2-40B4-BE49-F238E27FC236}">
                <a16:creationId xmlns:a16="http://schemas.microsoft.com/office/drawing/2014/main" id="{14698CF5-7809-1F17-3DBC-34EE64770CC4}"/>
              </a:ext>
            </a:extLst>
          </p:cNvPr>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35844" name="Rectangle 4">
            <a:extLst>
              <a:ext uri="{FF2B5EF4-FFF2-40B4-BE49-F238E27FC236}">
                <a16:creationId xmlns:a16="http://schemas.microsoft.com/office/drawing/2014/main" id="{D3C09656-6295-FE19-2CA1-47C1C7AE7190}"/>
              </a:ext>
            </a:extLst>
          </p:cNvPr>
          <p:cNvSpPr>
            <a:spLocks noGrp="1" noRot="1" noChangeAspect="1" noChangeArrowheads="1" noTextEdit="1"/>
          </p:cNvSpPr>
          <p:nvPr>
            <p:ph type="sldImg" idx="2"/>
          </p:nvPr>
        </p:nvSpPr>
        <p:spPr bwMode="auto">
          <a:xfrm>
            <a:off x="1000125" y="730250"/>
            <a:ext cx="4859338"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81" name="Rectangle 5">
            <a:extLst>
              <a:ext uri="{FF2B5EF4-FFF2-40B4-BE49-F238E27FC236}">
                <a16:creationId xmlns:a16="http://schemas.microsoft.com/office/drawing/2014/main" id="{C41269AF-E71D-F562-F171-EAAEB61B9CBD}"/>
              </a:ext>
            </a:extLst>
          </p:cNvPr>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0182" name="Rectangle 6">
            <a:extLst>
              <a:ext uri="{FF2B5EF4-FFF2-40B4-BE49-F238E27FC236}">
                <a16:creationId xmlns:a16="http://schemas.microsoft.com/office/drawing/2014/main" id="{7C50DFA8-91E4-519E-F164-121EEDA4C0AA}"/>
              </a:ext>
            </a:extLst>
          </p:cNvPr>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50183" name="Rectangle 7">
            <a:extLst>
              <a:ext uri="{FF2B5EF4-FFF2-40B4-BE49-F238E27FC236}">
                <a16:creationId xmlns:a16="http://schemas.microsoft.com/office/drawing/2014/main" id="{71C8ECDD-6572-C45C-2186-D78F327C157B}"/>
              </a:ext>
            </a:extLst>
          </p:cNvPr>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903634-CD91-6E41-BBDF-24BBF6DED56C}"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55897266-0C73-B1F6-72B2-0CE44FC09E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09975BB-62E3-9749-8D0C-9355FAFADE24}" type="slidenum">
              <a:rPr lang="en-GB" altLang="en-US"/>
              <a:pPr eaLnBrk="1" hangingPunct="1"/>
              <a:t>1</a:t>
            </a:fld>
            <a:endParaRPr lang="en-GB" altLang="en-US"/>
          </a:p>
        </p:txBody>
      </p:sp>
      <p:sp>
        <p:nvSpPr>
          <p:cNvPr id="36867" name="Rectangle 2">
            <a:extLst>
              <a:ext uri="{FF2B5EF4-FFF2-40B4-BE49-F238E27FC236}">
                <a16:creationId xmlns:a16="http://schemas.microsoft.com/office/drawing/2014/main" id="{35C30001-7719-DECA-ADFB-37D57B1BA78D}"/>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08C037AF-18E9-F906-8EFA-D0B1DBCDC3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86CA91E-938C-052B-59FB-60C24480C3C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35056AA-0F9D-BC41-8F6D-F9E72FBA9D20}" type="slidenum">
              <a:rPr lang="en-GB" altLang="en-US"/>
              <a:pPr eaLnBrk="1" hangingPunct="1"/>
              <a:t>2</a:t>
            </a:fld>
            <a:endParaRPr lang="en-GB" altLang="en-US"/>
          </a:p>
        </p:txBody>
      </p:sp>
      <p:sp>
        <p:nvSpPr>
          <p:cNvPr id="37891" name="Rectangle 2">
            <a:extLst>
              <a:ext uri="{FF2B5EF4-FFF2-40B4-BE49-F238E27FC236}">
                <a16:creationId xmlns:a16="http://schemas.microsoft.com/office/drawing/2014/main" id="{4742A692-452C-A169-45AE-E3AE0A310756}"/>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13830E2F-4D93-D782-F8F7-76D26A82B71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0C0A3A16-2B18-F2A1-9CF3-698D2E671BCE}"/>
              </a:ext>
            </a:extLst>
          </p:cNvPr>
          <p:cNvSpPr>
            <a:spLocks noGrp="1" noRot="1" noChangeAspect="1" noChangeArrowheads="1" noTextEdit="1"/>
          </p:cNvSpPr>
          <p:nvPr>
            <p:ph type="sldImg"/>
          </p:nvPr>
        </p:nvSpPr>
        <p:spPr>
          <a:ln/>
        </p:spPr>
      </p:sp>
      <p:sp>
        <p:nvSpPr>
          <p:cNvPr id="38915" name="Rectangle 3">
            <a:extLst>
              <a:ext uri="{FF2B5EF4-FFF2-40B4-BE49-F238E27FC236}">
                <a16:creationId xmlns:a16="http://schemas.microsoft.com/office/drawing/2014/main" id="{4A0B899B-EF7D-FE61-4CCC-243BAE41D8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A6E9291C-BE67-5D71-1360-B790DBB0B7A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C4729FF-DE24-DF48-B305-7CE09E99D67E}" type="slidenum">
              <a:rPr lang="en-GB" altLang="en-US"/>
              <a:pPr eaLnBrk="1" hangingPunct="1"/>
              <a:t>4</a:t>
            </a:fld>
            <a:endParaRPr lang="en-GB" altLang="en-US"/>
          </a:p>
        </p:txBody>
      </p:sp>
      <p:sp>
        <p:nvSpPr>
          <p:cNvPr id="39939" name="Rectangle 2">
            <a:extLst>
              <a:ext uri="{FF2B5EF4-FFF2-40B4-BE49-F238E27FC236}">
                <a16:creationId xmlns:a16="http://schemas.microsoft.com/office/drawing/2014/main" id="{49A0EC47-97B8-CABA-D6E8-39D65969AC92}"/>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E7A7C792-323A-7C89-02A8-ABD584326BA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BC52E573-F9D2-5E46-2774-8310BFFB1C07}"/>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848DF914-4985-9BF6-7271-19B3BBB6B97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0BB33A3-8AED-220B-774D-23546FE9D3D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7B7608F-EBCA-704D-A864-FF33072A413F}" type="slidenum">
              <a:rPr lang="en-GB" altLang="en-US"/>
              <a:pPr eaLnBrk="1" hangingPunct="1"/>
              <a:t>6</a:t>
            </a:fld>
            <a:endParaRPr lang="en-GB" altLang="en-US"/>
          </a:p>
        </p:txBody>
      </p:sp>
      <p:sp>
        <p:nvSpPr>
          <p:cNvPr id="41987" name="Rectangle 2">
            <a:extLst>
              <a:ext uri="{FF2B5EF4-FFF2-40B4-BE49-F238E27FC236}">
                <a16:creationId xmlns:a16="http://schemas.microsoft.com/office/drawing/2014/main" id="{C156A7DE-B21C-8518-2EC8-99240B279478}"/>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6946CBC6-2F26-A162-727C-3EEB281F58D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FA5FE141-9ED0-F91F-B969-178016D1F7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EF48DC-DAF6-5442-BC2C-6067C32CDEEC}" type="slidenum">
              <a:rPr lang="en-GB" altLang="en-US"/>
              <a:pPr eaLnBrk="1" hangingPunct="1"/>
              <a:t>7</a:t>
            </a:fld>
            <a:endParaRPr lang="en-GB" altLang="en-US"/>
          </a:p>
        </p:txBody>
      </p:sp>
      <p:sp>
        <p:nvSpPr>
          <p:cNvPr id="43011" name="Rectangle 2">
            <a:extLst>
              <a:ext uri="{FF2B5EF4-FFF2-40B4-BE49-F238E27FC236}">
                <a16:creationId xmlns:a16="http://schemas.microsoft.com/office/drawing/2014/main" id="{B833212A-5958-83C2-F79C-4670B7D3A5EF}"/>
              </a:ext>
            </a:extLst>
          </p:cNvPr>
          <p:cNvSpPr>
            <a:spLocks noGrp="1" noRot="1" noChangeAspect="1" noChangeArrowheads="1" noTextEdit="1"/>
          </p:cNvSpPr>
          <p:nvPr>
            <p:ph type="sldImg"/>
          </p:nvPr>
        </p:nvSpPr>
        <p:spPr>
          <a:xfrm>
            <a:off x="998538" y="728663"/>
            <a:ext cx="4862512" cy="3646487"/>
          </a:xfrm>
          <a:ln/>
        </p:spPr>
      </p:sp>
      <p:sp>
        <p:nvSpPr>
          <p:cNvPr id="43012" name="Rectangle 3">
            <a:extLst>
              <a:ext uri="{FF2B5EF4-FFF2-40B4-BE49-F238E27FC236}">
                <a16:creationId xmlns:a16="http://schemas.microsoft.com/office/drawing/2014/main" id="{8C696F6D-1CB8-62A5-B980-675D0FCEB977}"/>
              </a:ext>
            </a:extLst>
          </p:cNvPr>
          <p:cNvSpPr>
            <a:spLocks noGrp="1" noChangeArrowheads="1"/>
          </p:cNvSpPr>
          <p:nvPr>
            <p:ph type="body" idx="1"/>
          </p:nvPr>
        </p:nvSpPr>
        <p:spPr>
          <a:xfrm>
            <a:off x="914400" y="4618038"/>
            <a:ext cx="5029200" cy="43767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Motor program based theory</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During mental rehearsal – The motor programme is actually created and runs, but with the gain controls turned down. Essentially, the claim is that EMG activity will replicate that activity that occurs during actual physical movement but at a lower intensity</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Limited empirical support – Actual EMG activity created when using imagery/mental practice not replicating that created during actual movement.</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Further, can't be linked to motor planning... stimulus response etc no actual movement and feedback through vision, motion etc to the system.. therefore how do we learn etc</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202E9777-D05B-1882-C38F-68D948F5BF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53BB08D-A973-D549-88DA-B667030F0C79}" type="slidenum">
              <a:rPr lang="en-GB" altLang="en-US"/>
              <a:pPr eaLnBrk="1" hangingPunct="1"/>
              <a:t>8</a:t>
            </a:fld>
            <a:endParaRPr lang="en-GB" altLang="en-US"/>
          </a:p>
        </p:txBody>
      </p:sp>
      <p:sp>
        <p:nvSpPr>
          <p:cNvPr id="44035" name="Rectangle 2">
            <a:extLst>
              <a:ext uri="{FF2B5EF4-FFF2-40B4-BE49-F238E27FC236}">
                <a16:creationId xmlns:a16="http://schemas.microsoft.com/office/drawing/2014/main" id="{0371CC59-72CB-B139-E10E-74DDFC73D971}"/>
              </a:ext>
            </a:extLst>
          </p:cNvPr>
          <p:cNvSpPr>
            <a:spLocks noGrp="1" noRot="1" noChangeAspect="1" noChangeArrowheads="1" noTextEdit="1"/>
          </p:cNvSpPr>
          <p:nvPr>
            <p:ph type="sldImg"/>
          </p:nvPr>
        </p:nvSpPr>
        <p:spPr>
          <a:xfrm>
            <a:off x="998538" y="728663"/>
            <a:ext cx="4862512" cy="3646487"/>
          </a:xfrm>
          <a:ln/>
        </p:spPr>
      </p:sp>
      <p:sp>
        <p:nvSpPr>
          <p:cNvPr id="44036" name="Rectangle 3">
            <a:extLst>
              <a:ext uri="{FF2B5EF4-FFF2-40B4-BE49-F238E27FC236}">
                <a16:creationId xmlns:a16="http://schemas.microsoft.com/office/drawing/2014/main" id="{36F8AC7A-6F6D-707B-EC1B-8146888CD4BC}"/>
              </a:ext>
            </a:extLst>
          </p:cNvPr>
          <p:cNvSpPr>
            <a:spLocks noGrp="1" noChangeArrowheads="1"/>
          </p:cNvSpPr>
          <p:nvPr>
            <p:ph type="body" idx="1"/>
          </p:nvPr>
        </p:nvSpPr>
        <p:spPr>
          <a:xfrm>
            <a:off x="914400" y="4618038"/>
            <a:ext cx="5029200" cy="43767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The form of these stored propositions separates into two categories</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Stimulus propositions – information about the content of what (i.e., the scenario) is to be imaged.... stage of the match (drawing, or you need three points for victory, the three point shot is important etc)  ... then also information about the external environment sounds (the crowd are cheering etc)... thoughts (you think its important etc)</a:t>
            </a:r>
          </a:p>
          <a:p>
            <a:pPr eaLnBrk="1" hangingPunct="1"/>
            <a:endParaRPr lang="en-GB" altLang="en-US" dirty="0">
              <a:latin typeface="Arial" panose="020B0604020202020204" pitchFamily="34" charset="0"/>
            </a:endParaRPr>
          </a:p>
          <a:p>
            <a:pPr eaLnBrk="1" hangingPunct="1"/>
            <a:endParaRPr lang="en-GB" altLang="en-US" dirty="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5DEBB5DE-15A1-4CD6-53FA-21DEC39FAECD}"/>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48D9575C-099A-8ED6-460B-DBA651DFF4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79369A7D-C208-1480-42C2-56FDB67FC126}"/>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0F34032B-FC9C-C576-DF66-042FB30305F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A74F6D56-6AD3-1188-32A7-6F3F91923BB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35794A3-C0D3-BF40-8047-E10459590C15}" type="slidenum">
              <a:rPr lang="en-GB" altLang="en-US"/>
              <a:pPr eaLnBrk="1" hangingPunct="1"/>
              <a:t>11</a:t>
            </a:fld>
            <a:endParaRPr lang="en-GB" altLang="en-US"/>
          </a:p>
        </p:txBody>
      </p:sp>
      <p:sp>
        <p:nvSpPr>
          <p:cNvPr id="48131" name="Rectangle 2">
            <a:extLst>
              <a:ext uri="{FF2B5EF4-FFF2-40B4-BE49-F238E27FC236}">
                <a16:creationId xmlns:a16="http://schemas.microsoft.com/office/drawing/2014/main" id="{8D2F2C3B-D743-3BE7-DAA5-DF5A8A7DA314}"/>
              </a:ext>
            </a:extLst>
          </p:cNvPr>
          <p:cNvSpPr>
            <a:spLocks noGrp="1" noRot="1" noChangeAspect="1" noChangeArrowheads="1" noTextEdit="1"/>
          </p:cNvSpPr>
          <p:nvPr>
            <p:ph type="sldImg"/>
          </p:nvPr>
        </p:nvSpPr>
        <p:spPr>
          <a:xfrm>
            <a:off x="998538" y="728663"/>
            <a:ext cx="4862512" cy="3646487"/>
          </a:xfrm>
          <a:ln/>
        </p:spPr>
      </p:sp>
      <p:sp>
        <p:nvSpPr>
          <p:cNvPr id="48132" name="Rectangle 3">
            <a:extLst>
              <a:ext uri="{FF2B5EF4-FFF2-40B4-BE49-F238E27FC236}">
                <a16:creationId xmlns:a16="http://schemas.microsoft.com/office/drawing/2014/main" id="{A5910079-086B-C409-A634-069D34002CEA}"/>
              </a:ext>
            </a:extLst>
          </p:cNvPr>
          <p:cNvSpPr>
            <a:spLocks noGrp="1" noChangeArrowheads="1"/>
          </p:cNvSpPr>
          <p:nvPr>
            <p:ph type="body" idx="1"/>
          </p:nvPr>
        </p:nvSpPr>
        <p:spPr>
          <a:xfrm>
            <a:off x="914400" y="4618038"/>
            <a:ext cx="5029200" cy="43767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ABB14E0F-2A4F-366F-654A-4457CB5C831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7DA456A-CDC4-B142-B65C-760AD50ECA65}" type="slidenum">
              <a:rPr lang="en-GB" altLang="en-US"/>
              <a:pPr eaLnBrk="1" hangingPunct="1"/>
              <a:t>12</a:t>
            </a:fld>
            <a:endParaRPr lang="en-GB" altLang="en-US"/>
          </a:p>
        </p:txBody>
      </p:sp>
      <p:sp>
        <p:nvSpPr>
          <p:cNvPr id="49155" name="Rectangle 2">
            <a:extLst>
              <a:ext uri="{FF2B5EF4-FFF2-40B4-BE49-F238E27FC236}">
                <a16:creationId xmlns:a16="http://schemas.microsoft.com/office/drawing/2014/main" id="{4E4CAA5A-9888-E65C-9829-D7233E556816}"/>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A09A32F8-C48F-C155-F429-FB329BFD0D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5D357F13-B819-F9A4-B565-46507C3D50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DD24C31-ED91-504D-8AE7-F2D4BDB64288}" type="slidenum">
              <a:rPr lang="en-GB" altLang="en-US"/>
              <a:pPr eaLnBrk="1" hangingPunct="1"/>
              <a:t>13</a:t>
            </a:fld>
            <a:endParaRPr lang="en-GB" altLang="en-US"/>
          </a:p>
        </p:txBody>
      </p:sp>
      <p:sp>
        <p:nvSpPr>
          <p:cNvPr id="50179" name="Rectangle 2">
            <a:extLst>
              <a:ext uri="{FF2B5EF4-FFF2-40B4-BE49-F238E27FC236}">
                <a16:creationId xmlns:a16="http://schemas.microsoft.com/office/drawing/2014/main" id="{26348E17-B4CF-7C43-CA09-C8D60C0E1AE4}"/>
              </a:ext>
            </a:extLst>
          </p:cNvPr>
          <p:cNvSpPr>
            <a:spLocks noGrp="1" noRot="1" noChangeAspect="1" noChangeArrowheads="1" noTextEdit="1"/>
          </p:cNvSpPr>
          <p:nvPr>
            <p:ph type="sldImg"/>
          </p:nvPr>
        </p:nvSpPr>
        <p:spPr>
          <a:xfrm>
            <a:off x="998538" y="728663"/>
            <a:ext cx="4862512" cy="3646487"/>
          </a:xfrm>
          <a:ln/>
        </p:spPr>
      </p:sp>
      <p:sp>
        <p:nvSpPr>
          <p:cNvPr id="50180" name="Rectangle 3">
            <a:extLst>
              <a:ext uri="{FF2B5EF4-FFF2-40B4-BE49-F238E27FC236}">
                <a16:creationId xmlns:a16="http://schemas.microsoft.com/office/drawing/2014/main" id="{C411D634-51A4-BCC2-7741-D9317E56DD4E}"/>
              </a:ext>
            </a:extLst>
          </p:cNvPr>
          <p:cNvSpPr>
            <a:spLocks noGrp="1" noChangeArrowheads="1"/>
          </p:cNvSpPr>
          <p:nvPr>
            <p:ph type="body" idx="1"/>
          </p:nvPr>
        </p:nvSpPr>
        <p:spPr>
          <a:xfrm>
            <a:off x="914400" y="4618038"/>
            <a:ext cx="5029200" cy="43767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005E0DCA-88C4-6D53-8181-4E6AE7AF2C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682F2A9-CB5A-0345-A7C6-D56B1E7C3B80}" type="slidenum">
              <a:rPr lang="en-GB" altLang="en-US"/>
              <a:pPr eaLnBrk="1" hangingPunct="1"/>
              <a:t>14</a:t>
            </a:fld>
            <a:endParaRPr lang="en-GB" altLang="en-US"/>
          </a:p>
        </p:txBody>
      </p:sp>
      <p:sp>
        <p:nvSpPr>
          <p:cNvPr id="51203" name="Rectangle 2">
            <a:extLst>
              <a:ext uri="{FF2B5EF4-FFF2-40B4-BE49-F238E27FC236}">
                <a16:creationId xmlns:a16="http://schemas.microsoft.com/office/drawing/2014/main" id="{33038C93-B9D6-69A7-04C0-0C0FEB362084}"/>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687ACB7B-E6D2-6FEC-FCB2-3837EE71D8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BD8922E7-7C36-1661-2C56-F1085DB655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F435F23-FF3E-184C-8430-2B6CB21A3877}" type="slidenum">
              <a:rPr lang="en-GB" altLang="en-US"/>
              <a:pPr eaLnBrk="1" hangingPunct="1"/>
              <a:t>15</a:t>
            </a:fld>
            <a:endParaRPr lang="en-GB" altLang="en-US"/>
          </a:p>
        </p:txBody>
      </p:sp>
      <p:sp>
        <p:nvSpPr>
          <p:cNvPr id="52227" name="Rectangle 2">
            <a:extLst>
              <a:ext uri="{FF2B5EF4-FFF2-40B4-BE49-F238E27FC236}">
                <a16:creationId xmlns:a16="http://schemas.microsoft.com/office/drawing/2014/main" id="{7C25027E-244A-B43D-57BF-306AE525E018}"/>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CD2BFB2A-C0D9-74DE-8ECC-E79B0D2C7D7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E246A755-689E-B13D-C1F0-2C2E8272B7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CAEE14C-C336-5E4F-9270-E5D6D101CBA1}" type="slidenum">
              <a:rPr lang="en-GB" altLang="en-US"/>
              <a:pPr eaLnBrk="1" hangingPunct="1"/>
              <a:t>16</a:t>
            </a:fld>
            <a:endParaRPr lang="en-GB" altLang="en-US"/>
          </a:p>
        </p:txBody>
      </p:sp>
      <p:sp>
        <p:nvSpPr>
          <p:cNvPr id="53251" name="Rectangle 2">
            <a:extLst>
              <a:ext uri="{FF2B5EF4-FFF2-40B4-BE49-F238E27FC236}">
                <a16:creationId xmlns:a16="http://schemas.microsoft.com/office/drawing/2014/main" id="{93B1B75F-F47D-1DE3-A174-E6E012BBF79B}"/>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6ADF1FA7-2444-AF46-28FA-3C83EDA02E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88C0C6DD-4548-5443-8533-CF233644520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82F8F7A-D574-DB4C-8477-A6839AF512C0}" type="slidenum">
              <a:rPr lang="en-GB" altLang="en-US"/>
              <a:pPr eaLnBrk="1" hangingPunct="1"/>
              <a:t>17</a:t>
            </a:fld>
            <a:endParaRPr lang="en-GB" altLang="en-US"/>
          </a:p>
        </p:txBody>
      </p:sp>
      <p:sp>
        <p:nvSpPr>
          <p:cNvPr id="54275" name="Rectangle 2">
            <a:extLst>
              <a:ext uri="{FF2B5EF4-FFF2-40B4-BE49-F238E27FC236}">
                <a16:creationId xmlns:a16="http://schemas.microsoft.com/office/drawing/2014/main" id="{AB217391-05C9-FEA9-FB98-5831B7BB5AD2}"/>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410AC321-C7D4-E9FB-4209-A30AE0EEDD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6D820811-E5CD-67D4-A34C-CDC74377A212}"/>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28D77BFC-541B-9D97-3577-61F26964585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96B224C4-02F4-2545-FC2B-C8851468C1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973E300-9617-3544-8C23-2740E8FEABFB}" type="slidenum">
              <a:rPr lang="en-GB" altLang="en-US"/>
              <a:pPr eaLnBrk="1" hangingPunct="1"/>
              <a:t>19</a:t>
            </a:fld>
            <a:endParaRPr lang="en-GB" altLang="en-US"/>
          </a:p>
        </p:txBody>
      </p:sp>
      <p:sp>
        <p:nvSpPr>
          <p:cNvPr id="56323" name="Rectangle 2">
            <a:extLst>
              <a:ext uri="{FF2B5EF4-FFF2-40B4-BE49-F238E27FC236}">
                <a16:creationId xmlns:a16="http://schemas.microsoft.com/office/drawing/2014/main" id="{83BB9D43-76DD-4BCB-16EE-A11F42C5F7C3}"/>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ECFCA7F2-4B61-F57A-6315-3A7AC8656DA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113FB63D-0720-E73A-96B0-AAC8ADB44E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62A2321-37B3-E243-BE31-AF9526BEE641}" type="slidenum">
              <a:rPr lang="en-GB" altLang="en-US"/>
              <a:pPr eaLnBrk="1" hangingPunct="1"/>
              <a:t>20</a:t>
            </a:fld>
            <a:endParaRPr lang="en-GB" altLang="en-US"/>
          </a:p>
        </p:txBody>
      </p:sp>
      <p:sp>
        <p:nvSpPr>
          <p:cNvPr id="57347" name="Rectangle 2">
            <a:extLst>
              <a:ext uri="{FF2B5EF4-FFF2-40B4-BE49-F238E27FC236}">
                <a16:creationId xmlns:a16="http://schemas.microsoft.com/office/drawing/2014/main" id="{D41BBDFC-9EB1-0BB9-D3DD-23825091C7F4}"/>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3AAA4A94-D2D4-C90E-EF93-2330BD805E0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831F9EE0-02A8-E281-0880-7FD7F918CB0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1AA5A37-CD23-C84F-A77B-146BD83C26A9}" type="slidenum">
              <a:rPr lang="en-GB" altLang="en-US"/>
              <a:pPr eaLnBrk="1" hangingPunct="1"/>
              <a:t>21</a:t>
            </a:fld>
            <a:endParaRPr lang="en-GB" altLang="en-US"/>
          </a:p>
        </p:txBody>
      </p:sp>
      <p:sp>
        <p:nvSpPr>
          <p:cNvPr id="58371" name="Rectangle 2">
            <a:extLst>
              <a:ext uri="{FF2B5EF4-FFF2-40B4-BE49-F238E27FC236}">
                <a16:creationId xmlns:a16="http://schemas.microsoft.com/office/drawing/2014/main" id="{F15A75AE-8117-5E03-7699-A0B7DF765A21}"/>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C35C95CF-3B80-C50C-CB81-B954D4A6462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04CEE020-426F-5440-73D5-6B10763AC0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8EBE3AB-0C55-7D4D-BA87-201253880C84}" type="slidenum">
              <a:rPr lang="en-GB" altLang="en-US"/>
              <a:pPr eaLnBrk="1" hangingPunct="1"/>
              <a:t>22</a:t>
            </a:fld>
            <a:endParaRPr lang="en-GB" altLang="en-US"/>
          </a:p>
        </p:txBody>
      </p:sp>
      <p:sp>
        <p:nvSpPr>
          <p:cNvPr id="60419" name="Rectangle 2">
            <a:extLst>
              <a:ext uri="{FF2B5EF4-FFF2-40B4-BE49-F238E27FC236}">
                <a16:creationId xmlns:a16="http://schemas.microsoft.com/office/drawing/2014/main" id="{0FBFF209-1575-D3E9-305A-478CCAF9126E}"/>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80DD97D3-ED73-AF9A-BD57-16444154EB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1FAE0E5A-0047-074B-01DE-C550CC109029}"/>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3E8EA421-FB1F-ABB5-ABCE-ABD79F3D0BA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F3D00FBC-2748-4D35-012E-9F9ED59E67D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B77603E-81DA-7545-8F2E-F0104CB916A1}" type="slidenum">
              <a:rPr lang="en-GB" altLang="en-US"/>
              <a:pPr eaLnBrk="1" hangingPunct="1"/>
              <a:t>24</a:t>
            </a:fld>
            <a:endParaRPr lang="en-GB" altLang="en-US"/>
          </a:p>
        </p:txBody>
      </p:sp>
      <p:sp>
        <p:nvSpPr>
          <p:cNvPr id="62467" name="Rectangle 2">
            <a:extLst>
              <a:ext uri="{FF2B5EF4-FFF2-40B4-BE49-F238E27FC236}">
                <a16:creationId xmlns:a16="http://schemas.microsoft.com/office/drawing/2014/main" id="{09C29341-CE8F-D201-162E-83082A80C263}"/>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EEE6EC9B-AC29-E2AB-632F-6948589107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BA46C988-7B21-3BDA-E259-15DF935CB9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107A78-C9FD-7D44-BD49-53BF5752E650}" type="slidenum">
              <a:rPr lang="en-GB" altLang="en-US"/>
              <a:pPr eaLnBrk="1" hangingPunct="1"/>
              <a:t>25</a:t>
            </a:fld>
            <a:endParaRPr lang="en-GB" altLang="en-US"/>
          </a:p>
        </p:txBody>
      </p:sp>
      <p:sp>
        <p:nvSpPr>
          <p:cNvPr id="63491" name="Rectangle 2">
            <a:extLst>
              <a:ext uri="{FF2B5EF4-FFF2-40B4-BE49-F238E27FC236}">
                <a16:creationId xmlns:a16="http://schemas.microsoft.com/office/drawing/2014/main" id="{C95F77BC-EF9D-5FDD-33EC-ABDD9B2C0E4D}"/>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232ECFA1-CFEE-4987-71DE-910CC325CDC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0E1742BC-9C59-4CC8-D1E5-A246B4803CE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E0CBDB0-EC45-D146-A7FE-2C7CC7060EDE}" type="slidenum">
              <a:rPr lang="en-GB" altLang="en-US"/>
              <a:pPr eaLnBrk="1" hangingPunct="1"/>
              <a:t>26</a:t>
            </a:fld>
            <a:endParaRPr lang="en-GB" altLang="en-US"/>
          </a:p>
        </p:txBody>
      </p:sp>
      <p:sp>
        <p:nvSpPr>
          <p:cNvPr id="64515" name="Rectangle 2">
            <a:extLst>
              <a:ext uri="{FF2B5EF4-FFF2-40B4-BE49-F238E27FC236}">
                <a16:creationId xmlns:a16="http://schemas.microsoft.com/office/drawing/2014/main" id="{3C5AF55D-50AF-5CD0-07EA-878A03778961}"/>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43004933-EB5E-C74B-2B42-6D0FC5CB3F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90D5C84-6457-4341-A1DC-40DDC97CDD50}" type="slidenum">
              <a:rPr lang="en-GB" altLang="en-US" smtClean="0"/>
              <a:pPr/>
              <a:t>‹#›</a:t>
            </a:fld>
            <a:endParaRPr lang="en-GB" altLang="en-US"/>
          </a:p>
        </p:txBody>
      </p:sp>
    </p:spTree>
    <p:extLst>
      <p:ext uri="{BB962C8B-B14F-4D97-AF65-F5344CB8AC3E}">
        <p14:creationId xmlns:p14="http://schemas.microsoft.com/office/powerpoint/2010/main" val="2091924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91DEC8D9-16DB-4644-85EE-7CED7C2F71F9}" type="slidenum">
              <a:rPr lang="en-GB" altLang="en-US" smtClean="0"/>
              <a:pPr/>
              <a:t>‹#›</a:t>
            </a:fld>
            <a:endParaRPr lang="en-GB" altLang="en-US"/>
          </a:p>
        </p:txBody>
      </p:sp>
    </p:spTree>
    <p:extLst>
      <p:ext uri="{BB962C8B-B14F-4D97-AF65-F5344CB8AC3E}">
        <p14:creationId xmlns:p14="http://schemas.microsoft.com/office/powerpoint/2010/main" val="673071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360B7A3-59BE-E045-8E71-D95C4BC6116B}" type="slidenum">
              <a:rPr lang="en-GB" altLang="en-US" smtClean="0"/>
              <a:pPr/>
              <a:t>‹#›</a:t>
            </a:fld>
            <a:endParaRPr lang="en-GB" altLang="en-US"/>
          </a:p>
        </p:txBody>
      </p:sp>
    </p:spTree>
    <p:extLst>
      <p:ext uri="{BB962C8B-B14F-4D97-AF65-F5344CB8AC3E}">
        <p14:creationId xmlns:p14="http://schemas.microsoft.com/office/powerpoint/2010/main" val="1906127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pPr>
              <a:defRPr/>
            </a:pPr>
            <a:endParaRPr lang="en-GB"/>
          </a:p>
        </p:txBody>
      </p:sp>
      <p:sp>
        <p:nvSpPr>
          <p:cNvPr id="9" name="Footer Placeholder 8"/>
          <p:cNvSpPr>
            <a:spLocks noGrp="1"/>
          </p:cNvSpPr>
          <p:nvPr>
            <p:ph type="ftr" sz="quarter" idx="11"/>
          </p:nvPr>
        </p:nvSpPr>
        <p:spPr/>
        <p:txBody>
          <a:bodyPr/>
          <a:lstStyle/>
          <a:p>
            <a:pPr>
              <a:defRPr/>
            </a:pPr>
            <a:endParaRPr lang="en-GB"/>
          </a:p>
        </p:txBody>
      </p:sp>
      <p:sp>
        <p:nvSpPr>
          <p:cNvPr id="10" name="Slide Number Placeholder 9"/>
          <p:cNvSpPr>
            <a:spLocks noGrp="1"/>
          </p:cNvSpPr>
          <p:nvPr>
            <p:ph type="sldNum" sz="quarter" idx="12"/>
          </p:nvPr>
        </p:nvSpPr>
        <p:spPr/>
        <p:txBody>
          <a:bodyPr/>
          <a:lstStyle/>
          <a:p>
            <a:fld id="{C37BA3C1-60DF-DD4B-912C-3FAD4606C268}" type="slidenum">
              <a:rPr lang="en-GB" altLang="en-US" smtClean="0"/>
              <a:pPr/>
              <a:t>‹#›</a:t>
            </a:fld>
            <a:endParaRPr lang="en-GB" altLang="en-US"/>
          </a:p>
        </p:txBody>
      </p:sp>
    </p:spTree>
    <p:extLst>
      <p:ext uri="{BB962C8B-B14F-4D97-AF65-F5344CB8AC3E}">
        <p14:creationId xmlns:p14="http://schemas.microsoft.com/office/powerpoint/2010/main" val="1261392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pPr>
              <a:defRPr/>
            </a:pPr>
            <a:endParaRPr lang="en-GB"/>
          </a:p>
        </p:txBody>
      </p:sp>
      <p:sp>
        <p:nvSpPr>
          <p:cNvPr id="11" name="Footer Placeholder 10"/>
          <p:cNvSpPr>
            <a:spLocks noGrp="1"/>
          </p:cNvSpPr>
          <p:nvPr>
            <p:ph type="ftr" sz="quarter" idx="11"/>
          </p:nvPr>
        </p:nvSpPr>
        <p:spPr/>
        <p:txBody>
          <a:bodyPr/>
          <a:lstStyle/>
          <a:p>
            <a:pPr>
              <a:defRPr/>
            </a:pPr>
            <a:endParaRPr lang="en-GB"/>
          </a:p>
        </p:txBody>
      </p:sp>
      <p:sp>
        <p:nvSpPr>
          <p:cNvPr id="12" name="Slide Number Placeholder 11"/>
          <p:cNvSpPr>
            <a:spLocks noGrp="1"/>
          </p:cNvSpPr>
          <p:nvPr>
            <p:ph type="sldNum" sz="quarter" idx="12"/>
          </p:nvPr>
        </p:nvSpPr>
        <p:spPr/>
        <p:txBody>
          <a:bodyPr/>
          <a:lstStyle/>
          <a:p>
            <a:fld id="{7BA9F310-9E76-EC4A-904A-4F465B64F499}" type="slidenum">
              <a:rPr lang="en-GB" altLang="en-US" smtClean="0"/>
              <a:pPr/>
              <a:t>‹#›</a:t>
            </a:fld>
            <a:endParaRPr lang="en-GB" altLang="en-US"/>
          </a:p>
        </p:txBody>
      </p:sp>
    </p:spTree>
    <p:extLst>
      <p:ext uri="{BB962C8B-B14F-4D97-AF65-F5344CB8AC3E}">
        <p14:creationId xmlns:p14="http://schemas.microsoft.com/office/powerpoint/2010/main" val="2435630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pPr>
              <a:defRPr/>
            </a:pPr>
            <a:endParaRPr lang="en-GB"/>
          </a:p>
        </p:txBody>
      </p:sp>
      <p:sp>
        <p:nvSpPr>
          <p:cNvPr id="7" name="Footer Placeholder 6"/>
          <p:cNvSpPr>
            <a:spLocks noGrp="1"/>
          </p:cNvSpPr>
          <p:nvPr>
            <p:ph type="ftr" sz="quarter" idx="11"/>
          </p:nvPr>
        </p:nvSpPr>
        <p:spPr/>
        <p:txBody>
          <a:bodyPr/>
          <a:lstStyle/>
          <a:p>
            <a:pPr>
              <a:defRPr/>
            </a:pPr>
            <a:endParaRPr lang="en-GB"/>
          </a:p>
        </p:txBody>
      </p:sp>
      <p:sp>
        <p:nvSpPr>
          <p:cNvPr id="8" name="Slide Number Placeholder 7"/>
          <p:cNvSpPr>
            <a:spLocks noGrp="1"/>
          </p:cNvSpPr>
          <p:nvPr>
            <p:ph type="sldNum" sz="quarter" idx="12"/>
          </p:nvPr>
        </p:nvSpPr>
        <p:spPr/>
        <p:txBody>
          <a:bodyPr/>
          <a:lstStyle/>
          <a:p>
            <a:fld id="{CEF62A5A-0FCE-B64F-AB45-71EC8EAC4E5D}" type="slidenum">
              <a:rPr lang="en-GB" altLang="en-US" smtClean="0"/>
              <a:pPr/>
              <a:t>‹#›</a:t>
            </a:fld>
            <a:endParaRPr lang="en-GB" altLang="en-US"/>
          </a:p>
        </p:txBody>
      </p:sp>
    </p:spTree>
    <p:extLst>
      <p:ext uri="{BB962C8B-B14F-4D97-AF65-F5344CB8AC3E}">
        <p14:creationId xmlns:p14="http://schemas.microsoft.com/office/powerpoint/2010/main" val="3488048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956C676-1F14-B84E-B1C0-D60321553065}" type="slidenum">
              <a:rPr lang="en-GB" altLang="en-US" smtClean="0"/>
              <a:pPr/>
              <a:t>‹#›</a:t>
            </a:fld>
            <a:endParaRPr lang="en-GB" altLang="en-US"/>
          </a:p>
        </p:txBody>
      </p:sp>
    </p:spTree>
    <p:extLst>
      <p:ext uri="{BB962C8B-B14F-4D97-AF65-F5344CB8AC3E}">
        <p14:creationId xmlns:p14="http://schemas.microsoft.com/office/powerpoint/2010/main" val="2264229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GB"/>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pPr>
              <a:defRPr/>
            </a:pPr>
            <a:endParaRPr lang="en-GB"/>
          </a:p>
        </p:txBody>
      </p:sp>
      <p:sp>
        <p:nvSpPr>
          <p:cNvPr id="9" name="Footer Placeholder 8"/>
          <p:cNvSpPr>
            <a:spLocks noGrp="1"/>
          </p:cNvSpPr>
          <p:nvPr>
            <p:ph type="ftr" sz="quarter" idx="11"/>
          </p:nvPr>
        </p:nvSpPr>
        <p:spPr/>
        <p:txBody>
          <a:bodyPr/>
          <a:lstStyle/>
          <a:p>
            <a:pPr>
              <a:defRPr/>
            </a:pPr>
            <a:endParaRPr lang="en-GB"/>
          </a:p>
        </p:txBody>
      </p:sp>
      <p:sp>
        <p:nvSpPr>
          <p:cNvPr id="10" name="Slide Number Placeholder 9"/>
          <p:cNvSpPr>
            <a:spLocks noGrp="1"/>
          </p:cNvSpPr>
          <p:nvPr>
            <p:ph type="sldNum" sz="quarter" idx="12"/>
          </p:nvPr>
        </p:nvSpPr>
        <p:spPr/>
        <p:txBody>
          <a:bodyPr/>
          <a:lstStyle/>
          <a:p>
            <a:fld id="{CB84CADB-02E6-CF48-AD8A-07608B3C834F}" type="slidenum">
              <a:rPr lang="en-GB" altLang="en-US" smtClean="0"/>
              <a:pPr/>
              <a:t>‹#›</a:t>
            </a:fld>
            <a:endParaRPr lang="en-GB" altLang="en-US"/>
          </a:p>
        </p:txBody>
      </p:sp>
    </p:spTree>
    <p:extLst>
      <p:ext uri="{BB962C8B-B14F-4D97-AF65-F5344CB8AC3E}">
        <p14:creationId xmlns:p14="http://schemas.microsoft.com/office/powerpoint/2010/main" val="1184977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pPr>
              <a:defRPr/>
            </a:pPr>
            <a:endParaRPr lang="en-GB"/>
          </a:p>
        </p:txBody>
      </p:sp>
      <p:sp>
        <p:nvSpPr>
          <p:cNvPr id="9" name="Footer Placeholder 8"/>
          <p:cNvSpPr>
            <a:spLocks noGrp="1"/>
          </p:cNvSpPr>
          <p:nvPr>
            <p:ph type="ftr" sz="quarter" idx="11"/>
          </p:nvPr>
        </p:nvSpPr>
        <p:spPr>
          <a:xfrm>
            <a:off x="2624326" y="6356351"/>
            <a:ext cx="4433638" cy="365125"/>
          </a:xfrm>
        </p:spPr>
        <p:txBody>
          <a:bodyPr/>
          <a:lstStyle/>
          <a:p>
            <a:pPr>
              <a:defRPr/>
            </a:pPr>
            <a:endParaRPr lang="en-GB"/>
          </a:p>
        </p:txBody>
      </p:sp>
      <p:sp>
        <p:nvSpPr>
          <p:cNvPr id="10" name="Slide Number Placeholder 9"/>
          <p:cNvSpPr>
            <a:spLocks noGrp="1"/>
          </p:cNvSpPr>
          <p:nvPr>
            <p:ph type="sldNum" sz="quarter" idx="12"/>
          </p:nvPr>
        </p:nvSpPr>
        <p:spPr/>
        <p:txBody>
          <a:bodyPr/>
          <a:lstStyle/>
          <a:p>
            <a:fld id="{063BE35A-0A6E-B744-A876-64F283D3645C}" type="slidenum">
              <a:rPr lang="en-GB" altLang="en-US" smtClean="0"/>
              <a:pPr/>
              <a:t>‹#›</a:t>
            </a:fld>
            <a:endParaRPr lang="en-GB" altLang="en-US"/>
          </a:p>
        </p:txBody>
      </p:sp>
    </p:spTree>
    <p:extLst>
      <p:ext uri="{BB962C8B-B14F-4D97-AF65-F5344CB8AC3E}">
        <p14:creationId xmlns:p14="http://schemas.microsoft.com/office/powerpoint/2010/main" val="91923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9BA052AA-7E75-6D42-924F-76DF32C70C4F}" type="slidenum">
              <a:rPr lang="en-GB" altLang="en-US" smtClean="0"/>
              <a:pPr/>
              <a:t>‹#›</a:t>
            </a:fld>
            <a:endParaRPr lang="en-GB" altLang="en-US"/>
          </a:p>
        </p:txBody>
      </p:sp>
    </p:spTree>
    <p:extLst>
      <p:ext uri="{BB962C8B-B14F-4D97-AF65-F5344CB8AC3E}">
        <p14:creationId xmlns:p14="http://schemas.microsoft.com/office/powerpoint/2010/main" val="2255252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5E8BEBB8-BB3C-964A-9AF8-15E6B57B9E54}" type="slidenum">
              <a:rPr lang="en-GB" altLang="en-US" smtClean="0"/>
              <a:pPr/>
              <a:t>‹#›</a:t>
            </a:fld>
            <a:endParaRPr lang="en-GB" altLang="en-US"/>
          </a:p>
        </p:txBody>
      </p:sp>
    </p:spTree>
    <p:extLst>
      <p:ext uri="{BB962C8B-B14F-4D97-AF65-F5344CB8AC3E}">
        <p14:creationId xmlns:p14="http://schemas.microsoft.com/office/powerpoint/2010/main" val="3871000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8768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9">
            <a:extLst>
              <a:ext uri="{FF2B5EF4-FFF2-40B4-BE49-F238E27FC236}">
                <a16:creationId xmlns:a16="http://schemas.microsoft.com/office/drawing/2014/main" id="{721435F0-C1C9-7F5B-8B0C-75F074C9AB72}"/>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10">
            <a:extLst>
              <a:ext uri="{FF2B5EF4-FFF2-40B4-BE49-F238E27FC236}">
                <a16:creationId xmlns:a16="http://schemas.microsoft.com/office/drawing/2014/main" id="{55633F1A-90EB-A5BB-5F3E-DEDAEEA84F36}"/>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11">
            <a:extLst>
              <a:ext uri="{FF2B5EF4-FFF2-40B4-BE49-F238E27FC236}">
                <a16:creationId xmlns:a16="http://schemas.microsoft.com/office/drawing/2014/main" id="{D882953B-F722-384A-D12A-C20A51A0195B}"/>
              </a:ext>
            </a:extLst>
          </p:cNvPr>
          <p:cNvSpPr>
            <a:spLocks noGrp="1" noChangeArrowheads="1"/>
          </p:cNvSpPr>
          <p:nvPr>
            <p:ph type="sldNum" sz="quarter" idx="12"/>
          </p:nvPr>
        </p:nvSpPr>
        <p:spPr>
          <a:ln/>
        </p:spPr>
        <p:txBody>
          <a:bodyPr/>
          <a:lstStyle>
            <a:lvl1pPr>
              <a:defRPr/>
            </a:lvl1pPr>
          </a:lstStyle>
          <a:p>
            <a:fld id="{A8BD03E5-41ED-5645-AEB5-BCEB65EF2DCE}" type="slidenum">
              <a:rPr lang="en-GB" altLang="en-US"/>
              <a:pPr/>
              <a:t>‹#›</a:t>
            </a:fld>
            <a:endParaRPr lang="en-GB" altLang="en-US"/>
          </a:p>
        </p:txBody>
      </p:sp>
    </p:spTree>
    <p:extLst>
      <p:ext uri="{BB962C8B-B14F-4D97-AF65-F5344CB8AC3E}">
        <p14:creationId xmlns:p14="http://schemas.microsoft.com/office/powerpoint/2010/main" val="894520289"/>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7813"/>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0"/>
            <a:ext cx="381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876800" y="1600200"/>
            <a:ext cx="381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876800" y="3941763"/>
            <a:ext cx="381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9">
            <a:extLst>
              <a:ext uri="{FF2B5EF4-FFF2-40B4-BE49-F238E27FC236}">
                <a16:creationId xmlns:a16="http://schemas.microsoft.com/office/drawing/2014/main" id="{BADB89EC-8504-3771-4053-EC2F4AD45AD1}"/>
              </a:ext>
            </a:extLst>
          </p:cNvPr>
          <p:cNvSpPr>
            <a:spLocks noGrp="1" noChangeArrowheads="1"/>
          </p:cNvSpPr>
          <p:nvPr>
            <p:ph type="dt" sz="half" idx="10"/>
          </p:nvPr>
        </p:nvSpPr>
        <p:spPr>
          <a:ln/>
        </p:spPr>
        <p:txBody>
          <a:bodyPr/>
          <a:lstStyle>
            <a:lvl1pPr>
              <a:defRPr/>
            </a:lvl1pPr>
          </a:lstStyle>
          <a:p>
            <a:pPr>
              <a:defRPr/>
            </a:pPr>
            <a:endParaRPr lang="en-GB"/>
          </a:p>
        </p:txBody>
      </p:sp>
      <p:sp>
        <p:nvSpPr>
          <p:cNvPr id="7" name="Rectangle 10">
            <a:extLst>
              <a:ext uri="{FF2B5EF4-FFF2-40B4-BE49-F238E27FC236}">
                <a16:creationId xmlns:a16="http://schemas.microsoft.com/office/drawing/2014/main" id="{EC488A36-82AD-B25A-30FB-59B571AFD0D8}"/>
              </a:ext>
            </a:extLst>
          </p:cNvPr>
          <p:cNvSpPr>
            <a:spLocks noGrp="1" noChangeArrowheads="1"/>
          </p:cNvSpPr>
          <p:nvPr>
            <p:ph type="ftr" sz="quarter" idx="11"/>
          </p:nvPr>
        </p:nvSpPr>
        <p:spPr>
          <a:ln/>
        </p:spPr>
        <p:txBody>
          <a:bodyPr/>
          <a:lstStyle>
            <a:lvl1pPr>
              <a:defRPr/>
            </a:lvl1pPr>
          </a:lstStyle>
          <a:p>
            <a:pPr>
              <a:defRPr/>
            </a:pPr>
            <a:endParaRPr lang="en-GB"/>
          </a:p>
        </p:txBody>
      </p:sp>
      <p:sp>
        <p:nvSpPr>
          <p:cNvPr id="8" name="Rectangle 11">
            <a:extLst>
              <a:ext uri="{FF2B5EF4-FFF2-40B4-BE49-F238E27FC236}">
                <a16:creationId xmlns:a16="http://schemas.microsoft.com/office/drawing/2014/main" id="{F4D95D8E-0F5A-4684-2CC1-6DAD78C6EC4B}"/>
              </a:ext>
            </a:extLst>
          </p:cNvPr>
          <p:cNvSpPr>
            <a:spLocks noGrp="1" noChangeArrowheads="1"/>
          </p:cNvSpPr>
          <p:nvPr>
            <p:ph type="sldNum" sz="quarter" idx="12"/>
          </p:nvPr>
        </p:nvSpPr>
        <p:spPr>
          <a:ln/>
        </p:spPr>
        <p:txBody>
          <a:bodyPr/>
          <a:lstStyle>
            <a:lvl1pPr>
              <a:defRPr/>
            </a:lvl1pPr>
          </a:lstStyle>
          <a:p>
            <a:fld id="{69A3913F-1392-C041-BF7A-88F282675F58}" type="slidenum">
              <a:rPr lang="en-GB" altLang="en-US"/>
              <a:pPr/>
              <a:t>‹#›</a:t>
            </a:fld>
            <a:endParaRPr lang="en-GB" altLang="en-US"/>
          </a:p>
        </p:txBody>
      </p:sp>
    </p:spTree>
    <p:extLst>
      <p:ext uri="{BB962C8B-B14F-4D97-AF65-F5344CB8AC3E}">
        <p14:creationId xmlns:p14="http://schemas.microsoft.com/office/powerpoint/2010/main" val="218683932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a:defRPr/>
            </a:pPr>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pPr>
              <a:defRPr/>
            </a:pPr>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63BE35A-0A6E-B744-A876-64F283D3645C}" type="slidenum">
              <a:rPr lang="en-GB" altLang="en-US" smtClean="0"/>
              <a:pPr/>
              <a:t>‹#›</a:t>
            </a:fld>
            <a:endParaRPr lang="en-GB" altLang="en-US"/>
          </a:p>
        </p:txBody>
      </p:sp>
    </p:spTree>
    <p:extLst>
      <p:ext uri="{BB962C8B-B14F-4D97-AF65-F5344CB8AC3E}">
        <p14:creationId xmlns:p14="http://schemas.microsoft.com/office/powerpoint/2010/main" val="2894805675"/>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 id="2147483843" r:id="rId12"/>
    <p:sldLayoutId id="2147483844" r:id="rId13"/>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espndeportes.espn.go.com/i/020403/Michael%20Jordan%20vert%20top.jp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images.google.com/imgres?imgurl=www.seas.upenn.edu/~ira/broken-leg.jpg&amp;imgrefurl=http://www.seas.upenn.edu/~ira/home.html&amp;h=800&amp;w=600&amp;prev=/images%3Fq%3Dbroken%2Bleg%26svnum%3D10%26hl%3Den%26lr%3D%26ie%3DUTF-8%26oe%3DUTF-8%26sa%3DG"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images.google.com/imgres?imgurl=www.superzamosite.demon.nl/collected_pics/zam00og3v_mc1.jpg&amp;imgrefurl=http://www.superzamosite.demon.nl/zam_pics00og.htm&amp;h=440&amp;w=400&amp;prev=/images%3Fq%3Dolympic%2Bgymnasts%2B%26svnum%3D10%26hl%3Den%26lr%3D%26ie%3DUTF-8%26oe%3DUTF-8%26sa%3DG"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5.jpeg"/><Relationship Id="rId5" Type="http://schemas.openxmlformats.org/officeDocument/2006/relationships/hyperlink" Target="http://images.google.com/imgres?imgurl=www.ausport.gov.au/fulltext/2001/ascmedia/images/756-0118.jpg&amp;imgrefurl=http://www.ausport.gov.au/fulltext/2001/ascmedia/20010827.asp&amp;h=320&amp;w=202&amp;prev=/images%3Fq%3Dolympic%2Bgymnasts%2B%26svnum%3D10%26hl%3Den%26lr%3D%26ie%3DUTF-8%26oe%3DUTF-8%26sa%3DG" TargetMode="External"/><Relationship Id="rId4" Type="http://schemas.openxmlformats.org/officeDocument/2006/relationships/image" Target="../media/image4.jpe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images.google.com/imgres?imgurl=members.tripod.com/neil.paton/gym8.jpg&amp;imgrefurl=http://members.tripod.com/neil.paton/gymnast1.htm&amp;h=862&amp;w=708&amp;prev=/images%3Fq%3Drhythmic%2Bgymnast%26svnum%3D10%26hl%3Den%26lr%3D%26ie%3DUTF-8%26oe%3DUTF-8%26sa%3DG" TargetMode="External"/><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90EB472E-7CA6-4C2D-81E9-CD39A44F0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2" name="Rectangle 3081">
            <a:extLst>
              <a:ext uri="{FF2B5EF4-FFF2-40B4-BE49-F238E27FC236}">
                <a16:creationId xmlns:a16="http://schemas.microsoft.com/office/drawing/2014/main" id="{AE0A0486-F672-4FEF-A0A9-E6C3B7E3A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467406" cy="5334001"/>
          </a:xfrm>
          <a:prstGeom prst="rect">
            <a:avLst/>
          </a:prstGeom>
          <a:solidFill>
            <a:srgbClr val="C8C8C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4" name="Rectangle 3083">
            <a:extLst>
              <a:ext uri="{FF2B5EF4-FFF2-40B4-BE49-F238E27FC236}">
                <a16:creationId xmlns:a16="http://schemas.microsoft.com/office/drawing/2014/main" id="{4689BC21-5566-4B70-91EA-44B4299CB3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8902" y="761999"/>
            <a:ext cx="6592726" cy="3810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74" name="Rectangle 2">
            <a:extLst>
              <a:ext uri="{FF2B5EF4-FFF2-40B4-BE49-F238E27FC236}">
                <a16:creationId xmlns:a16="http://schemas.microsoft.com/office/drawing/2014/main" id="{9014E25A-0DF5-5C51-C5D7-EDC5DCB805E7}"/>
              </a:ext>
            </a:extLst>
          </p:cNvPr>
          <p:cNvSpPr>
            <a:spLocks noGrp="1" noChangeArrowheads="1"/>
          </p:cNvSpPr>
          <p:nvPr>
            <p:ph type="ctrTitle"/>
          </p:nvPr>
        </p:nvSpPr>
        <p:spPr>
          <a:xfrm>
            <a:off x="2791966" y="1298448"/>
            <a:ext cx="5390647" cy="2951819"/>
          </a:xfrm>
        </p:spPr>
        <p:txBody>
          <a:bodyPr anchor="b">
            <a:normAutofit/>
          </a:bodyPr>
          <a:lstStyle/>
          <a:p>
            <a:pPr eaLnBrk="1" hangingPunct="1"/>
            <a:r>
              <a:rPr lang="en-GB" altLang="en-US" sz="5000"/>
              <a:t>Imagery Use</a:t>
            </a:r>
          </a:p>
        </p:txBody>
      </p:sp>
      <p:sp>
        <p:nvSpPr>
          <p:cNvPr id="3090" name="Rectangle 3089">
            <a:extLst>
              <a:ext uri="{FF2B5EF4-FFF2-40B4-BE49-F238E27FC236}">
                <a16:creationId xmlns:a16="http://schemas.microsoft.com/office/drawing/2014/main" id="{7F1FCE6A-97BC-41EB-809A-50936E0F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0666" y="4684418"/>
            <a:ext cx="6600962" cy="1411582"/>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75" name="Rectangle 3">
            <a:extLst>
              <a:ext uri="{FF2B5EF4-FFF2-40B4-BE49-F238E27FC236}">
                <a16:creationId xmlns:a16="http://schemas.microsoft.com/office/drawing/2014/main" id="{43317B5F-19A5-6697-F7BF-F64EA6E5F252}"/>
              </a:ext>
            </a:extLst>
          </p:cNvPr>
          <p:cNvSpPr>
            <a:spLocks noGrp="1" noChangeArrowheads="1"/>
          </p:cNvSpPr>
          <p:nvPr>
            <p:ph type="subTitle" idx="1"/>
          </p:nvPr>
        </p:nvSpPr>
        <p:spPr>
          <a:xfrm>
            <a:off x="2791966" y="5006151"/>
            <a:ext cx="5390647" cy="768116"/>
          </a:xfrm>
        </p:spPr>
        <p:txBody>
          <a:bodyPr anchor="t">
            <a:normAutofit/>
          </a:bodyPr>
          <a:lstStyle/>
          <a:p>
            <a:pPr eaLnBrk="1" hangingPunct="1"/>
            <a:endParaRPr lang="en-GB" altLang="en-US" sz="1900">
              <a:solidFill>
                <a:schemeClr val="accent1"/>
              </a:solidFill>
            </a:endParaRPr>
          </a:p>
          <a:p>
            <a:pPr eaLnBrk="1" hangingPunct="1"/>
            <a:r>
              <a:rPr lang="en-GB" altLang="en-US" sz="1900">
                <a:solidFill>
                  <a:schemeClr val="accent1"/>
                </a:solidFill>
              </a:rPr>
              <a:t>Alison Connaughton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Rectangle 410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098" name="Rectangle 2">
            <a:extLst>
              <a:ext uri="{FF2B5EF4-FFF2-40B4-BE49-F238E27FC236}">
                <a16:creationId xmlns:a16="http://schemas.microsoft.com/office/drawing/2014/main" id="{A55D0F9F-7EE7-F736-B3BF-E6EDAF7E5F14}"/>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a:t>Learning Outcomes</a:t>
            </a:r>
          </a:p>
        </p:txBody>
      </p:sp>
      <p:sp>
        <p:nvSpPr>
          <p:cNvPr id="4108" name="Rectangle 410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10" name="Rectangle 410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12" name="Rectangle 411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099" name="Rectangle 3">
            <a:extLst>
              <a:ext uri="{FF2B5EF4-FFF2-40B4-BE49-F238E27FC236}">
                <a16:creationId xmlns:a16="http://schemas.microsoft.com/office/drawing/2014/main" id="{DA951AE9-87DC-5946-1B27-2C22602BF91B}"/>
              </a:ext>
            </a:extLst>
          </p:cNvPr>
          <p:cNvSpPr>
            <a:spLocks noGrp="1" noChangeArrowheads="1"/>
          </p:cNvSpPr>
          <p:nvPr>
            <p:ph idx="1"/>
          </p:nvPr>
        </p:nvSpPr>
        <p:spPr>
          <a:xfrm>
            <a:off x="1200564" y="2535446"/>
            <a:ext cx="6737617" cy="3554457"/>
          </a:xfrm>
        </p:spPr>
        <p:txBody>
          <a:bodyPr>
            <a:normAutofit/>
          </a:bodyPr>
          <a:lstStyle/>
          <a:p>
            <a:pPr eaLnBrk="1" hangingPunct="1"/>
            <a:r>
              <a:rPr lang="en-GB" altLang="en-US">
                <a:solidFill>
                  <a:schemeClr val="tx1"/>
                </a:solidFill>
              </a:rPr>
              <a:t>By the end of this lecture and associated reading you should be able to:</a:t>
            </a:r>
          </a:p>
          <a:p>
            <a:pPr lvl="1" eaLnBrk="1" hangingPunct="1"/>
            <a:r>
              <a:rPr lang="en-GB" altLang="en-US">
                <a:solidFill>
                  <a:schemeClr val="tx1"/>
                </a:solidFill>
              </a:rPr>
              <a:t>Define imagery and differentiate between imagery and mental practice</a:t>
            </a:r>
          </a:p>
          <a:p>
            <a:pPr lvl="1" eaLnBrk="1" hangingPunct="1"/>
            <a:r>
              <a:rPr lang="en-GB" altLang="en-US">
                <a:solidFill>
                  <a:schemeClr val="tx1"/>
                </a:solidFill>
              </a:rPr>
              <a:t>Discuss the imagery performance relationship</a:t>
            </a:r>
          </a:p>
          <a:p>
            <a:pPr lvl="1" eaLnBrk="1" hangingPunct="1"/>
            <a:r>
              <a:rPr lang="en-GB" altLang="en-US">
                <a:solidFill>
                  <a:schemeClr val="tx1"/>
                </a:solidFill>
              </a:rPr>
              <a:t>Distinguish between internal and external imagery perspectives</a:t>
            </a:r>
          </a:p>
          <a:p>
            <a:pPr lvl="1" eaLnBrk="1" hangingPunct="1"/>
            <a:r>
              <a:rPr lang="en-GB" altLang="en-US">
                <a:solidFill>
                  <a:schemeClr val="tx1"/>
                </a:solidFill>
              </a:rPr>
              <a:t>Discuss the use of imagery in sport and the implications for the sport psychologist</a:t>
            </a:r>
          </a:p>
          <a:p>
            <a:pPr lvl="1" eaLnBrk="1" hangingPunct="1"/>
            <a:r>
              <a:rPr lang="en-GB" altLang="en-US">
                <a:solidFill>
                  <a:schemeClr val="tx1"/>
                </a:solidFill>
              </a:rPr>
              <a:t>Describe and undertake a practice session in imagery use</a:t>
            </a:r>
          </a:p>
          <a:p>
            <a:pPr lvl="1" eaLnBrk="1" hangingPunct="1"/>
            <a:r>
              <a:rPr lang="en-GB" altLang="en-US">
                <a:solidFill>
                  <a:schemeClr val="tx1"/>
                </a:solidFill>
              </a:rPr>
              <a:t>Measure imagery ability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73BD4F89-A7EB-2905-B217-84F85B5935EA}"/>
              </a:ext>
            </a:extLst>
          </p:cNvPr>
          <p:cNvSpPr>
            <a:spLocks noGrp="1" noChangeArrowheads="1"/>
          </p:cNvSpPr>
          <p:nvPr>
            <p:ph type="title"/>
          </p:nvPr>
        </p:nvSpPr>
        <p:spPr>
          <a:xfrm>
            <a:off x="468313" y="0"/>
            <a:ext cx="8229600" cy="890588"/>
          </a:xfrm>
        </p:spPr>
        <p:txBody>
          <a:bodyPr/>
          <a:lstStyle/>
          <a:p>
            <a:pPr eaLnBrk="1" hangingPunct="1"/>
            <a:r>
              <a:rPr lang="en-GB" altLang="en-US" b="1"/>
              <a:t>Imagery</a:t>
            </a:r>
            <a:endParaRPr lang="en-GB" altLang="en-US" sz="3800"/>
          </a:p>
        </p:txBody>
      </p:sp>
      <p:sp>
        <p:nvSpPr>
          <p:cNvPr id="5123" name="Rectangle 3">
            <a:extLst>
              <a:ext uri="{FF2B5EF4-FFF2-40B4-BE49-F238E27FC236}">
                <a16:creationId xmlns:a16="http://schemas.microsoft.com/office/drawing/2014/main" id="{24D4F4FC-B671-C9F6-F2B8-DD6543AC19C2}"/>
              </a:ext>
            </a:extLst>
          </p:cNvPr>
          <p:cNvSpPr>
            <a:spLocks noGrp="1" noChangeArrowheads="1"/>
          </p:cNvSpPr>
          <p:nvPr>
            <p:ph idx="1"/>
          </p:nvPr>
        </p:nvSpPr>
        <p:spPr>
          <a:xfrm>
            <a:off x="2555776" y="1052513"/>
            <a:ext cx="6192937" cy="5545137"/>
          </a:xfrm>
          <a:noFill/>
        </p:spPr>
        <p:txBody>
          <a:bodyPr/>
          <a:lstStyle/>
          <a:p>
            <a:pPr eaLnBrk="1" hangingPunct="1"/>
            <a:r>
              <a:rPr lang="en-GB" altLang="en-US" dirty="0"/>
              <a:t>Used by elite performers (99%)</a:t>
            </a:r>
          </a:p>
          <a:p>
            <a:pPr lvl="1" eaLnBrk="1" hangingPunct="1"/>
            <a:r>
              <a:rPr lang="en-GB" altLang="en-US" dirty="0"/>
              <a:t>Orlick and Partington (1988) </a:t>
            </a:r>
          </a:p>
          <a:p>
            <a:pPr lvl="1" eaLnBrk="1" hangingPunct="1">
              <a:buFont typeface="Wingdings" pitchFamily="2" charset="2"/>
              <a:buNone/>
            </a:pPr>
            <a:r>
              <a:rPr lang="en-GB" altLang="en-US" dirty="0"/>
              <a:t>	</a:t>
            </a:r>
          </a:p>
          <a:p>
            <a:pPr lvl="1" eaLnBrk="1" hangingPunct="1">
              <a:buFont typeface="Wingdings" pitchFamily="2" charset="2"/>
              <a:buNone/>
            </a:pPr>
            <a:r>
              <a:rPr lang="en-GB" altLang="en-US" dirty="0"/>
              <a:t>"Before every shot I go to the movies inside my head. Here is what I see. First, I see the ball where I want it to finish, nice and white sitting up high on the bright green grass. Then I see the ball going there; its path its trajectory and even its behaviour on landing. The next scene shows me making the swing that turn the previous image into reality"</a:t>
            </a:r>
          </a:p>
          <a:p>
            <a:pPr lvl="1" eaLnBrk="1" hangingPunct="1">
              <a:buFont typeface="Wingdings" pitchFamily="2" charset="2"/>
              <a:buNone/>
            </a:pPr>
            <a:r>
              <a:rPr lang="en-GB" altLang="en-US" dirty="0"/>
              <a:t>					Jack Nicklaus (1976)</a:t>
            </a:r>
          </a:p>
        </p:txBody>
      </p:sp>
      <p:sp>
        <p:nvSpPr>
          <p:cNvPr id="2" name="TextBox 1">
            <a:extLst>
              <a:ext uri="{FF2B5EF4-FFF2-40B4-BE49-F238E27FC236}">
                <a16:creationId xmlns:a16="http://schemas.microsoft.com/office/drawing/2014/main" id="{372FD1F8-D908-F3C0-00F9-5224065F7D0E}"/>
              </a:ext>
            </a:extLst>
          </p:cNvPr>
          <p:cNvSpPr txBox="1"/>
          <p:nvPr/>
        </p:nvSpPr>
        <p:spPr>
          <a:xfrm>
            <a:off x="2699792" y="683181"/>
            <a:ext cx="2828018" cy="369332"/>
          </a:xfrm>
          <a:prstGeom prst="rect">
            <a:avLst/>
          </a:prstGeom>
          <a:noFill/>
        </p:spPr>
        <p:txBody>
          <a:bodyPr wrap="none" rtlCol="0">
            <a:spAutoFit/>
          </a:bodyPr>
          <a:lstStyle/>
          <a:p>
            <a:r>
              <a:rPr lang="en-US" dirty="0"/>
              <a:t>Identified many years ago…</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46" name="Rectangle 2">
            <a:extLst>
              <a:ext uri="{FF2B5EF4-FFF2-40B4-BE49-F238E27FC236}">
                <a16:creationId xmlns:a16="http://schemas.microsoft.com/office/drawing/2014/main" id="{15D117F6-2ECC-1E2E-6360-B5CCDEE762A4}"/>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a:solidFill>
                  <a:schemeClr val="tx1">
                    <a:lumMod val="85000"/>
                    <a:lumOff val="15000"/>
                  </a:schemeClr>
                </a:solidFill>
              </a:rPr>
              <a:t>Introduction</a:t>
            </a:r>
          </a:p>
        </p:txBody>
      </p:sp>
      <p:sp>
        <p:nvSpPr>
          <p:cNvPr id="6154" name="Rectangle 615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6156" name="Straight Connector 615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147" name="Rectangle 3">
            <a:extLst>
              <a:ext uri="{FF2B5EF4-FFF2-40B4-BE49-F238E27FC236}">
                <a16:creationId xmlns:a16="http://schemas.microsoft.com/office/drawing/2014/main" id="{CD142772-689C-0076-9258-68D37ED43D5C}"/>
              </a:ext>
            </a:extLst>
          </p:cNvPr>
          <p:cNvSpPr>
            <a:spLocks noGrp="1" noChangeArrowheads="1"/>
          </p:cNvSpPr>
          <p:nvPr>
            <p:ph idx="1"/>
          </p:nvPr>
        </p:nvSpPr>
        <p:spPr>
          <a:xfrm>
            <a:off x="3966921" y="864108"/>
            <a:ext cx="4433008" cy="5120640"/>
          </a:xfrm>
        </p:spPr>
        <p:txBody>
          <a:bodyPr>
            <a:normAutofit/>
          </a:bodyPr>
          <a:lstStyle/>
          <a:p>
            <a:pPr eaLnBrk="1" hangingPunct="1">
              <a:buFont typeface="Wingdings" pitchFamily="2" charset="2"/>
              <a:buNone/>
            </a:pPr>
            <a:r>
              <a:rPr lang="en-GB" altLang="en-US" sz="1700" b="1" i="1"/>
              <a:t>Imagery.......</a:t>
            </a:r>
            <a:endParaRPr lang="en-GB" altLang="en-US" sz="1700"/>
          </a:p>
          <a:p>
            <a:pPr eaLnBrk="1" hangingPunct="1">
              <a:buFont typeface="Wingdings" pitchFamily="2" charset="2"/>
              <a:buNone/>
            </a:pPr>
            <a:r>
              <a:rPr lang="en-GB" altLang="en-US" sz="1700"/>
              <a:t>“a process by which sensory experiences are stored in memory and internally recalled and performed in the absence of external stimuli” (Murphy, 1994, p.106)</a:t>
            </a:r>
          </a:p>
          <a:p>
            <a:pPr eaLnBrk="1" hangingPunct="1">
              <a:buFont typeface="Wingdings" pitchFamily="2" charset="2"/>
              <a:buNone/>
            </a:pPr>
            <a:endParaRPr lang="en-GB" altLang="en-US" sz="1700"/>
          </a:p>
          <a:p>
            <a:pPr eaLnBrk="1" hangingPunct="1"/>
            <a:r>
              <a:rPr lang="en-GB" altLang="en-US" sz="1700"/>
              <a:t>Sometimes referred to as </a:t>
            </a:r>
          </a:p>
          <a:p>
            <a:pPr lvl="1" eaLnBrk="1" hangingPunct="1"/>
            <a:r>
              <a:rPr lang="en-GB" altLang="en-US"/>
              <a:t>Visualisation</a:t>
            </a:r>
          </a:p>
          <a:p>
            <a:pPr lvl="1" eaLnBrk="1" hangingPunct="1"/>
            <a:r>
              <a:rPr lang="en-GB" altLang="en-US"/>
              <a:t>Mental practice</a:t>
            </a:r>
          </a:p>
          <a:p>
            <a:pPr lvl="1" eaLnBrk="1" hangingPunct="1">
              <a:buFont typeface="Wingdings" pitchFamily="2" charset="2"/>
              <a:buNone/>
            </a:pPr>
            <a:endParaRPr lang="en-GB" altLang="en-US" b="1" i="1"/>
          </a:p>
          <a:p>
            <a:pPr eaLnBrk="1" hangingPunct="1"/>
            <a:r>
              <a:rPr lang="en-GB" altLang="en-US" sz="1700" b="1" i="1"/>
              <a:t>Mental practice......</a:t>
            </a:r>
            <a:endParaRPr lang="en-GB" altLang="en-US" sz="1700"/>
          </a:p>
          <a:p>
            <a:pPr eaLnBrk="1" hangingPunct="1">
              <a:buFont typeface="Wingdings" pitchFamily="2" charset="2"/>
              <a:buNone/>
            </a:pPr>
            <a:r>
              <a:rPr lang="en-GB" altLang="en-US" sz="1700"/>
              <a:t>“the repetition of a task, without observable movement, with the specific intent of learning”   </a:t>
            </a:r>
          </a:p>
          <a:p>
            <a:pPr eaLnBrk="1" hangingPunct="1">
              <a:buFont typeface="Wingdings" pitchFamily="2" charset="2"/>
              <a:buNone/>
            </a:pPr>
            <a:r>
              <a:rPr lang="en-GB" altLang="en-US" sz="1700"/>
              <a:t>				(Corbin, 1972, p. 94)</a:t>
            </a:r>
          </a:p>
          <a:p>
            <a:pPr eaLnBrk="1" hangingPunct="1">
              <a:buFont typeface="Wingdings" pitchFamily="2" charset="2"/>
              <a:buNone/>
            </a:pPr>
            <a:endParaRPr lang="en-GB" altLang="en-US" sz="1700"/>
          </a:p>
        </p:txBody>
      </p:sp>
      <p:sp>
        <p:nvSpPr>
          <p:cNvPr id="6158" name="Rectangle 615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8" name="Rectangle 7177">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7170" name="Rectangle 2">
            <a:extLst>
              <a:ext uri="{FF2B5EF4-FFF2-40B4-BE49-F238E27FC236}">
                <a16:creationId xmlns:a16="http://schemas.microsoft.com/office/drawing/2014/main" id="{57DFC626-FE96-222E-B27B-16ECCE6A4E89}"/>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b="1"/>
              <a:t>Imagery v Mental Practice</a:t>
            </a:r>
            <a:endParaRPr lang="en-GB" altLang="en-US"/>
          </a:p>
        </p:txBody>
      </p:sp>
      <p:sp>
        <p:nvSpPr>
          <p:cNvPr id="7180" name="Rectangle 7179">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2" name="Rectangle 718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184" name="Rectangle 718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7171" name="Rectangle 3">
            <a:extLst>
              <a:ext uri="{FF2B5EF4-FFF2-40B4-BE49-F238E27FC236}">
                <a16:creationId xmlns:a16="http://schemas.microsoft.com/office/drawing/2014/main" id="{3A1BC326-41D0-1789-3CEA-6D1D725728DE}"/>
              </a:ext>
            </a:extLst>
          </p:cNvPr>
          <p:cNvSpPr>
            <a:spLocks noGrp="1" noChangeArrowheads="1"/>
          </p:cNvSpPr>
          <p:nvPr>
            <p:ph idx="1"/>
          </p:nvPr>
        </p:nvSpPr>
        <p:spPr>
          <a:xfrm>
            <a:off x="1200564" y="2535446"/>
            <a:ext cx="6737617" cy="3554457"/>
          </a:xfrm>
        </p:spPr>
        <p:txBody>
          <a:bodyPr>
            <a:normAutofit/>
          </a:bodyPr>
          <a:lstStyle/>
          <a:p>
            <a:pPr lvl="1" eaLnBrk="1" hangingPunct="1">
              <a:buFont typeface="Wingdings" pitchFamily="2" charset="2"/>
              <a:buNone/>
            </a:pPr>
            <a:r>
              <a:rPr lang="en-GB" altLang="en-US" sz="1600">
                <a:solidFill>
                  <a:schemeClr val="tx1"/>
                </a:solidFill>
              </a:rPr>
              <a:t>	"Imagery is an experience that mimics real life experience. We can be aware of 'seeing' an image, feeling a movements as an image, or experiencing an image of smells, tastes, or sounds without actually experiencing the real thing. It differs from dreams in that we are awake and conscious when we form an image" </a:t>
            </a:r>
          </a:p>
          <a:p>
            <a:pPr lvl="1" eaLnBrk="1" hangingPunct="1">
              <a:buFont typeface="Wingdings" pitchFamily="2" charset="2"/>
              <a:buNone/>
            </a:pPr>
            <a:r>
              <a:rPr lang="en-GB" altLang="en-US" sz="1600">
                <a:solidFill>
                  <a:schemeClr val="tx1"/>
                </a:solidFill>
              </a:rPr>
              <a:t>					White and Hardy (1999)</a:t>
            </a:r>
          </a:p>
          <a:p>
            <a:pPr lvl="1" eaLnBrk="1" hangingPunct="1">
              <a:buFont typeface="Wingdings" pitchFamily="2" charset="2"/>
              <a:buNone/>
            </a:pPr>
            <a:r>
              <a:rPr lang="en-GB" altLang="en-US" sz="1600">
                <a:solidFill>
                  <a:schemeClr val="tx1"/>
                </a:solidFill>
              </a:rPr>
              <a:t>	</a:t>
            </a:r>
          </a:p>
          <a:p>
            <a:pPr lvl="1" eaLnBrk="1" hangingPunct="1">
              <a:buFont typeface="Wingdings" pitchFamily="2" charset="2"/>
              <a:buNone/>
            </a:pPr>
            <a:r>
              <a:rPr lang="en-GB" altLang="en-US" sz="1600">
                <a:solidFill>
                  <a:schemeClr val="tx1"/>
                </a:solidFill>
              </a:rPr>
              <a:t>	Mental practice has been defined as... "the employment of imagery to mentally practise an act" Hardy et al. (1996)</a:t>
            </a:r>
          </a:p>
          <a:p>
            <a:pPr lvl="1" eaLnBrk="1" hangingPunct="1">
              <a:buFont typeface="Wingdings" pitchFamily="2" charset="2"/>
              <a:buNone/>
            </a:pPr>
            <a:r>
              <a:rPr lang="en-GB" altLang="en-US" sz="1600">
                <a:solidFill>
                  <a:schemeClr val="tx1"/>
                </a:solidFill>
              </a:rPr>
              <a:t>	</a:t>
            </a:r>
            <a:r>
              <a:rPr lang="en-GB" altLang="en-US" sz="1600" b="1">
                <a:solidFill>
                  <a:schemeClr val="tx1"/>
                </a:solidFill>
              </a:rPr>
              <a:t>Therefore, </a:t>
            </a:r>
          </a:p>
          <a:p>
            <a:pPr lvl="1" eaLnBrk="1" hangingPunct="1">
              <a:buFont typeface="Wingdings" pitchFamily="2" charset="2"/>
              <a:buNone/>
            </a:pPr>
            <a:r>
              <a:rPr lang="en-GB" altLang="en-US" sz="1600" b="1">
                <a:solidFill>
                  <a:schemeClr val="tx1"/>
                </a:solidFill>
              </a:rPr>
              <a:t>		Imagery = a process</a:t>
            </a:r>
          </a:p>
          <a:p>
            <a:pPr lvl="1" eaLnBrk="1" hangingPunct="1">
              <a:buFont typeface="Wingdings" pitchFamily="2" charset="2"/>
              <a:buNone/>
            </a:pPr>
            <a:r>
              <a:rPr lang="en-GB" altLang="en-US" sz="1600" b="1">
                <a:solidFill>
                  <a:schemeClr val="tx1"/>
                </a:solidFill>
              </a:rPr>
              <a:t>		Mental practice = a technique</a:t>
            </a:r>
          </a:p>
          <a:p>
            <a:pPr lvl="1" eaLnBrk="1" hangingPunct="1">
              <a:buFont typeface="Wingdings" pitchFamily="2" charset="2"/>
              <a:buNone/>
            </a:pPr>
            <a:r>
              <a:rPr lang="en-GB" altLang="en-US" sz="1600">
                <a:solidFill>
                  <a:schemeClr val="tx1"/>
                </a:solidFill>
              </a:rPr>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E88F65DA-9F57-A51F-0F6F-FEFEB74D8605}"/>
              </a:ext>
            </a:extLst>
          </p:cNvPr>
          <p:cNvSpPr>
            <a:spLocks noGrp="1" noChangeArrowheads="1"/>
          </p:cNvSpPr>
          <p:nvPr>
            <p:ph type="title"/>
          </p:nvPr>
        </p:nvSpPr>
        <p:spPr/>
        <p:txBody>
          <a:bodyPr/>
          <a:lstStyle/>
          <a:p>
            <a:pPr eaLnBrk="1" hangingPunct="1"/>
            <a:r>
              <a:rPr lang="en-GB" altLang="en-US" b="1"/>
              <a:t>Other terms used:</a:t>
            </a:r>
          </a:p>
        </p:txBody>
      </p:sp>
      <p:sp>
        <p:nvSpPr>
          <p:cNvPr id="8195" name="Rectangle 3">
            <a:extLst>
              <a:ext uri="{FF2B5EF4-FFF2-40B4-BE49-F238E27FC236}">
                <a16:creationId xmlns:a16="http://schemas.microsoft.com/office/drawing/2014/main" id="{0F2CC563-B91F-6B9D-6003-521F1980D3E7}"/>
              </a:ext>
            </a:extLst>
          </p:cNvPr>
          <p:cNvSpPr>
            <a:spLocks noGrp="1" noChangeArrowheads="1"/>
          </p:cNvSpPr>
          <p:nvPr>
            <p:ph idx="1"/>
          </p:nvPr>
        </p:nvSpPr>
        <p:spPr>
          <a:xfrm>
            <a:off x="2610050" y="465866"/>
            <a:ext cx="5482183" cy="5805487"/>
          </a:xfrm>
        </p:spPr>
        <p:txBody>
          <a:bodyPr>
            <a:normAutofit fontScale="92500" lnSpcReduction="10000"/>
          </a:bodyPr>
          <a:lstStyle/>
          <a:p>
            <a:pPr eaLnBrk="1" hangingPunct="1">
              <a:lnSpc>
                <a:spcPct val="80000"/>
              </a:lnSpc>
            </a:pPr>
            <a:endParaRPr lang="en-GB" altLang="en-US" sz="1800" dirty="0"/>
          </a:p>
          <a:p>
            <a:pPr eaLnBrk="1" hangingPunct="1">
              <a:lnSpc>
                <a:spcPct val="80000"/>
              </a:lnSpc>
            </a:pPr>
            <a:r>
              <a:rPr lang="en-GB" altLang="en-US" sz="2400" dirty="0"/>
              <a:t>Visualisation (Imagery uses all senses)</a:t>
            </a:r>
          </a:p>
          <a:p>
            <a:pPr eaLnBrk="1" hangingPunct="1">
              <a:lnSpc>
                <a:spcPct val="80000"/>
              </a:lnSpc>
            </a:pPr>
            <a:r>
              <a:rPr lang="en-GB" altLang="en-US" sz="2400" dirty="0"/>
              <a:t>Mental rehearsal</a:t>
            </a:r>
          </a:p>
          <a:p>
            <a:pPr eaLnBrk="1" hangingPunct="1">
              <a:lnSpc>
                <a:spcPct val="80000"/>
              </a:lnSpc>
              <a:buFont typeface="Wingdings" pitchFamily="2" charset="2"/>
              <a:buNone/>
            </a:pPr>
            <a:endParaRPr lang="en-GB" altLang="en-US" sz="2400" b="1" i="1" dirty="0"/>
          </a:p>
          <a:p>
            <a:pPr eaLnBrk="1" hangingPunct="1">
              <a:lnSpc>
                <a:spcPct val="80000"/>
              </a:lnSpc>
              <a:buFont typeface="Wingdings" pitchFamily="2" charset="2"/>
              <a:buNone/>
            </a:pPr>
            <a:r>
              <a:rPr lang="en-GB" altLang="en-US" sz="2400" b="1" i="1" dirty="0"/>
              <a:t>“ I visualise what the guy I’m guarding is </a:t>
            </a:r>
          </a:p>
          <a:p>
            <a:pPr eaLnBrk="1" hangingPunct="1">
              <a:lnSpc>
                <a:spcPct val="80000"/>
              </a:lnSpc>
              <a:buFont typeface="Wingdings" pitchFamily="2" charset="2"/>
              <a:buNone/>
            </a:pPr>
            <a:r>
              <a:rPr lang="en-GB" altLang="en-US" sz="2400" b="1" i="1" dirty="0"/>
              <a:t>going to do, what his tendencies are, and </a:t>
            </a:r>
          </a:p>
          <a:p>
            <a:pPr eaLnBrk="1" hangingPunct="1">
              <a:lnSpc>
                <a:spcPct val="80000"/>
              </a:lnSpc>
              <a:buFont typeface="Wingdings" pitchFamily="2" charset="2"/>
              <a:buNone/>
            </a:pPr>
            <a:r>
              <a:rPr lang="en-GB" altLang="en-US" sz="2400" b="1" i="1" dirty="0"/>
              <a:t>how I’m </a:t>
            </a:r>
            <a:r>
              <a:rPr lang="en-GB" altLang="en-US" sz="2400" b="1" i="1" dirty="0" err="1"/>
              <a:t>gonna</a:t>
            </a:r>
            <a:r>
              <a:rPr lang="en-GB" altLang="en-US" sz="2400" b="1" i="1" dirty="0"/>
              <a:t> play against that</a:t>
            </a:r>
            <a:r>
              <a:rPr lang="en-GB" altLang="en-US" sz="2400" b="1" dirty="0"/>
              <a:t>”</a:t>
            </a:r>
            <a:endParaRPr lang="en-GB" altLang="en-US" sz="2400" dirty="0"/>
          </a:p>
          <a:p>
            <a:pPr eaLnBrk="1" hangingPunct="1">
              <a:lnSpc>
                <a:spcPct val="80000"/>
              </a:lnSpc>
              <a:buFont typeface="Wingdings" pitchFamily="2" charset="2"/>
              <a:buNone/>
            </a:pPr>
            <a:r>
              <a:rPr lang="en-GB" altLang="en-US" sz="2400" dirty="0"/>
              <a:t>				Michael Jordan</a:t>
            </a:r>
          </a:p>
          <a:p>
            <a:pPr eaLnBrk="1" hangingPunct="1">
              <a:lnSpc>
                <a:spcPct val="80000"/>
              </a:lnSpc>
              <a:buFont typeface="Wingdings" pitchFamily="2" charset="2"/>
              <a:buNone/>
            </a:pPr>
            <a:endParaRPr lang="en-GB" altLang="en-US" sz="2400" b="1" i="1" dirty="0"/>
          </a:p>
          <a:p>
            <a:pPr eaLnBrk="1" hangingPunct="1">
              <a:lnSpc>
                <a:spcPct val="80000"/>
              </a:lnSpc>
              <a:buFont typeface="Wingdings" pitchFamily="2" charset="2"/>
              <a:buNone/>
            </a:pPr>
            <a:r>
              <a:rPr lang="en-GB" altLang="en-US" sz="2400" b="1" i="1" dirty="0"/>
              <a:t>“I did my dives in my head  all the time. </a:t>
            </a:r>
          </a:p>
          <a:p>
            <a:pPr eaLnBrk="1" hangingPunct="1">
              <a:lnSpc>
                <a:spcPct val="80000"/>
              </a:lnSpc>
              <a:buFont typeface="Wingdings" pitchFamily="2" charset="2"/>
              <a:buNone/>
            </a:pPr>
            <a:r>
              <a:rPr lang="en-GB" altLang="en-US" sz="2400" b="1" i="1" dirty="0"/>
              <a:t>At night, before going to sleep, I always did </a:t>
            </a:r>
          </a:p>
          <a:p>
            <a:pPr eaLnBrk="1" hangingPunct="1">
              <a:lnSpc>
                <a:spcPct val="80000"/>
              </a:lnSpc>
              <a:buFont typeface="Wingdings" pitchFamily="2" charset="2"/>
              <a:buNone/>
            </a:pPr>
            <a:r>
              <a:rPr lang="en-GB" altLang="en-US" sz="2400" b="1" i="1" dirty="0"/>
              <a:t>my dives....Sometimes I would take the </a:t>
            </a:r>
          </a:p>
          <a:p>
            <a:pPr eaLnBrk="1" hangingPunct="1">
              <a:lnSpc>
                <a:spcPct val="80000"/>
              </a:lnSpc>
              <a:buFont typeface="Wingdings" pitchFamily="2" charset="2"/>
              <a:buNone/>
            </a:pPr>
            <a:r>
              <a:rPr lang="en-GB" altLang="en-US" sz="2400" b="1" i="1" dirty="0"/>
              <a:t>weekend off and do imagery five times a day”</a:t>
            </a:r>
            <a:endParaRPr lang="en-GB" altLang="en-US" sz="2400" dirty="0"/>
          </a:p>
          <a:p>
            <a:pPr eaLnBrk="1" hangingPunct="1">
              <a:lnSpc>
                <a:spcPct val="80000"/>
              </a:lnSpc>
              <a:buFont typeface="Wingdings" pitchFamily="2" charset="2"/>
              <a:buNone/>
            </a:pPr>
            <a:r>
              <a:rPr lang="en-GB" altLang="en-US" sz="2400" dirty="0"/>
              <a:t>				Greg Louganis</a:t>
            </a:r>
          </a:p>
        </p:txBody>
      </p:sp>
      <p:pic>
        <p:nvPicPr>
          <p:cNvPr id="8196" name="Picture 5" descr="Michael%20Jordan%20vert%20top">
            <a:hlinkClick r:id="rId3"/>
            <a:extLst>
              <a:ext uri="{FF2B5EF4-FFF2-40B4-BE49-F238E27FC236}">
                <a16:creationId xmlns:a16="http://schemas.microsoft.com/office/drawing/2014/main" id="{FD989A61-E35C-5334-9663-9747734C28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2838" y="188640"/>
            <a:ext cx="1200150"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7" descr="Greg Louganis">
            <a:extLst>
              <a:ext uri="{FF2B5EF4-FFF2-40B4-BE49-F238E27FC236}">
                <a16:creationId xmlns:a16="http://schemas.microsoft.com/office/drawing/2014/main" id="{0EF4FA2E-7FD8-17BE-6DBA-E1D9E60B80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845" y="4005064"/>
            <a:ext cx="1200150" cy="249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4" name="Rectangle 9233">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218" name="Rectangle 2">
            <a:extLst>
              <a:ext uri="{FF2B5EF4-FFF2-40B4-BE49-F238E27FC236}">
                <a16:creationId xmlns:a16="http://schemas.microsoft.com/office/drawing/2014/main" id="{1D37116F-544E-1887-7DB1-2E8BE8E660EC}"/>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a:solidFill>
                  <a:schemeClr val="tx1">
                    <a:lumMod val="85000"/>
                    <a:lumOff val="15000"/>
                  </a:schemeClr>
                </a:solidFill>
              </a:rPr>
              <a:t>Imagery Theory </a:t>
            </a:r>
            <a:endParaRPr lang="en-US" altLang="en-US">
              <a:solidFill>
                <a:schemeClr val="tx1">
                  <a:lumMod val="85000"/>
                  <a:lumOff val="15000"/>
                </a:schemeClr>
              </a:solidFill>
            </a:endParaRPr>
          </a:p>
        </p:txBody>
      </p:sp>
      <p:sp>
        <p:nvSpPr>
          <p:cNvPr id="9235" name="Rectangle 9234">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9236" name="Straight Connector 923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9219" name="Rectangle 3">
            <a:extLst>
              <a:ext uri="{FF2B5EF4-FFF2-40B4-BE49-F238E27FC236}">
                <a16:creationId xmlns:a16="http://schemas.microsoft.com/office/drawing/2014/main" id="{AC0ED942-CD3D-C191-CCAA-926D2699AFE6}"/>
              </a:ext>
            </a:extLst>
          </p:cNvPr>
          <p:cNvSpPr>
            <a:spLocks noGrp="1" noChangeArrowheads="1"/>
          </p:cNvSpPr>
          <p:nvPr>
            <p:ph idx="1"/>
          </p:nvPr>
        </p:nvSpPr>
        <p:spPr>
          <a:xfrm>
            <a:off x="3966921" y="864108"/>
            <a:ext cx="4433008" cy="5120640"/>
          </a:xfrm>
        </p:spPr>
        <p:txBody>
          <a:bodyPr>
            <a:normAutofit/>
          </a:bodyPr>
          <a:lstStyle/>
          <a:p>
            <a:pPr eaLnBrk="1" hangingPunct="1"/>
            <a:r>
              <a:rPr lang="en-GB" altLang="en-US" sz="1600" dirty="0"/>
              <a:t>Psycho-neuromuscular theory – Jacobson (1930)</a:t>
            </a:r>
          </a:p>
          <a:p>
            <a:pPr eaLnBrk="1" hangingPunct="1"/>
            <a:endParaRPr lang="en-GB" altLang="en-US" sz="1600" dirty="0"/>
          </a:p>
          <a:p>
            <a:pPr eaLnBrk="1" hangingPunct="1"/>
            <a:r>
              <a:rPr lang="en-GB" altLang="en-US" sz="1600" dirty="0"/>
              <a:t>During imagery a motor plan is run through and reinforced – relies on the fact that you have already learned the task</a:t>
            </a:r>
          </a:p>
          <a:p>
            <a:pPr eaLnBrk="1" hangingPunct="1"/>
            <a:r>
              <a:rPr lang="en-GB" altLang="en-US" sz="1600" dirty="0"/>
              <a:t>Unlikely to explain all imagery effects</a:t>
            </a:r>
          </a:p>
          <a:p>
            <a:pPr eaLnBrk="1" hangingPunct="1"/>
            <a:r>
              <a:rPr lang="en-GB" altLang="en-US" sz="1600" dirty="0"/>
              <a:t>Limited evidence of actual neuromuscular signals being created</a:t>
            </a:r>
          </a:p>
          <a:p>
            <a:pPr eaLnBrk="1" hangingPunct="1"/>
            <a:endParaRPr lang="en-GB" altLang="en-US" sz="1600" dirty="0"/>
          </a:p>
          <a:p>
            <a:pPr eaLnBrk="1" hangingPunct="1"/>
            <a:r>
              <a:rPr lang="en-GB" altLang="en-US" sz="1600" dirty="0"/>
              <a:t>Critically it cannot be linked to motor planning because the body doesn’t actually move – no vision, motion or kinaesthesia…..</a:t>
            </a:r>
          </a:p>
          <a:p>
            <a:pPr eaLnBrk="1" hangingPunct="1"/>
            <a:endParaRPr lang="en-GB" altLang="en-US" sz="1600" dirty="0"/>
          </a:p>
          <a:p>
            <a:pPr eaLnBrk="1" hangingPunct="1"/>
            <a:r>
              <a:rPr lang="en-GB" altLang="en-US" sz="1600" dirty="0"/>
              <a:t>Poor empirical support</a:t>
            </a:r>
          </a:p>
          <a:p>
            <a:pPr eaLnBrk="1" hangingPunct="1">
              <a:buFont typeface="Wingdings" pitchFamily="2" charset="2"/>
              <a:buNone/>
            </a:pPr>
            <a:r>
              <a:rPr lang="en-GB" altLang="en-US" sz="1600" dirty="0"/>
              <a:t>		(Hale 1981, Feltz &amp; Landers 1983)</a:t>
            </a:r>
            <a:endParaRPr lang="en-US" altLang="en-US" sz="1600" dirty="0"/>
          </a:p>
        </p:txBody>
      </p:sp>
      <p:sp>
        <p:nvSpPr>
          <p:cNvPr id="9237" name="Rectangle 923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544A3D4-D0F9-6644-7EAB-314E768C180E}"/>
              </a:ext>
            </a:extLst>
          </p:cNvPr>
          <p:cNvSpPr>
            <a:spLocks noGrp="1" noChangeArrowheads="1"/>
          </p:cNvSpPr>
          <p:nvPr>
            <p:ph type="title"/>
          </p:nvPr>
        </p:nvSpPr>
        <p:spPr>
          <a:xfrm>
            <a:off x="0" y="1431379"/>
            <a:ext cx="8172450" cy="1143000"/>
          </a:xfrm>
        </p:spPr>
        <p:txBody>
          <a:bodyPr/>
          <a:lstStyle/>
          <a:p>
            <a:pPr eaLnBrk="1" hangingPunct="1"/>
            <a:r>
              <a:rPr lang="en-GB" altLang="en-US" dirty="0"/>
              <a:t>Imagery Theory </a:t>
            </a:r>
            <a:endParaRPr lang="en-US" altLang="en-US" dirty="0"/>
          </a:p>
        </p:txBody>
      </p:sp>
      <p:sp>
        <p:nvSpPr>
          <p:cNvPr id="10243" name="Rectangle 3">
            <a:extLst>
              <a:ext uri="{FF2B5EF4-FFF2-40B4-BE49-F238E27FC236}">
                <a16:creationId xmlns:a16="http://schemas.microsoft.com/office/drawing/2014/main" id="{E65D413C-2AA2-002C-13CD-D7DBC59D9C48}"/>
              </a:ext>
            </a:extLst>
          </p:cNvPr>
          <p:cNvSpPr>
            <a:spLocks noGrp="1" noChangeArrowheads="1"/>
          </p:cNvSpPr>
          <p:nvPr>
            <p:ph idx="1"/>
          </p:nvPr>
        </p:nvSpPr>
        <p:spPr>
          <a:xfrm>
            <a:off x="3203848" y="692696"/>
            <a:ext cx="5510386" cy="4733925"/>
          </a:xfrm>
        </p:spPr>
        <p:txBody>
          <a:bodyPr>
            <a:normAutofit lnSpcReduction="10000"/>
          </a:bodyPr>
          <a:lstStyle/>
          <a:p>
            <a:pPr eaLnBrk="1" hangingPunct="1">
              <a:lnSpc>
                <a:spcPct val="90000"/>
              </a:lnSpc>
            </a:pPr>
            <a:r>
              <a:rPr lang="en-GB" altLang="en-US" sz="2400" dirty="0"/>
              <a:t>Propositional view - Cuthbert et al (1991) after Lang (1973)</a:t>
            </a:r>
          </a:p>
          <a:p>
            <a:pPr eaLnBrk="1" hangingPunct="1">
              <a:lnSpc>
                <a:spcPct val="90000"/>
              </a:lnSpc>
              <a:buFont typeface="Wingdings" pitchFamily="2" charset="2"/>
              <a:buNone/>
            </a:pPr>
            <a:r>
              <a:rPr lang="en-GB" altLang="en-US" sz="2400" b="1" dirty="0"/>
              <a:t>Divide imagery into:</a:t>
            </a:r>
          </a:p>
          <a:p>
            <a:pPr eaLnBrk="1" hangingPunct="1">
              <a:lnSpc>
                <a:spcPct val="90000"/>
              </a:lnSpc>
            </a:pPr>
            <a:r>
              <a:rPr lang="en-GB" altLang="en-US" sz="2400" b="1" dirty="0"/>
              <a:t>Stimulus propositions</a:t>
            </a:r>
            <a:r>
              <a:rPr lang="en-GB" altLang="en-US" sz="2400" dirty="0"/>
              <a:t> – the feel, the sounds and the associated thoughts</a:t>
            </a:r>
          </a:p>
          <a:p>
            <a:pPr eaLnBrk="1" hangingPunct="1">
              <a:lnSpc>
                <a:spcPct val="90000"/>
              </a:lnSpc>
            </a:pPr>
            <a:r>
              <a:rPr lang="en-GB" altLang="en-US" sz="2400" b="1" dirty="0"/>
              <a:t>Response propositions</a:t>
            </a:r>
            <a:r>
              <a:rPr lang="en-GB" altLang="en-US" sz="2400" dirty="0"/>
              <a:t> – the consequences of these thoughts/images sweaty palms beating heart…</a:t>
            </a:r>
          </a:p>
          <a:p>
            <a:pPr eaLnBrk="1" hangingPunct="1">
              <a:lnSpc>
                <a:spcPct val="90000"/>
              </a:lnSpc>
              <a:buFont typeface="Wingdings" pitchFamily="2" charset="2"/>
              <a:buNone/>
            </a:pPr>
            <a:endParaRPr lang="en-GB" altLang="en-US" sz="2400" dirty="0"/>
          </a:p>
          <a:p>
            <a:pPr eaLnBrk="1" hangingPunct="1">
              <a:lnSpc>
                <a:spcPct val="90000"/>
              </a:lnSpc>
            </a:pPr>
            <a:r>
              <a:rPr lang="en-GB" altLang="en-US" sz="2400" dirty="0"/>
              <a:t>In general imagery theories have poor empirical and research support. </a:t>
            </a:r>
          </a:p>
          <a:p>
            <a:pPr eaLnBrk="1" hangingPunct="1">
              <a:lnSpc>
                <a:spcPct val="90000"/>
              </a:lnSpc>
            </a:pPr>
            <a:r>
              <a:rPr lang="en-GB" altLang="en-US" sz="2400" dirty="0"/>
              <a:t>Any idea why?</a:t>
            </a:r>
            <a:endParaRPr lang="en-US" alt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Rectangle 11273">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266" name="Rectangle 2">
            <a:extLst>
              <a:ext uri="{FF2B5EF4-FFF2-40B4-BE49-F238E27FC236}">
                <a16:creationId xmlns:a16="http://schemas.microsoft.com/office/drawing/2014/main" id="{97E52596-4B5D-AD7C-0CEB-5566E0B8F16C}"/>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sz="2100" b="1"/>
              <a:t>Imagery Functions / Imagery Types</a:t>
            </a:r>
            <a:r>
              <a:rPr lang="en-GB" altLang="en-US" sz="2100"/>
              <a:t> (</a:t>
            </a:r>
            <a:r>
              <a:rPr lang="en-GB" altLang="en-US" sz="2100" err="1"/>
              <a:t>Pavio</a:t>
            </a:r>
            <a:r>
              <a:rPr lang="en-GB" altLang="en-US" sz="2100"/>
              <a:t>, 1985; Hall, 2001)</a:t>
            </a:r>
            <a:br>
              <a:rPr lang="en-GB" altLang="en-US" sz="2100"/>
            </a:br>
            <a:r>
              <a:rPr lang="en-GB" altLang="en-US" sz="2100"/>
              <a:t>Cognitive or Motivational effects </a:t>
            </a:r>
            <a:br>
              <a:rPr lang="en-GB" altLang="en-US" sz="2100"/>
            </a:br>
            <a:r>
              <a:rPr lang="en-GB" altLang="en-US" sz="2100"/>
              <a:t>(5 types)</a:t>
            </a:r>
          </a:p>
        </p:txBody>
      </p:sp>
      <p:sp>
        <p:nvSpPr>
          <p:cNvPr id="11276" name="Rectangle 11275">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278" name="Rectangle 11277">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280" name="Rectangle 11279">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1267" name="Rectangle 3">
            <a:extLst>
              <a:ext uri="{FF2B5EF4-FFF2-40B4-BE49-F238E27FC236}">
                <a16:creationId xmlns:a16="http://schemas.microsoft.com/office/drawing/2014/main" id="{2491F5B9-C0AA-CDFC-D8AB-6E5991F913D8}"/>
              </a:ext>
            </a:extLst>
          </p:cNvPr>
          <p:cNvSpPr>
            <a:spLocks noGrp="1" noChangeArrowheads="1"/>
          </p:cNvSpPr>
          <p:nvPr>
            <p:ph idx="1"/>
          </p:nvPr>
        </p:nvSpPr>
        <p:spPr>
          <a:xfrm>
            <a:off x="1200564" y="2535446"/>
            <a:ext cx="6737617" cy="3554457"/>
          </a:xfrm>
        </p:spPr>
        <p:txBody>
          <a:bodyPr>
            <a:normAutofit/>
          </a:bodyPr>
          <a:lstStyle/>
          <a:p>
            <a:pPr eaLnBrk="1" hangingPunct="1"/>
            <a:endParaRPr lang="en-GB" altLang="en-US" sz="1300">
              <a:solidFill>
                <a:schemeClr val="tx1"/>
              </a:solidFill>
            </a:endParaRPr>
          </a:p>
          <a:p>
            <a:pPr eaLnBrk="1" hangingPunct="1">
              <a:buFont typeface="Wingdings" pitchFamily="2" charset="2"/>
              <a:buNone/>
            </a:pPr>
            <a:r>
              <a:rPr lang="en-GB" altLang="en-US" sz="1300" b="1">
                <a:solidFill>
                  <a:schemeClr val="tx1"/>
                </a:solidFill>
              </a:rPr>
              <a:t>1.	Cognitive general </a:t>
            </a:r>
          </a:p>
          <a:p>
            <a:pPr eaLnBrk="1" hangingPunct="1"/>
            <a:r>
              <a:rPr lang="en-GB" altLang="en-US" sz="1300">
                <a:solidFill>
                  <a:schemeClr val="tx1"/>
                </a:solidFill>
              </a:rPr>
              <a:t>Imaging overall performance plans being executed properly</a:t>
            </a:r>
          </a:p>
          <a:p>
            <a:pPr eaLnBrk="1" hangingPunct="1"/>
            <a:r>
              <a:rPr lang="en-GB" altLang="en-US" sz="1300">
                <a:solidFill>
                  <a:schemeClr val="tx1"/>
                </a:solidFill>
              </a:rPr>
              <a:t>Pre-planned move (</a:t>
            </a:r>
            <a:r>
              <a:rPr lang="en-GB" altLang="en-US" sz="1300" b="1" i="1">
                <a:solidFill>
                  <a:schemeClr val="tx1"/>
                </a:solidFill>
              </a:rPr>
              <a:t>hockey short-corner, free kick routine etc</a:t>
            </a:r>
            <a:r>
              <a:rPr lang="en-GB" altLang="en-US" sz="1300">
                <a:solidFill>
                  <a:schemeClr val="tx1"/>
                </a:solidFill>
              </a:rPr>
              <a:t>)</a:t>
            </a:r>
          </a:p>
          <a:p>
            <a:pPr eaLnBrk="1" hangingPunct="1"/>
            <a:r>
              <a:rPr lang="en-GB" altLang="en-US" sz="1300" b="1">
                <a:solidFill>
                  <a:schemeClr val="tx1"/>
                </a:solidFill>
              </a:rPr>
              <a:t>CG</a:t>
            </a:r>
            <a:r>
              <a:rPr lang="en-GB" altLang="en-US" sz="1300">
                <a:solidFill>
                  <a:schemeClr val="tx1"/>
                </a:solidFill>
              </a:rPr>
              <a:t> – Beneficial for skill performance (limited research)</a:t>
            </a:r>
          </a:p>
          <a:p>
            <a:pPr eaLnBrk="1" hangingPunct="1"/>
            <a:endParaRPr lang="en-GB" altLang="en-US" sz="1300" b="1">
              <a:solidFill>
                <a:schemeClr val="tx1"/>
              </a:solidFill>
            </a:endParaRPr>
          </a:p>
          <a:p>
            <a:pPr eaLnBrk="1" hangingPunct="1">
              <a:buFont typeface="Wingdings" pitchFamily="2" charset="2"/>
              <a:buNone/>
            </a:pPr>
            <a:r>
              <a:rPr lang="en-GB" altLang="en-US" sz="1300" b="1">
                <a:solidFill>
                  <a:schemeClr val="tx1"/>
                </a:solidFill>
              </a:rPr>
              <a:t>2.  Cognitive specific </a:t>
            </a:r>
          </a:p>
          <a:p>
            <a:pPr eaLnBrk="1" hangingPunct="1"/>
            <a:r>
              <a:rPr lang="en-GB" altLang="en-US" sz="1300">
                <a:solidFill>
                  <a:schemeClr val="tx1"/>
                </a:solidFill>
              </a:rPr>
              <a:t>Imaging specific skills being executed properly</a:t>
            </a:r>
          </a:p>
          <a:p>
            <a:pPr eaLnBrk="1" hangingPunct="1"/>
            <a:r>
              <a:rPr lang="en-GB" altLang="en-US" sz="1300">
                <a:solidFill>
                  <a:schemeClr val="tx1"/>
                </a:solidFill>
              </a:rPr>
              <a:t>Any specific skill – </a:t>
            </a:r>
            <a:r>
              <a:rPr lang="en-GB" altLang="en-US" sz="1300" b="1" i="1">
                <a:solidFill>
                  <a:schemeClr val="tx1"/>
                </a:solidFill>
              </a:rPr>
              <a:t>pass, catch, 9 iron shot etc</a:t>
            </a:r>
          </a:p>
          <a:p>
            <a:pPr eaLnBrk="1" hangingPunct="1"/>
            <a:r>
              <a:rPr lang="en-GB" altLang="en-US" sz="1300" b="1">
                <a:solidFill>
                  <a:schemeClr val="tx1"/>
                </a:solidFill>
              </a:rPr>
              <a:t>CS</a:t>
            </a:r>
            <a:r>
              <a:rPr lang="en-GB" altLang="en-US" sz="1300">
                <a:solidFill>
                  <a:schemeClr val="tx1"/>
                </a:solidFill>
              </a:rPr>
              <a:t> – Beneficial for skill learning/ refinement/performance (possibly increased self-efficacy)</a:t>
            </a:r>
          </a:p>
          <a:p>
            <a:pPr lvl="3" eaLnBrk="1" hangingPunct="1"/>
            <a:endParaRPr lang="en-GB" altLang="en-US" b="1" i="1">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52AD819F-9ACC-318A-8DB2-E4AE2CD634A3}"/>
              </a:ext>
            </a:extLst>
          </p:cNvPr>
          <p:cNvSpPr>
            <a:spLocks noGrp="1" noChangeArrowheads="1"/>
          </p:cNvSpPr>
          <p:nvPr>
            <p:ph type="title"/>
          </p:nvPr>
        </p:nvSpPr>
        <p:spPr/>
        <p:txBody>
          <a:bodyPr/>
          <a:lstStyle/>
          <a:p>
            <a:pPr eaLnBrk="1" hangingPunct="1"/>
            <a:endParaRPr lang="en-US" altLang="en-US"/>
          </a:p>
        </p:txBody>
      </p:sp>
      <p:sp>
        <p:nvSpPr>
          <p:cNvPr id="12291" name="Rectangle 3">
            <a:extLst>
              <a:ext uri="{FF2B5EF4-FFF2-40B4-BE49-F238E27FC236}">
                <a16:creationId xmlns:a16="http://schemas.microsoft.com/office/drawing/2014/main" id="{A667C2C1-63AD-BE13-98DB-58848F8A829A}"/>
              </a:ext>
            </a:extLst>
          </p:cNvPr>
          <p:cNvSpPr>
            <a:spLocks noGrp="1" noChangeArrowheads="1"/>
          </p:cNvSpPr>
          <p:nvPr>
            <p:ph idx="1"/>
          </p:nvPr>
        </p:nvSpPr>
        <p:spPr>
          <a:xfrm>
            <a:off x="1907704" y="1052736"/>
            <a:ext cx="6985471" cy="5471889"/>
          </a:xfrm>
        </p:spPr>
        <p:txBody>
          <a:bodyPr>
            <a:normAutofit fontScale="92500" lnSpcReduction="10000"/>
          </a:bodyPr>
          <a:lstStyle/>
          <a:p>
            <a:pPr lvl="2" algn="ctr" eaLnBrk="1" hangingPunct="1">
              <a:lnSpc>
                <a:spcPct val="90000"/>
              </a:lnSpc>
              <a:buFont typeface="Wingdings" pitchFamily="2" charset="2"/>
              <a:buNone/>
            </a:pPr>
            <a:r>
              <a:rPr lang="en-GB" altLang="en-US" sz="2400" b="1" dirty="0"/>
              <a:t>3. Motivational general mastery </a:t>
            </a:r>
          </a:p>
          <a:p>
            <a:pPr lvl="2" eaLnBrk="1" hangingPunct="1">
              <a:lnSpc>
                <a:spcPct val="90000"/>
              </a:lnSpc>
              <a:buFont typeface="Wingdings" pitchFamily="2" charset="2"/>
              <a:buNone/>
            </a:pPr>
            <a:r>
              <a:rPr lang="en-GB" altLang="en-US" sz="2500" dirty="0"/>
              <a:t>Imaging staying focused during problems</a:t>
            </a:r>
          </a:p>
          <a:p>
            <a:pPr lvl="2" eaLnBrk="1" hangingPunct="1">
              <a:lnSpc>
                <a:spcPct val="90000"/>
              </a:lnSpc>
              <a:buFont typeface="Wingdings" pitchFamily="2" charset="2"/>
              <a:buNone/>
            </a:pPr>
            <a:r>
              <a:rPr lang="en-GB" altLang="en-US" sz="2500" b="1" i="1" dirty="0"/>
              <a:t>Overturning an early conceded lead, passing a defender you've had problems with before</a:t>
            </a:r>
          </a:p>
          <a:p>
            <a:pPr lvl="1" eaLnBrk="1" hangingPunct="1">
              <a:lnSpc>
                <a:spcPct val="90000"/>
              </a:lnSpc>
              <a:buFont typeface="Wingdings" pitchFamily="2" charset="2"/>
              <a:buNone/>
            </a:pPr>
            <a:r>
              <a:rPr lang="en-GB" altLang="en-US" sz="2200" b="1" dirty="0"/>
              <a:t>	 MG-M </a:t>
            </a:r>
            <a:r>
              <a:rPr lang="en-GB" altLang="en-US" sz="2200" dirty="0"/>
              <a:t>– Cognition modification, increased confidence and self-efficacy</a:t>
            </a:r>
          </a:p>
          <a:p>
            <a:pPr lvl="1" eaLnBrk="1" hangingPunct="1">
              <a:lnSpc>
                <a:spcPct val="90000"/>
              </a:lnSpc>
              <a:buFont typeface="Wingdings" pitchFamily="2" charset="2"/>
              <a:buNone/>
            </a:pPr>
            <a:endParaRPr lang="en-GB" altLang="en-US" sz="1000" b="1" dirty="0"/>
          </a:p>
          <a:p>
            <a:pPr lvl="1" algn="ctr" eaLnBrk="1" hangingPunct="1">
              <a:lnSpc>
                <a:spcPct val="90000"/>
              </a:lnSpc>
              <a:buFont typeface="Wingdings" pitchFamily="2" charset="2"/>
              <a:buNone/>
            </a:pPr>
            <a:r>
              <a:rPr lang="en-GB" altLang="en-US" sz="2200" b="1" dirty="0"/>
              <a:t>	4. </a:t>
            </a:r>
            <a:r>
              <a:rPr lang="en-GB" altLang="en-US" sz="2400" b="1" dirty="0"/>
              <a:t>Motivational general arousal </a:t>
            </a:r>
          </a:p>
          <a:p>
            <a:pPr lvl="2" eaLnBrk="1" hangingPunct="1">
              <a:lnSpc>
                <a:spcPct val="90000"/>
              </a:lnSpc>
              <a:buFont typeface="Wingdings" pitchFamily="2" charset="2"/>
              <a:buNone/>
            </a:pPr>
            <a:r>
              <a:rPr lang="en-GB" altLang="en-US" sz="2500" dirty="0"/>
              <a:t>Imaging staying in control of the emotions of performance</a:t>
            </a:r>
          </a:p>
          <a:p>
            <a:pPr lvl="2" eaLnBrk="1" hangingPunct="1">
              <a:lnSpc>
                <a:spcPct val="90000"/>
              </a:lnSpc>
              <a:buFont typeface="Wingdings" pitchFamily="2" charset="2"/>
              <a:buNone/>
            </a:pPr>
            <a:r>
              <a:rPr lang="en-GB" altLang="en-US" sz="2500" b="1" i="1" dirty="0"/>
              <a:t>Psych up procedure/relaxation procedure</a:t>
            </a:r>
            <a:r>
              <a:rPr lang="en-GB" altLang="en-US" sz="2500" dirty="0"/>
              <a:t> </a:t>
            </a:r>
          </a:p>
          <a:p>
            <a:pPr lvl="2" eaLnBrk="1" hangingPunct="1">
              <a:lnSpc>
                <a:spcPct val="90000"/>
              </a:lnSpc>
              <a:buFont typeface="Wingdings" pitchFamily="2" charset="2"/>
              <a:buNone/>
            </a:pPr>
            <a:r>
              <a:rPr lang="en-GB" altLang="en-US" sz="2100" b="1" dirty="0"/>
              <a:t>MG-A </a:t>
            </a:r>
            <a:r>
              <a:rPr lang="en-GB" altLang="en-US" sz="2100" dirty="0"/>
              <a:t>– Control of emotion and anxiety states</a:t>
            </a:r>
          </a:p>
          <a:p>
            <a:pPr lvl="2" eaLnBrk="1" hangingPunct="1">
              <a:lnSpc>
                <a:spcPct val="90000"/>
              </a:lnSpc>
              <a:buFont typeface="Wingdings" pitchFamily="2" charset="2"/>
              <a:buNone/>
            </a:pPr>
            <a:endParaRPr lang="en-GB" altLang="en-US" sz="1000" b="1" dirty="0"/>
          </a:p>
          <a:p>
            <a:pPr lvl="2" algn="ctr" eaLnBrk="1" hangingPunct="1">
              <a:lnSpc>
                <a:spcPct val="90000"/>
              </a:lnSpc>
              <a:buFont typeface="Wingdings" pitchFamily="2" charset="2"/>
              <a:buNone/>
            </a:pPr>
            <a:r>
              <a:rPr lang="en-GB" altLang="en-US" sz="2400" b="1" dirty="0"/>
              <a:t>5. Motivational specific</a:t>
            </a:r>
            <a:r>
              <a:rPr lang="en-GB" altLang="en-US" sz="2100" dirty="0"/>
              <a:t> </a:t>
            </a:r>
          </a:p>
          <a:p>
            <a:pPr lvl="2" eaLnBrk="1" hangingPunct="1">
              <a:lnSpc>
                <a:spcPct val="90000"/>
              </a:lnSpc>
              <a:buFont typeface="Wingdings" pitchFamily="2" charset="2"/>
              <a:buNone/>
            </a:pPr>
            <a:r>
              <a:rPr lang="en-GB" altLang="en-US" sz="2500" dirty="0"/>
              <a:t>Imaging achieving </a:t>
            </a:r>
            <a:r>
              <a:rPr lang="en-GB" altLang="en-US" sz="2500" b="1" i="1" dirty="0"/>
              <a:t>specific performance goals</a:t>
            </a:r>
          </a:p>
          <a:p>
            <a:pPr lvl="1" eaLnBrk="1" hangingPunct="1">
              <a:lnSpc>
                <a:spcPct val="90000"/>
              </a:lnSpc>
              <a:buFont typeface="Wingdings" pitchFamily="2" charset="2"/>
              <a:buNone/>
            </a:pPr>
            <a:r>
              <a:rPr lang="en-GB" altLang="en-US" sz="2200" b="1" dirty="0"/>
              <a:t>     MS</a:t>
            </a:r>
            <a:r>
              <a:rPr lang="en-GB" altLang="en-US" sz="2200" dirty="0"/>
              <a:t> – Cognition modification, increased self-efficacy/self confidence</a:t>
            </a:r>
          </a:p>
          <a:p>
            <a:pPr eaLnBrk="1" hangingPunct="1">
              <a:lnSpc>
                <a:spcPct val="90000"/>
              </a:lnSpc>
            </a:pPr>
            <a:endParaRPr lang="en-GB" altLang="en-US" sz="2400" dirty="0"/>
          </a:p>
          <a:p>
            <a:pPr eaLnBrk="1" hangingPunct="1">
              <a:lnSpc>
                <a:spcPct val="90000"/>
              </a:lnSpc>
            </a:pPr>
            <a:endParaRPr lang="en-GB" altLang="en-US" sz="1800" b="1" i="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4" name="Rectangle 14353">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338" name="Rectangle 2">
            <a:extLst>
              <a:ext uri="{FF2B5EF4-FFF2-40B4-BE49-F238E27FC236}">
                <a16:creationId xmlns:a16="http://schemas.microsoft.com/office/drawing/2014/main" id="{67552F1F-6A9F-8840-1580-DB04AF66CDF6}"/>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a:solidFill>
                  <a:schemeClr val="tx1">
                    <a:lumMod val="85000"/>
                    <a:lumOff val="15000"/>
                  </a:schemeClr>
                </a:solidFill>
              </a:rPr>
              <a:t>Why Use Imagery?? What are the effects – justification for it’s use.</a:t>
            </a:r>
            <a:endParaRPr lang="en-US" altLang="en-US">
              <a:solidFill>
                <a:schemeClr val="tx1">
                  <a:lumMod val="85000"/>
                  <a:lumOff val="15000"/>
                </a:schemeClr>
              </a:solidFill>
            </a:endParaRPr>
          </a:p>
        </p:txBody>
      </p:sp>
      <p:sp>
        <p:nvSpPr>
          <p:cNvPr id="14355" name="Rectangle 14354">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4356" name="Straight Connector 1435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339" name="Rectangle 3">
            <a:extLst>
              <a:ext uri="{FF2B5EF4-FFF2-40B4-BE49-F238E27FC236}">
                <a16:creationId xmlns:a16="http://schemas.microsoft.com/office/drawing/2014/main" id="{37935A5B-AF87-A90F-585D-1824E7D56E62}"/>
              </a:ext>
            </a:extLst>
          </p:cNvPr>
          <p:cNvSpPr>
            <a:spLocks noGrp="1" noChangeArrowheads="1"/>
          </p:cNvSpPr>
          <p:nvPr>
            <p:ph idx="1"/>
          </p:nvPr>
        </p:nvSpPr>
        <p:spPr>
          <a:xfrm>
            <a:off x="3966921" y="864108"/>
            <a:ext cx="4433008" cy="5120640"/>
          </a:xfrm>
        </p:spPr>
        <p:txBody>
          <a:bodyPr>
            <a:normAutofit/>
          </a:bodyPr>
          <a:lstStyle/>
          <a:p>
            <a:pPr eaLnBrk="1" hangingPunct="1"/>
            <a:r>
              <a:rPr lang="en-GB" altLang="en-US" sz="1600"/>
              <a:t>Helps the learning of new skills: Cognitive phases of learning, imagery is a cognitive activity etc. (Hall, 2001).</a:t>
            </a:r>
          </a:p>
          <a:p>
            <a:pPr eaLnBrk="1" hangingPunct="1">
              <a:buFont typeface="Wingdings" pitchFamily="2" charset="2"/>
              <a:buNone/>
            </a:pPr>
            <a:endParaRPr lang="en-GB" altLang="en-US" sz="1600"/>
          </a:p>
          <a:p>
            <a:pPr eaLnBrk="1" hangingPunct="1"/>
            <a:r>
              <a:rPr lang="en-GB" altLang="en-US" sz="1600"/>
              <a:t>Confidence - Imagining yourself doing something well helps with a positive mental state</a:t>
            </a:r>
          </a:p>
          <a:p>
            <a:pPr eaLnBrk="1" hangingPunct="1">
              <a:buFont typeface="Wingdings" pitchFamily="2" charset="2"/>
              <a:buNone/>
            </a:pPr>
            <a:endParaRPr lang="en-GB" altLang="en-US" sz="1600"/>
          </a:p>
          <a:p>
            <a:pPr eaLnBrk="1" hangingPunct="1"/>
            <a:r>
              <a:rPr lang="en-GB" altLang="en-US" sz="1600"/>
              <a:t>Imagine yourself being successful and it adds to your belief and confidence in success (Performance accomplishments, vicarious experience self-efficacy theory etc)</a:t>
            </a:r>
          </a:p>
          <a:p>
            <a:pPr eaLnBrk="1" hangingPunct="1">
              <a:buFont typeface="Wingdings" pitchFamily="2" charset="2"/>
              <a:buNone/>
            </a:pPr>
            <a:endParaRPr lang="en-GB" altLang="en-US" sz="1600"/>
          </a:p>
          <a:p>
            <a:pPr eaLnBrk="1" hangingPunct="1"/>
            <a:r>
              <a:rPr lang="en-GB" altLang="en-US" sz="1600"/>
              <a:t>Planning – helps you work out skill sequences and make use of new skills</a:t>
            </a:r>
          </a:p>
          <a:p>
            <a:pPr eaLnBrk="1" hangingPunct="1"/>
            <a:r>
              <a:rPr lang="en-GB" altLang="en-US" sz="1600"/>
              <a:t>Develop and test new strategies outside performance environment</a:t>
            </a:r>
            <a:endParaRPr lang="en-US" altLang="en-US" sz="1600"/>
          </a:p>
        </p:txBody>
      </p:sp>
      <p:sp>
        <p:nvSpPr>
          <p:cNvPr id="14357" name="Rectangle 1435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7396E77-923B-6F4B-BF8C-1DE7DC1A6C6F}"/>
              </a:ext>
            </a:extLst>
          </p:cNvPr>
          <p:cNvSpPr>
            <a:spLocks noGrp="1" noChangeArrowheads="1"/>
          </p:cNvSpPr>
          <p:nvPr>
            <p:ph type="title"/>
          </p:nvPr>
        </p:nvSpPr>
        <p:spPr>
          <a:xfrm>
            <a:off x="0" y="1988840"/>
            <a:ext cx="2663775" cy="806450"/>
          </a:xfrm>
        </p:spPr>
        <p:txBody>
          <a:bodyPr>
            <a:normAutofit fontScale="90000"/>
          </a:bodyPr>
          <a:lstStyle/>
          <a:p>
            <a:pPr eaLnBrk="1" hangingPunct="1"/>
            <a:r>
              <a:rPr lang="en-GB" altLang="en-US" b="1" u="sng" dirty="0"/>
              <a:t>Uses of imagery</a:t>
            </a:r>
            <a:endParaRPr lang="en-GB" altLang="en-US" dirty="0"/>
          </a:p>
        </p:txBody>
      </p:sp>
      <p:sp>
        <p:nvSpPr>
          <p:cNvPr id="15363" name="Rectangle 3">
            <a:extLst>
              <a:ext uri="{FF2B5EF4-FFF2-40B4-BE49-F238E27FC236}">
                <a16:creationId xmlns:a16="http://schemas.microsoft.com/office/drawing/2014/main" id="{C210821A-1CAA-554A-856D-C91207D41CF9}"/>
              </a:ext>
            </a:extLst>
          </p:cNvPr>
          <p:cNvSpPr>
            <a:spLocks noGrp="1" noChangeArrowheads="1"/>
          </p:cNvSpPr>
          <p:nvPr>
            <p:ph type="body" sz="half" idx="1"/>
          </p:nvPr>
        </p:nvSpPr>
        <p:spPr>
          <a:xfrm>
            <a:off x="3059832" y="260649"/>
            <a:ext cx="5184056" cy="6408440"/>
          </a:xfrm>
        </p:spPr>
        <p:txBody>
          <a:bodyPr/>
          <a:lstStyle/>
          <a:p>
            <a:pPr eaLnBrk="1" hangingPunct="1">
              <a:lnSpc>
                <a:spcPct val="80000"/>
              </a:lnSpc>
            </a:pPr>
            <a:r>
              <a:rPr lang="en-GB" altLang="en-US" dirty="0"/>
              <a:t>Skill learning and practice (best used with physical practice)</a:t>
            </a:r>
          </a:p>
          <a:p>
            <a:pPr eaLnBrk="1" hangingPunct="1">
              <a:lnSpc>
                <a:spcPct val="80000"/>
              </a:lnSpc>
            </a:pPr>
            <a:r>
              <a:rPr lang="en-GB" altLang="en-US" dirty="0"/>
              <a:t>Strategy learning/practice</a:t>
            </a:r>
          </a:p>
          <a:p>
            <a:pPr eaLnBrk="1" hangingPunct="1">
              <a:lnSpc>
                <a:spcPct val="80000"/>
              </a:lnSpc>
            </a:pPr>
            <a:r>
              <a:rPr lang="en-GB" altLang="en-US" dirty="0"/>
              <a:t>Review/error recovery</a:t>
            </a:r>
          </a:p>
          <a:p>
            <a:pPr eaLnBrk="1" hangingPunct="1">
              <a:lnSpc>
                <a:spcPct val="80000"/>
              </a:lnSpc>
            </a:pPr>
            <a:r>
              <a:rPr lang="en-GB" altLang="en-US" dirty="0"/>
              <a:t>Anxiety reduction/control</a:t>
            </a:r>
          </a:p>
          <a:p>
            <a:pPr eaLnBrk="1" hangingPunct="1">
              <a:lnSpc>
                <a:spcPct val="80000"/>
              </a:lnSpc>
            </a:pPr>
            <a:r>
              <a:rPr lang="en-GB" altLang="en-US" dirty="0"/>
              <a:t>Building confidence</a:t>
            </a:r>
          </a:p>
          <a:p>
            <a:pPr eaLnBrk="1" hangingPunct="1">
              <a:lnSpc>
                <a:spcPct val="80000"/>
              </a:lnSpc>
            </a:pPr>
            <a:r>
              <a:rPr lang="en-GB" altLang="en-US" dirty="0"/>
              <a:t>Injury rehabilitation</a:t>
            </a:r>
          </a:p>
          <a:p>
            <a:pPr eaLnBrk="1" hangingPunct="1">
              <a:lnSpc>
                <a:spcPct val="80000"/>
              </a:lnSpc>
            </a:pPr>
            <a:r>
              <a:rPr lang="en-GB" altLang="en-US" dirty="0"/>
              <a:t>Pre-performance routines</a:t>
            </a:r>
          </a:p>
          <a:p>
            <a:pPr eaLnBrk="1" hangingPunct="1">
              <a:lnSpc>
                <a:spcPct val="80000"/>
              </a:lnSpc>
            </a:pPr>
            <a:r>
              <a:rPr lang="en-GB" altLang="en-US" dirty="0"/>
              <a:t>Self-awareness</a:t>
            </a:r>
          </a:p>
          <a:p>
            <a:pPr eaLnBrk="1" hangingPunct="1">
              <a:lnSpc>
                <a:spcPct val="80000"/>
              </a:lnSpc>
            </a:pPr>
            <a:r>
              <a:rPr lang="en-GB" altLang="en-US" dirty="0"/>
              <a:t>Motivational properties</a:t>
            </a:r>
          </a:p>
        </p:txBody>
      </p:sp>
      <p:pic>
        <p:nvPicPr>
          <p:cNvPr id="15364" name="Picture 5" descr="broken-leg">
            <a:hlinkClick r:id="rId3"/>
            <a:extLst>
              <a:ext uri="{FF2B5EF4-FFF2-40B4-BE49-F238E27FC236}">
                <a16:creationId xmlns:a16="http://schemas.microsoft.com/office/drawing/2014/main" id="{91B22EDB-03DC-F2FD-7D55-0B8E3583DB8D}"/>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a:xfrm>
            <a:off x="6897688" y="4186162"/>
            <a:ext cx="1346200" cy="1790700"/>
          </a:xfr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2" name="Rectangle 1639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386" name="Rectangle 2">
            <a:extLst>
              <a:ext uri="{FF2B5EF4-FFF2-40B4-BE49-F238E27FC236}">
                <a16:creationId xmlns:a16="http://schemas.microsoft.com/office/drawing/2014/main" id="{984EC7C0-45C4-0C91-5C48-86936C530429}"/>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a:solidFill>
                  <a:schemeClr val="tx1">
                    <a:lumMod val="85000"/>
                    <a:lumOff val="15000"/>
                  </a:schemeClr>
                </a:solidFill>
              </a:rPr>
              <a:t>Imagery Effects </a:t>
            </a:r>
            <a:endParaRPr lang="en-US" altLang="en-US">
              <a:solidFill>
                <a:schemeClr val="tx1">
                  <a:lumMod val="85000"/>
                  <a:lumOff val="15000"/>
                </a:schemeClr>
              </a:solidFill>
            </a:endParaRPr>
          </a:p>
        </p:txBody>
      </p:sp>
      <p:sp>
        <p:nvSpPr>
          <p:cNvPr id="16394" name="Rectangle 1639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6396" name="Straight Connector 1639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6387" name="Rectangle 3">
            <a:extLst>
              <a:ext uri="{FF2B5EF4-FFF2-40B4-BE49-F238E27FC236}">
                <a16:creationId xmlns:a16="http://schemas.microsoft.com/office/drawing/2014/main" id="{1F9AE1EF-99CF-86B6-4E5B-D083D17497D4}"/>
              </a:ext>
            </a:extLst>
          </p:cNvPr>
          <p:cNvSpPr>
            <a:spLocks noGrp="1" noChangeArrowheads="1"/>
          </p:cNvSpPr>
          <p:nvPr>
            <p:ph idx="1"/>
          </p:nvPr>
        </p:nvSpPr>
        <p:spPr>
          <a:xfrm>
            <a:off x="3966921" y="864108"/>
            <a:ext cx="4433008" cy="5120640"/>
          </a:xfrm>
        </p:spPr>
        <p:txBody>
          <a:bodyPr>
            <a:normAutofit/>
          </a:bodyPr>
          <a:lstStyle/>
          <a:p>
            <a:pPr eaLnBrk="1" hangingPunct="1"/>
            <a:r>
              <a:rPr lang="en-GB" altLang="en-US" dirty="0"/>
              <a:t>Imagine what you would do if something went wrong</a:t>
            </a:r>
          </a:p>
          <a:p>
            <a:pPr eaLnBrk="1" hangingPunct="1"/>
            <a:r>
              <a:rPr lang="en-GB" altLang="en-US" dirty="0"/>
              <a:t>Movement control – practise a task without moving </a:t>
            </a:r>
          </a:p>
          <a:p>
            <a:pPr eaLnBrk="1" hangingPunct="1"/>
            <a:r>
              <a:rPr lang="en-GB" altLang="en-US" dirty="0"/>
              <a:t>Rehearse at different speeds and slow things down or speed them up! (temporal pacing)		</a:t>
            </a:r>
          </a:p>
          <a:p>
            <a:pPr eaLnBrk="1" hangingPunct="1">
              <a:buFont typeface="Wingdings" pitchFamily="2" charset="2"/>
              <a:buNone/>
            </a:pPr>
            <a:r>
              <a:rPr lang="en-GB" altLang="en-US" dirty="0"/>
              <a:t>				</a:t>
            </a:r>
            <a:endParaRPr lang="en-US" altLang="en-US" dirty="0"/>
          </a:p>
        </p:txBody>
      </p:sp>
      <p:sp>
        <p:nvSpPr>
          <p:cNvPr id="16398" name="Rectangle 1639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410" name="Rectangle 2">
            <a:extLst>
              <a:ext uri="{FF2B5EF4-FFF2-40B4-BE49-F238E27FC236}">
                <a16:creationId xmlns:a16="http://schemas.microsoft.com/office/drawing/2014/main" id="{07981D3E-20D6-30F7-46A9-2871049E67DE}"/>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b="1" u="sng">
                <a:solidFill>
                  <a:schemeClr val="tx1">
                    <a:lumMod val="85000"/>
                    <a:lumOff val="15000"/>
                  </a:schemeClr>
                </a:solidFill>
              </a:rPr>
              <a:t>Imagery Research</a:t>
            </a:r>
            <a:br>
              <a:rPr lang="en-GB" altLang="en-US" b="1" u="sng">
                <a:solidFill>
                  <a:schemeClr val="tx1">
                    <a:lumMod val="85000"/>
                    <a:lumOff val="15000"/>
                  </a:schemeClr>
                </a:solidFill>
              </a:rPr>
            </a:br>
            <a:r>
              <a:rPr lang="en-GB" altLang="en-US" b="1">
                <a:solidFill>
                  <a:schemeClr val="tx1">
                    <a:lumMod val="85000"/>
                    <a:lumOff val="15000"/>
                  </a:schemeClr>
                </a:solidFill>
              </a:rPr>
              <a:t>Mental Practice Studies</a:t>
            </a:r>
          </a:p>
        </p:txBody>
      </p:sp>
      <p:sp>
        <p:nvSpPr>
          <p:cNvPr id="17418" name="Rectangle 17417">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7420" name="Straight Connector 17419">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411" name="Rectangle 3">
            <a:extLst>
              <a:ext uri="{FF2B5EF4-FFF2-40B4-BE49-F238E27FC236}">
                <a16:creationId xmlns:a16="http://schemas.microsoft.com/office/drawing/2014/main" id="{E44AEF52-24CD-41CC-616C-C7C3D1F613DD}"/>
              </a:ext>
            </a:extLst>
          </p:cNvPr>
          <p:cNvSpPr>
            <a:spLocks noGrp="1" noChangeArrowheads="1"/>
          </p:cNvSpPr>
          <p:nvPr>
            <p:ph idx="1"/>
          </p:nvPr>
        </p:nvSpPr>
        <p:spPr>
          <a:xfrm>
            <a:off x="3966921" y="864108"/>
            <a:ext cx="4433008" cy="5120640"/>
          </a:xfrm>
        </p:spPr>
        <p:txBody>
          <a:bodyPr>
            <a:normAutofit/>
          </a:bodyPr>
          <a:lstStyle/>
          <a:p>
            <a:pPr eaLnBrk="1" hangingPunct="1">
              <a:buFont typeface="Wingdings" pitchFamily="2" charset="2"/>
              <a:buNone/>
            </a:pPr>
            <a:r>
              <a:rPr lang="en-GB" altLang="en-US" b="1" dirty="0"/>
              <a:t>Weinberg (1981) review.</a:t>
            </a:r>
            <a:endParaRPr lang="en-GB" altLang="en-US"/>
          </a:p>
          <a:p>
            <a:pPr eaLnBrk="1" hangingPunct="1"/>
            <a:r>
              <a:rPr lang="en-GB" altLang="en-US" dirty="0"/>
              <a:t>Meta-analysis of 60 studies (Feltz &amp; Landers, 1983) effect size of 0.48</a:t>
            </a:r>
            <a:endParaRPr lang="en-GB" altLang="en-US" b="1" i="1"/>
          </a:p>
          <a:p>
            <a:pPr eaLnBrk="1" hangingPunct="1"/>
            <a:endParaRPr lang="en-GB" altLang="en-US" b="1" i="1"/>
          </a:p>
          <a:p>
            <a:pPr eaLnBrk="1" hangingPunct="1"/>
            <a:r>
              <a:rPr lang="en-GB" altLang="en-US" b="1" i="1" dirty="0"/>
              <a:t>Mental practice better than no practice</a:t>
            </a:r>
            <a:endParaRPr lang="en-GB" altLang="en-US" b="1" i="1"/>
          </a:p>
          <a:p>
            <a:pPr eaLnBrk="1" hangingPunct="1"/>
            <a:r>
              <a:rPr lang="en-GB" altLang="en-US" dirty="0"/>
              <a:t>Physical practice superior to mental practice but combination of two the best - Traditional approach…</a:t>
            </a:r>
            <a:endParaRPr lang="en-GB" altLang="en-US"/>
          </a:p>
          <a:p>
            <a:pPr eaLnBrk="1" hangingPunct="1"/>
            <a:endParaRPr lang="en-GB" altLang="en-US"/>
          </a:p>
          <a:p>
            <a:pPr eaLnBrk="1" hangingPunct="1"/>
            <a:r>
              <a:rPr lang="en-GB" altLang="en-US" b="1" i="1" dirty="0"/>
              <a:t>Higher skilled athletes benefit more from use</a:t>
            </a:r>
            <a:endParaRPr lang="en-GB" altLang="en-US" b="1" i="1"/>
          </a:p>
        </p:txBody>
      </p:sp>
      <p:sp>
        <p:nvSpPr>
          <p:cNvPr id="17422" name="Rectangle 17421">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434" name="Rectangle 2">
            <a:extLst>
              <a:ext uri="{FF2B5EF4-FFF2-40B4-BE49-F238E27FC236}">
                <a16:creationId xmlns:a16="http://schemas.microsoft.com/office/drawing/2014/main" id="{0F93D314-A5D0-7FC8-4BD2-F70E4ADE9330}"/>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u="sng">
                <a:solidFill>
                  <a:schemeClr val="tx1">
                    <a:lumMod val="85000"/>
                    <a:lumOff val="15000"/>
                  </a:schemeClr>
                </a:solidFill>
              </a:rPr>
              <a:t>Imagery Intervention Studies</a:t>
            </a:r>
            <a:endParaRPr lang="en-GB" altLang="en-US" b="1" u="sng">
              <a:solidFill>
                <a:schemeClr val="tx1">
                  <a:lumMod val="85000"/>
                  <a:lumOff val="15000"/>
                </a:schemeClr>
              </a:solidFill>
            </a:endParaRPr>
          </a:p>
        </p:txBody>
      </p:sp>
      <p:sp>
        <p:nvSpPr>
          <p:cNvPr id="18442" name="Rectangle 18441">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8444" name="Straight Connector 18443">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8435" name="Rectangle 3">
            <a:extLst>
              <a:ext uri="{FF2B5EF4-FFF2-40B4-BE49-F238E27FC236}">
                <a16:creationId xmlns:a16="http://schemas.microsoft.com/office/drawing/2014/main" id="{1D6E192A-786B-098D-5F7F-4A94B009ADF8}"/>
              </a:ext>
            </a:extLst>
          </p:cNvPr>
          <p:cNvSpPr>
            <a:spLocks noGrp="1" noChangeArrowheads="1"/>
          </p:cNvSpPr>
          <p:nvPr>
            <p:ph idx="1"/>
          </p:nvPr>
        </p:nvSpPr>
        <p:spPr>
          <a:xfrm>
            <a:off x="3966921" y="864108"/>
            <a:ext cx="4433008" cy="5120640"/>
          </a:xfrm>
        </p:spPr>
        <p:txBody>
          <a:bodyPr>
            <a:normAutofit/>
          </a:bodyPr>
          <a:lstStyle/>
          <a:p>
            <a:pPr eaLnBrk="1" hangingPunct="1"/>
            <a:r>
              <a:rPr lang="en-GB" altLang="en-US"/>
              <a:t>Imagery prior to performance can benefit performance on some tasks (Murphy &amp; Jowdy, 1992)</a:t>
            </a:r>
          </a:p>
          <a:p>
            <a:pPr eaLnBrk="1" hangingPunct="1"/>
            <a:r>
              <a:rPr lang="en-GB" altLang="en-US"/>
              <a:t>Research </a:t>
            </a:r>
            <a:r>
              <a:rPr lang="en-GB" altLang="en-US" b="1" i="1"/>
              <a:t>describes</a:t>
            </a:r>
            <a:r>
              <a:rPr lang="en-GB" altLang="en-US"/>
              <a:t> but fails to </a:t>
            </a:r>
            <a:r>
              <a:rPr lang="en-GB" altLang="en-US" b="1" i="1"/>
              <a:t>explain</a:t>
            </a:r>
            <a:r>
              <a:rPr lang="en-GB" altLang="en-US"/>
              <a:t> why imagery works</a:t>
            </a:r>
          </a:p>
          <a:p>
            <a:pPr eaLnBrk="1" hangingPunct="1"/>
            <a:r>
              <a:rPr lang="en-GB" altLang="en-US"/>
              <a:t>What type of imagery is best?</a:t>
            </a:r>
          </a:p>
          <a:p>
            <a:pPr eaLnBrk="1" hangingPunct="1"/>
            <a:r>
              <a:rPr lang="en-GB" altLang="en-US"/>
              <a:t>Quality and control of imagery (vividness and controllability)</a:t>
            </a:r>
          </a:p>
          <a:p>
            <a:pPr eaLnBrk="1" hangingPunct="1"/>
            <a:r>
              <a:rPr lang="en-GB" altLang="en-US"/>
              <a:t>Use of imagery in control group?!</a:t>
            </a:r>
          </a:p>
          <a:p>
            <a:pPr eaLnBrk="1" hangingPunct="1">
              <a:buFont typeface="Wingdings" pitchFamily="2" charset="2"/>
              <a:buNone/>
            </a:pPr>
            <a:endParaRPr lang="en-GB" altLang="en-US"/>
          </a:p>
          <a:p>
            <a:pPr eaLnBrk="1" hangingPunct="1"/>
            <a:r>
              <a:rPr lang="en-GB" altLang="en-US"/>
              <a:t>Measurement issues (MIQ, VMIQ, SIQ)</a:t>
            </a:r>
          </a:p>
          <a:p>
            <a:pPr eaLnBrk="1" hangingPunct="1"/>
            <a:r>
              <a:rPr lang="en-GB" altLang="en-US" b="1"/>
              <a:t>Internal and external perspectives?</a:t>
            </a:r>
          </a:p>
          <a:p>
            <a:pPr eaLnBrk="1" hangingPunct="1"/>
            <a:r>
              <a:rPr lang="en-GB" altLang="en-US"/>
              <a:t>Single-subject designs (Shambrook &amp; Bull, 1996)</a:t>
            </a:r>
          </a:p>
        </p:txBody>
      </p:sp>
      <p:sp>
        <p:nvSpPr>
          <p:cNvPr id="18446" name="Rectangle 18445">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6" name="Rectangle 19465">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9468" name="Rectangle 19467">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9470" name="Rectangle 19469">
            <a:extLst>
              <a:ext uri="{FF2B5EF4-FFF2-40B4-BE49-F238E27FC236}">
                <a16:creationId xmlns:a16="http://schemas.microsoft.com/office/drawing/2014/main" id="{47BA6B54-FD0C-4B20-816F-3B6BEEA1D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2" name="Rectangle 19471">
            <a:extLst>
              <a:ext uri="{FF2B5EF4-FFF2-40B4-BE49-F238E27FC236}">
                <a16:creationId xmlns:a16="http://schemas.microsoft.com/office/drawing/2014/main" id="{CE90C7AB-40E9-481F-980A-EDD19EFF3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4206191"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9458" name="Rectangle 2">
            <a:extLst>
              <a:ext uri="{FF2B5EF4-FFF2-40B4-BE49-F238E27FC236}">
                <a16:creationId xmlns:a16="http://schemas.microsoft.com/office/drawing/2014/main" id="{AFD2BD19-D47E-A449-044B-9A32B36C8315}"/>
              </a:ext>
            </a:extLst>
          </p:cNvPr>
          <p:cNvSpPr>
            <a:spLocks noGrp="1" noChangeArrowheads="1"/>
          </p:cNvSpPr>
          <p:nvPr>
            <p:ph type="title"/>
          </p:nvPr>
        </p:nvSpPr>
        <p:spPr>
          <a:xfrm>
            <a:off x="216936" y="1123837"/>
            <a:ext cx="3749222" cy="1255469"/>
          </a:xfrm>
        </p:spPr>
        <p:txBody>
          <a:bodyPr vert="horz" lIns="91440" tIns="45720" rIns="91440" bIns="45720" rtlCol="0" anchor="ctr">
            <a:normAutofit/>
          </a:bodyPr>
          <a:lstStyle/>
          <a:p>
            <a:r>
              <a:rPr lang="en-US" altLang="en-US" sz="3600" u="sng"/>
              <a:t>Successful v Unsuccessful</a:t>
            </a:r>
            <a:endParaRPr lang="en-US" altLang="en-US" sz="3600" b="1" u="sng"/>
          </a:p>
        </p:txBody>
      </p:sp>
      <p:sp>
        <p:nvSpPr>
          <p:cNvPr id="19459" name="Rectangle 3">
            <a:extLst>
              <a:ext uri="{FF2B5EF4-FFF2-40B4-BE49-F238E27FC236}">
                <a16:creationId xmlns:a16="http://schemas.microsoft.com/office/drawing/2014/main" id="{AED88935-B521-210F-B44B-514625312AC6}"/>
              </a:ext>
            </a:extLst>
          </p:cNvPr>
          <p:cNvSpPr>
            <a:spLocks noGrp="1" noChangeArrowheads="1"/>
          </p:cNvSpPr>
          <p:nvPr>
            <p:ph type="body" sz="half" idx="1"/>
          </p:nvPr>
        </p:nvSpPr>
        <p:spPr>
          <a:xfrm>
            <a:off x="216936" y="2510395"/>
            <a:ext cx="3749222" cy="3274586"/>
          </a:xfrm>
        </p:spPr>
        <p:txBody>
          <a:bodyPr vert="horz" lIns="91440" tIns="45720" rIns="91440" bIns="45720" rtlCol="0" anchor="t">
            <a:normAutofit/>
          </a:bodyPr>
          <a:lstStyle/>
          <a:p>
            <a:r>
              <a:rPr lang="en-US" altLang="en-US" sz="1300">
                <a:solidFill>
                  <a:srgbClr val="FFFFFF"/>
                </a:solidFill>
              </a:rPr>
              <a:t>Psychological comparisons of successful vs. unsuccessful.</a:t>
            </a:r>
          </a:p>
          <a:p>
            <a:r>
              <a:rPr lang="en-US" altLang="en-US" sz="1300">
                <a:solidFill>
                  <a:srgbClr val="FFFFFF"/>
                </a:solidFill>
              </a:rPr>
              <a:t>Mahoney and Avener (1977) n=13 male gymnasts – US Olympic team 1976 (n=6)</a:t>
            </a:r>
            <a:endParaRPr lang="en-US" altLang="en-US" sz="1300">
              <a:solidFill>
                <a:srgbClr val="FFFFFF"/>
              </a:solidFill>
              <a:sym typeface="Symbol" pitchFamily="2" charset="2"/>
            </a:endParaRPr>
          </a:p>
          <a:p>
            <a:r>
              <a:rPr lang="en-US" altLang="en-US" sz="1300">
                <a:solidFill>
                  <a:srgbClr val="FFFFFF"/>
                </a:solidFill>
                <a:sym typeface="Symbol" pitchFamily="2" charset="2"/>
              </a:rPr>
              <a:t></a:t>
            </a:r>
            <a:r>
              <a:rPr lang="en-US" altLang="en-US" sz="1300">
                <a:solidFill>
                  <a:srgbClr val="FFFFFF"/>
                </a:solidFill>
              </a:rPr>
              <a:t>  Higher levels of self-cof., gymnastic dreams, internal perf. imagery V’s external imagery.</a:t>
            </a:r>
          </a:p>
          <a:p>
            <a:r>
              <a:rPr lang="en-US" altLang="en-US" sz="1300">
                <a:solidFill>
                  <a:srgbClr val="FFFFFF"/>
                </a:solidFill>
              </a:rPr>
              <a:t>Subsequent research – differences between qualifiers and non-qualifiers, predictors of success over season.</a:t>
            </a:r>
          </a:p>
          <a:p>
            <a:r>
              <a:rPr lang="en-US" altLang="en-US" sz="1300">
                <a:solidFill>
                  <a:srgbClr val="FFFFFF"/>
                </a:solidFill>
              </a:rPr>
              <a:t>Findings </a:t>
            </a:r>
            <a:r>
              <a:rPr lang="en-US" altLang="en-US" sz="1300" b="1">
                <a:solidFill>
                  <a:srgbClr val="FFFFFF"/>
                </a:solidFill>
              </a:rPr>
              <a:t>generally distinguished successful from less successful performers</a:t>
            </a:r>
            <a:r>
              <a:rPr lang="en-US" altLang="en-US" sz="1300">
                <a:solidFill>
                  <a:srgbClr val="FFFFFF"/>
                </a:solidFill>
              </a:rPr>
              <a:t> – but some contradictions.</a:t>
            </a:r>
          </a:p>
        </p:txBody>
      </p:sp>
      <p:sp>
        <p:nvSpPr>
          <p:cNvPr id="19474" name="Rectangle 19473">
            <a:extLst>
              <a:ext uri="{FF2B5EF4-FFF2-40B4-BE49-F238E27FC236}">
                <a16:creationId xmlns:a16="http://schemas.microsoft.com/office/drawing/2014/main" id="{23ADD3AA-6CC0-4B1A-B4A3-98AD78A1E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4122" y="758952"/>
            <a:ext cx="2132198" cy="3191490"/>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1" name="Picture 8" descr="zam00og3v_mc1">
            <a:hlinkClick r:id="rId3"/>
            <a:extLst>
              <a:ext uri="{FF2B5EF4-FFF2-40B4-BE49-F238E27FC236}">
                <a16:creationId xmlns:a16="http://schemas.microsoft.com/office/drawing/2014/main" id="{56B55B9B-2262-30E8-DD9E-9E5CA6A92305}"/>
              </a:ext>
            </a:extLst>
          </p:cNvPr>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tretch>
            <a:fillRect/>
          </a:stretch>
        </p:blipFill>
        <p:spPr>
          <a:xfrm>
            <a:off x="4696877" y="1295886"/>
            <a:ext cx="1926688" cy="2117621"/>
          </a:xfrm>
          <a:prstGeom prst="rect">
            <a:avLst/>
          </a:prstGeom>
        </p:spPr>
      </p:pic>
      <p:sp>
        <p:nvSpPr>
          <p:cNvPr id="19476" name="Rectangle 19475">
            <a:extLst>
              <a:ext uri="{FF2B5EF4-FFF2-40B4-BE49-F238E27FC236}">
                <a16:creationId xmlns:a16="http://schemas.microsoft.com/office/drawing/2014/main" id="{A73D5959-733D-49EB-9C7B-0B65AD3B9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8439" y="758952"/>
            <a:ext cx="1797494" cy="18309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78" name="Rectangle 19477">
            <a:extLst>
              <a:ext uri="{FF2B5EF4-FFF2-40B4-BE49-F238E27FC236}">
                <a16:creationId xmlns:a16="http://schemas.microsoft.com/office/drawing/2014/main" id="{670FE657-E905-4F80-9A98-9FAC75EAC2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9114" y="4090151"/>
            <a:ext cx="2127206" cy="199975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80" name="Rectangle 19479">
            <a:extLst>
              <a:ext uri="{FF2B5EF4-FFF2-40B4-BE49-F238E27FC236}">
                <a16:creationId xmlns:a16="http://schemas.microsoft.com/office/drawing/2014/main" id="{5296173E-160F-42EA-B0C9-8E2804C9A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8439" y="2722807"/>
            <a:ext cx="1797494" cy="3367097"/>
          </a:xfrm>
          <a:prstGeom prst="rect">
            <a:avLst/>
          </a:prstGeom>
          <a:solidFill>
            <a:srgbClr val="FFFFFF"/>
          </a:solidFill>
          <a:ln w="66675" cmpd="sng">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0" name="Picture 5" descr="756-0118">
            <a:hlinkClick r:id="rId5"/>
            <a:extLst>
              <a:ext uri="{FF2B5EF4-FFF2-40B4-BE49-F238E27FC236}">
                <a16:creationId xmlns:a16="http://schemas.microsoft.com/office/drawing/2014/main" id="{6DDBCCDA-7C44-B164-3D31-02256674930E}"/>
              </a:ext>
            </a:extLst>
          </p:cNvPr>
          <p:cNvPicPr>
            <a:picLocks noGrp="1" noChangeAspect="1" noChangeArrowheads="1"/>
          </p:cNvPicPr>
          <p:nvPr>
            <p:ph sz="quarter" idx="2"/>
          </p:nvPr>
        </p:nvPicPr>
        <p:blipFill>
          <a:blip r:embed="rId6">
            <a:extLst>
              <a:ext uri="{28A0092B-C50C-407E-A947-70E740481C1C}">
                <a14:useLocalDpi xmlns:a14="http://schemas.microsoft.com/office/drawing/2010/main" val="0"/>
              </a:ext>
            </a:extLst>
          </a:blip>
          <a:stretch>
            <a:fillRect/>
          </a:stretch>
        </p:blipFill>
        <p:spPr>
          <a:xfrm>
            <a:off x="6921129" y="3150603"/>
            <a:ext cx="1592114" cy="2511503"/>
          </a:xfrm>
          <a:prstGeom prst="rect">
            <a:avLst/>
          </a:prstGeom>
        </p:spPr>
      </p:pic>
      <p:sp>
        <p:nvSpPr>
          <p:cNvPr id="19482" name="Rectangle 19481">
            <a:extLst>
              <a:ext uri="{FF2B5EF4-FFF2-40B4-BE49-F238E27FC236}">
                <a16:creationId xmlns:a16="http://schemas.microsoft.com/office/drawing/2014/main" id="{85FD8413-571F-456D-BB62-4C204826E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2142" y="757325"/>
            <a:ext cx="2661858"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46C6CFE6-796E-43B4-0A1B-643E65FDFF90}"/>
              </a:ext>
            </a:extLst>
          </p:cNvPr>
          <p:cNvSpPr>
            <a:spLocks noGrp="1" noChangeArrowheads="1"/>
          </p:cNvSpPr>
          <p:nvPr>
            <p:ph type="title"/>
          </p:nvPr>
        </p:nvSpPr>
        <p:spPr>
          <a:xfrm>
            <a:off x="6671831" y="1123837"/>
            <a:ext cx="2210611" cy="4601183"/>
          </a:xfrm>
        </p:spPr>
        <p:txBody>
          <a:bodyPr>
            <a:normAutofit/>
          </a:bodyPr>
          <a:lstStyle/>
          <a:p>
            <a:pPr eaLnBrk="1" hangingPunct="1"/>
            <a:r>
              <a:rPr lang="en-GB" altLang="en-US" dirty="0"/>
              <a:t>Limitations</a:t>
            </a:r>
          </a:p>
        </p:txBody>
      </p:sp>
      <p:sp>
        <p:nvSpPr>
          <p:cNvPr id="20493" name="Rectangle 20492">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20485" name="Rectangle 3">
            <a:extLst>
              <a:ext uri="{FF2B5EF4-FFF2-40B4-BE49-F238E27FC236}">
                <a16:creationId xmlns:a16="http://schemas.microsoft.com/office/drawing/2014/main" id="{97E670C9-7CBD-A0D9-F7CB-7E9BFBD93C08}"/>
              </a:ext>
            </a:extLst>
          </p:cNvPr>
          <p:cNvGraphicFramePr>
            <a:graphicFrameLocks noGrp="1"/>
          </p:cNvGraphicFramePr>
          <p:nvPr>
            <p:ph idx="1"/>
            <p:extLst>
              <p:ext uri="{D42A27DB-BD31-4B8C-83A1-F6EECF244321}">
                <p14:modId xmlns:p14="http://schemas.microsoft.com/office/powerpoint/2010/main" val="3465945681"/>
              </p:ext>
            </p:extLst>
          </p:nvPr>
        </p:nvGraphicFramePr>
        <p:xfrm>
          <a:off x="649985" y="933854"/>
          <a:ext cx="5470207" cy="50418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7771A90-2337-8482-5F51-9BB2FA21E666}"/>
              </a:ext>
            </a:extLst>
          </p:cNvPr>
          <p:cNvSpPr>
            <a:spLocks noGrp="1" noChangeArrowheads="1"/>
          </p:cNvSpPr>
          <p:nvPr>
            <p:ph type="title"/>
          </p:nvPr>
        </p:nvSpPr>
        <p:spPr>
          <a:xfrm>
            <a:off x="189688" y="1123838"/>
            <a:ext cx="2438095" cy="4601183"/>
          </a:xfrm>
        </p:spPr>
        <p:txBody>
          <a:bodyPr/>
          <a:lstStyle/>
          <a:p>
            <a:r>
              <a:rPr lang="en-GB" altLang="en-US" dirty="0"/>
              <a:t>Imagery Use Measures – Moodle </a:t>
            </a:r>
          </a:p>
        </p:txBody>
      </p:sp>
      <p:sp>
        <p:nvSpPr>
          <p:cNvPr id="21507" name="Rectangle 3">
            <a:extLst>
              <a:ext uri="{FF2B5EF4-FFF2-40B4-BE49-F238E27FC236}">
                <a16:creationId xmlns:a16="http://schemas.microsoft.com/office/drawing/2014/main" id="{61351E42-918F-6584-0852-B01298C66A8F}"/>
              </a:ext>
            </a:extLst>
          </p:cNvPr>
          <p:cNvSpPr>
            <a:spLocks noGrp="1" noChangeArrowheads="1"/>
          </p:cNvSpPr>
          <p:nvPr>
            <p:ph idx="1"/>
          </p:nvPr>
        </p:nvSpPr>
        <p:spPr/>
        <p:txBody>
          <a:bodyPr/>
          <a:lstStyle/>
          <a:p>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0CD945C-FE72-1816-59D8-18B92CBA2E8C}"/>
              </a:ext>
            </a:extLst>
          </p:cNvPr>
          <p:cNvSpPr>
            <a:spLocks noGrp="1" noChangeArrowheads="1"/>
          </p:cNvSpPr>
          <p:nvPr>
            <p:ph type="title"/>
          </p:nvPr>
        </p:nvSpPr>
        <p:spPr>
          <a:xfrm>
            <a:off x="179512" y="2204864"/>
            <a:ext cx="3240980" cy="1063625"/>
          </a:xfrm>
        </p:spPr>
        <p:txBody>
          <a:bodyPr/>
          <a:lstStyle/>
          <a:p>
            <a:pPr eaLnBrk="1" hangingPunct="1"/>
            <a:r>
              <a:rPr lang="en-GB" altLang="en-US" b="1" u="sng" dirty="0"/>
              <a:t>Mediating Variables:</a:t>
            </a:r>
            <a:endParaRPr lang="en-GB" altLang="en-US" dirty="0"/>
          </a:p>
        </p:txBody>
      </p:sp>
      <p:sp>
        <p:nvSpPr>
          <p:cNvPr id="22531" name="Rectangle 3">
            <a:extLst>
              <a:ext uri="{FF2B5EF4-FFF2-40B4-BE49-F238E27FC236}">
                <a16:creationId xmlns:a16="http://schemas.microsoft.com/office/drawing/2014/main" id="{CD67FA60-7FB3-4289-71C0-4234D3B794E6}"/>
              </a:ext>
            </a:extLst>
          </p:cNvPr>
          <p:cNvSpPr>
            <a:spLocks noGrp="1" noChangeArrowheads="1"/>
          </p:cNvSpPr>
          <p:nvPr>
            <p:ph idx="1"/>
          </p:nvPr>
        </p:nvSpPr>
        <p:spPr>
          <a:xfrm>
            <a:off x="2843808" y="1124744"/>
            <a:ext cx="5842992" cy="4824412"/>
          </a:xfrm>
        </p:spPr>
        <p:txBody>
          <a:bodyPr>
            <a:normAutofit fontScale="92500" lnSpcReduction="10000"/>
          </a:bodyPr>
          <a:lstStyle/>
          <a:p>
            <a:pPr marL="812800" indent="-812800" eaLnBrk="1" hangingPunct="1">
              <a:lnSpc>
                <a:spcPct val="90000"/>
              </a:lnSpc>
              <a:buFont typeface="Wingdings" pitchFamily="2" charset="2"/>
              <a:buNone/>
            </a:pPr>
            <a:r>
              <a:rPr lang="en-GB" altLang="en-US" sz="2400" b="1" i="1" dirty="0"/>
              <a:t>1.	Imagery ability</a:t>
            </a:r>
            <a:endParaRPr lang="en-GB" altLang="en-US" sz="2400" dirty="0"/>
          </a:p>
          <a:p>
            <a:pPr marL="812800" indent="-812800" eaLnBrk="1" hangingPunct="1">
              <a:lnSpc>
                <a:spcPct val="90000"/>
              </a:lnSpc>
            </a:pPr>
            <a:r>
              <a:rPr lang="en-GB" altLang="en-US" sz="2400" dirty="0"/>
              <a:t>Good imagery defined by 2 traits</a:t>
            </a:r>
            <a:endParaRPr lang="en-GB" altLang="en-US" sz="2400" b="1" dirty="0"/>
          </a:p>
          <a:p>
            <a:pPr marL="812800" indent="-812800" eaLnBrk="1" hangingPunct="1">
              <a:lnSpc>
                <a:spcPct val="90000"/>
              </a:lnSpc>
              <a:buFont typeface="Wingdings" pitchFamily="2" charset="2"/>
              <a:buNone/>
            </a:pPr>
            <a:r>
              <a:rPr lang="en-GB" altLang="en-US" sz="2400" b="1" dirty="0"/>
              <a:t>Vividness</a:t>
            </a:r>
            <a:r>
              <a:rPr lang="en-GB" altLang="en-US" sz="2400" dirty="0"/>
              <a:t> – clarity, reality</a:t>
            </a:r>
            <a:endParaRPr lang="en-GB" altLang="en-US" sz="2400" b="1" dirty="0"/>
          </a:p>
          <a:p>
            <a:pPr marL="812800" indent="-812800" eaLnBrk="1" hangingPunct="1">
              <a:lnSpc>
                <a:spcPct val="90000"/>
              </a:lnSpc>
              <a:buFont typeface="Wingdings" pitchFamily="2" charset="2"/>
              <a:buNone/>
            </a:pPr>
            <a:r>
              <a:rPr lang="en-GB" altLang="en-US" sz="2400" b="1" dirty="0"/>
              <a:t>Controllability</a:t>
            </a:r>
            <a:r>
              <a:rPr lang="en-GB" altLang="en-US" sz="2400" dirty="0"/>
              <a:t> – ability to influence content</a:t>
            </a:r>
          </a:p>
          <a:p>
            <a:pPr marL="812800" indent="-812800" eaLnBrk="1" hangingPunct="1">
              <a:lnSpc>
                <a:spcPct val="90000"/>
              </a:lnSpc>
              <a:buFont typeface="Wingdings" pitchFamily="2" charset="2"/>
              <a:buNone/>
            </a:pPr>
            <a:endParaRPr lang="en-GB" altLang="en-US" sz="2400" b="1" dirty="0"/>
          </a:p>
          <a:p>
            <a:pPr marL="812800" indent="-812800" eaLnBrk="1" hangingPunct="1">
              <a:lnSpc>
                <a:spcPct val="90000"/>
              </a:lnSpc>
              <a:buFont typeface="Wingdings" pitchFamily="2" charset="2"/>
              <a:buNone/>
            </a:pPr>
            <a:r>
              <a:rPr lang="en-GB" altLang="en-US" sz="2400" b="1" dirty="0"/>
              <a:t>Measures:	</a:t>
            </a:r>
          </a:p>
          <a:p>
            <a:pPr marL="812800" indent="-812800" eaLnBrk="1" hangingPunct="1">
              <a:lnSpc>
                <a:spcPct val="90000"/>
              </a:lnSpc>
              <a:buFont typeface="Wingdings" pitchFamily="2" charset="2"/>
              <a:buNone/>
            </a:pPr>
            <a:r>
              <a:rPr lang="en-GB" altLang="en-US" sz="2400" i="1" dirty="0"/>
              <a:t>Vividness of Imagery Scale, Vividness of Visual Imagery, Movement Imagery Questionnaire</a:t>
            </a:r>
          </a:p>
          <a:p>
            <a:pPr marL="812800" indent="-812800" eaLnBrk="1" hangingPunct="1">
              <a:lnSpc>
                <a:spcPct val="90000"/>
              </a:lnSpc>
              <a:buFont typeface="Wingdings" pitchFamily="2" charset="2"/>
              <a:buNone/>
            </a:pPr>
            <a:endParaRPr lang="en-GB" altLang="en-US" sz="2400" dirty="0"/>
          </a:p>
          <a:p>
            <a:pPr marL="812800" indent="-812800" eaLnBrk="1" hangingPunct="1">
              <a:lnSpc>
                <a:spcPct val="90000"/>
              </a:lnSpc>
              <a:buFont typeface="Wingdings" pitchFamily="2" charset="2"/>
              <a:buNone/>
            </a:pPr>
            <a:r>
              <a:rPr lang="en-GB" altLang="en-US" sz="2400" dirty="0"/>
              <a:t>Large number of individual difference variables affect the conclusions that can be drawn. </a:t>
            </a:r>
          </a:p>
          <a:p>
            <a:pPr marL="812800" indent="-812800" eaLnBrk="1" hangingPunct="1">
              <a:lnSpc>
                <a:spcPct val="90000"/>
              </a:lnSpc>
              <a:buFont typeface="Wingdings" pitchFamily="2" charset="2"/>
              <a:buNone/>
            </a:pPr>
            <a:r>
              <a:rPr lang="en-GB" altLang="en-US" sz="2400" dirty="0">
                <a:solidFill>
                  <a:schemeClr val="tx2"/>
                </a:solidFill>
              </a:rPr>
              <a:t>			E.g. motivation, self-confidence.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7711037E-36B5-D2C6-12F4-1E5E3A76FB65}"/>
              </a:ext>
            </a:extLst>
          </p:cNvPr>
          <p:cNvSpPr>
            <a:spLocks noGrp="1" noChangeArrowheads="1"/>
          </p:cNvSpPr>
          <p:nvPr>
            <p:ph type="title"/>
          </p:nvPr>
        </p:nvSpPr>
        <p:spPr>
          <a:xfrm>
            <a:off x="251520" y="1772816"/>
            <a:ext cx="2232248" cy="1143000"/>
          </a:xfrm>
        </p:spPr>
        <p:txBody>
          <a:bodyPr/>
          <a:lstStyle/>
          <a:p>
            <a:pPr eaLnBrk="1" hangingPunct="1"/>
            <a:r>
              <a:rPr lang="en-GB" altLang="en-US" b="1" i="1" dirty="0"/>
              <a:t>2. Imagery Perspective</a:t>
            </a:r>
            <a:endParaRPr lang="en-US" altLang="en-US" b="1" i="1" dirty="0"/>
          </a:p>
        </p:txBody>
      </p:sp>
      <p:sp>
        <p:nvSpPr>
          <p:cNvPr id="23555" name="Rectangle 3">
            <a:extLst>
              <a:ext uri="{FF2B5EF4-FFF2-40B4-BE49-F238E27FC236}">
                <a16:creationId xmlns:a16="http://schemas.microsoft.com/office/drawing/2014/main" id="{104D6FF0-CE9E-31C5-AE8B-ECDE282937A4}"/>
              </a:ext>
            </a:extLst>
          </p:cNvPr>
          <p:cNvSpPr>
            <a:spLocks noGrp="1" noChangeArrowheads="1"/>
          </p:cNvSpPr>
          <p:nvPr>
            <p:ph type="body" sz="half" idx="1"/>
          </p:nvPr>
        </p:nvSpPr>
        <p:spPr>
          <a:xfrm>
            <a:off x="3308176" y="511175"/>
            <a:ext cx="4921424" cy="4530725"/>
          </a:xfrm>
        </p:spPr>
        <p:txBody>
          <a:bodyPr/>
          <a:lstStyle/>
          <a:p>
            <a:pPr eaLnBrk="1" hangingPunct="1"/>
            <a:r>
              <a:rPr lang="en-GB" altLang="en-US" sz="3200" b="1" i="1" dirty="0"/>
              <a:t>“Sometimes you look at it from a camera view, but most of the time I look at it as what I see from within, because that’s the way it’s going to be in competition”</a:t>
            </a:r>
            <a:endParaRPr lang="en-GB" altLang="en-US" sz="3200" dirty="0"/>
          </a:p>
          <a:p>
            <a:pPr eaLnBrk="1" hangingPunct="1">
              <a:buFont typeface="Wingdings" pitchFamily="2" charset="2"/>
              <a:buNone/>
            </a:pPr>
            <a:r>
              <a:rPr lang="en-GB" altLang="en-US" sz="2400" dirty="0"/>
              <a:t>	(Successful Olympic Rhythmic Gymnast)</a:t>
            </a:r>
          </a:p>
        </p:txBody>
      </p:sp>
      <p:pic>
        <p:nvPicPr>
          <p:cNvPr id="23556" name="Picture 5" descr="gym8">
            <a:hlinkClick r:id="rId3"/>
            <a:extLst>
              <a:ext uri="{FF2B5EF4-FFF2-40B4-BE49-F238E27FC236}">
                <a16:creationId xmlns:a16="http://schemas.microsoft.com/office/drawing/2014/main" id="{22A75573-185E-D913-1BA8-25BC479AA787}"/>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643438" y="5041900"/>
            <a:ext cx="1416050" cy="1816100"/>
          </a:xfr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BDBC06E-D058-5D00-2DE9-CDC41CCB7119}"/>
              </a:ext>
            </a:extLst>
          </p:cNvPr>
          <p:cNvSpPr>
            <a:spLocks noGrp="1" noChangeArrowheads="1"/>
          </p:cNvSpPr>
          <p:nvPr>
            <p:ph type="title"/>
          </p:nvPr>
        </p:nvSpPr>
        <p:spPr>
          <a:xfrm>
            <a:off x="1187450" y="260350"/>
            <a:ext cx="7437438" cy="692150"/>
          </a:xfrm>
        </p:spPr>
        <p:txBody>
          <a:bodyPr/>
          <a:lstStyle/>
          <a:p>
            <a:pPr eaLnBrk="1" hangingPunct="1"/>
            <a:r>
              <a:rPr lang="en-GB" altLang="en-US" sz="3800" b="1" i="1"/>
              <a:t>2.	Imagery Perspective</a:t>
            </a:r>
          </a:p>
        </p:txBody>
      </p:sp>
      <p:sp>
        <p:nvSpPr>
          <p:cNvPr id="24579" name="Rectangle 3">
            <a:extLst>
              <a:ext uri="{FF2B5EF4-FFF2-40B4-BE49-F238E27FC236}">
                <a16:creationId xmlns:a16="http://schemas.microsoft.com/office/drawing/2014/main" id="{B47A14E1-3A27-B79B-68F3-C906716DD915}"/>
              </a:ext>
            </a:extLst>
          </p:cNvPr>
          <p:cNvSpPr>
            <a:spLocks noGrp="1" noChangeArrowheads="1"/>
          </p:cNvSpPr>
          <p:nvPr>
            <p:ph type="body" sz="half" idx="1"/>
          </p:nvPr>
        </p:nvSpPr>
        <p:spPr>
          <a:xfrm>
            <a:off x="2699792" y="1557338"/>
            <a:ext cx="6012408" cy="5084762"/>
          </a:xfrm>
        </p:spPr>
        <p:txBody>
          <a:bodyPr>
            <a:normAutofit fontScale="92500" lnSpcReduction="10000"/>
          </a:bodyPr>
          <a:lstStyle/>
          <a:p>
            <a:pPr eaLnBrk="1" hangingPunct="1">
              <a:lnSpc>
                <a:spcPct val="90000"/>
              </a:lnSpc>
            </a:pPr>
            <a:r>
              <a:rPr lang="en-GB" altLang="en-US" sz="2400" b="1" u="sng" dirty="0"/>
              <a:t>Internal</a:t>
            </a:r>
          </a:p>
          <a:p>
            <a:pPr eaLnBrk="1" hangingPunct="1">
              <a:lnSpc>
                <a:spcPct val="90000"/>
              </a:lnSpc>
            </a:pPr>
            <a:r>
              <a:rPr lang="en-GB" altLang="en-US" sz="2400" dirty="0"/>
              <a:t>Athletes imagine themselves from the perspective that they are </a:t>
            </a:r>
            <a:r>
              <a:rPr lang="en-GB" altLang="en-US" sz="2400" u="sng" dirty="0"/>
              <a:t>inside</a:t>
            </a:r>
            <a:r>
              <a:rPr lang="en-GB" altLang="en-US" sz="2400" dirty="0"/>
              <a:t> their body actually experiencing the imagined sensations. </a:t>
            </a:r>
            <a:r>
              <a:rPr lang="en-GB" altLang="en-US" sz="2400" b="1" i="1" dirty="0"/>
              <a:t>Considered to be primarily kinaesthetic in nature</a:t>
            </a:r>
            <a:endParaRPr lang="en-GB" altLang="en-US" sz="2400" dirty="0"/>
          </a:p>
          <a:p>
            <a:pPr eaLnBrk="1" hangingPunct="1">
              <a:lnSpc>
                <a:spcPct val="90000"/>
              </a:lnSpc>
            </a:pPr>
            <a:r>
              <a:rPr lang="en-GB" altLang="en-US" sz="2400" dirty="0"/>
              <a:t>Requires an approximation of the real-life experience so person feels those sensations which might occur in real setting.</a:t>
            </a:r>
          </a:p>
          <a:p>
            <a:pPr eaLnBrk="1" hangingPunct="1">
              <a:lnSpc>
                <a:spcPct val="90000"/>
              </a:lnSpc>
              <a:buFont typeface="Wingdings" pitchFamily="2" charset="2"/>
              <a:buNone/>
            </a:pPr>
            <a:endParaRPr lang="en-GB" altLang="en-US" sz="2400" dirty="0"/>
          </a:p>
          <a:p>
            <a:pPr eaLnBrk="1" hangingPunct="1">
              <a:lnSpc>
                <a:spcPct val="90000"/>
              </a:lnSpc>
            </a:pPr>
            <a:r>
              <a:rPr lang="en-GB" altLang="en-US" sz="2400" b="1" u="sng" dirty="0"/>
              <a:t>External</a:t>
            </a:r>
          </a:p>
          <a:p>
            <a:pPr eaLnBrk="1" hangingPunct="1">
              <a:lnSpc>
                <a:spcPct val="90000"/>
              </a:lnSpc>
            </a:pPr>
            <a:r>
              <a:rPr lang="en-GB" altLang="en-US" sz="2400" b="1" i="1" dirty="0"/>
              <a:t>Primarily visual in nature</a:t>
            </a:r>
            <a:r>
              <a:rPr lang="en-GB" altLang="en-US" sz="2400" i="1" dirty="0"/>
              <a:t>.</a:t>
            </a:r>
            <a:r>
              <a:rPr lang="en-GB" altLang="en-US" sz="2400" dirty="0"/>
              <a:t> Individual imagines they are </a:t>
            </a:r>
            <a:r>
              <a:rPr lang="en-GB" altLang="en-US" sz="2400" u="sng" dirty="0"/>
              <a:t>outside </a:t>
            </a:r>
            <a:r>
              <a:rPr lang="en-GB" altLang="en-US" sz="2400" dirty="0"/>
              <a:t>of their body, taking the perspective of a spectator watching from a distance. (Like watching self on TV perform task)</a:t>
            </a:r>
          </a:p>
          <a:p>
            <a:pPr eaLnBrk="1" hangingPunct="1">
              <a:lnSpc>
                <a:spcPct val="90000"/>
              </a:lnSpc>
            </a:pPr>
            <a:endParaRPr lang="en-GB" altLang="en-US" sz="2400" dirty="0"/>
          </a:p>
          <a:p>
            <a:pPr eaLnBrk="1" hangingPunct="1">
              <a:lnSpc>
                <a:spcPct val="90000"/>
              </a:lnSpc>
            </a:pPr>
            <a:endParaRPr lang="en-GB" altLang="en-US" sz="2400" dirty="0"/>
          </a:p>
          <a:p>
            <a:pPr eaLnBrk="1" hangingPunct="1">
              <a:lnSpc>
                <a:spcPct val="90000"/>
              </a:lnSpc>
              <a:buFont typeface="Wingdings" pitchFamily="2" charset="2"/>
              <a:buNone/>
            </a:pPr>
            <a:endParaRPr lang="en-GB" altLang="en-US" sz="1800" dirty="0"/>
          </a:p>
        </p:txBody>
      </p:sp>
      <p:sp>
        <p:nvSpPr>
          <p:cNvPr id="24580" name="Rectangle 7">
            <a:extLst>
              <a:ext uri="{FF2B5EF4-FFF2-40B4-BE49-F238E27FC236}">
                <a16:creationId xmlns:a16="http://schemas.microsoft.com/office/drawing/2014/main" id="{02EB7EAD-A431-F9AA-FBD0-580B912F3D68}"/>
              </a:ext>
            </a:extLst>
          </p:cNvPr>
          <p:cNvSpPr>
            <a:spLocks noGrp="1" noChangeArrowheads="1"/>
          </p:cNvSpPr>
          <p:nvPr>
            <p:ph sz="half" idx="2"/>
          </p:nvPr>
        </p:nvSpPr>
        <p:spPr>
          <a:xfrm>
            <a:off x="4859338" y="1628775"/>
            <a:ext cx="4038600" cy="4530725"/>
          </a:xfrm>
        </p:spPr>
        <p:txBody>
          <a:bodyPr/>
          <a:lstStyle/>
          <a:p>
            <a:pPr eaLnBrk="1" hangingPunct="1">
              <a:lnSpc>
                <a:spcPct val="90000"/>
              </a:lnSpc>
            </a:pPr>
            <a:endParaRPr lang="en-US" altLang="en-US" sz="180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626" name="Rectangle 2">
            <a:extLst>
              <a:ext uri="{FF2B5EF4-FFF2-40B4-BE49-F238E27FC236}">
                <a16:creationId xmlns:a16="http://schemas.microsoft.com/office/drawing/2014/main" id="{376B8B20-7186-55D4-1654-599B2DDCB885}"/>
              </a:ext>
            </a:extLst>
          </p:cNvPr>
          <p:cNvSpPr>
            <a:spLocks noGrp="1" noChangeArrowheads="1"/>
          </p:cNvSpPr>
          <p:nvPr>
            <p:ph type="title"/>
          </p:nvPr>
        </p:nvSpPr>
        <p:spPr>
          <a:xfrm>
            <a:off x="1154337" y="864108"/>
            <a:ext cx="2305435" cy="5120639"/>
          </a:xfrm>
        </p:spPr>
        <p:txBody>
          <a:bodyPr>
            <a:normAutofit/>
          </a:bodyPr>
          <a:lstStyle/>
          <a:p>
            <a:pPr algn="r" eaLnBrk="1" hangingPunct="1"/>
            <a:r>
              <a:rPr lang="en-GB" altLang="en-US" b="1" u="sng">
                <a:solidFill>
                  <a:schemeClr val="tx1">
                    <a:lumMod val="85000"/>
                    <a:lumOff val="15000"/>
                  </a:schemeClr>
                </a:solidFill>
              </a:rPr>
              <a:t>Implications for psychologist</a:t>
            </a:r>
          </a:p>
        </p:txBody>
      </p:sp>
      <p:sp>
        <p:nvSpPr>
          <p:cNvPr id="26634" name="Rectangle 2663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6636" name="Straight Connector 2663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6627" name="Rectangle 3">
            <a:extLst>
              <a:ext uri="{FF2B5EF4-FFF2-40B4-BE49-F238E27FC236}">
                <a16:creationId xmlns:a16="http://schemas.microsoft.com/office/drawing/2014/main" id="{1B6E4538-6F5B-1427-8D20-8DBF794FEBEE}"/>
              </a:ext>
            </a:extLst>
          </p:cNvPr>
          <p:cNvSpPr>
            <a:spLocks noGrp="1" noChangeArrowheads="1"/>
          </p:cNvSpPr>
          <p:nvPr>
            <p:ph idx="1"/>
          </p:nvPr>
        </p:nvSpPr>
        <p:spPr>
          <a:xfrm>
            <a:off x="3966921" y="864108"/>
            <a:ext cx="4433008" cy="5120640"/>
          </a:xfrm>
        </p:spPr>
        <p:txBody>
          <a:bodyPr>
            <a:normAutofit/>
          </a:bodyPr>
          <a:lstStyle/>
          <a:p>
            <a:pPr eaLnBrk="1" hangingPunct="1">
              <a:buFont typeface="Wingdings" pitchFamily="2" charset="2"/>
              <a:buNone/>
            </a:pPr>
            <a:endParaRPr lang="en-GB" altLang="en-US"/>
          </a:p>
          <a:p>
            <a:pPr eaLnBrk="1" hangingPunct="1"/>
            <a:r>
              <a:rPr lang="en-GB" altLang="en-US"/>
              <a:t>Imagery needs to be </a:t>
            </a:r>
            <a:r>
              <a:rPr lang="en-GB" altLang="en-US" i="1"/>
              <a:t>practised</a:t>
            </a:r>
            <a:r>
              <a:rPr lang="en-GB" altLang="en-US"/>
              <a:t> to be effective </a:t>
            </a:r>
          </a:p>
          <a:p>
            <a:pPr lvl="1" eaLnBrk="1" hangingPunct="1"/>
            <a:r>
              <a:rPr lang="en-GB" altLang="en-US"/>
              <a:t>(clarity and control)</a:t>
            </a:r>
          </a:p>
          <a:p>
            <a:pPr eaLnBrk="1" hangingPunct="1"/>
            <a:r>
              <a:rPr lang="en-GB" altLang="en-US"/>
              <a:t>Use all senses in imagery</a:t>
            </a:r>
          </a:p>
          <a:p>
            <a:pPr eaLnBrk="1" hangingPunct="1"/>
            <a:r>
              <a:rPr lang="en-GB" altLang="en-US"/>
              <a:t>Both perspectives</a:t>
            </a:r>
          </a:p>
          <a:p>
            <a:pPr eaLnBrk="1" hangingPunct="1"/>
            <a:r>
              <a:rPr lang="en-GB" altLang="en-US"/>
              <a:t>Imagery is facilitated through relaxation</a:t>
            </a:r>
          </a:p>
          <a:p>
            <a:pPr eaLnBrk="1" hangingPunct="1"/>
            <a:r>
              <a:rPr lang="en-GB" altLang="en-US"/>
              <a:t>Trigger or cue words</a:t>
            </a:r>
          </a:p>
          <a:p>
            <a:pPr eaLnBrk="1" hangingPunct="1"/>
            <a:r>
              <a:rPr lang="en-GB" altLang="en-US"/>
              <a:t>Video/audio tapes enhance skills</a:t>
            </a:r>
          </a:p>
          <a:p>
            <a:pPr eaLnBrk="1" hangingPunct="1"/>
            <a:r>
              <a:rPr lang="en-GB" altLang="en-US"/>
              <a:t>Real time</a:t>
            </a:r>
          </a:p>
          <a:p>
            <a:pPr eaLnBrk="1" hangingPunct="1"/>
            <a:r>
              <a:rPr lang="en-GB" altLang="en-US"/>
              <a:t>Imagery scripts</a:t>
            </a:r>
          </a:p>
        </p:txBody>
      </p:sp>
      <p:sp>
        <p:nvSpPr>
          <p:cNvPr id="26638" name="Rectangle 2663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8" name="Rectangle 27657">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7650" name="Rectangle 2">
            <a:extLst>
              <a:ext uri="{FF2B5EF4-FFF2-40B4-BE49-F238E27FC236}">
                <a16:creationId xmlns:a16="http://schemas.microsoft.com/office/drawing/2014/main" id="{B0736E2D-739B-92B2-977B-D5D6759ECE8B}"/>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b="1" dirty="0"/>
              <a:t>Imagery Best Practice </a:t>
            </a:r>
            <a:endParaRPr lang="en-GB" altLang="en-US"/>
          </a:p>
        </p:txBody>
      </p:sp>
      <p:sp>
        <p:nvSpPr>
          <p:cNvPr id="27660" name="Rectangle 27659">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662" name="Rectangle 2766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664" name="Rectangle 2766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7651" name="Rectangle 3">
            <a:extLst>
              <a:ext uri="{FF2B5EF4-FFF2-40B4-BE49-F238E27FC236}">
                <a16:creationId xmlns:a16="http://schemas.microsoft.com/office/drawing/2014/main" id="{395A27FB-CE07-02BC-65F0-4549C44208A4}"/>
              </a:ext>
            </a:extLst>
          </p:cNvPr>
          <p:cNvSpPr>
            <a:spLocks noGrp="1" noChangeArrowheads="1"/>
          </p:cNvSpPr>
          <p:nvPr>
            <p:ph idx="1"/>
          </p:nvPr>
        </p:nvSpPr>
        <p:spPr>
          <a:xfrm>
            <a:off x="1200564" y="2535446"/>
            <a:ext cx="6737617" cy="3554457"/>
          </a:xfrm>
        </p:spPr>
        <p:txBody>
          <a:bodyPr>
            <a:normAutofit/>
          </a:bodyPr>
          <a:lstStyle/>
          <a:p>
            <a:pPr eaLnBrk="1" hangingPunct="1"/>
            <a:r>
              <a:rPr lang="en-GB" altLang="en-US">
                <a:solidFill>
                  <a:schemeClr val="tx1"/>
                </a:solidFill>
              </a:rPr>
              <a:t>Imagery is usually underpinned by relaxation (PMR)</a:t>
            </a:r>
          </a:p>
          <a:p>
            <a:pPr eaLnBrk="1" hangingPunct="1"/>
            <a:r>
              <a:rPr lang="en-GB" altLang="en-US">
                <a:solidFill>
                  <a:schemeClr val="tx1"/>
                </a:solidFill>
              </a:rPr>
              <a:t>Always screen for imagery ability (Movement Imagery Questionnaire)</a:t>
            </a:r>
          </a:p>
          <a:p>
            <a:pPr eaLnBrk="1" hangingPunct="1"/>
            <a:r>
              <a:rPr lang="en-GB" altLang="en-US">
                <a:solidFill>
                  <a:schemeClr val="tx1"/>
                </a:solidFill>
              </a:rPr>
              <a:t>Image should always be successful and positive</a:t>
            </a:r>
          </a:p>
          <a:p>
            <a:pPr eaLnBrk="1" hangingPunct="1"/>
            <a:r>
              <a:rPr lang="en-GB" altLang="en-US">
                <a:solidFill>
                  <a:schemeClr val="tx1"/>
                </a:solidFill>
              </a:rPr>
              <a:t>Combine imagery and physical practice (mental practice)</a:t>
            </a:r>
          </a:p>
          <a:p>
            <a:pPr eaLnBrk="1" hangingPunct="1"/>
            <a:r>
              <a:rPr lang="en-GB" altLang="en-US">
                <a:solidFill>
                  <a:schemeClr val="tx1"/>
                </a:solidFill>
              </a:rPr>
              <a:t>Image control (vivid)</a:t>
            </a:r>
          </a:p>
          <a:p>
            <a:pPr eaLnBrk="1" hangingPunct="1"/>
            <a:r>
              <a:rPr lang="en-GB" altLang="en-US">
                <a:solidFill>
                  <a:schemeClr val="tx1"/>
                </a:solidFill>
              </a:rPr>
              <a:t>All perspectives (internal and external) (sport specific)</a:t>
            </a:r>
          </a:p>
          <a:p>
            <a:pPr eaLnBrk="1" hangingPunct="1"/>
            <a:r>
              <a:rPr lang="en-GB" altLang="en-US">
                <a:solidFill>
                  <a:schemeClr val="tx1"/>
                </a:solidFill>
              </a:rPr>
              <a:t>All submodalities of information (sight, sound, feeling, smell etc)</a:t>
            </a:r>
          </a:p>
          <a:p>
            <a:pPr lvl="1" eaLnBrk="1" hangingPunct="1">
              <a:buFont typeface="Wingdings" pitchFamily="2" charset="2"/>
              <a:buNone/>
            </a:pPr>
            <a:endParaRPr lang="en-GB" altLang="en-US">
              <a:solidFill>
                <a:schemeClr val="tx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Rectangle 28681">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8674" name="Rectangle 2">
            <a:extLst>
              <a:ext uri="{FF2B5EF4-FFF2-40B4-BE49-F238E27FC236}">
                <a16:creationId xmlns:a16="http://schemas.microsoft.com/office/drawing/2014/main" id="{92AE256A-22BE-DBEE-0BA6-F1AEF89BE345}"/>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a:t>References / Directed Reading</a:t>
            </a:r>
          </a:p>
        </p:txBody>
      </p:sp>
      <p:sp>
        <p:nvSpPr>
          <p:cNvPr id="28684" name="Rectangle 28683">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686" name="Rectangle 28685">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688" name="Rectangle 28687">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8675" name="Rectangle 3">
            <a:extLst>
              <a:ext uri="{FF2B5EF4-FFF2-40B4-BE49-F238E27FC236}">
                <a16:creationId xmlns:a16="http://schemas.microsoft.com/office/drawing/2014/main" id="{ECFC8D29-6A50-3DFC-A5EB-3ABC0E43728B}"/>
              </a:ext>
            </a:extLst>
          </p:cNvPr>
          <p:cNvSpPr>
            <a:spLocks noGrp="1" noChangeArrowheads="1"/>
          </p:cNvSpPr>
          <p:nvPr>
            <p:ph idx="1"/>
          </p:nvPr>
        </p:nvSpPr>
        <p:spPr>
          <a:xfrm>
            <a:off x="1200564" y="2535446"/>
            <a:ext cx="6737617" cy="3554457"/>
          </a:xfrm>
        </p:spPr>
        <p:txBody>
          <a:bodyPr>
            <a:normAutofit/>
          </a:bodyPr>
          <a:lstStyle/>
          <a:p>
            <a:pPr eaLnBrk="1" hangingPunct="1"/>
            <a:endParaRPr lang="en-GB" altLang="en-US" dirty="0">
              <a:solidFill>
                <a:schemeClr val="tx1"/>
              </a:solidFill>
            </a:endParaRPr>
          </a:p>
          <a:p>
            <a:pPr eaLnBrk="1" hangingPunct="1"/>
            <a:r>
              <a:rPr lang="en-GB" altLang="en-US" dirty="0">
                <a:solidFill>
                  <a:schemeClr val="tx1"/>
                </a:solidFill>
              </a:rPr>
              <a:t>See articles on Moodle</a:t>
            </a:r>
          </a:p>
          <a:p>
            <a:pPr eaLnBrk="1" hangingPunct="1"/>
            <a:r>
              <a:rPr lang="en-GB" altLang="en-US" dirty="0">
                <a:solidFill>
                  <a:schemeClr val="tx1"/>
                </a:solidFill>
              </a:rPr>
              <a:t>Sport Psychology textbooks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6" name="Rectangle 29705">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9698" name="Rectangle 2">
            <a:extLst>
              <a:ext uri="{FF2B5EF4-FFF2-40B4-BE49-F238E27FC236}">
                <a16:creationId xmlns:a16="http://schemas.microsoft.com/office/drawing/2014/main" id="{10C2A077-FCD9-A548-C410-FA2F4AC5D303}"/>
              </a:ext>
            </a:extLst>
          </p:cNvPr>
          <p:cNvSpPr>
            <a:spLocks noGrp="1" noChangeArrowheads="1"/>
          </p:cNvSpPr>
          <p:nvPr>
            <p:ph type="title"/>
          </p:nvPr>
        </p:nvSpPr>
        <p:spPr>
          <a:xfrm>
            <a:off x="1200565" y="1087374"/>
            <a:ext cx="6737617" cy="1000978"/>
          </a:xfrm>
        </p:spPr>
        <p:txBody>
          <a:bodyPr>
            <a:normAutofit/>
          </a:bodyPr>
          <a:lstStyle/>
          <a:p>
            <a:pPr eaLnBrk="1" hangingPunct="1"/>
            <a:r>
              <a:rPr lang="en-GB" altLang="en-US" dirty="0"/>
              <a:t>Tasks:</a:t>
            </a:r>
          </a:p>
        </p:txBody>
      </p:sp>
      <p:sp>
        <p:nvSpPr>
          <p:cNvPr id="29708" name="Rectangle 2970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9710" name="Rectangle 29709">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9712" name="Rectangle 29711">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9699" name="Rectangle 3">
            <a:extLst>
              <a:ext uri="{FF2B5EF4-FFF2-40B4-BE49-F238E27FC236}">
                <a16:creationId xmlns:a16="http://schemas.microsoft.com/office/drawing/2014/main" id="{EC44FA90-6FCB-08BA-0E15-623E6081B751}"/>
              </a:ext>
            </a:extLst>
          </p:cNvPr>
          <p:cNvSpPr>
            <a:spLocks noGrp="1" noChangeArrowheads="1"/>
          </p:cNvSpPr>
          <p:nvPr>
            <p:ph idx="1"/>
          </p:nvPr>
        </p:nvSpPr>
        <p:spPr>
          <a:xfrm>
            <a:off x="1200564" y="2535446"/>
            <a:ext cx="6737617" cy="3554457"/>
          </a:xfrm>
        </p:spPr>
        <p:txBody>
          <a:bodyPr>
            <a:normAutofit/>
          </a:bodyPr>
          <a:lstStyle/>
          <a:p>
            <a:pPr eaLnBrk="1" hangingPunct="1">
              <a:buFont typeface="Wingdings" pitchFamily="2" charset="2"/>
              <a:buNone/>
            </a:pPr>
            <a:endParaRPr lang="en-GB" altLang="en-US" dirty="0">
              <a:solidFill>
                <a:schemeClr val="tx1"/>
              </a:solidFill>
            </a:endParaRPr>
          </a:p>
          <a:p>
            <a:pPr eaLnBrk="1" hangingPunct="1"/>
            <a:r>
              <a:rPr lang="en-GB" altLang="en-US" dirty="0">
                <a:solidFill>
                  <a:schemeClr val="tx1"/>
                </a:solidFill>
              </a:rPr>
              <a:t>Imagery evaluation.</a:t>
            </a:r>
          </a:p>
          <a:p>
            <a:pPr eaLnBrk="1" hangingPunct="1"/>
            <a:r>
              <a:rPr lang="en-GB" altLang="en-US" dirty="0">
                <a:solidFill>
                  <a:schemeClr val="tx1"/>
                </a:solidFill>
              </a:rPr>
              <a:t>Articles</a:t>
            </a:r>
          </a:p>
          <a:p>
            <a:pPr eaLnBrk="1" hangingPunct="1"/>
            <a:r>
              <a:rPr lang="en-GB" altLang="en-US" dirty="0">
                <a:solidFill>
                  <a:schemeClr val="tx1"/>
                </a:solidFill>
              </a:rPr>
              <a:t>Imagery training.</a:t>
            </a:r>
          </a:p>
          <a:p>
            <a:pPr eaLnBrk="1" hangingPunct="1"/>
            <a:endParaRPr lang="en-GB" altLang="en-US" dirty="0">
              <a:solidFill>
                <a:schemeClr val="tx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50B7A858-25A5-E9A4-C411-BEB4C2BE12B5}"/>
              </a:ext>
            </a:extLst>
          </p:cNvPr>
          <p:cNvSpPr>
            <a:spLocks noGrp="1" noChangeArrowheads="1"/>
          </p:cNvSpPr>
          <p:nvPr>
            <p:ph type="title"/>
          </p:nvPr>
        </p:nvSpPr>
        <p:spPr/>
        <p:txBody>
          <a:bodyPr>
            <a:normAutofit/>
          </a:bodyPr>
          <a:lstStyle/>
          <a:p>
            <a:pPr eaLnBrk="1" hangingPunct="1"/>
            <a:r>
              <a:rPr lang="en-GB" altLang="en-US" sz="3800"/>
              <a:t>Practices to enhance imagery ability</a:t>
            </a:r>
          </a:p>
        </p:txBody>
      </p:sp>
      <p:sp>
        <p:nvSpPr>
          <p:cNvPr id="30723" name="Rectangle 3">
            <a:extLst>
              <a:ext uri="{FF2B5EF4-FFF2-40B4-BE49-F238E27FC236}">
                <a16:creationId xmlns:a16="http://schemas.microsoft.com/office/drawing/2014/main" id="{FA3FA7E8-DA72-D166-10EF-01B23DDB820E}"/>
              </a:ext>
            </a:extLst>
          </p:cNvPr>
          <p:cNvSpPr>
            <a:spLocks noGrp="1" noChangeArrowheads="1"/>
          </p:cNvSpPr>
          <p:nvPr>
            <p:ph sz="half" idx="1"/>
          </p:nvPr>
        </p:nvSpPr>
        <p:spPr>
          <a:xfrm>
            <a:off x="914400" y="1600200"/>
            <a:ext cx="3814763" cy="4530725"/>
          </a:xfrm>
        </p:spPr>
        <p:txBody>
          <a:bodyPr/>
          <a:lstStyle/>
          <a:p>
            <a:pPr eaLnBrk="1" hangingPunct="1"/>
            <a:endParaRPr lang="en-GB" altLang="en-US" sz="2000"/>
          </a:p>
          <a:p>
            <a:pPr eaLnBrk="1" hangingPunct="1"/>
            <a:endParaRPr lang="en-GB" altLang="en-US" sz="2000"/>
          </a:p>
        </p:txBody>
      </p:sp>
      <p:sp>
        <p:nvSpPr>
          <p:cNvPr id="30724" name="Rectangle 5">
            <a:extLst>
              <a:ext uri="{FF2B5EF4-FFF2-40B4-BE49-F238E27FC236}">
                <a16:creationId xmlns:a16="http://schemas.microsoft.com/office/drawing/2014/main" id="{66C37A76-21DA-40C3-5EA2-893CE6660A9E}"/>
              </a:ext>
            </a:extLst>
          </p:cNvPr>
          <p:cNvSpPr>
            <a:spLocks noGrp="1" noChangeArrowheads="1"/>
          </p:cNvSpPr>
          <p:nvPr>
            <p:ph sz="half" idx="2"/>
          </p:nvPr>
        </p:nvSpPr>
        <p:spPr>
          <a:xfrm>
            <a:off x="3064052" y="925704"/>
            <a:ext cx="5482952" cy="4997450"/>
          </a:xfrm>
        </p:spPr>
        <p:txBody>
          <a:bodyPr/>
          <a:lstStyle/>
          <a:p>
            <a:pPr eaLnBrk="1" hangingPunct="1"/>
            <a:r>
              <a:rPr lang="en-GB" altLang="en-US" sz="2000" dirty="0"/>
              <a:t>Imagery ability can be improved with practice. </a:t>
            </a:r>
          </a:p>
          <a:p>
            <a:pPr eaLnBrk="1" hangingPunct="1"/>
            <a:r>
              <a:rPr lang="en-GB" altLang="en-US" sz="2000" dirty="0">
                <a:solidFill>
                  <a:schemeClr val="hlink"/>
                </a:solidFill>
              </a:rPr>
              <a:t>The more effective an athlete is at controlling the vividness and content of mental images, the more effective imagery will be in terms of cognitive restructuring and motivation.</a:t>
            </a:r>
          </a:p>
          <a:p>
            <a:pPr eaLnBrk="1" hangingPunct="1">
              <a:buFont typeface="Wingdings" pitchFamily="2" charset="2"/>
              <a:buNone/>
            </a:pPr>
            <a:endParaRPr lang="en-GB" altLang="en-US" sz="2000" dirty="0">
              <a:solidFill>
                <a:schemeClr val="hlink"/>
              </a:solidFill>
            </a:endParaRPr>
          </a:p>
          <a:p>
            <a:pPr eaLnBrk="1" hangingPunct="1"/>
            <a:r>
              <a:rPr lang="en-GB" altLang="en-US" sz="2000" dirty="0"/>
              <a:t>The effective use of imagery is just like any other skill; it must be practiced and refined. </a:t>
            </a:r>
          </a:p>
          <a:p>
            <a:pPr eaLnBrk="1" hangingPunct="1">
              <a:buFont typeface="Wingdings" pitchFamily="2" charset="2"/>
              <a:buNone/>
            </a:pPr>
            <a:endParaRPr lang="en-GB" altLang="en-US" sz="2000" dirty="0"/>
          </a:p>
          <a:p>
            <a:pPr eaLnBrk="1" hangingPunct="1"/>
            <a:r>
              <a:rPr lang="en-GB" altLang="en-US" sz="2000" dirty="0">
                <a:solidFill>
                  <a:schemeClr val="tx1"/>
                </a:solidFill>
              </a:rPr>
              <a:t>Provide the athlete with specific suggestions as to how imagery ability can be improved relative to its application.</a:t>
            </a:r>
          </a:p>
        </p:txBody>
      </p:sp>
    </p:spTree>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Frame</Template>
  <TotalTime>1429</TotalTime>
  <Words>1818</Words>
  <Application>Microsoft Macintosh PowerPoint</Application>
  <PresentationFormat>On-screen Show (4:3)</PresentationFormat>
  <Paragraphs>238</Paragraphs>
  <Slides>26</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Corbel</vt:lpstr>
      <vt:lpstr>Symbol</vt:lpstr>
      <vt:lpstr>Wingdings</vt:lpstr>
      <vt:lpstr>Wingdings 2</vt:lpstr>
      <vt:lpstr>Frame</vt:lpstr>
      <vt:lpstr>Imagery Use</vt:lpstr>
      <vt:lpstr>Learning Outcomes</vt:lpstr>
      <vt:lpstr>Imagery</vt:lpstr>
      <vt:lpstr>Introduction</vt:lpstr>
      <vt:lpstr>Imagery v Mental Practice</vt:lpstr>
      <vt:lpstr>Other terms used:</vt:lpstr>
      <vt:lpstr>Imagery Theory </vt:lpstr>
      <vt:lpstr>Imagery Theory </vt:lpstr>
      <vt:lpstr>Imagery Functions / Imagery Types (Pavio, 1985; Hall, 2001) Cognitive or Motivational effects  (5 types)</vt:lpstr>
      <vt:lpstr>PowerPoint Presentation</vt:lpstr>
      <vt:lpstr>Why Use Imagery?? What are the effects – justification for it’s use.</vt:lpstr>
      <vt:lpstr>Uses of imagery</vt:lpstr>
      <vt:lpstr>Imagery Effects </vt:lpstr>
      <vt:lpstr>Imagery Research Mental Practice Studies</vt:lpstr>
      <vt:lpstr>Imagery Intervention Studies</vt:lpstr>
      <vt:lpstr>Successful v Unsuccessful</vt:lpstr>
      <vt:lpstr>Limitations</vt:lpstr>
      <vt:lpstr>Imagery Use Measures – Moodle </vt:lpstr>
      <vt:lpstr>Mediating Variables:</vt:lpstr>
      <vt:lpstr>2. Imagery Perspective</vt:lpstr>
      <vt:lpstr>2. Imagery Perspective</vt:lpstr>
      <vt:lpstr>Implications for psychologist</vt:lpstr>
      <vt:lpstr>Imagery Best Practice </vt:lpstr>
      <vt:lpstr>References / Directed Reading</vt:lpstr>
      <vt:lpstr>Tasks:</vt:lpstr>
      <vt:lpstr>Practices to enhance imagery ability</vt:lpstr>
    </vt:vector>
  </TitlesOfParts>
  <Company>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Imagery</dc:title>
  <dc:creator>Alison Connaughton</dc:creator>
  <cp:lastModifiedBy>Alison Connaughton</cp:lastModifiedBy>
  <cp:revision>48</cp:revision>
  <cp:lastPrinted>2008-11-27T12:57:08Z</cp:lastPrinted>
  <dcterms:created xsi:type="dcterms:W3CDTF">2002-12-17T13:17:21Z</dcterms:created>
  <dcterms:modified xsi:type="dcterms:W3CDTF">2026-03-18T21:20:58Z</dcterms:modified>
</cp:coreProperties>
</file>